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72" r:id="rId12"/>
    <p:sldId id="282" r:id="rId13"/>
    <p:sldId id="283" r:id="rId14"/>
    <p:sldId id="284" r:id="rId15"/>
    <p:sldId id="285" r:id="rId16"/>
    <p:sldId id="265" r:id="rId17"/>
    <p:sldId id="281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B83"/>
    <a:srgbClr val="375C67"/>
    <a:srgbClr val="00A0DC"/>
    <a:srgbClr val="757985"/>
    <a:srgbClr val="272524"/>
    <a:srgbClr val="F08300"/>
    <a:srgbClr val="B2318D"/>
    <a:srgbClr val="7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5633"/>
  </p:normalViewPr>
  <p:slideViewPr>
    <p:cSldViewPr showGuides="1">
      <p:cViewPr varScale="1">
        <p:scale>
          <a:sx n="105" d="100"/>
          <a:sy n="105" d="100"/>
        </p:scale>
        <p:origin x="432" y="114"/>
      </p:cViewPr>
      <p:guideLst>
        <p:guide orient="horz" pos="2206"/>
        <p:guide pos="2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8CE01B-046C-48AD-850C-09C666E3E1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00F63-656A-4C93-9E4E-8BF525329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五边形 6"/>
          <p:cNvSpPr/>
          <p:nvPr/>
        </p:nvSpPr>
        <p:spPr>
          <a:xfrm flipH="1">
            <a:off x="2112963" y="2025650"/>
            <a:ext cx="7031038" cy="2341563"/>
          </a:xfrm>
          <a:prstGeom prst="homePlate">
            <a:avLst/>
          </a:prstGeom>
          <a:solidFill>
            <a:srgbClr val="B69B83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Shape 74"/>
          <p:cNvSpPr txBox="1"/>
          <p:nvPr/>
        </p:nvSpPr>
        <p:spPr>
          <a:xfrm>
            <a:off x="3419475" y="2349500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医院信息管理系统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宋体" panose="02010600030101010101" pitchFamily="2" charset="-122"/>
              <a:cs typeface="Roboto Bold"/>
              <a:sym typeface="Roboto Bold"/>
            </a:endParaRPr>
          </a:p>
        </p:txBody>
      </p:sp>
      <p:grpSp>
        <p:nvGrpSpPr>
          <p:cNvPr id="3078" name="组合 15"/>
          <p:cNvGrpSpPr/>
          <p:nvPr/>
        </p:nvGrpSpPr>
        <p:grpSpPr>
          <a:xfrm>
            <a:off x="2990215" y="2919095"/>
            <a:ext cx="3830320" cy="369570"/>
            <a:chOff x="1811867" y="3185013"/>
            <a:chExt cx="4184278" cy="41645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984735" y="3199926"/>
              <a:ext cx="4011410" cy="387946"/>
            </a:xfrm>
            <a:prstGeom prst="roundRect">
              <a:avLst>
                <a:gd name="adj" fmla="val 42270"/>
              </a:avLst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noFill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，</a:t>
              </a:r>
              <a:endParaRPr kumimoji="0" lang="zh-CN" altLang="en-US" sz="1800" b="0" i="0" u="none" strike="noStrike" kern="1200" cap="none" spc="0" normalizeH="0" baseline="0" noProof="0"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14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576320" y="2981960"/>
            <a:ext cx="3390265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小组成员：杨智</a:t>
            </a: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4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53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5" name="矩形 6"/>
          <p:cNvSpPr/>
          <p:nvPr/>
        </p:nvSpPr>
        <p:spPr>
          <a:xfrm>
            <a:off x="357188" y="528638"/>
            <a:ext cx="1813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0" y="1190625"/>
            <a:ext cx="676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、病人缴纳住院费</a:t>
            </a:r>
            <a:r>
              <a:rPr lang="en-US" altLang="zh-CN"/>
              <a:t>:</a:t>
            </a:r>
            <a:r>
              <a:rPr lang="zh-CN" altLang="en-US"/>
              <a:t>显示费用数据</a:t>
            </a:r>
            <a:r>
              <a:rPr lang="en-US" altLang="zh-CN"/>
              <a:t>,</a:t>
            </a:r>
            <a:r>
              <a:rPr lang="zh-CN" altLang="en-US"/>
              <a:t>提示病人缴纳仍未缴纳的费用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1989455"/>
            <a:ext cx="3723640" cy="314261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4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53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5" name="矩形 6"/>
          <p:cNvSpPr/>
          <p:nvPr/>
        </p:nvSpPr>
        <p:spPr>
          <a:xfrm>
            <a:off x="357188" y="528638"/>
            <a:ext cx="1813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0" y="1190625"/>
            <a:ext cx="676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r>
              <a:rPr lang="zh-CN" altLang="en-US"/>
              <a:t>、门诊医生处理挂号</a:t>
            </a:r>
            <a:r>
              <a:rPr lang="en-US" altLang="zh-CN"/>
              <a:t>:</a:t>
            </a:r>
            <a:r>
              <a:rPr lang="zh-CN" altLang="en-US"/>
              <a:t>查看病史</a:t>
            </a:r>
            <a:r>
              <a:rPr lang="en-US" altLang="zh-CN"/>
              <a:t>/</a:t>
            </a:r>
            <a:r>
              <a:rPr lang="zh-CN" altLang="en-US"/>
              <a:t>写病例</a:t>
            </a:r>
            <a:r>
              <a:rPr lang="en-US" altLang="zh-CN"/>
              <a:t>,</a:t>
            </a:r>
            <a:r>
              <a:rPr lang="zh-CN" altLang="en-US"/>
              <a:t>开药方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2156460"/>
            <a:ext cx="8684895" cy="2790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175510"/>
            <a:ext cx="7590790" cy="2771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943100"/>
            <a:ext cx="8877935" cy="297116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4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53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5" name="矩形 6"/>
          <p:cNvSpPr/>
          <p:nvPr/>
        </p:nvSpPr>
        <p:spPr>
          <a:xfrm>
            <a:off x="357188" y="528638"/>
            <a:ext cx="1813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0" y="1190625"/>
            <a:ext cx="676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、病人缴纳药费</a:t>
            </a:r>
            <a:r>
              <a:rPr lang="en-US" altLang="zh-CN"/>
              <a:t>:</a:t>
            </a:r>
            <a:r>
              <a:rPr lang="zh-CN" altLang="en-US"/>
              <a:t>显示药方数据</a:t>
            </a:r>
            <a:r>
              <a:rPr lang="en-US" altLang="zh-CN"/>
              <a:t>,</a:t>
            </a:r>
            <a:r>
              <a:rPr lang="zh-CN" altLang="en-US"/>
              <a:t>提示病人需要缴纳的药费总合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" y="2197735"/>
            <a:ext cx="8659495" cy="261175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4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53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5" name="矩形 6"/>
          <p:cNvSpPr/>
          <p:nvPr/>
        </p:nvSpPr>
        <p:spPr>
          <a:xfrm>
            <a:off x="357188" y="528638"/>
            <a:ext cx="1813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0" y="1190625"/>
            <a:ext cx="697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r>
              <a:rPr lang="zh-CN" altLang="en-US"/>
              <a:t>、护士护理</a:t>
            </a:r>
            <a:r>
              <a:rPr lang="en-US" altLang="zh-CN"/>
              <a:t>:</a:t>
            </a:r>
            <a:r>
              <a:rPr lang="zh-CN" altLang="en-US"/>
              <a:t>显示住院病人的信息</a:t>
            </a:r>
            <a:r>
              <a:rPr lang="en-US" altLang="zh-CN"/>
              <a:t>,</a:t>
            </a:r>
            <a:r>
              <a:rPr lang="zh-CN" altLang="en-US"/>
              <a:t>记录病人日常护理以及病史查询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2632075"/>
            <a:ext cx="8667750" cy="2367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5" y="2540000"/>
            <a:ext cx="3733165" cy="196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2632075"/>
            <a:ext cx="3628390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2609850"/>
            <a:ext cx="3637915" cy="16383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4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53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5" name="矩形 6"/>
          <p:cNvSpPr/>
          <p:nvPr/>
        </p:nvSpPr>
        <p:spPr>
          <a:xfrm>
            <a:off x="357188" y="528638"/>
            <a:ext cx="20218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0" y="1190625"/>
            <a:ext cx="697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r>
              <a:rPr lang="zh-CN" altLang="en-US"/>
              <a:t>、院长管理</a:t>
            </a:r>
            <a:r>
              <a:rPr lang="en-US" altLang="zh-CN"/>
              <a:t>:</a:t>
            </a:r>
            <a:r>
              <a:rPr lang="zh-CN" altLang="en-US"/>
              <a:t>员工考勤</a:t>
            </a:r>
            <a:r>
              <a:rPr lang="en-US" altLang="zh-CN"/>
              <a:t>,</a:t>
            </a:r>
            <a:r>
              <a:rPr lang="zh-CN" altLang="en-US"/>
              <a:t>药品</a:t>
            </a:r>
            <a:r>
              <a:rPr lang="en-US" altLang="zh-CN"/>
              <a:t>,</a:t>
            </a:r>
            <a:r>
              <a:rPr lang="zh-CN" altLang="en-US"/>
              <a:t>收入的管理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2387600"/>
            <a:ext cx="8509635" cy="2245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2529205"/>
            <a:ext cx="8833485" cy="25139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" y="2387600"/>
            <a:ext cx="8719820" cy="2860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" y="1814830"/>
            <a:ext cx="8718550" cy="415671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5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15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6" name="矩形 6"/>
          <p:cNvSpPr/>
          <p:nvPr/>
        </p:nvSpPr>
        <p:spPr>
          <a:xfrm>
            <a:off x="357188" y="528638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870" y="1343025"/>
            <a:ext cx="64649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从数据库设计开始</a:t>
            </a:r>
            <a:r>
              <a:rPr lang="en-US" altLang="zh-CN"/>
              <a:t>,</a:t>
            </a:r>
            <a:r>
              <a:rPr lang="zh-CN" altLang="en-US"/>
              <a:t>到任务分配给小组成员</a:t>
            </a:r>
            <a:r>
              <a:rPr lang="en-US" altLang="zh-CN"/>
              <a:t>,</a:t>
            </a:r>
            <a:r>
              <a:rPr lang="zh-CN" altLang="en-US"/>
              <a:t>大致完成了这个医院信息管理系统</a:t>
            </a:r>
            <a:r>
              <a:rPr lang="en-US" altLang="zh-CN"/>
              <a:t>,</a:t>
            </a:r>
            <a:r>
              <a:rPr lang="zh-CN" altLang="en-US"/>
              <a:t>从简单的数据库操作到复杂的页面操作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都体现了小组成员对过往知识的掌握程度还是相当不错的。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本次项目使用</a:t>
            </a:r>
            <a:r>
              <a:rPr lang="en-US" altLang="zh-CN"/>
              <a:t>springboot+vue</a:t>
            </a:r>
            <a:r>
              <a:rPr lang="zh-CN" altLang="en-US"/>
              <a:t>设计</a:t>
            </a:r>
            <a:r>
              <a:rPr lang="en-US" altLang="zh-CN"/>
              <a:t>,</a:t>
            </a:r>
            <a:r>
              <a:rPr lang="zh-CN" altLang="en-US"/>
              <a:t>实现前后端分离</a:t>
            </a:r>
            <a:r>
              <a:rPr lang="en-US" altLang="zh-CN"/>
              <a:t>,</a:t>
            </a:r>
            <a:r>
              <a:rPr lang="zh-CN" altLang="en-US"/>
              <a:t>层次分明</a:t>
            </a:r>
            <a:r>
              <a:rPr lang="en-US" altLang="zh-CN"/>
              <a:t>,</a:t>
            </a:r>
            <a:r>
              <a:rPr lang="zh-CN" altLang="en-US"/>
              <a:t>分工明确。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项目中的功能分别有</a:t>
            </a:r>
            <a:r>
              <a:rPr lang="en-US" altLang="zh-CN"/>
              <a:t>: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登录</a:t>
            </a:r>
            <a:r>
              <a:rPr lang="en-US" altLang="zh-CN"/>
              <a:t>,</a:t>
            </a:r>
            <a:r>
              <a:rPr lang="zh-CN" altLang="en-US"/>
              <a:t>病人挂号</a:t>
            </a:r>
            <a:r>
              <a:rPr lang="en-US" altLang="zh-CN"/>
              <a:t>,</a:t>
            </a:r>
            <a:r>
              <a:rPr lang="zh-CN" altLang="en-US"/>
              <a:t>住院</a:t>
            </a:r>
            <a:r>
              <a:rPr lang="en-US" altLang="zh-CN"/>
              <a:t>,</a:t>
            </a:r>
            <a:r>
              <a:rPr lang="zh-CN" altLang="en-US"/>
              <a:t>缴费</a:t>
            </a:r>
            <a:r>
              <a:rPr lang="en-US" altLang="zh-CN"/>
              <a:t>,</a:t>
            </a:r>
            <a:r>
              <a:rPr lang="zh-CN" altLang="en-US"/>
              <a:t>医生门诊</a:t>
            </a:r>
            <a:r>
              <a:rPr lang="en-US" altLang="zh-CN"/>
              <a:t>,</a:t>
            </a:r>
            <a:r>
              <a:rPr lang="zh-CN" altLang="en-US"/>
              <a:t>住院分配</a:t>
            </a:r>
            <a:r>
              <a:rPr lang="en-US" altLang="zh-CN"/>
              <a:t>,</a:t>
            </a:r>
            <a:r>
              <a:rPr lang="zh-CN" altLang="en-US"/>
              <a:t>护士护理</a:t>
            </a:r>
            <a:r>
              <a:rPr lang="en-US" altLang="zh-CN"/>
              <a:t>,</a:t>
            </a:r>
            <a:r>
              <a:rPr lang="zh-CN" altLang="en-US"/>
              <a:t>院长管理等。由浅至深</a:t>
            </a:r>
            <a:r>
              <a:rPr lang="en-US" altLang="zh-CN"/>
              <a:t>,</a:t>
            </a:r>
            <a:r>
              <a:rPr lang="zh-CN" altLang="en-US"/>
              <a:t>逐层递进。小组成员经过此次项目</a:t>
            </a:r>
            <a:r>
              <a:rPr lang="en-US" altLang="zh-CN"/>
              <a:t>,</a:t>
            </a:r>
            <a:r>
              <a:rPr lang="zh-CN" altLang="en-US"/>
              <a:t>成长迅速</a:t>
            </a:r>
            <a:r>
              <a:rPr lang="en-US" altLang="zh-CN"/>
              <a:t>,</a:t>
            </a:r>
            <a:r>
              <a:rPr lang="zh-CN" altLang="en-US"/>
              <a:t>相信不久就能独树一帜</a:t>
            </a:r>
            <a:r>
              <a:rPr lang="en-US" altLang="zh-CN"/>
              <a:t>,</a:t>
            </a:r>
            <a:r>
              <a:rPr lang="zh-CN" altLang="en-US"/>
              <a:t>成为一名优秀的</a:t>
            </a:r>
            <a:r>
              <a:rPr lang="en-US" altLang="zh-CN"/>
              <a:t>IT</a:t>
            </a:r>
            <a:r>
              <a:rPr lang="zh-CN" altLang="en-US"/>
              <a:t>精英。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谢谢观看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34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MH_Entry_1"/>
          <p:cNvSpPr/>
          <p:nvPr>
            <p:custDataLst>
              <p:tags r:id="rId2"/>
            </p:custDataLst>
          </p:nvPr>
        </p:nvSpPr>
        <p:spPr>
          <a:xfrm>
            <a:off x="2333625" y="2130425"/>
            <a:ext cx="5191125" cy="43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13900" tIns="0" rIns="0" bIns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MH_Number_1"/>
          <p:cNvSpPr/>
          <p:nvPr>
            <p:custDataLst>
              <p:tags r:id="rId3"/>
            </p:custDataLst>
          </p:nvPr>
        </p:nvSpPr>
        <p:spPr>
          <a:xfrm>
            <a:off x="2333625" y="1884363"/>
            <a:ext cx="498475" cy="244475"/>
          </a:xfrm>
          <a:prstGeom prst="rect">
            <a:avLst/>
          </a:prstGeom>
          <a:solidFill>
            <a:srgbClr val="B6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2"/>
          <p:cNvSpPr/>
          <p:nvPr>
            <p:custDataLst>
              <p:tags r:id="rId4"/>
            </p:custDataLst>
          </p:nvPr>
        </p:nvSpPr>
        <p:spPr>
          <a:xfrm>
            <a:off x="2333625" y="3065463"/>
            <a:ext cx="5191125" cy="43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13900" tIns="0" rIns="0" bIns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MH_Number_2"/>
          <p:cNvSpPr/>
          <p:nvPr>
            <p:custDataLst>
              <p:tags r:id="rId5"/>
            </p:custDataLst>
          </p:nvPr>
        </p:nvSpPr>
        <p:spPr>
          <a:xfrm>
            <a:off x="2333625" y="2819400"/>
            <a:ext cx="498475" cy="244475"/>
          </a:xfrm>
          <a:prstGeom prst="rect">
            <a:avLst/>
          </a:prstGeom>
          <a:solidFill>
            <a:srgbClr val="B6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9" name="MH_Entry_3"/>
          <p:cNvSpPr/>
          <p:nvPr>
            <p:custDataLst>
              <p:tags r:id="rId6"/>
            </p:custDataLst>
          </p:nvPr>
        </p:nvSpPr>
        <p:spPr>
          <a:xfrm>
            <a:off x="2333625" y="4000500"/>
            <a:ext cx="5191125" cy="43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13900" tIns="0" rIns="0" bIns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MH_Number_3"/>
          <p:cNvSpPr/>
          <p:nvPr>
            <p:custDataLst>
              <p:tags r:id="rId7"/>
            </p:custDataLst>
          </p:nvPr>
        </p:nvSpPr>
        <p:spPr>
          <a:xfrm>
            <a:off x="2333625" y="3754438"/>
            <a:ext cx="498475" cy="244475"/>
          </a:xfrm>
          <a:prstGeom prst="rect">
            <a:avLst/>
          </a:prstGeom>
          <a:solidFill>
            <a:srgbClr val="B6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1" name="MH_Entry_4"/>
          <p:cNvSpPr/>
          <p:nvPr>
            <p:custDataLst>
              <p:tags r:id="rId8"/>
            </p:custDataLst>
          </p:nvPr>
        </p:nvSpPr>
        <p:spPr>
          <a:xfrm>
            <a:off x="2333625" y="4935538"/>
            <a:ext cx="5191125" cy="43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113900" tIns="0" rIns="0" bIns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MH_Number_4"/>
          <p:cNvSpPr/>
          <p:nvPr>
            <p:custDataLst>
              <p:tags r:id="rId9"/>
            </p:custDataLst>
          </p:nvPr>
        </p:nvSpPr>
        <p:spPr>
          <a:xfrm>
            <a:off x="2333625" y="4689475"/>
            <a:ext cx="498475" cy="244475"/>
          </a:xfrm>
          <a:prstGeom prst="rect">
            <a:avLst/>
          </a:prstGeom>
          <a:solidFill>
            <a:srgbClr val="B6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0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1" name="TextBox 12"/>
          <p:cNvSpPr txBox="1"/>
          <p:nvPr/>
        </p:nvSpPr>
        <p:spPr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2" name="矩形 20"/>
          <p:cNvSpPr/>
          <p:nvPr/>
        </p:nvSpPr>
        <p:spPr>
          <a:xfrm>
            <a:off x="3917950" y="309880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3" name="矩形 21"/>
          <p:cNvSpPr/>
          <p:nvPr/>
        </p:nvSpPr>
        <p:spPr>
          <a:xfrm>
            <a:off x="3989388" y="4044950"/>
            <a:ext cx="1783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功能介绍与展示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矩形 22"/>
          <p:cNvSpPr/>
          <p:nvPr/>
        </p:nvSpPr>
        <p:spPr>
          <a:xfrm>
            <a:off x="3932238" y="210026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需求背景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5" name="矩形 21"/>
          <p:cNvSpPr/>
          <p:nvPr/>
        </p:nvSpPr>
        <p:spPr>
          <a:xfrm>
            <a:off x="3989388" y="497046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23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3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6"/>
          <p:cNvSpPr/>
          <p:nvPr/>
        </p:nvSpPr>
        <p:spPr>
          <a:xfrm>
            <a:off x="357188" y="476250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8" name="组合 20"/>
          <p:cNvGrpSpPr/>
          <p:nvPr/>
        </p:nvGrpSpPr>
        <p:grpSpPr>
          <a:xfrm>
            <a:off x="168910" y="5897245"/>
            <a:ext cx="7882890" cy="977900"/>
            <a:chOff x="769938" y="1900238"/>
            <a:chExt cx="10624406" cy="2327275"/>
          </a:xfrm>
        </p:grpSpPr>
        <p:grpSp>
          <p:nvGrpSpPr>
            <p:cNvPr id="5129" name="组合 39"/>
            <p:cNvGrpSpPr/>
            <p:nvPr/>
          </p:nvGrpSpPr>
          <p:grpSpPr>
            <a:xfrm>
              <a:off x="769938" y="1900238"/>
              <a:ext cx="10624406" cy="2327275"/>
              <a:chOff x="825661" y="2059824"/>
              <a:chExt cx="7121899" cy="1560453"/>
            </a:xfrm>
          </p:grpSpPr>
          <p:pic>
            <p:nvPicPr>
              <p:cNvPr id="5132" name="图片 4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25661" y="2061448"/>
                <a:ext cx="2366845" cy="15588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133" name="图片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80715" y="2059824"/>
                <a:ext cx="2366845" cy="156045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134" name="图片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2506" y="2061448"/>
                <a:ext cx="2387635" cy="155882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9" name="矩形 18"/>
            <p:cNvSpPr/>
            <p:nvPr/>
          </p:nvSpPr>
          <p:spPr>
            <a:xfrm>
              <a:off x="4300185" y="1900238"/>
              <a:ext cx="3563056" cy="2327275"/>
            </a:xfrm>
            <a:prstGeom prst="rect">
              <a:avLst/>
            </a:prstGeom>
            <a:solidFill>
              <a:srgbClr val="B69B83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9285" y="1029335"/>
            <a:ext cx="70669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我国政府历来很重视医疗改革，随着国家层面的医疗保障制度的建立和改革，对各级各类医院提出了更高的要求，医院的管理更要上层次、上规模；社会信息化的发展，结合信息技术的发展和运用，医院信息管理系统迎来发展的好契机。</a:t>
            </a:r>
            <a:endParaRPr lang="zh-CN" altLang="en-US"/>
          </a:p>
          <a:p>
            <a:r>
              <a:rPr lang="zh-CN" altLang="en-US"/>
              <a:t>        随着医院业务的增加和专业的分类，信息系统也要相应作出调整和改变，系统细分程度也会越来越高，系统要集成更多处理业务和流程。</a:t>
            </a:r>
            <a:endParaRPr lang="zh-CN" altLang="en-US"/>
          </a:p>
          <a:p>
            <a:r>
              <a:rPr lang="zh-CN" altLang="en-US"/>
              <a:t>        一体化的医院管理信息系统建设正在从大城市大医院向地、县级医院和西部地区医院扩展，发达地区的大医院正努力实现计算机辅助管理、辅助决策的目标。成本分析、流程再造、联机分析、数据仓库等技术引进到实际应用之中。</a:t>
            </a:r>
            <a:endParaRPr lang="zh-CN" altLang="en-US"/>
          </a:p>
          <a:p>
            <a:r>
              <a:rPr lang="zh-CN" altLang="en-US"/>
              <a:t>        所以将医院的传统信息管理集成为数字化的管理方式，为医院的管理提供一个决策和处理的数字平台。利用信息系统，可以更方便地进行数据检索、数据挖掘等处理，能够更好地对医院各类信息进行分类并进行综合处理。</a:t>
            </a:r>
            <a:endParaRPr lang="zh-CN" altLang="en-US"/>
          </a:p>
          <a:p>
            <a:r>
              <a:rPr lang="zh-CN" altLang="en-US"/>
              <a:t>        门诊和住院医生工作站、护理工作站已经在不少医院成功实现，大部分医院正在努力实现电子病历和医学影像的数字化，数字化医院的雏形已经显现。</a:t>
            </a:r>
            <a:endParaRPr lang="zh-CN" altLang="en-US"/>
          </a:p>
        </p:txBody>
      </p:sp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8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矩形 6"/>
          <p:cNvSpPr/>
          <p:nvPr/>
        </p:nvSpPr>
        <p:spPr>
          <a:xfrm>
            <a:off x="357188" y="457200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6" name="图片 16"/>
          <p:cNvPicPr>
            <a:picLocks noChangeAspect="1"/>
          </p:cNvPicPr>
          <p:nvPr/>
        </p:nvPicPr>
        <p:blipFill>
          <a:blip r:embed="rId1"/>
          <a:srcRect l="18813"/>
          <a:stretch>
            <a:fillRect/>
          </a:stretch>
        </p:blipFill>
        <p:spPr>
          <a:xfrm>
            <a:off x="357188" y="3875088"/>
            <a:ext cx="1868487" cy="1725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7" name="图片 17"/>
          <p:cNvPicPr>
            <a:picLocks noChangeAspect="1"/>
          </p:cNvPicPr>
          <p:nvPr/>
        </p:nvPicPr>
        <p:blipFill>
          <a:blip r:embed="rId2"/>
          <a:srcRect l="18172"/>
          <a:stretch>
            <a:fillRect/>
          </a:stretch>
        </p:blipFill>
        <p:spPr>
          <a:xfrm>
            <a:off x="5780723" y="3875088"/>
            <a:ext cx="1858962" cy="1719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8" name="图片 18"/>
          <p:cNvPicPr>
            <a:picLocks noChangeAspect="1"/>
          </p:cNvPicPr>
          <p:nvPr/>
        </p:nvPicPr>
        <p:blipFill>
          <a:blip r:embed="rId3"/>
          <a:srcRect l="27713"/>
          <a:stretch>
            <a:fillRect/>
          </a:stretch>
        </p:blipFill>
        <p:spPr>
          <a:xfrm>
            <a:off x="236538" y="1198563"/>
            <a:ext cx="1865312" cy="1719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0" name="文本框 16"/>
          <p:cNvSpPr txBox="1"/>
          <p:nvPr/>
        </p:nvSpPr>
        <p:spPr>
          <a:xfrm>
            <a:off x="2674938" y="2197100"/>
            <a:ext cx="1701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1680" y="1266825"/>
            <a:ext cx="615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、组长杨智搭建项目框架</a:t>
            </a:r>
            <a:r>
              <a:rPr lang="en-US" altLang="zh-CN"/>
              <a:t>,</a:t>
            </a:r>
            <a:r>
              <a:rPr lang="zh-CN" altLang="en-US"/>
              <a:t>完善小组成员的功能</a:t>
            </a:r>
            <a:r>
              <a:rPr lang="en-US" altLang="zh-CN"/>
              <a:t>,</a:t>
            </a:r>
            <a:r>
              <a:rPr lang="zh-CN" altLang="en-US"/>
              <a:t>并整合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97405" y="1920875"/>
            <a:ext cx="576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、成员杨培源完成前端护士管理</a:t>
            </a:r>
            <a:r>
              <a:rPr lang="en-US" altLang="zh-CN"/>
              <a:t>,</a:t>
            </a:r>
            <a:r>
              <a:rPr lang="zh-CN" altLang="en-US"/>
              <a:t>后端药品等接口编写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97405" y="2588895"/>
            <a:ext cx="576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、成员荣泽尚完成前端病人管理</a:t>
            </a:r>
            <a:r>
              <a:rPr lang="en-US" altLang="zh-CN"/>
              <a:t>,</a:t>
            </a:r>
            <a:r>
              <a:rPr lang="zh-CN" altLang="en-US"/>
              <a:t>后端员工等接口编写</a:t>
            </a:r>
            <a:endParaRPr lang="en-US" altLang="zh-CN"/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3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8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4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矩形 6"/>
          <p:cNvSpPr/>
          <p:nvPr/>
        </p:nvSpPr>
        <p:spPr>
          <a:xfrm>
            <a:off x="357188" y="457200"/>
            <a:ext cx="1813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7445" y="1362075"/>
            <a:ext cx="666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、注册</a:t>
            </a:r>
            <a:r>
              <a:rPr lang="en-US" altLang="zh-CN"/>
              <a:t>:</a:t>
            </a:r>
            <a:r>
              <a:rPr lang="zh-CN" altLang="en-US"/>
              <a:t>用户填写个人信息进行注册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1730375"/>
            <a:ext cx="4018915" cy="5076190"/>
          </a:xfrm>
          <a:prstGeom prst="rect">
            <a:avLst/>
          </a:prstGeom>
        </p:spPr>
      </p:pic>
    </p:spTree>
  </p:cSld>
  <p:clrMapOvr>
    <a:masterClrMapping/>
  </p:clrMapOvr>
  <p:transition>
    <p:wheel spokes="4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5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8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9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矩形 6"/>
          <p:cNvSpPr/>
          <p:nvPr/>
        </p:nvSpPr>
        <p:spPr>
          <a:xfrm>
            <a:off x="357188" y="457200"/>
            <a:ext cx="1813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301115"/>
            <a:ext cx="654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、登录</a:t>
            </a:r>
            <a:r>
              <a:rPr lang="en-US" altLang="zh-CN"/>
              <a:t>:</a:t>
            </a:r>
            <a:r>
              <a:rPr lang="zh-CN" altLang="en-US"/>
              <a:t>输入注册时的登录名和密码进行登录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220" y="1840230"/>
            <a:ext cx="4199890" cy="380936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8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19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矩形 6"/>
          <p:cNvSpPr/>
          <p:nvPr/>
        </p:nvSpPr>
        <p:spPr>
          <a:xfrm>
            <a:off x="357188" y="457200"/>
            <a:ext cx="1813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7300" y="1072515"/>
            <a:ext cx="605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、挂号</a:t>
            </a:r>
            <a:r>
              <a:rPr lang="en-US" altLang="zh-CN"/>
              <a:t>:</a:t>
            </a:r>
            <a:r>
              <a:rPr lang="zh-CN" altLang="en-US"/>
              <a:t>用户选择科室并支付挂号费完成挂号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430" y="1723390"/>
            <a:ext cx="3456940" cy="254254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6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8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1" name="矩形 6"/>
          <p:cNvSpPr/>
          <p:nvPr/>
        </p:nvSpPr>
        <p:spPr>
          <a:xfrm>
            <a:off x="357188" y="476250"/>
            <a:ext cx="1813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6350" y="1152525"/>
            <a:ext cx="6751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、住院申请</a:t>
            </a:r>
            <a:r>
              <a:rPr lang="en-US" altLang="zh-CN"/>
              <a:t>:</a:t>
            </a:r>
            <a:r>
              <a:rPr lang="zh-CN" altLang="en-US"/>
              <a:t>填写住院科室和原因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1752600"/>
            <a:ext cx="3980815" cy="235267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45"/>
          <p:cNvGrpSpPr/>
          <p:nvPr/>
        </p:nvGrpSpPr>
        <p:grpSpPr>
          <a:xfrm>
            <a:off x="0" y="503238"/>
            <a:ext cx="9144000" cy="549275"/>
            <a:chOff x="0" y="292608"/>
            <a:chExt cx="12190828" cy="548640"/>
          </a:xfrm>
        </p:grpSpPr>
        <p:sp>
          <p:nvSpPr>
            <p:cNvPr id="8" name="矩形 42"/>
            <p:cNvSpPr/>
            <p:nvPr/>
          </p:nvSpPr>
          <p:spPr>
            <a:xfrm>
              <a:off x="0" y="292608"/>
              <a:ext cx="3117551" cy="548640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B69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109085" y="831734"/>
              <a:ext cx="908174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6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矩形 6"/>
          <p:cNvSpPr/>
          <p:nvPr/>
        </p:nvSpPr>
        <p:spPr>
          <a:xfrm>
            <a:off x="357188" y="528638"/>
            <a:ext cx="1813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0" y="1104900"/>
            <a:ext cx="661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、住院审批</a:t>
            </a:r>
            <a:r>
              <a:rPr lang="en-US" altLang="zh-CN"/>
              <a:t>:</a:t>
            </a:r>
            <a:r>
              <a:rPr lang="zh-CN" altLang="en-US"/>
              <a:t>住院医生填写医嘱和安排房间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1473200"/>
            <a:ext cx="8806180" cy="30168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15" y="3176905"/>
            <a:ext cx="6371590" cy="2400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90" y="1841500"/>
            <a:ext cx="6266815" cy="1590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355" y="2728595"/>
            <a:ext cx="6257290" cy="1400175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05933"/>
  <p:tag name="MH_LIBRARY" val="CONTENTS"/>
  <p:tag name="MH_TYPE" val="ENTRY"/>
  <p:tag name="ID" val="553530"/>
  <p:tag name="MH_ORDER" val="1"/>
</p:tagLst>
</file>

<file path=ppt/tags/tag2.xml><?xml version="1.0" encoding="utf-8"?>
<p:tagLst xmlns:p="http://schemas.openxmlformats.org/presentationml/2006/main">
  <p:tag name="MH" val="20160830105933"/>
  <p:tag name="MH_LIBRARY" val="CONTENTS"/>
  <p:tag name="MH_TYPE" val="NUMBER"/>
  <p:tag name="ID" val="553530"/>
  <p:tag name="MH_ORDER" val="1"/>
</p:tagLst>
</file>

<file path=ppt/tags/tag3.xml><?xml version="1.0" encoding="utf-8"?>
<p:tagLst xmlns:p="http://schemas.openxmlformats.org/presentationml/2006/main">
  <p:tag name="MH" val="20160830105933"/>
  <p:tag name="MH_LIBRARY" val="CONTENTS"/>
  <p:tag name="MH_TYPE" val="ENTRY"/>
  <p:tag name="ID" val="553530"/>
  <p:tag name="MH_ORDER" val="2"/>
</p:tagLst>
</file>

<file path=ppt/tags/tag4.xml><?xml version="1.0" encoding="utf-8"?>
<p:tagLst xmlns:p="http://schemas.openxmlformats.org/presentationml/2006/main">
  <p:tag name="MH" val="20160830105933"/>
  <p:tag name="MH_LIBRARY" val="CONTENTS"/>
  <p:tag name="MH_TYPE" val="NUMBER"/>
  <p:tag name="ID" val="553530"/>
  <p:tag name="MH_ORDER" val="2"/>
</p:tagLst>
</file>

<file path=ppt/tags/tag5.xml><?xml version="1.0" encoding="utf-8"?>
<p:tagLst xmlns:p="http://schemas.openxmlformats.org/presentationml/2006/main">
  <p:tag name="MH" val="20160830105933"/>
  <p:tag name="MH_LIBRARY" val="CONTENTS"/>
  <p:tag name="MH_TYPE" val="ENTRY"/>
  <p:tag name="ID" val="553530"/>
  <p:tag name="MH_ORDER" val="3"/>
</p:tagLst>
</file>

<file path=ppt/tags/tag6.xml><?xml version="1.0" encoding="utf-8"?>
<p:tagLst xmlns:p="http://schemas.openxmlformats.org/presentationml/2006/main">
  <p:tag name="MH" val="20160830105933"/>
  <p:tag name="MH_LIBRARY" val="CONTENTS"/>
  <p:tag name="MH_TYPE" val="NUMBER"/>
  <p:tag name="ID" val="553530"/>
  <p:tag name="MH_ORDER" val="3"/>
</p:tagLst>
</file>

<file path=ppt/tags/tag7.xml><?xml version="1.0" encoding="utf-8"?>
<p:tagLst xmlns:p="http://schemas.openxmlformats.org/presentationml/2006/main">
  <p:tag name="MH" val="20160830105933"/>
  <p:tag name="MH_LIBRARY" val="CONTENTS"/>
  <p:tag name="MH_TYPE" val="ENTRY"/>
  <p:tag name="ID" val="553530"/>
  <p:tag name="MH_ORDER" val="4"/>
</p:tagLst>
</file>

<file path=ppt/tags/tag8.xml><?xml version="1.0" encoding="utf-8"?>
<p:tagLst xmlns:p="http://schemas.openxmlformats.org/presentationml/2006/main">
  <p:tag name="MH" val="20160830105933"/>
  <p:tag name="MH_LIBRARY" val="CONTENTS"/>
  <p:tag name="MH_TYPE" val="NUMBER"/>
  <p:tag name="ID" val="553530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演示</Application>
  <PresentationFormat>全屏显示(4:3)</PresentationFormat>
  <Paragraphs>203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Roboto Bold</vt:lpstr>
      <vt:lpstr>Roboto Regular</vt:lpstr>
      <vt:lpstr>Times New Roman</vt:lpstr>
      <vt:lpstr>Segoe Print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星尘</cp:lastModifiedBy>
  <cp:revision>322</cp:revision>
  <dcterms:created xsi:type="dcterms:W3CDTF">2013-10-30T09:04:00Z</dcterms:created>
  <dcterms:modified xsi:type="dcterms:W3CDTF">2020-01-16T06:34:41Z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