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the structure of docx format. It is a tree. The circle means a folder and the square means a xml file.</a:t>
            </a:r>
          </a:p>
          <a:p>
            <a:pPr/>
            <a:r>
              <a:t>Some files in the picture is necessary for every docx, and their path is fixed. But some files may be addition rather than necessity.</a:t>
            </a:r>
          </a:p>
          <a:p>
            <a:pPr/>
            <a:r>
              <a:t>First, introduce the [Content_Types].xml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the simple demo, transfer docx to html and markdown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4" name="Shape 3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different structure of paragraph in docx and html (markdown)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text has different attributes, here is the xml in document.xml</a:t>
            </a:r>
          </a:p>
          <a:p>
            <a:pPr/>
            <a:r>
              <a:t>They will be divided into many &lt;w:r&gt;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2" name="Shape 4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 is the source of docx, and the right is the view (AST) generated by HTML or Markdown</a:t>
            </a:r>
          </a:p>
          <a:p>
            <a:pPr/>
            <a:r>
              <a:t>When put operation, we have to transfer view to a list of all paths (of the tree in view)</a:t>
            </a:r>
          </a:p>
          <a:p>
            <a:pPr/>
            <a:r>
              <a:t>And then make BX between the list and the source</a:t>
            </a:r>
          </a:p>
          <a:p>
            <a:pPr/>
            <a:r>
              <a:t>It is the same in list, because list in source is list of paragraph, but in view, it is nested tree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refine operation will get the information of list and link together in the refined file.</a:t>
            </a:r>
          </a:p>
          <a:p>
            <a:pPr/>
            <a:r>
              <a:t>refine and update part written by unidirectional program language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5" name="Shape 4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Always stay at the top of docx and do Rearrange to find the red triangle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[Content_Types].xml contains all the files’ path in the docx tree structure.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Second, introduce document.xml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document.xml contains most text information in the docx.</a:t>
            </a:r>
          </a:p>
          <a:p>
            <a:pPr/>
            <a:r>
              <a:t>The attribute of a text is in rPr, it is parallel to w:t (contains the text).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Third, introduce document.xml.rels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w:hyperlink contains the attr r:id, which is used to find target in another xml file</a:t>
            </a:r>
          </a:p>
          <a:p>
            <a:pPr/>
            <a:r>
              <a:t>The file document.xml.rels contains all the link target information. It is connected with document.xml by a rId.</a:t>
            </a:r>
          </a:p>
          <a:p>
            <a:pPr/>
            <a:r>
              <a:t>So, we can use rId in document.xml to find the target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Fourth, introduce numbering.xml (only exists when docx has list)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w:numPr shows this para is a listItem, level starts from 0, numId is used to find the style(order | unorder) of the list in another xml file</a:t>
            </a:r>
          </a:p>
          <a:p>
            <a:pPr/>
            <a:r>
              <a:t>numbering.xml contains the list information </a:t>
            </a:r>
          </a:p>
          <a:p>
            <a:pPr/>
            <a:r>
              <a:t>It is two-step map from document.xml to numbering.xml.</a:t>
            </a:r>
          </a:p>
          <a:p>
            <a:pPr/>
            <a:r>
              <a:t>First use numId to find AbstractNumId, and then use absId and the level to find the list style (order | unorder)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image of docx is not supported now, and the head (title), and table 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Shape 93"/>
          <p:cNvSpPr/>
          <p:nvPr>
            <p:ph type="body" sz="quarter" idx="14"/>
          </p:nvPr>
        </p:nvSpPr>
        <p:spPr>
          <a:xfrm>
            <a:off x="1270000" y="42227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87400" y="254000"/>
            <a:ext cx="11430000" cy="1805517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Shape 66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ctrTitle"/>
          </p:nvPr>
        </p:nvSpPr>
        <p:spPr>
          <a:xfrm>
            <a:off x="557876" y="1270000"/>
            <a:ext cx="11889048" cy="3505200"/>
          </a:xfrm>
          <a:prstGeom prst="rect">
            <a:avLst/>
          </a:prstGeom>
        </p:spPr>
        <p:txBody>
          <a:bodyPr/>
          <a:lstStyle>
            <a:lvl1pPr algn="ctr">
              <a:defRPr sz="6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Progress in Docx</a:t>
            </a:r>
          </a:p>
        </p:txBody>
      </p:sp>
      <p:sp>
        <p:nvSpPr>
          <p:cNvPr id="119" name="Shape 119"/>
          <p:cNvSpPr/>
          <p:nvPr>
            <p:ph type="subTitle" sz="quarter" idx="1"/>
          </p:nvPr>
        </p:nvSpPr>
        <p:spPr>
          <a:xfrm>
            <a:off x="850900" y="5653266"/>
            <a:ext cx="11303000" cy="15748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76D6FF"/>
                </a:solidFill>
              </a:defRPr>
            </a:lvl1pPr>
          </a:lstStyle>
          <a:p>
            <a:pPr/>
            <a:r>
              <a:t>Chuanhao 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body" sz="quarter" idx="1"/>
          </p:nvPr>
        </p:nvSpPr>
        <p:spPr>
          <a:xfrm>
            <a:off x="6566863" y="3153482"/>
            <a:ext cx="6295171" cy="16436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200"/>
              </a:spcBef>
              <a:buSzTx/>
              <a:buNone/>
              <a:defRPr sz="2800"/>
            </a:pPr>
            <a:r>
              <a:t>&lt;w:num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w:numId="1"</a:t>
            </a:r>
            <a:r>
              <a:t>&gt;</a:t>
            </a:r>
          </a:p>
          <a:p>
            <a:pPr marL="0" indent="0">
              <a:spcBef>
                <a:spcPts val="200"/>
              </a:spcBef>
              <a:buSzTx/>
              <a:buNone/>
              <a:defRPr sz="2800"/>
            </a:pPr>
            <a:r>
              <a:t>    &lt;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w:abstractNumId w:val="1"</a:t>
            </a:r>
            <a:r>
              <a:t>/&gt;</a:t>
            </a:r>
          </a:p>
          <a:p>
            <a:pPr marL="0" indent="0">
              <a:spcBef>
                <a:spcPts val="200"/>
              </a:spcBef>
              <a:buSzTx/>
              <a:buNone/>
              <a:defRPr sz="2800"/>
            </a:pPr>
            <a:r>
              <a:t>&lt;/w:num&gt;</a:t>
            </a:r>
          </a:p>
        </p:txBody>
      </p:sp>
      <p:sp>
        <p:nvSpPr>
          <p:cNvPr id="306" name="Shape 306"/>
          <p:cNvSpPr/>
          <p:nvPr/>
        </p:nvSpPr>
        <p:spPr>
          <a:xfrm>
            <a:off x="6559514" y="2247647"/>
            <a:ext cx="559866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Contains the list information</a:t>
            </a:r>
          </a:p>
        </p:txBody>
      </p:sp>
      <p:sp>
        <p:nvSpPr>
          <p:cNvPr id="307" name="Shape 307"/>
          <p:cNvSpPr/>
          <p:nvPr/>
        </p:nvSpPr>
        <p:spPr>
          <a:xfrm>
            <a:off x="6550299" y="4771441"/>
            <a:ext cx="6480700" cy="446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&lt;w:abstractNum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w:abstractNumId="1"</a:t>
            </a:r>
            <a:r>
              <a:t>&gt;</a:t>
            </a:r>
          </a:p>
          <a:p>
            <a:pPr lvl="1" indent="132587"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 &lt;w:lvl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w:ilvl="0"</a:t>
            </a:r>
            <a:r>
              <a:t>&gt;</a:t>
            </a:r>
          </a:p>
          <a:p>
            <a:pPr lvl="1" indent="132587"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     &lt;w:start w:val="1"/&gt;</a:t>
            </a:r>
          </a:p>
          <a:p>
            <a:pPr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         &lt;w:numFmt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w:val="decimal"</a:t>
            </a:r>
            <a:r>
              <a:t>/&gt;</a:t>
            </a:r>
          </a:p>
          <a:p>
            <a:pPr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         …</a:t>
            </a:r>
          </a:p>
          <a:p>
            <a:pPr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      &lt;/w:lvl&gt;</a:t>
            </a:r>
          </a:p>
          <a:p>
            <a:pPr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      …</a:t>
            </a:r>
          </a:p>
          <a:p>
            <a:pPr algn="l" defTabSz="338835">
              <a:spcBef>
                <a:spcPts val="800"/>
              </a:spcBef>
              <a:defRPr sz="2725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&lt;/w:abstractNum&gt;</a:t>
            </a:r>
          </a:p>
        </p:txBody>
      </p:sp>
      <p:sp>
        <p:nvSpPr>
          <p:cNvPr id="308" name="Shape 308"/>
          <p:cNvSpPr/>
          <p:nvPr/>
        </p:nvSpPr>
        <p:spPr>
          <a:xfrm>
            <a:off x="817994" y="2008132"/>
            <a:ext cx="4409812" cy="777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&lt;w:p&gt;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&lt;w:pPr&gt;</a:t>
            </a:r>
          </a:p>
          <a:p>
            <a:pPr lvl="2" indent="187452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&lt;w:pStyle w:val="Normal"/&gt;</a:t>
            </a:r>
          </a:p>
          <a:p>
            <a:pPr lvl="2" indent="187452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w:numPr</a:t>
            </a:r>
            <a:r>
              <a:t>&gt;</a:t>
            </a:r>
          </a:p>
          <a:p>
            <a:pPr lvl="3" indent="281177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w:ilvl w:val="1"</a:t>
            </a:r>
            <a:r>
              <a:t>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&lt;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w:numId w:val="4"</a:t>
            </a:r>
            <a:r>
              <a:t>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&lt;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/w:numPr</a:t>
            </a:r>
            <a:r>
              <a:t>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&lt;w:rPr/&gt;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&lt;/w:pPr&gt;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&lt;w:hyperlink r:id="rId2"&gt;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&lt;w:r&gt;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&lt;w:rPr&gt;</a:t>
            </a:r>
          </a:p>
          <a:p>
            <a:pPr lvl="5" indent="468630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&lt;w:b/&gt;</a:t>
            </a:r>
          </a:p>
          <a:p>
            <a:pPr lvl="5" indent="468630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&lt;w:i/&gt;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   &lt;w:rStyle w:val="Internet"/&gt;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   &lt;/w:rPr&gt;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   &lt;w:t&gt;Google&lt;/w:t&gt;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&lt;/w:r&gt;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&lt;/w:hyperlink&gt;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&lt;/w:p&gt;</a:t>
            </a:r>
          </a:p>
        </p:txBody>
      </p:sp>
      <p:sp>
        <p:nvSpPr>
          <p:cNvPr id="309" name="Shape 309"/>
          <p:cNvSpPr/>
          <p:nvPr/>
        </p:nvSpPr>
        <p:spPr>
          <a:xfrm>
            <a:off x="710281" y="1006776"/>
            <a:ext cx="4977650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defRPr b="1"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document.xml</a:t>
            </a:r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6547236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numbering.xml</a:t>
            </a:r>
          </a:p>
        </p:txBody>
      </p:sp>
      <p:sp>
        <p:nvSpPr>
          <p:cNvPr id="311" name="Shape 311"/>
          <p:cNvSpPr/>
          <p:nvPr/>
        </p:nvSpPr>
        <p:spPr>
          <a:xfrm>
            <a:off x="3887145" y="3772359"/>
            <a:ext cx="2915678" cy="1829152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12" name="Shape 312"/>
          <p:cNvSpPr/>
          <p:nvPr/>
        </p:nvSpPr>
        <p:spPr>
          <a:xfrm flipV="1">
            <a:off x="4332699" y="3482476"/>
            <a:ext cx="2210270" cy="648942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13" name="Shape 313"/>
          <p:cNvSpPr/>
          <p:nvPr/>
        </p:nvSpPr>
        <p:spPr>
          <a:xfrm>
            <a:off x="10488876" y="4189892"/>
            <a:ext cx="1" cy="58511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3"/>
              </a:buBlip>
            </a:pPr>
            <a:r>
              <a:t>Finish a reader firstly to understand the structure of docx and try to find some questions or difficulties </a:t>
            </a:r>
          </a:p>
          <a:p>
            <a:pPr>
              <a:buBlip>
                <a:blip r:embed="rId3"/>
              </a:buBlip>
            </a:pPr>
            <a:r>
              <a:t>Transfer a .docx file to the AST and then AST can be transferred to HTML or Markdown</a:t>
            </a:r>
          </a:p>
          <a:p>
            <a:pPr>
              <a:buBlip>
                <a:blip r:embed="rId3"/>
              </a:buBlip>
            </a:pPr>
            <a:r>
              <a:t>Preserve all the text information that core AST supports </a:t>
            </a:r>
          </a:p>
          <a:p>
            <a:pPr>
              <a:buBlip>
                <a:blip r:embed="rId3"/>
              </a:buBlip>
            </a:pPr>
            <a:r>
              <a:t>Drop the style information and what AST doesn’t support (like table)</a:t>
            </a:r>
          </a:p>
        </p:txBody>
      </p:sp>
      <p:sp>
        <p:nvSpPr>
          <p:cNvPr id="318" name="Shape 318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Docx reader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3"/>
              </a:buBlip>
            </a:pPr>
          </a:p>
        </p:txBody>
      </p:sp>
      <p:sp>
        <p:nvSpPr>
          <p:cNvPr id="323" name="Shape 323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Docx reader 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body" sz="half" idx="1"/>
          </p:nvPr>
        </p:nvSpPr>
        <p:spPr>
          <a:xfrm>
            <a:off x="787400" y="3841372"/>
            <a:ext cx="11430000" cy="2800760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The way to represent the attribute of the text in docx is different from HTML or Markdown－－not nested</a:t>
            </a:r>
          </a:p>
          <a:p>
            <a:pPr>
              <a:buBlip>
                <a:blip r:embed="rId2"/>
              </a:buBlip>
            </a:pPr>
            <a:r>
              <a:t>The information of list and link is separated</a:t>
            </a:r>
          </a:p>
        </p:txBody>
      </p:sp>
      <p:sp>
        <p:nvSpPr>
          <p:cNvPr id="328" name="Shape 328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defRPr b="1"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Problems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body" sz="quarter" idx="1"/>
          </p:nvPr>
        </p:nvSpPr>
        <p:spPr>
          <a:xfrm>
            <a:off x="543911" y="2202168"/>
            <a:ext cx="11673195" cy="1468175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3"/>
              </a:buBlip>
            </a:lvl1pPr>
          </a:lstStyle>
          <a:p>
            <a:pPr/>
            <a:r>
              <a:t>The inline content is parallel to the attr rather than contained by attribute</a:t>
            </a:r>
          </a:p>
        </p:txBody>
      </p:sp>
      <p:sp>
        <p:nvSpPr>
          <p:cNvPr id="331" name="Shape 331"/>
          <p:cNvSpPr/>
          <p:nvPr/>
        </p:nvSpPr>
        <p:spPr>
          <a:xfrm>
            <a:off x="2160483" y="3524826"/>
            <a:ext cx="1745438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32" name="Shape 332"/>
          <p:cNvSpPr/>
          <p:nvPr/>
        </p:nvSpPr>
        <p:spPr>
          <a:xfrm>
            <a:off x="9426127" y="3524826"/>
            <a:ext cx="120457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</a:t>
            </a:r>
          </a:p>
        </p:txBody>
      </p:sp>
      <p:sp>
        <p:nvSpPr>
          <p:cNvPr id="333" name="Shape 333"/>
          <p:cNvSpPr/>
          <p:nvPr/>
        </p:nvSpPr>
        <p:spPr>
          <a:xfrm>
            <a:off x="2558091" y="4530544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w:r</a:t>
            </a:r>
          </a:p>
        </p:txBody>
      </p:sp>
      <p:sp>
        <p:nvSpPr>
          <p:cNvPr id="334" name="Shape 334"/>
          <p:cNvSpPr/>
          <p:nvPr/>
        </p:nvSpPr>
        <p:spPr>
          <a:xfrm>
            <a:off x="1551074" y="5936246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w:rPr</a:t>
            </a:r>
          </a:p>
        </p:txBody>
      </p:sp>
      <p:sp>
        <p:nvSpPr>
          <p:cNvPr id="335" name="Shape 335"/>
          <p:cNvSpPr/>
          <p:nvPr/>
        </p:nvSpPr>
        <p:spPr>
          <a:xfrm>
            <a:off x="3589336" y="5936246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w:t</a:t>
            </a:r>
          </a:p>
        </p:txBody>
      </p:sp>
      <p:sp>
        <p:nvSpPr>
          <p:cNvPr id="336" name="Shape 336"/>
          <p:cNvSpPr/>
          <p:nvPr/>
        </p:nvSpPr>
        <p:spPr>
          <a:xfrm>
            <a:off x="789443" y="7616917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w:b</a:t>
            </a:r>
          </a:p>
        </p:txBody>
      </p:sp>
      <p:sp>
        <p:nvSpPr>
          <p:cNvPr id="337" name="Shape 337"/>
          <p:cNvSpPr/>
          <p:nvPr/>
        </p:nvSpPr>
        <p:spPr>
          <a:xfrm>
            <a:off x="2306941" y="7616917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w:i</a:t>
            </a:r>
          </a:p>
        </p:txBody>
      </p:sp>
      <p:sp>
        <p:nvSpPr>
          <p:cNvPr id="338" name="Shape 338"/>
          <p:cNvSpPr/>
          <p:nvPr/>
        </p:nvSpPr>
        <p:spPr>
          <a:xfrm>
            <a:off x="9553302" y="4514444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Bold</a:t>
            </a:r>
          </a:p>
        </p:txBody>
      </p:sp>
      <p:sp>
        <p:nvSpPr>
          <p:cNvPr id="339" name="Shape 339"/>
          <p:cNvSpPr/>
          <p:nvPr/>
        </p:nvSpPr>
        <p:spPr>
          <a:xfrm>
            <a:off x="9553302" y="7048542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Str</a:t>
            </a:r>
          </a:p>
        </p:txBody>
      </p:sp>
      <p:sp>
        <p:nvSpPr>
          <p:cNvPr id="340" name="Shape 340"/>
          <p:cNvSpPr/>
          <p:nvPr/>
        </p:nvSpPr>
        <p:spPr>
          <a:xfrm>
            <a:off x="9553302" y="5734531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/>
            </a:lvl1pPr>
          </a:lstStyle>
          <a:p>
            <a:pPr/>
            <a:r>
              <a:t>Emph</a:t>
            </a:r>
          </a:p>
        </p:txBody>
      </p:sp>
      <p:sp>
        <p:nvSpPr>
          <p:cNvPr id="341" name="Shape 341"/>
          <p:cNvSpPr/>
          <p:nvPr/>
        </p:nvSpPr>
        <p:spPr>
          <a:xfrm flipH="1">
            <a:off x="2374466" y="5398581"/>
            <a:ext cx="381327" cy="73066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42" name="Shape 342"/>
          <p:cNvSpPr/>
          <p:nvPr/>
        </p:nvSpPr>
        <p:spPr>
          <a:xfrm>
            <a:off x="3269962" y="5398735"/>
            <a:ext cx="490061" cy="73091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43" name="Shape 343"/>
          <p:cNvSpPr/>
          <p:nvPr/>
        </p:nvSpPr>
        <p:spPr>
          <a:xfrm flipH="1">
            <a:off x="1401439" y="6801580"/>
            <a:ext cx="363505" cy="831029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44" name="Shape 344"/>
          <p:cNvSpPr/>
          <p:nvPr/>
        </p:nvSpPr>
        <p:spPr>
          <a:xfrm>
            <a:off x="2406961" y="6746951"/>
            <a:ext cx="316171" cy="939767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45" name="Shape 345"/>
          <p:cNvSpPr/>
          <p:nvPr/>
        </p:nvSpPr>
        <p:spPr>
          <a:xfrm>
            <a:off x="10036681" y="5499100"/>
            <a:ext cx="1" cy="228600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46" name="Shape 346"/>
          <p:cNvSpPr/>
          <p:nvPr/>
        </p:nvSpPr>
        <p:spPr>
          <a:xfrm>
            <a:off x="10028412" y="6665900"/>
            <a:ext cx="1" cy="406401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51" name="Shape 351"/>
          <p:cNvSpPr/>
          <p:nvPr/>
        </p:nvSpPr>
        <p:spPr>
          <a:xfrm>
            <a:off x="1158794" y="5407247"/>
            <a:ext cx="8617161" cy="3541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35" fill="norm" stroke="1" extrusionOk="0">
                <a:moveTo>
                  <a:pt x="0" y="16486"/>
                </a:moveTo>
                <a:cubicBezTo>
                  <a:pt x="9454" y="21600"/>
                  <a:pt x="16654" y="16105"/>
                  <a:pt x="21600" y="0"/>
                </a:cubicBezTo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348" name="Connector 348"/>
          <p:cNvCxnSpPr>
            <a:stCxn id="337" idx="0"/>
            <a:endCxn id="340" idx="0"/>
          </p:cNvCxnSpPr>
          <p:nvPr/>
        </p:nvCxnSpPr>
        <p:spPr>
          <a:xfrm flipV="1">
            <a:off x="2782051" y="6209641"/>
            <a:ext cx="7246362" cy="1882387"/>
          </a:xfrm>
          <a:prstGeom prst="straightConnector1">
            <a:avLst/>
          </a:prstGeom>
          <a:ln w="12700">
            <a:solidFill>
              <a:srgbClr val="FF2600"/>
            </a:solidFill>
            <a:miter lim="400000"/>
          </a:ln>
        </p:spPr>
      </p:cxnSp>
      <p:sp>
        <p:nvSpPr>
          <p:cNvPr id="352" name="Shape 352"/>
          <p:cNvSpPr/>
          <p:nvPr/>
        </p:nvSpPr>
        <p:spPr>
          <a:xfrm>
            <a:off x="4289071" y="6844361"/>
            <a:ext cx="5335922" cy="1774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50" fill="norm" stroke="1" extrusionOk="0">
                <a:moveTo>
                  <a:pt x="0" y="0"/>
                </a:moveTo>
                <a:cubicBezTo>
                  <a:pt x="4572" y="18550"/>
                  <a:pt x="11772" y="21600"/>
                  <a:pt x="21600" y="9149"/>
                </a:cubicBezTo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32993">
              <a:defRPr b="1" sz="4104">
                <a:effectLst>
                  <a:outerShdw sx="100000" sy="100000" kx="0" ky="0" algn="b" rotWithShape="0" blurRad="28956" dist="21717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Non-nested attribute representation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905598" y="3304609"/>
            <a:ext cx="6588167" cy="621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/>
            </a:pPr>
            <a:r>
              <a:t>                      &lt;w:r&gt;</a:t>
            </a:r>
          </a:p>
          <a:p>
            <a:pPr algn="l">
              <a:defRPr sz="3000"/>
            </a:pPr>
            <a:r>
              <a:t>                        &lt;w:rPr&gt;</a:t>
            </a:r>
          </a:p>
          <a:p>
            <a:pPr algn="l">
              <a:defRPr sz="3000"/>
            </a:pPr>
            <a:r>
              <a:t>                            &lt;w:b/&gt; &lt;w:bCs/&gt;</a:t>
            </a:r>
          </a:p>
          <a:p>
            <a:pPr algn="l">
              <a:defRPr sz="3000"/>
            </a:pPr>
            <a:r>
              <a:t>                        &lt;/w:rPr&gt;</a:t>
            </a:r>
          </a:p>
          <a:p>
            <a:pPr algn="l">
              <a:defRPr sz="3000"/>
            </a:pPr>
            <a:r>
              <a:t>                        &lt;w:t&gt;a&lt;/w:t&gt;</a:t>
            </a:r>
          </a:p>
          <a:p>
            <a:pPr algn="l">
              <a:defRPr sz="3000"/>
            </a:pPr>
            <a:r>
              <a:t>                    &lt;/w:r&gt;</a:t>
            </a:r>
          </a:p>
          <a:p>
            <a:pPr algn="l">
              <a:defRPr sz="3000"/>
            </a:pPr>
            <a:r>
              <a:t>                    &lt;w:r&gt;</a:t>
            </a:r>
          </a:p>
          <a:p>
            <a:pPr algn="l">
              <a:defRPr sz="3000"/>
            </a:pPr>
            <a:r>
              <a:t>                        &lt;w:rPr&gt;</a:t>
            </a:r>
          </a:p>
          <a:p>
            <a:pPr algn="l">
              <a:defRPr sz="3000"/>
            </a:pPr>
            <a:r>
              <a:t>                            &lt;w:b/&gt; &lt;w:bCs/&gt;</a:t>
            </a:r>
          </a:p>
          <a:p>
            <a:pPr algn="l">
              <a:defRPr sz="3000"/>
            </a:pPr>
            <a:r>
              <a:t>                            &lt;w:i/&gt; &lt;w:iCs/&gt;</a:t>
            </a:r>
          </a:p>
          <a:p>
            <a:pPr algn="l">
              <a:defRPr sz="3000"/>
            </a:pPr>
            <a:r>
              <a:t>                        &lt;/w:rPr&gt;</a:t>
            </a:r>
          </a:p>
          <a:p>
            <a:pPr algn="l">
              <a:defRPr sz="3000"/>
            </a:pPr>
            <a:r>
              <a:t>                        &lt;w:t&gt;b&lt;/w:t&gt;</a:t>
            </a:r>
          </a:p>
          <a:p>
            <a:pPr algn="l">
              <a:defRPr sz="3000"/>
            </a:pPr>
            <a:r>
              <a:t>                    &lt;/w:r&gt;</a:t>
            </a:r>
          </a:p>
        </p:txBody>
      </p:sp>
      <p:sp>
        <p:nvSpPr>
          <p:cNvPr id="357" name="Shape 357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32993">
              <a:defRPr b="1" sz="4104">
                <a:effectLst>
                  <a:outerShdw sx="100000" sy="100000" kx="0" ky="0" algn="b" rotWithShape="0" blurRad="28956" dist="21717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Non-nested attribute representation</a:t>
            </a:r>
          </a:p>
        </p:txBody>
      </p:sp>
      <p:sp>
        <p:nvSpPr>
          <p:cNvPr id="358" name="Shape 358"/>
          <p:cNvSpPr/>
          <p:nvPr>
            <p:ph type="body" sz="quarter" idx="1"/>
          </p:nvPr>
        </p:nvSpPr>
        <p:spPr>
          <a:xfrm>
            <a:off x="502406" y="1843316"/>
            <a:ext cx="11407164" cy="1128855"/>
          </a:xfrm>
          <a:prstGeom prst="rect">
            <a:avLst/>
          </a:prstGeom>
        </p:spPr>
        <p:txBody>
          <a:bodyPr/>
          <a:lstStyle>
            <a:lvl1pPr marL="0" indent="0" defTabSz="537463">
              <a:spcBef>
                <a:spcPts val="100"/>
              </a:spcBef>
              <a:buSzTx/>
              <a:buNone/>
              <a:defRPr sz="3404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lvl1pPr>
          </a:lstStyle>
          <a:p>
            <a:pPr/>
            <a:r>
              <a:t>Different attributes of the text will be divided into many inlines</a:t>
            </a:r>
          </a:p>
        </p:txBody>
      </p:sp>
      <p:sp>
        <p:nvSpPr>
          <p:cNvPr id="359" name="Shape 359"/>
          <p:cNvSpPr/>
          <p:nvPr/>
        </p:nvSpPr>
        <p:spPr>
          <a:xfrm>
            <a:off x="662571" y="4288665"/>
            <a:ext cx="4264739" cy="32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&lt;w:p&gt;</a:t>
            </a:r>
          </a:p>
          <a:p>
            <a:pPr lvl="1" algn="l">
              <a:defRPr sz="3000"/>
            </a:pPr>
            <a:r>
              <a:t>&lt;w:pPr&gt;</a:t>
            </a:r>
          </a:p>
          <a:p>
            <a:pPr lvl="1" algn="l">
              <a:defRPr sz="3000"/>
            </a:pPr>
            <a:r>
              <a:t>…</a:t>
            </a:r>
          </a:p>
          <a:p>
            <a:pPr lvl="1" algn="l">
              <a:defRPr sz="3000"/>
            </a:pPr>
            <a:r>
              <a:t>&lt;/w:pPr&gt;</a:t>
            </a:r>
          </a:p>
          <a:p>
            <a:pPr lvl="1" algn="l">
              <a:defRPr sz="3000"/>
            </a:pPr>
            <a:r>
              <a:t>&lt;w:r&gt;…&lt;/w:r&gt;</a:t>
            </a:r>
          </a:p>
          <a:p>
            <a:pPr lvl="1" algn="l">
              <a:defRPr sz="3000"/>
            </a:pPr>
            <a:r>
              <a:t>&lt;w:r&gt;…&lt;/w:r&gt;</a:t>
            </a:r>
          </a:p>
          <a:p>
            <a:pPr algn="l">
              <a:defRPr sz="3000"/>
            </a:pPr>
            <a:r>
              <a:t>&lt;/w:p&gt;</a:t>
            </a:r>
          </a:p>
        </p:txBody>
      </p:sp>
      <p:sp>
        <p:nvSpPr>
          <p:cNvPr id="360" name="Shape 360"/>
          <p:cNvSpPr/>
          <p:nvPr/>
        </p:nvSpPr>
        <p:spPr>
          <a:xfrm>
            <a:off x="2462014" y="3086942"/>
            <a:ext cx="5678578" cy="507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69" fill="norm" stroke="1" extrusionOk="0">
                <a:moveTo>
                  <a:pt x="12" y="16361"/>
                </a:moveTo>
                <a:lnTo>
                  <a:pt x="0" y="16432"/>
                </a:lnTo>
                <a:cubicBezTo>
                  <a:pt x="1470" y="20246"/>
                  <a:pt x="6191" y="21297"/>
                  <a:pt x="9036" y="18444"/>
                </a:cubicBezTo>
                <a:cubicBezTo>
                  <a:pt x="10601" y="16874"/>
                  <a:pt x="11021" y="14438"/>
                  <a:pt x="10077" y="12401"/>
                </a:cubicBezTo>
                <a:lnTo>
                  <a:pt x="10040" y="12299"/>
                </a:lnTo>
                <a:cubicBezTo>
                  <a:pt x="8333" y="8254"/>
                  <a:pt x="9760" y="3520"/>
                  <a:pt x="13383" y="1209"/>
                </a:cubicBezTo>
                <a:cubicBezTo>
                  <a:pt x="15181" y="63"/>
                  <a:pt x="17314" y="-303"/>
                  <a:pt x="19295" y="260"/>
                </a:cubicBezTo>
                <a:cubicBezTo>
                  <a:pt x="20125" y="495"/>
                  <a:pt x="20907" y="893"/>
                  <a:pt x="21600" y="1438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61" name="Shape 361"/>
          <p:cNvSpPr/>
          <p:nvPr/>
        </p:nvSpPr>
        <p:spPr>
          <a:xfrm>
            <a:off x="191555" y="3074478"/>
            <a:ext cx="4264739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50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Example:  </a:t>
            </a:r>
            <a:r>
              <a:t>a</a:t>
            </a:r>
            <a:r>
              <a:rPr i="1"/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397549" y="2375921"/>
            <a:ext cx="1745438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66" name="Shape 366"/>
          <p:cNvSpPr/>
          <p:nvPr/>
        </p:nvSpPr>
        <p:spPr>
          <a:xfrm>
            <a:off x="9371180" y="2375921"/>
            <a:ext cx="120457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</a:t>
            </a:r>
          </a:p>
        </p:txBody>
      </p:sp>
      <p:sp>
        <p:nvSpPr>
          <p:cNvPr id="367" name="Shape 367"/>
          <p:cNvSpPr/>
          <p:nvPr/>
        </p:nvSpPr>
        <p:spPr>
          <a:xfrm>
            <a:off x="1331253" y="3580399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w:r</a:t>
            </a:r>
          </a:p>
        </p:txBody>
      </p:sp>
      <p:sp>
        <p:nvSpPr>
          <p:cNvPr id="368" name="Shape 368"/>
          <p:cNvSpPr/>
          <p:nvPr/>
        </p:nvSpPr>
        <p:spPr>
          <a:xfrm>
            <a:off x="520960" y="4986101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w:rPr</a:t>
            </a:r>
          </a:p>
        </p:txBody>
      </p:sp>
      <p:sp>
        <p:nvSpPr>
          <p:cNvPr id="369" name="Shape 369"/>
          <p:cNvSpPr/>
          <p:nvPr/>
        </p:nvSpPr>
        <p:spPr>
          <a:xfrm>
            <a:off x="5224300" y="4986101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w:t</a:t>
            </a:r>
          </a:p>
        </p:txBody>
      </p:sp>
      <p:sp>
        <p:nvSpPr>
          <p:cNvPr id="370" name="Shape 370"/>
          <p:cNvSpPr/>
          <p:nvPr/>
        </p:nvSpPr>
        <p:spPr>
          <a:xfrm>
            <a:off x="473629" y="6666772"/>
            <a:ext cx="950221" cy="950222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w:b</a:t>
            </a:r>
          </a:p>
        </p:txBody>
      </p:sp>
      <p:sp>
        <p:nvSpPr>
          <p:cNvPr id="371" name="Shape 371"/>
          <p:cNvSpPr/>
          <p:nvPr/>
        </p:nvSpPr>
        <p:spPr>
          <a:xfrm>
            <a:off x="4309831" y="6666772"/>
            <a:ext cx="950221" cy="950222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w:i</a:t>
            </a:r>
          </a:p>
        </p:txBody>
      </p:sp>
      <p:sp>
        <p:nvSpPr>
          <p:cNvPr id="372" name="Shape 372"/>
          <p:cNvSpPr/>
          <p:nvPr/>
        </p:nvSpPr>
        <p:spPr>
          <a:xfrm>
            <a:off x="9498355" y="3558745"/>
            <a:ext cx="950221" cy="950222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Bold</a:t>
            </a:r>
          </a:p>
        </p:txBody>
      </p:sp>
      <p:sp>
        <p:nvSpPr>
          <p:cNvPr id="373" name="Shape 373"/>
          <p:cNvSpPr/>
          <p:nvPr/>
        </p:nvSpPr>
        <p:spPr>
          <a:xfrm>
            <a:off x="8245288" y="4761900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Str</a:t>
            </a:r>
          </a:p>
        </p:txBody>
      </p:sp>
      <p:sp>
        <p:nvSpPr>
          <p:cNvPr id="374" name="Shape 374"/>
          <p:cNvSpPr/>
          <p:nvPr/>
        </p:nvSpPr>
        <p:spPr>
          <a:xfrm>
            <a:off x="10937688" y="4761900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/>
            </a:lvl1pPr>
          </a:lstStyle>
          <a:p>
            <a:pPr/>
            <a:r>
              <a:t>Emph</a:t>
            </a:r>
          </a:p>
        </p:txBody>
      </p:sp>
      <p:sp>
        <p:nvSpPr>
          <p:cNvPr id="375" name="Shape 375"/>
          <p:cNvSpPr/>
          <p:nvPr/>
        </p:nvSpPr>
        <p:spPr>
          <a:xfrm flipH="1">
            <a:off x="3529491" y="5917988"/>
            <a:ext cx="381286" cy="73058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76" name="Shape 376"/>
          <p:cNvSpPr/>
          <p:nvPr/>
        </p:nvSpPr>
        <p:spPr>
          <a:xfrm>
            <a:off x="5033168" y="4422160"/>
            <a:ext cx="609273" cy="60927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77" name="Shape 377"/>
          <p:cNvSpPr/>
          <p:nvPr/>
        </p:nvSpPr>
        <p:spPr>
          <a:xfrm flipH="1">
            <a:off x="936039" y="5914936"/>
            <a:ext cx="1" cy="733828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78" name="Shape 378"/>
          <p:cNvSpPr/>
          <p:nvPr/>
        </p:nvSpPr>
        <p:spPr>
          <a:xfrm>
            <a:off x="2015722" y="4512420"/>
            <a:ext cx="272049" cy="42767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79" name="Shape 379"/>
          <p:cNvSpPr/>
          <p:nvPr/>
        </p:nvSpPr>
        <p:spPr>
          <a:xfrm>
            <a:off x="10460153" y="4231155"/>
            <a:ext cx="590763" cy="590764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80" name="Shape 380"/>
          <p:cNvSpPr/>
          <p:nvPr/>
        </p:nvSpPr>
        <p:spPr>
          <a:xfrm>
            <a:off x="11412798" y="5732309"/>
            <a:ext cx="1" cy="406401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81" name="Shape 381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32993">
              <a:defRPr b="1" sz="4104">
                <a:effectLst>
                  <a:outerShdw sx="100000" sy="100000" kx="0" ky="0" algn="b" rotWithShape="0" blurRad="28956" dist="21717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Non-nested attribute representation</a:t>
            </a:r>
          </a:p>
        </p:txBody>
      </p:sp>
      <p:sp>
        <p:nvSpPr>
          <p:cNvPr id="382" name="Shape 382"/>
          <p:cNvSpPr/>
          <p:nvPr/>
        </p:nvSpPr>
        <p:spPr>
          <a:xfrm>
            <a:off x="4309831" y="3558745"/>
            <a:ext cx="950221" cy="950222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w:r</a:t>
            </a:r>
          </a:p>
        </p:txBody>
      </p:sp>
      <p:sp>
        <p:nvSpPr>
          <p:cNvPr id="383" name="Shape 383"/>
          <p:cNvSpPr/>
          <p:nvPr/>
        </p:nvSpPr>
        <p:spPr>
          <a:xfrm>
            <a:off x="3758759" y="4986101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w:rPr</a:t>
            </a:r>
          </a:p>
        </p:txBody>
      </p:sp>
      <p:sp>
        <p:nvSpPr>
          <p:cNvPr id="384" name="Shape 384"/>
          <p:cNvSpPr/>
          <p:nvPr/>
        </p:nvSpPr>
        <p:spPr>
          <a:xfrm>
            <a:off x="2953486" y="6666772"/>
            <a:ext cx="950221" cy="950222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w:b</a:t>
            </a:r>
          </a:p>
        </p:txBody>
      </p:sp>
      <p:sp>
        <p:nvSpPr>
          <p:cNvPr id="385" name="Shape 385"/>
          <p:cNvSpPr/>
          <p:nvPr/>
        </p:nvSpPr>
        <p:spPr>
          <a:xfrm>
            <a:off x="4403160" y="5939978"/>
            <a:ext cx="326625" cy="68645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86" name="Shape 386"/>
          <p:cNvSpPr/>
          <p:nvPr/>
        </p:nvSpPr>
        <p:spPr>
          <a:xfrm flipH="1">
            <a:off x="1240554" y="4454078"/>
            <a:ext cx="265252" cy="544730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87" name="Shape 387"/>
          <p:cNvSpPr/>
          <p:nvPr/>
        </p:nvSpPr>
        <p:spPr>
          <a:xfrm>
            <a:off x="1857359" y="4986101"/>
            <a:ext cx="950221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w:t</a:t>
            </a:r>
          </a:p>
        </p:txBody>
      </p:sp>
      <p:sp>
        <p:nvSpPr>
          <p:cNvPr id="388" name="Shape 388"/>
          <p:cNvSpPr/>
          <p:nvPr/>
        </p:nvSpPr>
        <p:spPr>
          <a:xfrm>
            <a:off x="5879085" y="5918123"/>
            <a:ext cx="490062" cy="730911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89" name="Shape 389"/>
          <p:cNvSpPr/>
          <p:nvPr/>
        </p:nvSpPr>
        <p:spPr>
          <a:xfrm flipH="1">
            <a:off x="4403881" y="4455523"/>
            <a:ext cx="325966" cy="540150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90" name="Shape 390"/>
          <p:cNvSpPr/>
          <p:nvPr/>
        </p:nvSpPr>
        <p:spPr>
          <a:xfrm>
            <a:off x="2303905" y="5934875"/>
            <a:ext cx="1" cy="733828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91" name="Shape 391"/>
          <p:cNvSpPr/>
          <p:nvPr/>
        </p:nvSpPr>
        <p:spPr>
          <a:xfrm>
            <a:off x="1814805" y="6666772"/>
            <a:ext cx="950221" cy="950222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“a”</a:t>
            </a:r>
          </a:p>
        </p:txBody>
      </p:sp>
      <p:sp>
        <p:nvSpPr>
          <p:cNvPr id="392" name="Shape 392"/>
          <p:cNvSpPr/>
          <p:nvPr/>
        </p:nvSpPr>
        <p:spPr>
          <a:xfrm>
            <a:off x="5830026" y="6666772"/>
            <a:ext cx="950221" cy="950222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“b”</a:t>
            </a:r>
          </a:p>
        </p:txBody>
      </p:sp>
      <p:sp>
        <p:nvSpPr>
          <p:cNvPr id="393" name="Shape 393"/>
          <p:cNvSpPr/>
          <p:nvPr/>
        </p:nvSpPr>
        <p:spPr>
          <a:xfrm>
            <a:off x="10937688" y="6158899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Str</a:t>
            </a:r>
          </a:p>
        </p:txBody>
      </p:sp>
      <p:sp>
        <p:nvSpPr>
          <p:cNvPr id="394" name="Shape 394"/>
          <p:cNvSpPr/>
          <p:nvPr/>
        </p:nvSpPr>
        <p:spPr>
          <a:xfrm flipH="1">
            <a:off x="9104089" y="4367108"/>
            <a:ext cx="401911" cy="401911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95" name="Shape 395"/>
          <p:cNvSpPr/>
          <p:nvPr/>
        </p:nvSpPr>
        <p:spPr>
          <a:xfrm>
            <a:off x="8245288" y="6158899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“a”</a:t>
            </a:r>
          </a:p>
        </p:txBody>
      </p:sp>
      <p:sp>
        <p:nvSpPr>
          <p:cNvPr id="396" name="Shape 396"/>
          <p:cNvSpPr/>
          <p:nvPr/>
        </p:nvSpPr>
        <p:spPr>
          <a:xfrm>
            <a:off x="10937688" y="7555899"/>
            <a:ext cx="950222" cy="95022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“b”</a:t>
            </a:r>
          </a:p>
        </p:txBody>
      </p:sp>
      <p:sp>
        <p:nvSpPr>
          <p:cNvPr id="397" name="Shape 397"/>
          <p:cNvSpPr/>
          <p:nvPr/>
        </p:nvSpPr>
        <p:spPr>
          <a:xfrm>
            <a:off x="11412798" y="7129309"/>
            <a:ext cx="1" cy="406401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98" name="Shape 398"/>
          <p:cNvSpPr/>
          <p:nvPr/>
        </p:nvSpPr>
        <p:spPr>
          <a:xfrm>
            <a:off x="8720398" y="5732309"/>
            <a:ext cx="1" cy="406401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99" name="Shape 399"/>
          <p:cNvSpPr/>
          <p:nvPr/>
        </p:nvSpPr>
        <p:spPr>
          <a:xfrm flipH="1" flipV="1">
            <a:off x="5411564" y="2895140"/>
            <a:ext cx="2691040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00" name="Shape 400"/>
          <p:cNvSpPr/>
          <p:nvPr/>
        </p:nvSpPr>
        <p:spPr>
          <a:xfrm>
            <a:off x="6337386" y="2032688"/>
            <a:ext cx="86479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Separation of information</a:t>
            </a:r>
          </a:p>
        </p:txBody>
      </p:sp>
      <p:sp>
        <p:nvSpPr>
          <p:cNvPr id="405" name="Shape 4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Link’s target URL and text are in different files of docx. List has a similar problem</a:t>
            </a:r>
          </a:p>
          <a:p>
            <a:pPr>
              <a:buBlip>
                <a:blip r:embed="rId2"/>
              </a:buBlip>
            </a:pPr>
            <a:r>
              <a:t>When updating, we need to take apart URL and text, and then update two files in the source (docx tree) separately</a:t>
            </a:r>
          </a:p>
          <a:p>
            <a:pPr>
              <a:buBlip>
                <a:blip r:embed="rId2"/>
              </a:buBlip>
            </a:pPr>
            <a:r>
              <a:t>Update to a file (like link file) may happen many times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952500" y="3824651"/>
            <a:ext cx="11099800" cy="2902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spcBef>
                <a:spcPts val="3600"/>
              </a:spcBef>
              <a:buSzPct val="75000"/>
              <a:buChar char="•"/>
              <a:defRPr sz="3600"/>
            </a:pPr>
            <a:r>
              <a:t>Use Haskell to refine docx before BX</a:t>
            </a:r>
          </a:p>
          <a:p>
            <a:pPr marL="444500" indent="-444500" algn="l">
              <a:spcBef>
                <a:spcPts val="3600"/>
              </a:spcBef>
              <a:buSzPct val="75000"/>
              <a:buChar char="•"/>
              <a:defRPr sz="3600"/>
            </a:pPr>
            <a:r>
              <a:t>Directly write BiGUL between Docx and AST</a:t>
            </a:r>
          </a:p>
          <a:p>
            <a:pPr marL="444500" indent="-444500" algn="l">
              <a:spcBef>
                <a:spcPts val="3600"/>
              </a:spcBef>
              <a:buSzPct val="75000"/>
              <a:buChar char="•"/>
              <a:defRPr sz="3600"/>
            </a:pPr>
            <a:r>
              <a:t>Stateful computation in BiGUL</a:t>
            </a:r>
          </a:p>
        </p:txBody>
      </p:sp>
      <p:sp>
        <p:nvSpPr>
          <p:cNvPr id="408" name="Shape 408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defRPr b="1"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Some ideas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952500" y="2788870"/>
            <a:ext cx="11099800" cy="366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31165" indent="-431165" algn="l" defTabSz="566674">
              <a:spcBef>
                <a:spcPts val="3400"/>
              </a:spcBef>
              <a:buSzPct val="75000"/>
              <a:buChar char="•"/>
              <a:defRPr sz="3492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pPr>
            <a:r>
              <a:t>We can refine the docx format by getting the information together in one file by Haskell</a:t>
            </a:r>
          </a:p>
          <a:p>
            <a:pPr marL="431165" indent="-431165" algn="l" defTabSz="566674">
              <a:spcBef>
                <a:spcPts val="3400"/>
              </a:spcBef>
              <a:buSzPct val="75000"/>
              <a:buChar char="•"/>
              <a:defRPr sz="3492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pPr>
            <a:r>
              <a:t>Make BX between this refined file and AST</a:t>
            </a:r>
          </a:p>
          <a:p>
            <a:pPr marL="431165" indent="-431165" algn="l" defTabSz="566674">
              <a:spcBef>
                <a:spcPts val="3400"/>
              </a:spcBef>
              <a:buSzPct val="75000"/>
              <a:buChar char="•"/>
              <a:defRPr sz="3492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pPr>
            <a:r>
              <a:t>Update the other files through the refined file by Haskell</a:t>
            </a:r>
          </a:p>
        </p:txBody>
      </p:sp>
      <p:sp>
        <p:nvSpPr>
          <p:cNvPr id="411" name="Shape 411"/>
          <p:cNvSpPr/>
          <p:nvPr/>
        </p:nvSpPr>
        <p:spPr>
          <a:xfrm>
            <a:off x="5596123" y="703682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pPr>
              <a:defRPr sz="3600"/>
            </a:pPr>
            <a:r>
              <a:rPr sz="2500"/>
              <a:t>refined file</a:t>
            </a:r>
          </a:p>
        </p:txBody>
      </p:sp>
      <p:sp>
        <p:nvSpPr>
          <p:cNvPr id="412" name="Shape 412"/>
          <p:cNvSpPr/>
          <p:nvPr/>
        </p:nvSpPr>
        <p:spPr>
          <a:xfrm>
            <a:off x="8096651" y="703682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AST</a:t>
            </a:r>
          </a:p>
        </p:txBody>
      </p:sp>
      <p:sp>
        <p:nvSpPr>
          <p:cNvPr id="413" name="Shape 413"/>
          <p:cNvSpPr/>
          <p:nvPr/>
        </p:nvSpPr>
        <p:spPr>
          <a:xfrm>
            <a:off x="3095597" y="703682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>
              <a:defRPr sz="3600"/>
            </a:pPr>
            <a:r>
              <a:rPr sz="3200"/>
              <a:t>Docx</a:t>
            </a:r>
          </a:p>
        </p:txBody>
      </p:sp>
      <p:pic>
        <p:nvPicPr>
          <p:cNvPr id="41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310896" y="7686248"/>
            <a:ext cx="1309418" cy="352234"/>
          </a:xfrm>
          <a:prstGeom prst="rect">
            <a:avLst/>
          </a:prstGeom>
        </p:spPr>
      </p:pic>
      <p:pic>
        <p:nvPicPr>
          <p:cNvPr id="41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5205" y="7246396"/>
            <a:ext cx="1371601" cy="352234"/>
          </a:xfrm>
          <a:prstGeom prst="rect">
            <a:avLst/>
          </a:prstGeom>
        </p:spPr>
      </p:pic>
      <p:pic>
        <p:nvPicPr>
          <p:cNvPr id="41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37425" y="7663445"/>
            <a:ext cx="1287926" cy="76201"/>
          </a:xfrm>
          <a:prstGeom prst="rect">
            <a:avLst/>
          </a:prstGeom>
        </p:spPr>
      </p:pic>
      <p:sp>
        <p:nvSpPr>
          <p:cNvPr id="420" name="Shape 420"/>
          <p:cNvSpPr/>
          <p:nvPr/>
        </p:nvSpPr>
        <p:spPr>
          <a:xfrm>
            <a:off x="4328141" y="6842207"/>
            <a:ext cx="1300329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refine</a:t>
            </a:r>
          </a:p>
        </p:txBody>
      </p:sp>
      <p:sp>
        <p:nvSpPr>
          <p:cNvPr id="421" name="Shape 421"/>
          <p:cNvSpPr/>
          <p:nvPr/>
        </p:nvSpPr>
        <p:spPr>
          <a:xfrm>
            <a:off x="4226541" y="7832254"/>
            <a:ext cx="1571953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update</a:t>
            </a:r>
          </a:p>
        </p:txBody>
      </p:sp>
      <p:sp>
        <p:nvSpPr>
          <p:cNvPr id="422" name="Shape 422"/>
          <p:cNvSpPr/>
          <p:nvPr/>
        </p:nvSpPr>
        <p:spPr>
          <a:xfrm>
            <a:off x="6695412" y="7161220"/>
            <a:ext cx="1571952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BX</a:t>
            </a:r>
          </a:p>
        </p:txBody>
      </p:sp>
      <p:sp>
        <p:nvSpPr>
          <p:cNvPr id="423" name="Shape 423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defRPr b="1"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Refine by Haskell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ubTitle" idx="1"/>
          </p:nvPr>
        </p:nvSpPr>
        <p:spPr>
          <a:xfrm>
            <a:off x="948036" y="2866523"/>
            <a:ext cx="11310076" cy="5334033"/>
          </a:xfrm>
          <a:prstGeom prst="rect">
            <a:avLst/>
          </a:prstGeom>
        </p:spPr>
        <p:txBody>
          <a:bodyPr/>
          <a:lstStyle/>
          <a:p>
            <a:pPr marL="395111" indent="-395111">
              <a:buSzPct val="75000"/>
              <a:buChar char="•"/>
              <a:defRPr sz="4000">
                <a:solidFill>
                  <a:srgbClr val="FFFFFF"/>
                </a:solidFill>
              </a:defRPr>
            </a:pPr>
            <a:r>
              <a:t>Introduction of docx format</a:t>
            </a:r>
          </a:p>
          <a:p>
            <a:pPr marL="395111" indent="-395111">
              <a:buSzPct val="75000"/>
              <a:buChar char="•"/>
              <a:defRPr sz="4000">
                <a:solidFill>
                  <a:srgbClr val="FFFFFF"/>
                </a:solidFill>
              </a:defRPr>
            </a:pPr>
          </a:p>
          <a:p>
            <a:pPr marL="395111" indent="-395111">
              <a:buSzPct val="75000"/>
              <a:buChar char="•"/>
              <a:defRPr sz="4000">
                <a:solidFill>
                  <a:srgbClr val="FFFFFF"/>
                </a:solidFill>
              </a:defRPr>
            </a:pPr>
            <a:r>
              <a:t>Finished part — docx reader</a:t>
            </a:r>
          </a:p>
          <a:p>
            <a:pPr marL="395111" indent="-395111">
              <a:buSzPct val="75000"/>
              <a:buChar char="•"/>
              <a:defRPr sz="4000">
                <a:solidFill>
                  <a:srgbClr val="FFFFFF"/>
                </a:solidFill>
              </a:defRPr>
            </a:pPr>
          </a:p>
          <a:p>
            <a:pPr marL="395111" indent="-395111">
              <a:buSzPct val="75000"/>
              <a:buChar char="•"/>
              <a:defRPr sz="4000">
                <a:solidFill>
                  <a:srgbClr val="FFFFFF"/>
                </a:solidFill>
              </a:defRPr>
            </a:pPr>
            <a:r>
              <a:t>The difficulties of BX between docx and AST</a:t>
            </a:r>
          </a:p>
        </p:txBody>
      </p:sp>
      <p:sp>
        <p:nvSpPr>
          <p:cNvPr id="122" name="Shape 122"/>
          <p:cNvSpPr/>
          <p:nvPr>
            <p:ph type="ctr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 anchor="ctr"/>
          <a:lstStyle>
            <a:lvl1pPr defTabSz="443991">
              <a:defRPr sz="5320">
                <a:effectLst>
                  <a:outerShdw sx="100000" sy="100000" kx="0" ky="0" algn="b" rotWithShape="0" blurRad="38608" dist="28956" dir="5400000">
                    <a:srgbClr val="000000"/>
                  </a:outerShdw>
                </a:effectLst>
              </a:defRPr>
            </a:lvl1pPr>
          </a:lstStyle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720260" y="2129137"/>
            <a:ext cx="11099801" cy="2090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22275" indent="-422275" algn="l" defTabSz="554990">
              <a:spcBef>
                <a:spcPts val="3400"/>
              </a:spcBef>
              <a:buSzPct val="75000"/>
              <a:buChar char="•"/>
              <a:defRPr sz="3420"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</a:defRPr>
            </a:pPr>
            <a:r>
              <a:t>BX between the docx tree (source) and AST structure (view)</a:t>
            </a:r>
          </a:p>
          <a:p>
            <a:pPr marL="422275" indent="-422275" algn="l" defTabSz="554990">
              <a:spcBef>
                <a:spcPts val="3400"/>
              </a:spcBef>
              <a:buSzPct val="75000"/>
              <a:buChar char="•"/>
              <a:defRPr sz="3420"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</a:defRPr>
            </a:pPr>
            <a:r>
              <a:t>Simulate the operation of finding a son in a tree structure</a:t>
            </a:r>
          </a:p>
        </p:txBody>
      </p:sp>
      <p:sp>
        <p:nvSpPr>
          <p:cNvPr id="428" name="Shape 428"/>
          <p:cNvSpPr/>
          <p:nvPr/>
        </p:nvSpPr>
        <p:spPr>
          <a:xfrm>
            <a:off x="8892384" y="5249231"/>
            <a:ext cx="2552757" cy="2552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29" name="Shape 429"/>
          <p:cNvSpPr/>
          <p:nvPr/>
        </p:nvSpPr>
        <p:spPr>
          <a:xfrm>
            <a:off x="2095194" y="7080531"/>
            <a:ext cx="2008739" cy="2008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30" name="Shape 430"/>
          <p:cNvSpPr/>
          <p:nvPr/>
        </p:nvSpPr>
        <p:spPr>
          <a:xfrm>
            <a:off x="3890510" y="60099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431" name="Shape 431"/>
          <p:cNvSpPr/>
          <p:nvPr/>
        </p:nvSpPr>
        <p:spPr>
          <a:xfrm>
            <a:off x="925847" y="59845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2497902" y="470749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Docx</a:t>
            </a:r>
          </a:p>
        </p:txBody>
      </p:sp>
      <p:sp>
        <p:nvSpPr>
          <p:cNvPr id="433" name="Shape 433"/>
          <p:cNvSpPr/>
          <p:nvPr/>
        </p:nvSpPr>
        <p:spPr>
          <a:xfrm flipH="1">
            <a:off x="3102252" y="5973003"/>
            <a:ext cx="1" cy="1089515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34" name="Shape 434"/>
          <p:cNvSpPr/>
          <p:nvPr/>
        </p:nvSpPr>
        <p:spPr>
          <a:xfrm flipH="1">
            <a:off x="1544984" y="5688383"/>
            <a:ext cx="1012196" cy="323189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35" name="Shape 435"/>
          <p:cNvSpPr/>
          <p:nvPr/>
        </p:nvSpPr>
        <p:spPr>
          <a:xfrm>
            <a:off x="3585590" y="5748524"/>
            <a:ext cx="903499" cy="186278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43" name="Shape 443"/>
          <p:cNvSpPr/>
          <p:nvPr/>
        </p:nvSpPr>
        <p:spPr>
          <a:xfrm>
            <a:off x="3753588" y="4735360"/>
            <a:ext cx="6431457" cy="474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0" y="14409"/>
                </a:moveTo>
                <a:cubicBezTo>
                  <a:pt x="7162" y="-5387"/>
                  <a:pt x="14362" y="-4786"/>
                  <a:pt x="21600" y="16213"/>
                </a:cubicBezTo>
              </a:path>
            </a:pathLst>
          </a:cu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/>
        </p:nvSpPr>
        <p:spPr>
          <a:xfrm>
            <a:off x="6407145" y="4867477"/>
            <a:ext cx="77625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BX</a:t>
            </a:r>
          </a:p>
        </p:txBody>
      </p:sp>
      <p:sp>
        <p:nvSpPr>
          <p:cNvPr id="438" name="Shape 438"/>
          <p:cNvSpPr/>
          <p:nvPr/>
        </p:nvSpPr>
        <p:spPr>
          <a:xfrm>
            <a:off x="9019520" y="7097742"/>
            <a:ext cx="636190" cy="636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39" name="Shape 439"/>
          <p:cNvSpPr/>
          <p:nvPr/>
        </p:nvSpPr>
        <p:spPr>
          <a:xfrm>
            <a:off x="2230463" y="8382722"/>
            <a:ext cx="636189" cy="63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440" name="Shape 440"/>
          <p:cNvSpPr/>
          <p:nvPr/>
        </p:nvSpPr>
        <p:spPr>
          <a:xfrm>
            <a:off x="9601885" y="6384155"/>
            <a:ext cx="108295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AST</a:t>
            </a:r>
          </a:p>
        </p:txBody>
      </p:sp>
      <p:sp>
        <p:nvSpPr>
          <p:cNvPr id="441" name="Shape 441"/>
          <p:cNvSpPr/>
          <p:nvPr/>
        </p:nvSpPr>
        <p:spPr>
          <a:xfrm>
            <a:off x="3959623" y="8090150"/>
            <a:ext cx="2144371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document.xml</a:t>
            </a:r>
          </a:p>
        </p:txBody>
      </p:sp>
      <p:sp>
        <p:nvSpPr>
          <p:cNvPr id="442" name="Shape 442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defRPr b="1"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Directly write BiGUL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2829598" y="7393279"/>
            <a:ext cx="7345605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Stateful computation in BiGUL?</a:t>
            </a:r>
          </a:p>
        </p:txBody>
      </p:sp>
      <p:graphicFrame>
        <p:nvGraphicFramePr>
          <p:cNvPr id="448" name="Table 448"/>
          <p:cNvGraphicFramePr/>
          <p:nvPr/>
        </p:nvGraphicFramePr>
        <p:xfrm>
          <a:off x="1338549" y="2976560"/>
          <a:ext cx="10327702" cy="36124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42567"/>
                <a:gridCol w="3442567"/>
                <a:gridCol w="3442567"/>
              </a:tblGrid>
              <a:tr h="12041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Question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Essence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Solution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1204141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flatten div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backtracking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simulate by rearranging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1204141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separated information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global variable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simulate by rearranging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9" name="Shape 449"/>
          <p:cNvSpPr/>
          <p:nvPr/>
        </p:nvSpPr>
        <p:spPr>
          <a:xfrm>
            <a:off x="466801" y="1006776"/>
            <a:ext cx="9111103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97256">
              <a:defRPr b="1" sz="4896">
                <a:effectLst>
                  <a:outerShdw sx="100000" sy="100000" kx="0" ky="0" algn="b" rotWithShape="0" blurRad="34544" dist="25908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Stateful computation in BiGUL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7206236" y="4214707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[Content_Types].xml</a:t>
            </a:r>
          </a:p>
        </p:txBody>
      </p:sp>
      <p:sp>
        <p:nvSpPr>
          <p:cNvPr id="125" name="Shape 125"/>
          <p:cNvSpPr/>
          <p:nvPr/>
        </p:nvSpPr>
        <p:spPr>
          <a:xfrm>
            <a:off x="5910347" y="255888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Docx</a:t>
            </a:r>
          </a:p>
        </p:txBody>
      </p:sp>
      <p:sp>
        <p:nvSpPr>
          <p:cNvPr id="126" name="Shape 126"/>
          <p:cNvSpPr/>
          <p:nvPr/>
        </p:nvSpPr>
        <p:spPr>
          <a:xfrm>
            <a:off x="905326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app.xml</a:t>
            </a:r>
          </a:p>
        </p:txBody>
      </p:sp>
      <p:sp>
        <p:nvSpPr>
          <p:cNvPr id="127" name="Shape 127"/>
          <p:cNvSpPr/>
          <p:nvPr/>
        </p:nvSpPr>
        <p:spPr>
          <a:xfrm>
            <a:off x="422848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document.xml</a:t>
            </a:r>
          </a:p>
        </p:txBody>
      </p:sp>
      <p:sp>
        <p:nvSpPr>
          <p:cNvPr id="128" name="Shape 128"/>
          <p:cNvSpPr/>
          <p:nvPr/>
        </p:nvSpPr>
        <p:spPr>
          <a:xfrm>
            <a:off x="2122747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styles.xml</a:t>
            </a:r>
          </a:p>
        </p:txBody>
      </p:sp>
      <p:sp>
        <p:nvSpPr>
          <p:cNvPr id="129" name="Shape 129"/>
          <p:cNvSpPr/>
          <p:nvPr/>
        </p:nvSpPr>
        <p:spPr>
          <a:xfrm>
            <a:off x="5742758" y="7423316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document.xml.rels</a:t>
            </a:r>
          </a:p>
        </p:txBody>
      </p:sp>
      <p:sp>
        <p:nvSpPr>
          <p:cNvPr id="130" name="Shape 130"/>
          <p:cNvSpPr/>
          <p:nvPr/>
        </p:nvSpPr>
        <p:spPr>
          <a:xfrm>
            <a:off x="695522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numbering.xml</a:t>
            </a:r>
          </a:p>
        </p:txBody>
      </p:sp>
      <p:sp>
        <p:nvSpPr>
          <p:cNvPr id="131" name="Shape 131"/>
          <p:cNvSpPr/>
          <p:nvPr/>
        </p:nvSpPr>
        <p:spPr>
          <a:xfrm>
            <a:off x="10670350" y="5915568"/>
            <a:ext cx="1332105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core.xml</a:t>
            </a:r>
          </a:p>
        </p:txBody>
      </p:sp>
      <p:sp>
        <p:nvSpPr>
          <p:cNvPr id="132" name="Shape 132"/>
          <p:cNvSpPr/>
          <p:nvPr/>
        </p:nvSpPr>
        <p:spPr>
          <a:xfrm>
            <a:off x="2122747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133" name="Shape 133"/>
          <p:cNvSpPr/>
          <p:nvPr/>
        </p:nvSpPr>
        <p:spPr>
          <a:xfrm>
            <a:off x="9688292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docProps</a:t>
            </a:r>
          </a:p>
        </p:txBody>
      </p:sp>
      <p:sp>
        <p:nvSpPr>
          <p:cNvPr id="134" name="Shape 134"/>
          <p:cNvSpPr/>
          <p:nvPr/>
        </p:nvSpPr>
        <p:spPr>
          <a:xfrm>
            <a:off x="4658142" y="42548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/>
            </a:lvl1pPr>
          </a:lstStyle>
          <a:p>
            <a:pPr/>
            <a:r>
              <a:t>word</a:t>
            </a:r>
          </a:p>
        </p:txBody>
      </p:sp>
      <p:sp>
        <p:nvSpPr>
          <p:cNvPr id="135" name="Shape 135"/>
          <p:cNvSpPr/>
          <p:nvPr/>
        </p:nvSpPr>
        <p:spPr>
          <a:xfrm>
            <a:off x="5742758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136" name="Shape 136"/>
          <p:cNvSpPr/>
          <p:nvPr/>
        </p:nvSpPr>
        <p:spPr>
          <a:xfrm>
            <a:off x="7206236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theme</a:t>
            </a:r>
          </a:p>
        </p:txBody>
      </p:sp>
      <p:sp>
        <p:nvSpPr>
          <p:cNvPr id="137" name="Shape 137"/>
          <p:cNvSpPr/>
          <p:nvPr/>
        </p:nvSpPr>
        <p:spPr>
          <a:xfrm>
            <a:off x="6563995" y="382327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8" name="Shape 138"/>
          <p:cNvSpPr/>
          <p:nvPr/>
        </p:nvSpPr>
        <p:spPr>
          <a:xfrm>
            <a:off x="2763318" y="4021795"/>
            <a:ext cx="756405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9" name="Shape 139"/>
          <p:cNvSpPr/>
          <p:nvPr/>
        </p:nvSpPr>
        <p:spPr>
          <a:xfrm>
            <a:off x="2767052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0" name="Shape 140"/>
          <p:cNvSpPr/>
          <p:nvPr/>
        </p:nvSpPr>
        <p:spPr>
          <a:xfrm flipV="1">
            <a:off x="10323292" y="5497050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1" name="Shape 141"/>
          <p:cNvSpPr/>
          <p:nvPr/>
        </p:nvSpPr>
        <p:spPr>
          <a:xfrm>
            <a:off x="9670496" y="5688364"/>
            <a:ext cx="16288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2" name="Shape 142"/>
          <p:cNvSpPr/>
          <p:nvPr/>
        </p:nvSpPr>
        <p:spPr>
          <a:xfrm>
            <a:off x="1312039" y="5722556"/>
            <a:ext cx="654952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3" name="Shape 143"/>
          <p:cNvSpPr/>
          <p:nvPr/>
        </p:nvSpPr>
        <p:spPr>
          <a:xfrm flipV="1">
            <a:off x="6377759" y="7196151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4" name="Shape 144"/>
          <p:cNvSpPr/>
          <p:nvPr/>
        </p:nvSpPr>
        <p:spPr>
          <a:xfrm flipV="1">
            <a:off x="5282580" y="5523952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5" name="Shape 145"/>
          <p:cNvSpPr/>
          <p:nvPr/>
        </p:nvSpPr>
        <p:spPr>
          <a:xfrm>
            <a:off x="7841236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6" name="Shape 146"/>
          <p:cNvSpPr/>
          <p:nvPr/>
        </p:nvSpPr>
        <p:spPr>
          <a:xfrm>
            <a:off x="1032329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7" name="Shape 147"/>
          <p:cNvSpPr/>
          <p:nvPr/>
        </p:nvSpPr>
        <p:spPr>
          <a:xfrm>
            <a:off x="529435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8" name="Shape 148"/>
          <p:cNvSpPr/>
          <p:nvPr/>
        </p:nvSpPr>
        <p:spPr>
          <a:xfrm>
            <a:off x="9675561" y="56843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9" name="Shape 149"/>
          <p:cNvSpPr/>
          <p:nvPr/>
        </p:nvSpPr>
        <p:spPr>
          <a:xfrm>
            <a:off x="11286509" y="56970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0" name="Shape 150"/>
          <p:cNvSpPr/>
          <p:nvPr/>
        </p:nvSpPr>
        <p:spPr>
          <a:xfrm>
            <a:off x="3499173" y="6050889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51" name="Shape 151"/>
          <p:cNvSpPr/>
          <p:nvPr/>
        </p:nvSpPr>
        <p:spPr>
          <a:xfrm>
            <a:off x="2757747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2" name="Shape 152"/>
          <p:cNvSpPr/>
          <p:nvPr/>
        </p:nvSpPr>
        <p:spPr>
          <a:xfrm>
            <a:off x="4885253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3" name="Shape 153"/>
          <p:cNvSpPr/>
          <p:nvPr/>
        </p:nvSpPr>
        <p:spPr>
          <a:xfrm>
            <a:off x="6377759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4" name="Shape 154"/>
          <p:cNvSpPr/>
          <p:nvPr/>
        </p:nvSpPr>
        <p:spPr>
          <a:xfrm>
            <a:off x="7853936" y="57097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5" name="Shape 155"/>
          <p:cNvSpPr/>
          <p:nvPr/>
        </p:nvSpPr>
        <p:spPr>
          <a:xfrm>
            <a:off x="1317822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6" name="Shape 156"/>
          <p:cNvSpPr/>
          <p:nvPr/>
        </p:nvSpPr>
        <p:spPr>
          <a:xfrm flipV="1">
            <a:off x="7854255" y="7188527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7" name="Shape 157"/>
          <p:cNvSpPr/>
          <p:nvPr/>
        </p:nvSpPr>
        <p:spPr>
          <a:xfrm>
            <a:off x="7530086" y="7555981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58" name="Shape 158"/>
          <p:cNvSpPr/>
          <p:nvPr/>
        </p:nvSpPr>
        <p:spPr>
          <a:xfrm>
            <a:off x="10487257" y="858022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Folder</a:t>
            </a:r>
          </a:p>
        </p:txBody>
      </p:sp>
      <p:sp>
        <p:nvSpPr>
          <p:cNvPr id="159" name="Shape 159"/>
          <p:cNvSpPr/>
          <p:nvPr/>
        </p:nvSpPr>
        <p:spPr>
          <a:xfrm>
            <a:off x="8889327" y="858022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160" name="Shape 160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Docx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idx="1"/>
          </p:nvPr>
        </p:nvSpPr>
        <p:spPr>
          <a:xfrm>
            <a:off x="787400" y="3152329"/>
            <a:ext cx="11430000" cy="5715001"/>
          </a:xfrm>
          <a:prstGeom prst="rect">
            <a:avLst/>
          </a:prstGeom>
        </p:spPr>
        <p:txBody>
          <a:bodyPr anchor="t"/>
          <a:lstStyle/>
          <a:p>
            <a:pPr marL="0" indent="0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&lt;Types xmlns=“…”&gt;</a:t>
            </a:r>
          </a:p>
          <a:p>
            <a:pPr lvl="1" marL="0" indent="185165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&lt;Override PartName="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/_rels/.rels</a:t>
            </a:r>
            <a:r>
              <a:t>" ContentType=“…”/&gt;</a:t>
            </a:r>
          </a:p>
          <a:p>
            <a:pPr lvl="1" marL="0" indent="185165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…</a:t>
            </a:r>
          </a:p>
          <a:p>
            <a:pPr lvl="1" marL="0" indent="185165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&lt;Override PartName="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/word/document.xml</a:t>
            </a:r>
            <a:r>
              <a:t>" ContentType=“…”/&gt;</a:t>
            </a:r>
          </a:p>
          <a:p>
            <a:pPr lvl="1" marL="0" indent="185165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&lt;Override PartName="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/word/numbering.xml</a:t>
            </a:r>
            <a:r>
              <a:t>" ContentType=“…”/&gt;</a:t>
            </a:r>
          </a:p>
          <a:p>
            <a:pPr lvl="1" marL="0" indent="185165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&lt;Override PartName="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/word/_rels/document.xml.rels</a:t>
            </a:r>
            <a:r>
              <a:t>" ContentType=“…”/&gt;</a:t>
            </a:r>
          </a:p>
          <a:p>
            <a:pPr lvl="1" marL="0" indent="185165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…</a:t>
            </a:r>
          </a:p>
          <a:p>
            <a:pPr lvl="1" marL="0" indent="185165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&lt;Override PartName="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/docProps/core.xml</a:t>
            </a:r>
            <a:r>
              <a:t>" ContentType=“…”/&gt;</a:t>
            </a:r>
          </a:p>
          <a:p>
            <a:pPr marL="0" indent="0" defTabSz="473201">
              <a:spcBef>
                <a:spcPts val="1100"/>
              </a:spcBef>
              <a:buSzTx/>
              <a:buNone/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&lt;/Types&gt;</a:t>
            </a:r>
          </a:p>
        </p:txBody>
      </p:sp>
      <p:sp>
        <p:nvSpPr>
          <p:cNvPr id="165" name="Shape 165"/>
          <p:cNvSpPr/>
          <p:nvPr/>
        </p:nvSpPr>
        <p:spPr>
          <a:xfrm>
            <a:off x="830916" y="2222776"/>
            <a:ext cx="11842611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Contains the path of all files in the docx (zip)</a:t>
            </a:r>
          </a:p>
        </p:txBody>
      </p:sp>
      <p:sp>
        <p:nvSpPr>
          <p:cNvPr id="166" name="Shape 166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[Content_Types].xml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7206236" y="4214707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[Content_Types].xml</a:t>
            </a:r>
          </a:p>
        </p:txBody>
      </p:sp>
      <p:sp>
        <p:nvSpPr>
          <p:cNvPr id="171" name="Shape 171"/>
          <p:cNvSpPr/>
          <p:nvPr/>
        </p:nvSpPr>
        <p:spPr>
          <a:xfrm>
            <a:off x="905326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app.xml</a:t>
            </a:r>
          </a:p>
        </p:txBody>
      </p:sp>
      <p:sp>
        <p:nvSpPr>
          <p:cNvPr id="172" name="Shape 172"/>
          <p:cNvSpPr/>
          <p:nvPr/>
        </p:nvSpPr>
        <p:spPr>
          <a:xfrm>
            <a:off x="422848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5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document.xml</a:t>
            </a:r>
          </a:p>
        </p:txBody>
      </p:sp>
      <p:sp>
        <p:nvSpPr>
          <p:cNvPr id="173" name="Shape 173"/>
          <p:cNvSpPr/>
          <p:nvPr/>
        </p:nvSpPr>
        <p:spPr>
          <a:xfrm>
            <a:off x="2122747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styles.xml</a:t>
            </a:r>
          </a:p>
        </p:txBody>
      </p:sp>
      <p:sp>
        <p:nvSpPr>
          <p:cNvPr id="174" name="Shape 174"/>
          <p:cNvSpPr/>
          <p:nvPr/>
        </p:nvSpPr>
        <p:spPr>
          <a:xfrm>
            <a:off x="5742758" y="7423316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document.xml.rels</a:t>
            </a:r>
          </a:p>
        </p:txBody>
      </p:sp>
      <p:sp>
        <p:nvSpPr>
          <p:cNvPr id="175" name="Shape 175"/>
          <p:cNvSpPr/>
          <p:nvPr/>
        </p:nvSpPr>
        <p:spPr>
          <a:xfrm>
            <a:off x="695522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numbering.xml</a:t>
            </a:r>
          </a:p>
        </p:txBody>
      </p:sp>
      <p:sp>
        <p:nvSpPr>
          <p:cNvPr id="176" name="Shape 176"/>
          <p:cNvSpPr/>
          <p:nvPr/>
        </p:nvSpPr>
        <p:spPr>
          <a:xfrm>
            <a:off x="10670350" y="5915568"/>
            <a:ext cx="1332105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core.xml</a:t>
            </a:r>
          </a:p>
        </p:txBody>
      </p:sp>
      <p:sp>
        <p:nvSpPr>
          <p:cNvPr id="177" name="Shape 177"/>
          <p:cNvSpPr/>
          <p:nvPr/>
        </p:nvSpPr>
        <p:spPr>
          <a:xfrm>
            <a:off x="2122747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178" name="Shape 178"/>
          <p:cNvSpPr/>
          <p:nvPr/>
        </p:nvSpPr>
        <p:spPr>
          <a:xfrm>
            <a:off x="9688292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docProps</a:t>
            </a:r>
          </a:p>
        </p:txBody>
      </p:sp>
      <p:sp>
        <p:nvSpPr>
          <p:cNvPr id="179" name="Shape 179"/>
          <p:cNvSpPr/>
          <p:nvPr/>
        </p:nvSpPr>
        <p:spPr>
          <a:xfrm>
            <a:off x="4658142" y="42548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/>
            </a:lvl1pPr>
          </a:lstStyle>
          <a:p>
            <a:pPr/>
            <a:r>
              <a:t>word</a:t>
            </a:r>
          </a:p>
        </p:txBody>
      </p:sp>
      <p:sp>
        <p:nvSpPr>
          <p:cNvPr id="180" name="Shape 180"/>
          <p:cNvSpPr/>
          <p:nvPr/>
        </p:nvSpPr>
        <p:spPr>
          <a:xfrm>
            <a:off x="5742758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181" name="Shape 181"/>
          <p:cNvSpPr/>
          <p:nvPr/>
        </p:nvSpPr>
        <p:spPr>
          <a:xfrm>
            <a:off x="7206236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theme</a:t>
            </a:r>
          </a:p>
        </p:txBody>
      </p:sp>
      <p:sp>
        <p:nvSpPr>
          <p:cNvPr id="182" name="Shape 182"/>
          <p:cNvSpPr/>
          <p:nvPr/>
        </p:nvSpPr>
        <p:spPr>
          <a:xfrm>
            <a:off x="6563995" y="382327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3" name="Shape 183"/>
          <p:cNvSpPr/>
          <p:nvPr/>
        </p:nvSpPr>
        <p:spPr>
          <a:xfrm>
            <a:off x="2763318" y="4021795"/>
            <a:ext cx="756405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4" name="Shape 184"/>
          <p:cNvSpPr/>
          <p:nvPr/>
        </p:nvSpPr>
        <p:spPr>
          <a:xfrm>
            <a:off x="2767052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5" name="Shape 185"/>
          <p:cNvSpPr/>
          <p:nvPr/>
        </p:nvSpPr>
        <p:spPr>
          <a:xfrm flipV="1">
            <a:off x="10323292" y="5497050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6" name="Shape 186"/>
          <p:cNvSpPr/>
          <p:nvPr/>
        </p:nvSpPr>
        <p:spPr>
          <a:xfrm>
            <a:off x="9670496" y="5688364"/>
            <a:ext cx="16288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7" name="Shape 187"/>
          <p:cNvSpPr/>
          <p:nvPr/>
        </p:nvSpPr>
        <p:spPr>
          <a:xfrm>
            <a:off x="1312039" y="5722556"/>
            <a:ext cx="654952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8" name="Shape 188"/>
          <p:cNvSpPr/>
          <p:nvPr/>
        </p:nvSpPr>
        <p:spPr>
          <a:xfrm flipV="1">
            <a:off x="6377759" y="7196151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9" name="Shape 189"/>
          <p:cNvSpPr/>
          <p:nvPr/>
        </p:nvSpPr>
        <p:spPr>
          <a:xfrm flipV="1">
            <a:off x="5282580" y="5523952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0" name="Shape 190"/>
          <p:cNvSpPr/>
          <p:nvPr/>
        </p:nvSpPr>
        <p:spPr>
          <a:xfrm>
            <a:off x="7841236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1" name="Shape 191"/>
          <p:cNvSpPr/>
          <p:nvPr/>
        </p:nvSpPr>
        <p:spPr>
          <a:xfrm>
            <a:off x="1032329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2" name="Shape 192"/>
          <p:cNvSpPr/>
          <p:nvPr/>
        </p:nvSpPr>
        <p:spPr>
          <a:xfrm>
            <a:off x="529435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3" name="Shape 193"/>
          <p:cNvSpPr/>
          <p:nvPr/>
        </p:nvSpPr>
        <p:spPr>
          <a:xfrm>
            <a:off x="9675561" y="56843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4" name="Shape 194"/>
          <p:cNvSpPr/>
          <p:nvPr/>
        </p:nvSpPr>
        <p:spPr>
          <a:xfrm>
            <a:off x="11286509" y="56970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5" name="Shape 195"/>
          <p:cNvSpPr/>
          <p:nvPr/>
        </p:nvSpPr>
        <p:spPr>
          <a:xfrm>
            <a:off x="3499173" y="6050889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96" name="Shape 196"/>
          <p:cNvSpPr/>
          <p:nvPr/>
        </p:nvSpPr>
        <p:spPr>
          <a:xfrm>
            <a:off x="2757747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7" name="Shape 197"/>
          <p:cNvSpPr/>
          <p:nvPr/>
        </p:nvSpPr>
        <p:spPr>
          <a:xfrm>
            <a:off x="4885253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8" name="Shape 198"/>
          <p:cNvSpPr/>
          <p:nvPr/>
        </p:nvSpPr>
        <p:spPr>
          <a:xfrm>
            <a:off x="6377759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9" name="Shape 199"/>
          <p:cNvSpPr/>
          <p:nvPr/>
        </p:nvSpPr>
        <p:spPr>
          <a:xfrm>
            <a:off x="7853936" y="57097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0" name="Shape 200"/>
          <p:cNvSpPr/>
          <p:nvPr/>
        </p:nvSpPr>
        <p:spPr>
          <a:xfrm>
            <a:off x="1317822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1" name="Shape 201"/>
          <p:cNvSpPr/>
          <p:nvPr/>
        </p:nvSpPr>
        <p:spPr>
          <a:xfrm flipV="1">
            <a:off x="7854255" y="7188527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2" name="Shape 202"/>
          <p:cNvSpPr/>
          <p:nvPr/>
        </p:nvSpPr>
        <p:spPr>
          <a:xfrm>
            <a:off x="7530086" y="7555981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03" name="Shape 203"/>
          <p:cNvSpPr/>
          <p:nvPr/>
        </p:nvSpPr>
        <p:spPr>
          <a:xfrm>
            <a:off x="10487257" y="858022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Folder</a:t>
            </a:r>
          </a:p>
        </p:txBody>
      </p:sp>
      <p:sp>
        <p:nvSpPr>
          <p:cNvPr id="204" name="Shape 204"/>
          <p:cNvSpPr/>
          <p:nvPr/>
        </p:nvSpPr>
        <p:spPr>
          <a:xfrm>
            <a:off x="8889327" y="858022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205" name="Shape 205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Docx directory</a:t>
            </a:r>
          </a:p>
        </p:txBody>
      </p:sp>
      <p:sp>
        <p:nvSpPr>
          <p:cNvPr id="206" name="Shape 206"/>
          <p:cNvSpPr/>
          <p:nvPr/>
        </p:nvSpPr>
        <p:spPr>
          <a:xfrm>
            <a:off x="5910347" y="255888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091371" y="2158838"/>
            <a:ext cx="745633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Contains most text information of docx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document.xml</a:t>
            </a:r>
          </a:p>
        </p:txBody>
      </p:sp>
      <p:sp>
        <p:nvSpPr>
          <p:cNvPr id="212" name="Shape 212"/>
          <p:cNvSpPr/>
          <p:nvPr/>
        </p:nvSpPr>
        <p:spPr>
          <a:xfrm>
            <a:off x="1086893" y="2824200"/>
            <a:ext cx="9111103" cy="6660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&lt;w:document&gt;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&lt;w:body&gt;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&lt;w:p&gt;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&lt;w:pPr&gt;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    &lt;w:pStyle w:val="FirstParagraph"/&gt;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&lt;/w:pPr&gt;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&lt;w:r&gt;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    &lt;w:rPr&gt;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        &lt;w:rStyle w:val=“Normal”/&gt;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        &lt;w:i/&gt;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    &lt;/w:rPr&gt;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    &lt;w:t xml:space=“preserve"&gt;simple test&lt;/w:t&gt;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    &lt;/w:r&gt;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&lt;/w:p&gt;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    &lt;w:sectPr/&gt;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    &lt;/w:body&gt;</a:t>
            </a:r>
          </a:p>
          <a:p>
            <a:pPr algn="l" defTabSz="543305">
              <a:defRPr sz="2511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pPr>
            <a:r>
              <a:t>        &lt;/w:document&gt;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7206236" y="4214707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[Content_Types].xml</a:t>
            </a:r>
          </a:p>
        </p:txBody>
      </p:sp>
      <p:sp>
        <p:nvSpPr>
          <p:cNvPr id="217" name="Shape 217"/>
          <p:cNvSpPr/>
          <p:nvPr/>
        </p:nvSpPr>
        <p:spPr>
          <a:xfrm>
            <a:off x="905326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app.xml</a:t>
            </a:r>
          </a:p>
        </p:txBody>
      </p:sp>
      <p:sp>
        <p:nvSpPr>
          <p:cNvPr id="218" name="Shape 218"/>
          <p:cNvSpPr/>
          <p:nvPr/>
        </p:nvSpPr>
        <p:spPr>
          <a:xfrm>
            <a:off x="422848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5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document.xml</a:t>
            </a:r>
          </a:p>
        </p:txBody>
      </p:sp>
      <p:sp>
        <p:nvSpPr>
          <p:cNvPr id="219" name="Shape 219"/>
          <p:cNvSpPr/>
          <p:nvPr/>
        </p:nvSpPr>
        <p:spPr>
          <a:xfrm>
            <a:off x="2122747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styles.xml</a:t>
            </a:r>
          </a:p>
        </p:txBody>
      </p:sp>
      <p:sp>
        <p:nvSpPr>
          <p:cNvPr id="220" name="Shape 220"/>
          <p:cNvSpPr/>
          <p:nvPr/>
        </p:nvSpPr>
        <p:spPr>
          <a:xfrm>
            <a:off x="5742758" y="7423316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document.xml.rels</a:t>
            </a:r>
          </a:p>
        </p:txBody>
      </p:sp>
      <p:sp>
        <p:nvSpPr>
          <p:cNvPr id="221" name="Shape 221"/>
          <p:cNvSpPr/>
          <p:nvPr/>
        </p:nvSpPr>
        <p:spPr>
          <a:xfrm>
            <a:off x="695522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numbering.xml</a:t>
            </a:r>
          </a:p>
        </p:txBody>
      </p:sp>
      <p:sp>
        <p:nvSpPr>
          <p:cNvPr id="222" name="Shape 222"/>
          <p:cNvSpPr/>
          <p:nvPr/>
        </p:nvSpPr>
        <p:spPr>
          <a:xfrm>
            <a:off x="10670350" y="5915568"/>
            <a:ext cx="1332105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core.xml</a:t>
            </a:r>
          </a:p>
        </p:txBody>
      </p:sp>
      <p:sp>
        <p:nvSpPr>
          <p:cNvPr id="223" name="Shape 223"/>
          <p:cNvSpPr/>
          <p:nvPr/>
        </p:nvSpPr>
        <p:spPr>
          <a:xfrm>
            <a:off x="2122747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224" name="Shape 224"/>
          <p:cNvSpPr/>
          <p:nvPr/>
        </p:nvSpPr>
        <p:spPr>
          <a:xfrm>
            <a:off x="9688292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docProps</a:t>
            </a:r>
          </a:p>
        </p:txBody>
      </p:sp>
      <p:sp>
        <p:nvSpPr>
          <p:cNvPr id="225" name="Shape 225"/>
          <p:cNvSpPr/>
          <p:nvPr/>
        </p:nvSpPr>
        <p:spPr>
          <a:xfrm>
            <a:off x="4658142" y="42548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/>
            </a:lvl1pPr>
          </a:lstStyle>
          <a:p>
            <a:pPr/>
            <a:r>
              <a:t>word</a:t>
            </a:r>
          </a:p>
        </p:txBody>
      </p:sp>
      <p:sp>
        <p:nvSpPr>
          <p:cNvPr id="226" name="Shape 226"/>
          <p:cNvSpPr/>
          <p:nvPr/>
        </p:nvSpPr>
        <p:spPr>
          <a:xfrm>
            <a:off x="5742758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227" name="Shape 227"/>
          <p:cNvSpPr/>
          <p:nvPr/>
        </p:nvSpPr>
        <p:spPr>
          <a:xfrm>
            <a:off x="7206236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theme</a:t>
            </a:r>
          </a:p>
        </p:txBody>
      </p:sp>
      <p:sp>
        <p:nvSpPr>
          <p:cNvPr id="228" name="Shape 228"/>
          <p:cNvSpPr/>
          <p:nvPr/>
        </p:nvSpPr>
        <p:spPr>
          <a:xfrm>
            <a:off x="6563995" y="382327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29" name="Shape 229"/>
          <p:cNvSpPr/>
          <p:nvPr/>
        </p:nvSpPr>
        <p:spPr>
          <a:xfrm>
            <a:off x="2763318" y="4021795"/>
            <a:ext cx="756405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0" name="Shape 230"/>
          <p:cNvSpPr/>
          <p:nvPr/>
        </p:nvSpPr>
        <p:spPr>
          <a:xfrm>
            <a:off x="2767052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1" name="Shape 231"/>
          <p:cNvSpPr/>
          <p:nvPr/>
        </p:nvSpPr>
        <p:spPr>
          <a:xfrm flipV="1">
            <a:off x="10323292" y="5497050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2" name="Shape 232"/>
          <p:cNvSpPr/>
          <p:nvPr/>
        </p:nvSpPr>
        <p:spPr>
          <a:xfrm>
            <a:off x="9670496" y="5688364"/>
            <a:ext cx="16288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3" name="Shape 233"/>
          <p:cNvSpPr/>
          <p:nvPr/>
        </p:nvSpPr>
        <p:spPr>
          <a:xfrm>
            <a:off x="1312039" y="5722556"/>
            <a:ext cx="654952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4" name="Shape 234"/>
          <p:cNvSpPr/>
          <p:nvPr/>
        </p:nvSpPr>
        <p:spPr>
          <a:xfrm flipV="1">
            <a:off x="6377759" y="7196151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5" name="Shape 235"/>
          <p:cNvSpPr/>
          <p:nvPr/>
        </p:nvSpPr>
        <p:spPr>
          <a:xfrm flipV="1">
            <a:off x="5282580" y="5523952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6" name="Shape 236"/>
          <p:cNvSpPr/>
          <p:nvPr/>
        </p:nvSpPr>
        <p:spPr>
          <a:xfrm>
            <a:off x="7841236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7" name="Shape 237"/>
          <p:cNvSpPr/>
          <p:nvPr/>
        </p:nvSpPr>
        <p:spPr>
          <a:xfrm>
            <a:off x="1032329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8" name="Shape 238"/>
          <p:cNvSpPr/>
          <p:nvPr/>
        </p:nvSpPr>
        <p:spPr>
          <a:xfrm>
            <a:off x="529435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9" name="Shape 239"/>
          <p:cNvSpPr/>
          <p:nvPr/>
        </p:nvSpPr>
        <p:spPr>
          <a:xfrm>
            <a:off x="9675561" y="56843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0" name="Shape 240"/>
          <p:cNvSpPr/>
          <p:nvPr/>
        </p:nvSpPr>
        <p:spPr>
          <a:xfrm>
            <a:off x="11286509" y="56970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1" name="Shape 241"/>
          <p:cNvSpPr/>
          <p:nvPr/>
        </p:nvSpPr>
        <p:spPr>
          <a:xfrm>
            <a:off x="3499173" y="6050889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42" name="Shape 242"/>
          <p:cNvSpPr/>
          <p:nvPr/>
        </p:nvSpPr>
        <p:spPr>
          <a:xfrm>
            <a:off x="2757747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3" name="Shape 243"/>
          <p:cNvSpPr/>
          <p:nvPr/>
        </p:nvSpPr>
        <p:spPr>
          <a:xfrm>
            <a:off x="4885253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4" name="Shape 244"/>
          <p:cNvSpPr/>
          <p:nvPr/>
        </p:nvSpPr>
        <p:spPr>
          <a:xfrm>
            <a:off x="6377759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5" name="Shape 245"/>
          <p:cNvSpPr/>
          <p:nvPr/>
        </p:nvSpPr>
        <p:spPr>
          <a:xfrm>
            <a:off x="7853936" y="57097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6" name="Shape 246"/>
          <p:cNvSpPr/>
          <p:nvPr/>
        </p:nvSpPr>
        <p:spPr>
          <a:xfrm>
            <a:off x="1317822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7" name="Shape 247"/>
          <p:cNvSpPr/>
          <p:nvPr/>
        </p:nvSpPr>
        <p:spPr>
          <a:xfrm flipV="1">
            <a:off x="7854255" y="7188527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8" name="Shape 248"/>
          <p:cNvSpPr/>
          <p:nvPr/>
        </p:nvSpPr>
        <p:spPr>
          <a:xfrm>
            <a:off x="7530086" y="7555981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49" name="Shape 249"/>
          <p:cNvSpPr/>
          <p:nvPr/>
        </p:nvSpPr>
        <p:spPr>
          <a:xfrm>
            <a:off x="10648909" y="858122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Folder</a:t>
            </a:r>
          </a:p>
        </p:txBody>
      </p:sp>
      <p:sp>
        <p:nvSpPr>
          <p:cNvPr id="250" name="Shape 250"/>
          <p:cNvSpPr/>
          <p:nvPr/>
        </p:nvSpPr>
        <p:spPr>
          <a:xfrm>
            <a:off x="9050980" y="858122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Docx directory</a:t>
            </a:r>
          </a:p>
        </p:txBody>
      </p:sp>
      <p:sp>
        <p:nvSpPr>
          <p:cNvPr id="252" name="Shape 252"/>
          <p:cNvSpPr/>
          <p:nvPr/>
        </p:nvSpPr>
        <p:spPr>
          <a:xfrm>
            <a:off x="5910347" y="255888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sz="half" idx="1"/>
          </p:nvPr>
        </p:nvSpPr>
        <p:spPr>
          <a:xfrm>
            <a:off x="6328628" y="3390536"/>
            <a:ext cx="6313474" cy="5715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1400"/>
              </a:spcBef>
              <a:buSzTx/>
              <a:buNone/>
              <a:defRPr sz="2600"/>
            </a:pPr>
            <a:r>
              <a:t>&lt;Relationships xmlns=“…”&gt;</a:t>
            </a:r>
          </a:p>
          <a:p>
            <a:pPr lvl="1" marL="0" indent="228600">
              <a:spcBef>
                <a:spcPts val="1400"/>
              </a:spcBef>
              <a:buSzTx/>
              <a:buNone/>
              <a:defRPr sz="2600"/>
            </a:pPr>
            <a:r>
              <a:t>&lt;Relationship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Id="rId2"</a:t>
            </a:r>
            <a:r>
              <a:t> Type=“…”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Target="http://www.google.com/"</a:t>
            </a:r>
            <a:r>
              <a:t> TargetMode=“External"/&gt;</a:t>
            </a:r>
          </a:p>
          <a:p>
            <a:pPr lvl="1" marL="0" indent="228600">
              <a:spcBef>
                <a:spcPts val="1400"/>
              </a:spcBef>
              <a:buSzTx/>
              <a:buNone/>
              <a:defRPr sz="2600"/>
            </a:pPr>
            <a:r>
              <a:t>…</a:t>
            </a:r>
          </a:p>
          <a:p>
            <a:pPr lvl="1" marL="0" indent="228600">
              <a:spcBef>
                <a:spcPts val="1400"/>
              </a:spcBef>
              <a:buSzTx/>
              <a:buNone/>
              <a:defRPr sz="2600"/>
            </a:pPr>
            <a:r>
              <a:t>&lt;Relationship Id="rId6" Type=“…” Target=“theme/theme1.xml"/&gt;</a:t>
            </a:r>
          </a:p>
          <a:p>
            <a:pPr marL="0" indent="0">
              <a:spcBef>
                <a:spcPts val="1400"/>
              </a:spcBef>
              <a:buSzTx/>
              <a:buNone/>
              <a:defRPr sz="2600"/>
            </a:pPr>
            <a:r>
              <a:t>&lt;/Relationships&gt;</a:t>
            </a:r>
          </a:p>
        </p:txBody>
      </p:sp>
      <p:sp>
        <p:nvSpPr>
          <p:cNvPr id="257" name="Shape 257"/>
          <p:cNvSpPr/>
          <p:nvPr/>
        </p:nvSpPr>
        <p:spPr>
          <a:xfrm>
            <a:off x="6351384" y="2415869"/>
            <a:ext cx="6565221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Contains the link target information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802044" y="2055878"/>
            <a:ext cx="4409812" cy="777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&lt;w:p&gt;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&lt;w:pPr&gt;</a:t>
            </a:r>
          </a:p>
          <a:p>
            <a:pPr lvl="2" indent="187452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&lt;w:pStyle w:val="Normal"/&gt;</a:t>
            </a:r>
          </a:p>
          <a:p>
            <a:pPr lvl="2" indent="187452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&lt;w:numPr&gt;</a:t>
            </a:r>
          </a:p>
          <a:p>
            <a:pPr lvl="3" indent="281177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&lt;w:ilvl w:val="1"/&gt;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&lt;w:numId w:val="4"/&gt;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&lt;/w:numPr&gt;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&lt;w:rPr/&gt;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&lt;/w:pPr&gt;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&lt;w:hyperlink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r:id="rId2</a:t>
            </a:r>
            <a:r>
              <a:t>"&gt;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&lt;w:r&gt;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&lt;w:rPr&gt;</a:t>
            </a:r>
          </a:p>
          <a:p>
            <a:pPr lvl="5" indent="468630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&lt;w:b/&gt;</a:t>
            </a:r>
          </a:p>
          <a:p>
            <a:pPr lvl="5" indent="468630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&lt;w:i/&gt;</a:t>
            </a:r>
          </a:p>
          <a:p>
            <a:pPr lvl="1" indent="93726"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   &lt;w:rStyle w:val="Internet"/&gt;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   &lt;/w:rPr&gt;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   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&lt;w:t&gt;Google&lt;/w:t&gt;</a:t>
            </a:r>
            <a:endParaRPr b="1">
              <a:latin typeface="+mj-lt"/>
              <a:ea typeface="+mj-ea"/>
              <a:cs typeface="+mj-cs"/>
              <a:sym typeface="Helvetica Neue"/>
            </a:endParaRP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     &lt;/w:r&gt;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    &lt;/w:hyperlink&gt;</a:t>
            </a:r>
          </a:p>
          <a:p>
            <a:pPr algn="l" defTabSz="239522">
              <a:spcBef>
                <a:spcPts val="500"/>
              </a:spcBef>
              <a:defRPr sz="2009">
                <a:effectLst>
                  <a:outerShdw sx="100000" sy="100000" kx="0" ky="0" algn="b" rotWithShape="0" blurRad="20828" dist="15621" dir="5400000">
                    <a:srgbClr val="000000"/>
                  </a:outerShdw>
                </a:effectLst>
              </a:defRPr>
            </a:pPr>
            <a:r>
              <a:t>&lt;/w:p&gt;</a:t>
            </a:r>
          </a:p>
        </p:txBody>
      </p:sp>
      <p:sp>
        <p:nvSpPr>
          <p:cNvPr id="259" name="Shape 259"/>
          <p:cNvSpPr/>
          <p:nvPr>
            <p:ph type="title"/>
          </p:nvPr>
        </p:nvSpPr>
        <p:spPr>
          <a:xfrm>
            <a:off x="6075967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document.xml.rels</a:t>
            </a:r>
          </a:p>
        </p:txBody>
      </p:sp>
      <p:sp>
        <p:nvSpPr>
          <p:cNvPr id="260" name="Shape 260"/>
          <p:cNvSpPr/>
          <p:nvPr/>
        </p:nvSpPr>
        <p:spPr>
          <a:xfrm>
            <a:off x="518125" y="1006776"/>
            <a:ext cx="4977650" cy="93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defRPr b="1"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document.xml</a:t>
            </a:r>
          </a:p>
        </p:txBody>
      </p:sp>
      <p:sp>
        <p:nvSpPr>
          <p:cNvPr id="261" name="Shape 261"/>
          <p:cNvSpPr/>
          <p:nvPr/>
        </p:nvSpPr>
        <p:spPr>
          <a:xfrm flipV="1">
            <a:off x="4174679" y="4406359"/>
            <a:ext cx="2305915" cy="1247265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7206236" y="4214707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[Content_Types].xml</a:t>
            </a:r>
          </a:p>
        </p:txBody>
      </p:sp>
      <p:sp>
        <p:nvSpPr>
          <p:cNvPr id="266" name="Shape 266"/>
          <p:cNvSpPr/>
          <p:nvPr/>
        </p:nvSpPr>
        <p:spPr>
          <a:xfrm>
            <a:off x="905326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app.xml</a:t>
            </a:r>
          </a:p>
        </p:txBody>
      </p:sp>
      <p:sp>
        <p:nvSpPr>
          <p:cNvPr id="267" name="Shape 267"/>
          <p:cNvSpPr/>
          <p:nvPr/>
        </p:nvSpPr>
        <p:spPr>
          <a:xfrm>
            <a:off x="4228481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5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document.xml</a:t>
            </a:r>
          </a:p>
        </p:txBody>
      </p:sp>
      <p:sp>
        <p:nvSpPr>
          <p:cNvPr id="268" name="Shape 268"/>
          <p:cNvSpPr/>
          <p:nvPr/>
        </p:nvSpPr>
        <p:spPr>
          <a:xfrm>
            <a:off x="2122747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styles.xml</a:t>
            </a:r>
          </a:p>
        </p:txBody>
      </p:sp>
      <p:sp>
        <p:nvSpPr>
          <p:cNvPr id="269" name="Shape 269"/>
          <p:cNvSpPr/>
          <p:nvPr/>
        </p:nvSpPr>
        <p:spPr>
          <a:xfrm>
            <a:off x="5742758" y="7423316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document.xml.rels</a:t>
            </a:r>
          </a:p>
        </p:txBody>
      </p:sp>
      <p:sp>
        <p:nvSpPr>
          <p:cNvPr id="270" name="Shape 270"/>
          <p:cNvSpPr/>
          <p:nvPr/>
        </p:nvSpPr>
        <p:spPr>
          <a:xfrm>
            <a:off x="695522" y="5915568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numbering.xml</a:t>
            </a:r>
          </a:p>
        </p:txBody>
      </p:sp>
      <p:sp>
        <p:nvSpPr>
          <p:cNvPr id="271" name="Shape 271"/>
          <p:cNvSpPr/>
          <p:nvPr/>
        </p:nvSpPr>
        <p:spPr>
          <a:xfrm>
            <a:off x="10670350" y="5915568"/>
            <a:ext cx="1332105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core.xml</a:t>
            </a:r>
          </a:p>
        </p:txBody>
      </p:sp>
      <p:sp>
        <p:nvSpPr>
          <p:cNvPr id="272" name="Shape 272"/>
          <p:cNvSpPr/>
          <p:nvPr/>
        </p:nvSpPr>
        <p:spPr>
          <a:xfrm>
            <a:off x="2122747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273" name="Shape 273"/>
          <p:cNvSpPr/>
          <p:nvPr/>
        </p:nvSpPr>
        <p:spPr>
          <a:xfrm>
            <a:off x="9688292" y="42421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docProps</a:t>
            </a:r>
          </a:p>
        </p:txBody>
      </p:sp>
      <p:sp>
        <p:nvSpPr>
          <p:cNvPr id="274" name="Shape 274"/>
          <p:cNvSpPr/>
          <p:nvPr/>
        </p:nvSpPr>
        <p:spPr>
          <a:xfrm>
            <a:off x="4658142" y="4254834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/>
            </a:lvl1pPr>
          </a:lstStyle>
          <a:p>
            <a:pPr/>
            <a:r>
              <a:t>word</a:t>
            </a:r>
          </a:p>
        </p:txBody>
      </p:sp>
      <p:sp>
        <p:nvSpPr>
          <p:cNvPr id="275" name="Shape 275"/>
          <p:cNvSpPr/>
          <p:nvPr/>
        </p:nvSpPr>
        <p:spPr>
          <a:xfrm>
            <a:off x="5742758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_rels</a:t>
            </a:r>
          </a:p>
        </p:txBody>
      </p:sp>
      <p:sp>
        <p:nvSpPr>
          <p:cNvPr id="276" name="Shape 276"/>
          <p:cNvSpPr/>
          <p:nvPr/>
        </p:nvSpPr>
        <p:spPr>
          <a:xfrm>
            <a:off x="7206236" y="5915568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/>
            <a:r>
              <a:t>theme</a:t>
            </a:r>
          </a:p>
        </p:txBody>
      </p:sp>
      <p:sp>
        <p:nvSpPr>
          <p:cNvPr id="277" name="Shape 277"/>
          <p:cNvSpPr/>
          <p:nvPr/>
        </p:nvSpPr>
        <p:spPr>
          <a:xfrm>
            <a:off x="6563995" y="382327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8" name="Shape 278"/>
          <p:cNvSpPr/>
          <p:nvPr/>
        </p:nvSpPr>
        <p:spPr>
          <a:xfrm>
            <a:off x="2763318" y="4021795"/>
            <a:ext cx="756405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9" name="Shape 279"/>
          <p:cNvSpPr/>
          <p:nvPr/>
        </p:nvSpPr>
        <p:spPr>
          <a:xfrm>
            <a:off x="2767052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0" name="Shape 280"/>
          <p:cNvSpPr/>
          <p:nvPr/>
        </p:nvSpPr>
        <p:spPr>
          <a:xfrm flipV="1">
            <a:off x="10323292" y="5497050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1" name="Shape 281"/>
          <p:cNvSpPr/>
          <p:nvPr/>
        </p:nvSpPr>
        <p:spPr>
          <a:xfrm>
            <a:off x="9670496" y="5688364"/>
            <a:ext cx="16288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2" name="Shape 282"/>
          <p:cNvSpPr/>
          <p:nvPr/>
        </p:nvSpPr>
        <p:spPr>
          <a:xfrm>
            <a:off x="1312039" y="5722556"/>
            <a:ext cx="654952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3" name="Shape 283"/>
          <p:cNvSpPr/>
          <p:nvPr/>
        </p:nvSpPr>
        <p:spPr>
          <a:xfrm flipV="1">
            <a:off x="6377759" y="7196151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4" name="Shape 284"/>
          <p:cNvSpPr/>
          <p:nvPr/>
        </p:nvSpPr>
        <p:spPr>
          <a:xfrm flipV="1">
            <a:off x="5282580" y="5523952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5" name="Shape 285"/>
          <p:cNvSpPr/>
          <p:nvPr/>
        </p:nvSpPr>
        <p:spPr>
          <a:xfrm>
            <a:off x="7841236" y="40098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6" name="Shape 286"/>
          <p:cNvSpPr/>
          <p:nvPr/>
        </p:nvSpPr>
        <p:spPr>
          <a:xfrm>
            <a:off x="1032329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7" name="Shape 287"/>
          <p:cNvSpPr/>
          <p:nvPr/>
        </p:nvSpPr>
        <p:spPr>
          <a:xfrm>
            <a:off x="5294352" y="4035225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8" name="Shape 288"/>
          <p:cNvSpPr/>
          <p:nvPr/>
        </p:nvSpPr>
        <p:spPr>
          <a:xfrm>
            <a:off x="9675561" y="56843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9" name="Shape 289"/>
          <p:cNvSpPr/>
          <p:nvPr/>
        </p:nvSpPr>
        <p:spPr>
          <a:xfrm>
            <a:off x="11286509" y="56970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0" name="Shape 290"/>
          <p:cNvSpPr/>
          <p:nvPr/>
        </p:nvSpPr>
        <p:spPr>
          <a:xfrm>
            <a:off x="3499173" y="6050889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91" name="Shape 291"/>
          <p:cNvSpPr/>
          <p:nvPr/>
        </p:nvSpPr>
        <p:spPr>
          <a:xfrm>
            <a:off x="2757747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2" name="Shape 292"/>
          <p:cNvSpPr/>
          <p:nvPr/>
        </p:nvSpPr>
        <p:spPr>
          <a:xfrm>
            <a:off x="4885253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3" name="Shape 293"/>
          <p:cNvSpPr/>
          <p:nvPr/>
        </p:nvSpPr>
        <p:spPr>
          <a:xfrm>
            <a:off x="6377759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4" name="Shape 294"/>
          <p:cNvSpPr/>
          <p:nvPr/>
        </p:nvSpPr>
        <p:spPr>
          <a:xfrm>
            <a:off x="7853936" y="5709750"/>
            <a:ext cx="1" cy="20983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5" name="Shape 295"/>
          <p:cNvSpPr/>
          <p:nvPr/>
        </p:nvSpPr>
        <p:spPr>
          <a:xfrm>
            <a:off x="1317822" y="5713851"/>
            <a:ext cx="1" cy="20983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6" name="Shape 296"/>
          <p:cNvSpPr/>
          <p:nvPr/>
        </p:nvSpPr>
        <p:spPr>
          <a:xfrm flipV="1">
            <a:off x="7854255" y="7188527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7" name="Shape 297"/>
          <p:cNvSpPr/>
          <p:nvPr/>
        </p:nvSpPr>
        <p:spPr>
          <a:xfrm>
            <a:off x="7530086" y="7555981"/>
            <a:ext cx="647701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98" name="Shape 298"/>
          <p:cNvSpPr/>
          <p:nvPr/>
        </p:nvSpPr>
        <p:spPr>
          <a:xfrm>
            <a:off x="10487257" y="858022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Folder</a:t>
            </a:r>
          </a:p>
        </p:txBody>
      </p:sp>
      <p:sp>
        <p:nvSpPr>
          <p:cNvPr id="299" name="Shape 299"/>
          <p:cNvSpPr/>
          <p:nvPr/>
        </p:nvSpPr>
        <p:spPr>
          <a:xfrm>
            <a:off x="8753861" y="858122"/>
            <a:ext cx="1270001" cy="1270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300" name="Shape 300"/>
          <p:cNvSpPr/>
          <p:nvPr>
            <p:ph type="title"/>
          </p:nvPr>
        </p:nvSpPr>
        <p:spPr>
          <a:xfrm>
            <a:off x="466801" y="1006776"/>
            <a:ext cx="9111103" cy="932848"/>
          </a:xfrm>
          <a:prstGeom prst="rect">
            <a:avLst/>
          </a:prstGeom>
        </p:spPr>
        <p:txBody>
          <a:bodyPr/>
          <a:lstStyle>
            <a:lvl1pPr defTabSz="432308">
              <a:defRPr sz="5328">
                <a:effectLst>
                  <a:outerShdw sx="100000" sy="100000" kx="0" ky="0" algn="b" rotWithShape="0" blurRad="37592" dist="28194" dir="5400000">
                    <a:srgbClr val="000000"/>
                  </a:outerShdw>
                </a:effectLst>
              </a:defRPr>
            </a:lvl1pPr>
          </a:lstStyle>
          <a:p>
            <a:pPr/>
            <a:r>
              <a:t>Docx directory</a:t>
            </a:r>
          </a:p>
        </p:txBody>
      </p:sp>
      <p:sp>
        <p:nvSpPr>
          <p:cNvPr id="301" name="Shape 301"/>
          <p:cNvSpPr/>
          <p:nvPr/>
        </p:nvSpPr>
        <p:spPr>
          <a:xfrm>
            <a:off x="5910347" y="2558883"/>
            <a:ext cx="1270001" cy="1270001"/>
          </a:xfrm>
          <a:prstGeom prst="ellipse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