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1"/>
  </p:sldMasterIdLst>
  <p:notesMasterIdLst>
    <p:notesMasterId r:id="rId20"/>
  </p:notesMasterIdLst>
  <p:handoutMasterIdLst>
    <p:handoutMasterId r:id="rId21"/>
  </p:handoutMasterIdLst>
  <p:sldIdLst>
    <p:sldId id="504" r:id="rId2"/>
    <p:sldId id="505" r:id="rId3"/>
    <p:sldId id="506" r:id="rId4"/>
    <p:sldId id="509" r:id="rId5"/>
    <p:sldId id="511" r:id="rId6"/>
    <p:sldId id="512" r:id="rId7"/>
    <p:sldId id="510" r:id="rId8"/>
    <p:sldId id="507" r:id="rId9"/>
    <p:sldId id="508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0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4C4"/>
    <a:srgbClr val="580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8" autoAdjust="0"/>
    <p:restoredTop sz="92696" autoAdjust="0"/>
  </p:normalViewPr>
  <p:slideViewPr>
    <p:cSldViewPr snapToObjects="1">
      <p:cViewPr>
        <p:scale>
          <a:sx n="60" d="100"/>
          <a:sy n="60" d="100"/>
        </p:scale>
        <p:origin x="-1518" y="-216"/>
      </p:cViewPr>
      <p:guideLst>
        <p:guide orient="horz" pos="1920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88"/>
    </p:cViewPr>
  </p:sorterViewPr>
  <p:notesViewPr>
    <p:cSldViewPr snapToObjects="1">
      <p:cViewPr varScale="1">
        <p:scale>
          <a:sx n="53" d="100"/>
          <a:sy n="53" d="100"/>
        </p:scale>
        <p:origin x="-192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BB5E3B8-11FC-4E2B-9646-97C37071B09F}" type="datetimeFigureOut">
              <a:rPr lang="zh-CN" altLang="en-US"/>
              <a:pPr>
                <a:defRPr/>
              </a:pPr>
              <a:t>2015-03-12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7205B0C-BE26-44A0-8430-AD963A1D24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486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BF8505C-3ED8-4A2B-B60A-F9D442D4646F}" type="datetimeFigureOut">
              <a:rPr lang="zh-CN" altLang="en-US"/>
              <a:pPr>
                <a:defRPr/>
              </a:pPr>
              <a:t>2015-03-12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82794E-DFDE-43C0-B04F-128E80CFD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2794E-DFDE-43C0-B04F-128E80CFD343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072EEB-0769-4B32-8E99-8D954EA73B3A}" type="slidenum">
              <a:rPr lang="zh-CN" altLang="en-US" smtClean="0">
                <a:latin typeface="Calibri" pitchFamily="34" charset="0"/>
              </a:rPr>
              <a:pPr eaLnBrk="1" hangingPunct="1"/>
              <a:t>2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072EEB-0769-4B32-8E99-8D954EA73B3A}" type="slidenum">
              <a:rPr lang="zh-CN" altLang="en-US" smtClean="0">
                <a:latin typeface="Calibri" pitchFamily="34" charset="0"/>
              </a:rPr>
              <a:pPr eaLnBrk="1" hangingPunct="1"/>
              <a:t>7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072EEB-0769-4B32-8E99-8D954EA73B3A}" type="slidenum">
              <a:rPr lang="zh-CN" altLang="en-US" smtClean="0">
                <a:latin typeface="Calibri" pitchFamily="34" charset="0"/>
              </a:rPr>
              <a:pPr eaLnBrk="1" hangingPunct="1"/>
              <a:t>10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用例图与场景描述：类与对象的关系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2794E-DFDE-43C0-B04F-128E80CFD3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72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F072EEB-0769-4B32-8E99-8D954EA73B3A}" type="slidenum">
              <a:rPr lang="zh-CN" altLang="en-US" smtClean="0">
                <a:latin typeface="Calibri" pitchFamily="34" charset="0"/>
              </a:rPr>
              <a:pPr eaLnBrk="1" hangingPunct="1"/>
              <a:t>16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054768"/>
            <a:ext cx="8031428" cy="507832"/>
          </a:xfrm>
        </p:spPr>
        <p:txBody>
          <a:bodyPr anchor="b" anchorCtr="0"/>
          <a:lstStyle>
            <a:lvl1pPr algn="r">
              <a:lnSpc>
                <a:spcPct val="90000"/>
              </a:lnSpc>
              <a:defRPr lang="en-US" sz="3700" b="1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4" y="5853651"/>
            <a:ext cx="7690116" cy="318549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300" baseline="0">
                <a:solidFill>
                  <a:schemeClr val="accent5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49" y="2837824"/>
            <a:ext cx="8031428" cy="507832"/>
          </a:xfrm>
        </p:spPr>
        <p:txBody>
          <a:bodyPr anchor="b" anchorCtr="0"/>
          <a:lstStyle>
            <a:lvl1pPr algn="r">
              <a:lnSpc>
                <a:spcPct val="90000"/>
              </a:lnSpc>
              <a:defRPr sz="3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3430323"/>
            <a:ext cx="7690116" cy="323165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300" baseline="0">
                <a:solidFill>
                  <a:schemeClr val="bg1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225" y="482600"/>
            <a:ext cx="6200775" cy="443198"/>
          </a:xfrm>
        </p:spPr>
        <p:txBody>
          <a:bodyPr/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2"/>
            <a:ext cx="8382000" cy="4151047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2"/>
            <a:ext cx="8382000" cy="4227247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9144001" cy="619125"/>
          </a:xfrm>
          <a:solidFill>
            <a:srgbClr val="FFFF99"/>
          </a:solidFill>
        </p:spPr>
        <p:txBody>
          <a:bodyPr lIns="152388" tIns="76194" rIns="152388" bIns="76194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blueband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8128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91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0462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080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One Column Text Page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447800"/>
            <a:ext cx="8382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 &lt;Insert First Level Text&gt;</a:t>
            </a:r>
          </a:p>
          <a:p>
            <a:pPr lvl="1"/>
            <a:r>
              <a:rPr lang="en-US" altLang="zh-CN" dirty="0" smtClean="0"/>
              <a:t> &lt;Insert Second Level Text&gt;</a:t>
            </a:r>
          </a:p>
          <a:p>
            <a:pPr lvl="2"/>
            <a:r>
              <a:rPr lang="en-US" altLang="zh-CN" dirty="0" smtClean="0"/>
              <a:t> &lt;Insert Third Level Text&gt;</a:t>
            </a:r>
          </a:p>
          <a:p>
            <a:pPr lvl="3"/>
            <a:r>
              <a:rPr lang="en-US" altLang="zh-CN" dirty="0" smtClean="0"/>
              <a:t> &lt;Insert Fourth Level Text&gt;</a:t>
            </a:r>
          </a:p>
          <a:p>
            <a:pPr lvl="4"/>
            <a:r>
              <a:rPr lang="en-US" altLang="zh-CN" dirty="0" smtClean="0"/>
              <a:t> &lt;Insert Fifth Level Text&gt;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38" r:id="rId2"/>
    <p:sldLayoutId id="2147483839" r:id="rId3"/>
    <p:sldLayoutId id="2147483836" r:id="rId4"/>
    <p:sldLayoutId id="2147483837" r:id="rId5"/>
    <p:sldLayoutId id="2147483841" r:id="rId6"/>
    <p:sldLayoutId id="2147483842" r:id="rId7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700" b="1" i="0" kern="1200" spc="-125" baseline="0" dirty="0">
          <a:ln w="3175">
            <a:noFill/>
          </a:ln>
          <a:solidFill>
            <a:schemeClr val="bg2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9pPr>
    </p:titleStyle>
    <p:bodyStyle>
      <a:lvl1pPr marL="288925" indent="-288925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Pct val="80000"/>
        <a:buFont typeface="Wingdings" pitchFamily="2" charset="2"/>
        <a:buChar char="n"/>
        <a:defRPr sz="3200" kern="1200" baseline="0">
          <a:solidFill>
            <a:schemeClr val="bg1"/>
          </a:solidFill>
          <a:latin typeface="Arial" pitchFamily="34" charset="0"/>
          <a:ea typeface="+mn-ea"/>
          <a:cs typeface="+mn-cs"/>
        </a:defRPr>
      </a:lvl1pPr>
      <a:lvl2pPr marL="519113" indent="-228600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n"/>
        <a:defRPr sz="2800" kern="1200">
          <a:solidFill>
            <a:schemeClr val="bg1"/>
          </a:solidFill>
          <a:latin typeface="Arial" pitchFamily="34" charset="0"/>
          <a:ea typeface="+mn-ea"/>
          <a:cs typeface="+mn-cs"/>
        </a:defRPr>
      </a:lvl2pPr>
      <a:lvl3pPr marL="712788" indent="-192088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kern="1200">
          <a:solidFill>
            <a:schemeClr val="bg1"/>
          </a:solidFill>
          <a:latin typeface="Arial" pitchFamily="34" charset="0"/>
          <a:ea typeface="+mn-ea"/>
          <a:cs typeface="+mn-cs"/>
        </a:defRPr>
      </a:lvl3pPr>
      <a:lvl4pPr marL="954088" indent="-241300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4"/>
        </a:buClr>
        <a:buFont typeface="Wingdings" pitchFamily="2" charset="2"/>
        <a:buChar char="n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4pPr>
      <a:lvl5pPr marL="1184275" indent="-228600" algn="l" defTabSz="912813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3"/>
        </a:buClr>
        <a:buFont typeface="Wingdings" pitchFamily="2" charset="2"/>
        <a:buChar char="n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5pPr>
      <a:lvl6pPr marL="2514399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798513" y="3484912"/>
            <a:ext cx="7689850" cy="2215991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北京交通大学 软件学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院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郭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关飞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gfguo@bjtu.edu.cn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孟宪宇 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mxy@bjtu.edu.cn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fld id="{BFF7CE16-34C4-4072-BEC4-DE4EAEB0BD9B}" type="datetime6"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ctr">
                <a:lnSpc>
                  <a:spcPct val="150000"/>
                </a:lnSpc>
                <a:spcBef>
                  <a:spcPct val="0"/>
                </a:spcBef>
              </a:pPr>
              <a:t>2015年3月</a:t>
            </a:fld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8031428" cy="553998"/>
          </a:xfrm>
        </p:spPr>
        <p:txBody>
          <a:bodyPr/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件需求分析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3dp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3588"/>
            <a:ext cx="2286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53998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b="1" dirty="0" smtClean="0">
              <a:ln>
                <a:noFill/>
              </a:ln>
              <a:ea typeface="宋体" pitchFamily="2" charset="-122"/>
            </a:endParaRPr>
          </a:p>
        </p:txBody>
      </p:sp>
      <p:sp>
        <p:nvSpPr>
          <p:cNvPr id="8195" name="矩形 9"/>
          <p:cNvSpPr>
            <a:spLocks noChangeArrowheads="1"/>
          </p:cNvSpPr>
          <p:nvPr/>
        </p:nvSpPr>
        <p:spPr bwMode="auto">
          <a:xfrm>
            <a:off x="549423" y="1676400"/>
            <a:ext cx="80550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什么是需求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何获取需求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求分析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需求管理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9552" y="3284984"/>
            <a:ext cx="6192688" cy="677416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545" tIns="0" rIns="0" bIns="0"/>
          <a:lstStyle/>
          <a:p>
            <a:pPr algn="ctr" eaLnBrk="0" hangingPunct="0">
              <a:spcBef>
                <a:spcPct val="10000"/>
              </a:spcBef>
              <a:buClr>
                <a:srgbClr val="0000CC"/>
              </a:buClr>
              <a:buFont typeface="Wingdings" pitchFamily="2" charset="2"/>
              <a:buChar char="u"/>
            </a:pP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756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需求分析方法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1200329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结构化分析与设计方法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析与设计方法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742363" cy="316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1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结构化需求分析方法</a:t>
            </a:r>
            <a:r>
              <a:rPr lang="zh-CN" altLang="en-US" sz="3200" dirty="0">
                <a:ln>
                  <a:noFill/>
                </a:ln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ln>
                  <a:noFill/>
                </a:ln>
                <a:latin typeface="黑体" pitchFamily="49" charset="-122"/>
                <a:ea typeface="黑体" pitchFamily="49" charset="-122"/>
              </a:rPr>
              <a:t>SA</a:t>
            </a:r>
            <a:r>
              <a:rPr lang="zh-CN" altLang="en-US" sz="3200" dirty="0">
                <a:ln>
                  <a:noFill/>
                </a:ln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1754326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起源于结构化程序设计的思想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心思想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自顶向下的分解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87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结构化需求分析方法的模型</a:t>
            </a:r>
            <a:endParaRPr lang="zh-CN" altLang="en-US" sz="3200" dirty="0">
              <a:ln>
                <a:noFill/>
              </a:ln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34163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数据流图（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DFD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典（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结构化语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言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判定树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实体关系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状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态转换图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447800"/>
            <a:ext cx="391885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6200"/>
            <a:ext cx="399502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4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面向对象需求分析方法</a:t>
            </a:r>
            <a:r>
              <a:rPr lang="zh-CN" altLang="en-US" sz="3200" dirty="0" smtClean="0">
                <a:ln>
                  <a:noFill/>
                </a:ln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n>
                  <a:noFill/>
                </a:ln>
                <a:latin typeface="黑体" pitchFamily="49" charset="-122"/>
                <a:ea typeface="黑体" pitchFamily="49" charset="-122"/>
              </a:rPr>
              <a:t>OOA</a:t>
            </a:r>
            <a:r>
              <a:rPr lang="zh-CN" altLang="en-US" sz="3200" dirty="0">
                <a:ln>
                  <a:noFill/>
                </a:ln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2308324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起源于面向对象程序设计的思想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心思想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面向对象的分析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52228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>
                <a:ln>
                  <a:noFill/>
                </a:ln>
                <a:ea typeface="黑体" pitchFamily="49" charset="-122"/>
              </a:rPr>
              <a:t>面向对象需求分析方</a:t>
            </a:r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法</a:t>
            </a:r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的模型</a:t>
            </a:r>
            <a:endParaRPr lang="zh-CN" altLang="en-US" sz="3200" dirty="0">
              <a:ln>
                <a:noFill/>
              </a:ln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34163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能模型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图和场景描述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对象模型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动态模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图、顺序图、活动图、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协作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495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3dp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3588"/>
            <a:ext cx="2286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53998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b="1" dirty="0" smtClean="0">
              <a:ln>
                <a:noFill/>
              </a:ln>
              <a:ea typeface="宋体" pitchFamily="2" charset="-122"/>
            </a:endParaRPr>
          </a:p>
        </p:txBody>
      </p:sp>
      <p:sp>
        <p:nvSpPr>
          <p:cNvPr id="8195" name="矩形 9"/>
          <p:cNvSpPr>
            <a:spLocks noChangeArrowheads="1"/>
          </p:cNvSpPr>
          <p:nvPr/>
        </p:nvSpPr>
        <p:spPr bwMode="auto">
          <a:xfrm>
            <a:off x="549423" y="1676400"/>
            <a:ext cx="80550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什么是需求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何获取需求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求分析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需求管理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9552" y="3970784"/>
            <a:ext cx="6192688" cy="677416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545" tIns="0" rIns="0" bIns="0"/>
          <a:lstStyle/>
          <a:p>
            <a:pPr algn="ctr" eaLnBrk="0" hangingPunct="0">
              <a:spcBef>
                <a:spcPct val="10000"/>
              </a:spcBef>
              <a:buClr>
                <a:srgbClr val="0000CC"/>
              </a:buClr>
              <a:buFont typeface="Wingdings" pitchFamily="2" charset="2"/>
              <a:buChar char="u"/>
            </a:pP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560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需求管理过程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34163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需求定义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求确认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求状态建立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求评审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求跟踪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求变更控制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662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90800" y="3039070"/>
            <a:ext cx="404489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854C4"/>
                </a:solidFill>
                <a:effectLst>
                  <a:reflection blurRad="6350" stA="60000" endA="900" endPos="58000" dir="5400000" sy="-100000" algn="bl" rotWithShape="0"/>
                </a:effectLst>
              </a:rPr>
              <a:t>谢谢！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854C4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3dp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3588"/>
            <a:ext cx="2286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53998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b="1" dirty="0" smtClean="0">
              <a:ln>
                <a:noFill/>
              </a:ln>
              <a:ea typeface="宋体" pitchFamily="2" charset="-122"/>
            </a:endParaRPr>
          </a:p>
        </p:txBody>
      </p:sp>
      <p:sp>
        <p:nvSpPr>
          <p:cNvPr id="8195" name="矩形 9"/>
          <p:cNvSpPr>
            <a:spLocks noChangeArrowheads="1"/>
          </p:cNvSpPr>
          <p:nvPr/>
        </p:nvSpPr>
        <p:spPr bwMode="auto">
          <a:xfrm>
            <a:off x="549423" y="1676400"/>
            <a:ext cx="80550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什么是需求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何获取需求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求分析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需求管理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9552" y="1815480"/>
            <a:ext cx="6192688" cy="677416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545" tIns="0" rIns="0" bIns="0"/>
          <a:lstStyle/>
          <a:p>
            <a:pPr algn="ctr" eaLnBrk="0" hangingPunct="0">
              <a:spcBef>
                <a:spcPct val="10000"/>
              </a:spcBef>
              <a:buClr>
                <a:srgbClr val="0000CC"/>
              </a:buClr>
              <a:buFont typeface="Wingdings" pitchFamily="2" charset="2"/>
              <a:buChar char="u"/>
            </a:pP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926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什么是需求和需求分析？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34163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需求就是用户的需要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求分析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软件分析人员通过研究用户在软件问题上的需求意愿，分析出软件系统的功能、性能、数据等诸方面应该达到的目标，从而获得有关软件的需求规格定义的过程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905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需求分析的必要性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pic>
        <p:nvPicPr>
          <p:cNvPr id="1028" name="Picture 4" descr="http://www.sem123.com/xue/wp-content/uploads/2014/07/ce26c3ae31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7310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22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</a:t>
            </a:r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的种类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34163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功能性需求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能需求是需求的主体，是需求的本质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功能需求定义了：系统必须完成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的事情；即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向用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户提供有用的功能，产品必须执行的动作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功能需求也称为行为需求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零散（需求项）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整理（特性、用例、用户故事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1948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</a:t>
            </a:r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的种类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452431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非功能性需求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正确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可靠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安全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可维护性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可移植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87240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3dp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3588"/>
            <a:ext cx="2286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53998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b="1" dirty="0" smtClean="0">
              <a:ln>
                <a:noFill/>
              </a:ln>
              <a:ea typeface="宋体" pitchFamily="2" charset="-122"/>
            </a:endParaRPr>
          </a:p>
        </p:txBody>
      </p:sp>
      <p:sp>
        <p:nvSpPr>
          <p:cNvPr id="8195" name="矩形 9"/>
          <p:cNvSpPr>
            <a:spLocks noChangeArrowheads="1"/>
          </p:cNvSpPr>
          <p:nvPr/>
        </p:nvSpPr>
        <p:spPr bwMode="auto">
          <a:xfrm>
            <a:off x="549423" y="1676400"/>
            <a:ext cx="80550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什么是需求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何获取需求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求分析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需求管理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9552" y="2522984"/>
            <a:ext cx="6192688" cy="677416"/>
          </a:xfrm>
          <a:prstGeom prst="rect">
            <a:avLst/>
          </a:prstGeom>
          <a:noFill/>
          <a:ln w="3492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545" tIns="0" rIns="0" bIns="0"/>
          <a:lstStyle/>
          <a:p>
            <a:pPr algn="ctr" eaLnBrk="0" hangingPunct="0">
              <a:spcBef>
                <a:spcPct val="10000"/>
              </a:spcBef>
              <a:buClr>
                <a:srgbClr val="0000CC"/>
              </a:buClr>
              <a:buFont typeface="Wingdings" pitchFamily="2" charset="2"/>
              <a:buChar char="u"/>
            </a:pP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28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</a:t>
            </a:r>
            <a:r>
              <a:rPr lang="zh-CN" altLang="en-US" sz="3200" dirty="0">
                <a:ln>
                  <a:noFill/>
                </a:ln>
                <a:ea typeface="黑体" pitchFamily="49" charset="-122"/>
              </a:rPr>
              <a:t>来</a:t>
            </a:r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源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2308324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最终用户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同类竞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产品经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89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60363" y="636588"/>
            <a:ext cx="8382000" cy="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700" kern="1200" spc="-125" dirty="0">
                <a:ln w="3175">
                  <a:noFill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bg2"/>
                </a:solidFill>
                <a:latin typeface="Segoe Light"/>
                <a:cs typeface="Arial" pitchFamily="34" charset="0"/>
              </a:defRPr>
            </a:lvl9pPr>
          </a:lstStyle>
          <a:p>
            <a:pPr algn="r"/>
            <a:r>
              <a:rPr lang="zh-CN" altLang="en-US" sz="3200" dirty="0" smtClean="0">
                <a:ln>
                  <a:noFill/>
                </a:ln>
                <a:ea typeface="黑体" pitchFamily="49" charset="-122"/>
              </a:rPr>
              <a:t>需求获取</a:t>
            </a:r>
            <a:endParaRPr lang="zh-CN" altLang="en-US" sz="3200" dirty="0" smtClean="0">
              <a:ln>
                <a:noFill/>
              </a:ln>
              <a:ea typeface="黑体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512305"/>
            <a:ext cx="8513763" cy="34163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户访谈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面谈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户调查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场考察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头脑风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暴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精品分析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842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Silverlight_template">
  <a:themeElements>
    <a:clrScheme name="Office">
      <a:dk1>
        <a:sysClr val="windowText" lastClr="000000"/>
      </a:dk1>
      <a:lt1>
        <a:sysClr val="window" lastClr="BBDEB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7_Silverlight_template">
      <a:majorFont>
        <a:latin typeface="Segoe Light"/>
        <a:ea typeface=""/>
        <a:cs typeface="Arial"/>
      </a:majorFont>
      <a:minorFont>
        <a:latin typeface="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BDEB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BDEB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0</TotalTime>
  <Words>655</Words>
  <Application>Microsoft Office PowerPoint</Application>
  <PresentationFormat>全屏显示(4:3)</PresentationFormat>
  <Paragraphs>99</Paragraphs>
  <Slides>18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17_Silverlight_template</vt:lpstr>
      <vt:lpstr>软件需求分析</vt:lpstr>
      <vt:lpstr>提纲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Briefing - MIX07</dc:title>
  <dc:subject>Silverlight</dc:subject>
  <dc:creator/>
  <dc:description>COPYRIGHT, Microsoft 2007.  All rights reserved.  No permission is granted to reproduce or re-use materials from this document in other documents.  All rights reserved.
3rd party company names and logos are used with permission and are subject to their own copyrights and trademarks.</dc:description>
  <cp:lastModifiedBy/>
  <cp:revision>9</cp:revision>
  <dcterms:created xsi:type="dcterms:W3CDTF">2007-08-03T18:56:26Z</dcterms:created>
  <dcterms:modified xsi:type="dcterms:W3CDTF">2015-03-12T04:16:45Z</dcterms:modified>
</cp:coreProperties>
</file>