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media/image1.jpeg" ContentType="image/jpeg"/>
  <Override PartName="/ppt/media/image2.png" ContentType="image/png"/>
  <Override PartName="/ppt/media/image14.png" ContentType="image/png"/>
  <Override PartName="/ppt/media/image7.svg" ContentType="image/svg"/>
  <Override PartName="/ppt/media/image3.svg" ContentType="image/svg"/>
  <Override PartName="/ppt/media/image6.png" ContentType="image/png"/>
  <Override PartName="/ppt/media/image4.png" ContentType="image/png"/>
  <Override PartName="/ppt/media/image8.png" ContentType="image/png"/>
  <Override PartName="/ppt/media/image5.svg" ContentType="image/svg"/>
  <Override PartName="/ppt/media/image9.png" ContentType="image/png"/>
  <Override PartName="/ppt/media/image10.svg" ContentType="image/svg"/>
  <Override PartName="/ppt/media/image11.png" ContentType="image/png"/>
  <Override PartName="/ppt/media/image12.jpeg" ContentType="image/jpeg"/>
  <Override PartName="/ppt/media/image13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slide" Target="slides/slide16.xml"/><Relationship Id="rId36" Type="http://schemas.openxmlformats.org/officeDocument/2006/relationships/slide" Target="slides/slide17.xml"/><Relationship Id="rId37" Type="http://schemas.openxmlformats.org/officeDocument/2006/relationships/slide" Target="slides/slide18.xml"/><Relationship Id="rId38" Type="http://schemas.openxmlformats.org/officeDocument/2006/relationships/slide" Target="slides/slide19.xml"/><Relationship Id="rId39" Type="http://schemas.openxmlformats.org/officeDocument/2006/relationships/slide" Target="slides/slide20.xml"/><Relationship Id="rId40" Type="http://schemas.openxmlformats.org/officeDocument/2006/relationships/slide" Target="slides/slide21.xml"/><Relationship Id="rId41" Type="http://schemas.openxmlformats.org/officeDocument/2006/relationships/slide" Target="slides/slide22.xml"/><Relationship Id="rId42" Type="http://schemas.openxmlformats.org/officeDocument/2006/relationships/slide" Target="slides/slide23.xml"/><Relationship Id="rId43" Type="http://schemas.openxmlformats.org/officeDocument/2006/relationships/slide" Target="slides/slide24.xml"/><Relationship Id="rId44" Type="http://schemas.openxmlformats.org/officeDocument/2006/relationships/slide" Target="slides/slide25.xml"/><Relationship Id="rId45" Type="http://schemas.openxmlformats.org/officeDocument/2006/relationships/slide" Target="slides/slide26.xml"/><Relationship Id="rId46" Type="http://schemas.openxmlformats.org/officeDocument/2006/relationships/slide" Target="slides/slide27.xml"/><Relationship Id="rId47" Type="http://schemas.openxmlformats.org/officeDocument/2006/relationships/slide" Target="slides/slide28.xml"/><Relationship Id="rId48" Type="http://schemas.openxmlformats.org/officeDocument/2006/relationships/slide" Target="slides/slide29.xml"/><Relationship Id="rId49" Type="http://schemas.openxmlformats.org/officeDocument/2006/relationships/slide" Target="slides/slide30.xml"/><Relationship Id="rId5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Right 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2F4AFD5-F39E-4E88-8634-99DA5BDE03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DE37C9E-F875-4290-B9DB-D2F53A7DEB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54814C3-6FCD-4E36-B1E6-6F3575D237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Left 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A8F0E21-043C-4B9C-AC07-0C901A3CB8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A4B4AA2-3F06-420A-A601-B2A537FF92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857B1F92-87F7-4E89-A006-A461FB55C2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8F721B9C-F926-4F98-A974-EED58AD89A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8F1D543B-72EA-4E18-8AED-2C0D61E0BB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E2434167-ED42-421E-B197-500F57F18F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Right Ba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D44607-F2FC-4978-89EB-73386619B8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BA41C1-86B4-4D65-ADAE-AAEF2A8BDB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Left Ba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752802-1260-4D1B-8528-396D6CA91D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ottom Ba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E8F850F-FCB2-4D67-971D-68AD6C2F61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ottom 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ACB49AA-9EE2-44B4-AF17-7C7BD34FB2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Leaf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FABD4B9-DC9D-4E09-9E0C-8414019E49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Leaf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3E4919F-4CD3-49FC-A8C7-84B462D75D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image" Target="../media/image5.sv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6.png"/><Relationship Id="rId3" Type="http://schemas.openxmlformats.org/officeDocument/2006/relationships/image" Target="../media/image7.sv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200" cy="56682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792000" y="0"/>
            <a:ext cx="286200" cy="566820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ftr" idx="22"/>
          </p:nvPr>
        </p:nvSpPr>
        <p:spPr>
          <a:xfrm>
            <a:off x="3420000" y="5328000"/>
            <a:ext cx="32382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23"/>
          </p:nvPr>
        </p:nvSpPr>
        <p:spPr>
          <a:xfrm>
            <a:off x="72288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317AF8-5F8F-4CEA-BCCC-F9AA81C03EF3}" type="slidenum"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24"/>
          </p:nvPr>
        </p:nvSpPr>
        <p:spPr>
          <a:xfrm>
            <a:off x="5040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792000" y="0"/>
            <a:ext cx="286200" cy="5668200"/>
          </a:xfrm>
          <a:prstGeom prst="rect">
            <a:avLst/>
          </a:prstGeom>
          <a:ln w="0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ftr" idx="25"/>
          </p:nvPr>
        </p:nvSpPr>
        <p:spPr>
          <a:xfrm>
            <a:off x="3420000" y="5328000"/>
            <a:ext cx="32382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26"/>
          </p:nvPr>
        </p:nvSpPr>
        <p:spPr>
          <a:xfrm>
            <a:off x="72288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982F62-10E8-4006-BE1A-6B2079895EBB}" type="slidenum"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27"/>
          </p:nvPr>
        </p:nvSpPr>
        <p:spPr>
          <a:xfrm>
            <a:off x="5040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792000" y="0"/>
            <a:ext cx="286200" cy="5668200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ftr" idx="28"/>
          </p:nvPr>
        </p:nvSpPr>
        <p:spPr>
          <a:xfrm>
            <a:off x="3420000" y="5328000"/>
            <a:ext cx="32382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 idx="29"/>
          </p:nvPr>
        </p:nvSpPr>
        <p:spPr>
          <a:xfrm>
            <a:off x="72288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BE9585-CEDB-48B2-A6C4-059774E75BC5}" type="slidenum"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0"/>
          </p:nvPr>
        </p:nvSpPr>
        <p:spPr>
          <a:xfrm>
            <a:off x="5040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 flipH="1">
            <a:off x="1800" y="0"/>
            <a:ext cx="286200" cy="566820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ftr" idx="31"/>
          </p:nvPr>
        </p:nvSpPr>
        <p:spPr>
          <a:xfrm>
            <a:off x="3420000" y="5328000"/>
            <a:ext cx="32382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32"/>
          </p:nvPr>
        </p:nvSpPr>
        <p:spPr>
          <a:xfrm>
            <a:off x="72288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B8651E-A569-4F10-ABFA-5059A69113E6}" type="slidenum"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33"/>
          </p:nvPr>
        </p:nvSpPr>
        <p:spPr>
          <a:xfrm>
            <a:off x="5040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3149640" cy="539316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9831960" y="720"/>
            <a:ext cx="245880" cy="566856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34"/>
          </p:nvPr>
        </p:nvSpPr>
        <p:spPr>
          <a:xfrm>
            <a:off x="3420000" y="5328000"/>
            <a:ext cx="32382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35"/>
          </p:nvPr>
        </p:nvSpPr>
        <p:spPr>
          <a:xfrm>
            <a:off x="72288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F56254-934D-4B63-8C13-6044DA8477FA}" type="slidenum"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36"/>
          </p:nvPr>
        </p:nvSpPr>
        <p:spPr>
          <a:xfrm>
            <a:off x="5040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5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3149640" cy="539316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9831960" y="720"/>
            <a:ext cx="245880" cy="566856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 idx="37"/>
          </p:nvPr>
        </p:nvSpPr>
        <p:spPr>
          <a:xfrm>
            <a:off x="3420000" y="5328000"/>
            <a:ext cx="32382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38"/>
          </p:nvPr>
        </p:nvSpPr>
        <p:spPr>
          <a:xfrm>
            <a:off x="72288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061CFD-6AF5-4575-941E-008C951B6049}" type="slidenum"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 idx="39"/>
          </p:nvPr>
        </p:nvSpPr>
        <p:spPr>
          <a:xfrm>
            <a:off x="5040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5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 rot="10800000">
            <a:off x="6930360" y="276840"/>
            <a:ext cx="3149640" cy="539316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flipH="1">
            <a:off x="1800" y="0"/>
            <a:ext cx="286200" cy="5668200"/>
          </a:xfrm>
          <a:prstGeom prst="rect">
            <a:avLst/>
          </a:prstGeom>
          <a:ln w="0">
            <a:noFill/>
          </a:ln>
        </p:spPr>
      </p:pic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ftr" idx="40"/>
          </p:nvPr>
        </p:nvSpPr>
        <p:spPr>
          <a:xfrm>
            <a:off x="3420000" y="5328000"/>
            <a:ext cx="32382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sldNum" idx="41"/>
          </p:nvPr>
        </p:nvSpPr>
        <p:spPr>
          <a:xfrm>
            <a:off x="72288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2852EB-77AB-4C5D-B8F8-12BF5661F02A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dt" idx="42"/>
          </p:nvPr>
        </p:nvSpPr>
        <p:spPr>
          <a:xfrm>
            <a:off x="5040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5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 rot="10800000">
            <a:off x="6930360" y="276840"/>
            <a:ext cx="3149640" cy="539316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flipH="1">
            <a:off x="1800" y="0"/>
            <a:ext cx="286200" cy="566820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ftr" idx="43"/>
          </p:nvPr>
        </p:nvSpPr>
        <p:spPr>
          <a:xfrm>
            <a:off x="3420000" y="5328000"/>
            <a:ext cx="32382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44"/>
          </p:nvPr>
        </p:nvSpPr>
        <p:spPr>
          <a:xfrm>
            <a:off x="72288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4348F8-7FE9-4E95-BE67-AC70D982787F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45"/>
          </p:nvPr>
        </p:nvSpPr>
        <p:spPr>
          <a:xfrm>
            <a:off x="5040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5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 idx="46"/>
          </p:nvPr>
        </p:nvSpPr>
        <p:spPr>
          <a:xfrm>
            <a:off x="3420000" y="5328000"/>
            <a:ext cx="32382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47"/>
          </p:nvPr>
        </p:nvSpPr>
        <p:spPr>
          <a:xfrm>
            <a:off x="72288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06E3D5-BA82-45FE-BE71-662983C45FC2}" type="slidenum"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 idx="48"/>
          </p:nvPr>
        </p:nvSpPr>
        <p:spPr>
          <a:xfrm>
            <a:off x="5040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200" cy="56682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792000" y="0"/>
            <a:ext cx="286200" cy="566820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ftr" idx="1"/>
          </p:nvPr>
        </p:nvSpPr>
        <p:spPr>
          <a:xfrm>
            <a:off x="3420000" y="5328000"/>
            <a:ext cx="32382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7"/>
          <p:cNvSpPr>
            <a:spLocks noGrp="1"/>
          </p:cNvSpPr>
          <p:nvPr>
            <p:ph type="sldNum" idx="2"/>
          </p:nvPr>
        </p:nvSpPr>
        <p:spPr>
          <a:xfrm>
            <a:off x="72288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2278D1-3FB6-4FD6-A606-9F2A7D56DE5F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8"/>
          <p:cNvSpPr>
            <a:spLocks noGrp="1"/>
          </p:cNvSpPr>
          <p:nvPr>
            <p:ph type="dt" idx="3"/>
          </p:nvPr>
        </p:nvSpPr>
        <p:spPr>
          <a:xfrm>
            <a:off x="5040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792000" y="0"/>
            <a:ext cx="286200" cy="566820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ftr" idx="4"/>
          </p:nvPr>
        </p:nvSpPr>
        <p:spPr>
          <a:xfrm>
            <a:off x="3420000" y="5328000"/>
            <a:ext cx="32382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5"/>
          </p:nvPr>
        </p:nvSpPr>
        <p:spPr>
          <a:xfrm>
            <a:off x="72288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D5B95D-BC60-4989-9228-8DFA1972501F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dt" idx="6"/>
          </p:nvPr>
        </p:nvSpPr>
        <p:spPr>
          <a:xfrm>
            <a:off x="5040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 flipH="1">
            <a:off x="1800" y="0"/>
            <a:ext cx="286200" cy="566820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ftr" idx="7"/>
          </p:nvPr>
        </p:nvSpPr>
        <p:spPr>
          <a:xfrm>
            <a:off x="3420000" y="5328000"/>
            <a:ext cx="32382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sldNum" idx="8"/>
          </p:nvPr>
        </p:nvSpPr>
        <p:spPr>
          <a:xfrm>
            <a:off x="72288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9F4C97-84E2-42C8-BB8E-3211282CCF83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9"/>
          </p:nvPr>
        </p:nvSpPr>
        <p:spPr>
          <a:xfrm>
            <a:off x="5040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5418000"/>
            <a:ext cx="10078200" cy="250200"/>
          </a:xfrm>
          <a:prstGeom prst="rect">
            <a:avLst/>
          </a:prstGeom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10"/>
          </p:nvPr>
        </p:nvSpPr>
        <p:spPr>
          <a:xfrm>
            <a:off x="3420000" y="5328000"/>
            <a:ext cx="32382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11"/>
          </p:nvPr>
        </p:nvSpPr>
        <p:spPr>
          <a:xfrm>
            <a:off x="72288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11DBCA-D191-4796-9E1C-64761E0160E3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2"/>
          </p:nvPr>
        </p:nvSpPr>
        <p:spPr>
          <a:xfrm>
            <a:off x="5040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5418000"/>
            <a:ext cx="10078200" cy="2502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13"/>
          </p:nvPr>
        </p:nvSpPr>
        <p:spPr>
          <a:xfrm>
            <a:off x="3420000" y="5328000"/>
            <a:ext cx="32382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14"/>
          </p:nvPr>
        </p:nvSpPr>
        <p:spPr>
          <a:xfrm>
            <a:off x="72288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607E49-8D4E-437C-AC37-890E17F16D20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15"/>
          </p:nvPr>
        </p:nvSpPr>
        <p:spPr>
          <a:xfrm>
            <a:off x="5040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3178440" cy="542916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9792000" y="0"/>
            <a:ext cx="286200" cy="566820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16"/>
          </p:nvPr>
        </p:nvSpPr>
        <p:spPr>
          <a:xfrm>
            <a:off x="3420000" y="5328000"/>
            <a:ext cx="32382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7"/>
          </p:nvPr>
        </p:nvSpPr>
        <p:spPr>
          <a:xfrm>
            <a:off x="72288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6ADF6C-F2BE-436B-BBBF-3C59776C1539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18"/>
          </p:nvPr>
        </p:nvSpPr>
        <p:spPr>
          <a:xfrm>
            <a:off x="5040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 rot="10800000">
            <a:off x="6901560" y="240840"/>
            <a:ext cx="3178440" cy="542916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flipH="1">
            <a:off x="1800" y="0"/>
            <a:ext cx="286200" cy="566820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ftr" idx="19"/>
          </p:nvPr>
        </p:nvSpPr>
        <p:spPr>
          <a:xfrm>
            <a:off x="3420000" y="5328000"/>
            <a:ext cx="32382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20"/>
          </p:nvPr>
        </p:nvSpPr>
        <p:spPr>
          <a:xfrm>
            <a:off x="72288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F05D63-58F2-469C-9839-3460EEC984CE}" type="slidenum">
              <a:rPr b="0" lang="en-US" sz="1400" strike="noStrike" u="none">
                <a:solidFill>
                  <a:srgbClr val="ffffff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1"/>
          </p:nvPr>
        </p:nvSpPr>
        <p:spPr>
          <a:xfrm>
            <a:off x="504000" y="5328000"/>
            <a:ext cx="2345400" cy="2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yangzhongke/analysis-ik" TargetMode="External"/><Relationship Id="rId2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yangzhongke/ZackShop" TargetMode="External"/><Relationship Id="rId2" Type="http://schemas.openxmlformats.org/officeDocument/2006/relationships/slideLayout" Target="../slideLayouts/slideLayout1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dotnet.testcontainers.org/" TargetMode="External"/><Relationship Id="rId2" Type="http://schemas.openxmlformats.org/officeDocument/2006/relationships/slideLayout" Target="../slideLayouts/slideLayout1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638200" cy="17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ffffff"/>
                </a:solidFill>
                <a:uFillTx/>
                <a:latin typeface="Noto Sans"/>
              </a:rPr>
              <a:t>TDD</a:t>
            </a:r>
            <a:r>
              <a:rPr b="1" lang="zh-CN" sz="4400" strike="noStrike" u="none">
                <a:solidFill>
                  <a:srgbClr val="ffffff"/>
                </a:solidFill>
                <a:uFillTx/>
                <a:latin typeface="Noto Sans"/>
              </a:rPr>
              <a:t>（测试驱动开发）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2869200"/>
            <a:ext cx="863820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200" strike="noStrike" u="none">
                <a:solidFill>
                  <a:srgbClr val="ffffff"/>
                </a:solidFill>
                <a:uFillTx/>
                <a:latin typeface="Noto Sans"/>
              </a:rPr>
              <a:t>杨中科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5029200" y="3429000"/>
            <a:ext cx="4800600" cy="196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371600" y="2971800"/>
            <a:ext cx="6627960" cy="270720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85800" y="0"/>
            <a:ext cx="8228520" cy="350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552240" y="1467360"/>
            <a:ext cx="9047520" cy="264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28600" y="703440"/>
            <a:ext cx="4525200" cy="295272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5257800" y="685800"/>
            <a:ext cx="3961080" cy="297036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>
          <a:xfrm>
            <a:off x="228600" y="228600"/>
            <a:ext cx="27417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Before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5257800" y="228600"/>
            <a:ext cx="27417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After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2057400" y="3886200"/>
            <a:ext cx="5256360" cy="164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720880" y="392400"/>
            <a:ext cx="4627440" cy="487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97960" y="228600"/>
            <a:ext cx="763020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2000" strike="noStrike" u="none">
                <a:solidFill>
                  <a:srgbClr val="000000"/>
                </a:solidFill>
                <a:uFillTx/>
                <a:latin typeface="Arial"/>
              </a:rPr>
              <a:t>编写测试的技术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152360"/>
            <a:ext cx="891396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1</a:t>
            </a:r>
            <a:r>
              <a:rPr b="0" lang="zh-CN" sz="2200" strike="noStrike" u="none">
                <a:solidFill>
                  <a:srgbClr val="000000"/>
                </a:solidFill>
                <a:uFillTx/>
                <a:latin typeface="Arial"/>
              </a:rPr>
              <a:t>、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Unit Test</a:t>
            </a:r>
            <a:r>
              <a:rPr b="0" lang="zh-CN" sz="2200" strike="noStrike" u="none">
                <a:solidFill>
                  <a:srgbClr val="000000"/>
                </a:solidFill>
                <a:uFillTx/>
                <a:latin typeface="Arial"/>
              </a:rPr>
              <a:t>：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XUnit……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2</a:t>
            </a:r>
            <a:r>
              <a:rPr b="0" lang="zh-CN" sz="2200" strike="noStrike" u="none">
                <a:solidFill>
                  <a:srgbClr val="000000"/>
                </a:solidFill>
                <a:uFillTx/>
                <a:latin typeface="Arial"/>
              </a:rPr>
              <a:t>、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Integration Test</a:t>
            </a:r>
            <a:r>
              <a:rPr b="0" lang="zh-CN" sz="2200" strike="noStrike" u="none">
                <a:solidFill>
                  <a:srgbClr val="000000"/>
                </a:solidFill>
                <a:uFillTx/>
                <a:latin typeface="Arial"/>
              </a:rPr>
              <a:t>：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In-memory database</a:t>
            </a:r>
            <a:r>
              <a:rPr b="0" lang="zh-CN" sz="2200" strike="noStrike" u="none">
                <a:solidFill>
                  <a:srgbClr val="000000"/>
                </a:solidFill>
                <a:uFillTx/>
                <a:latin typeface="Arial"/>
              </a:rPr>
              <a:t>、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Wiremock……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3</a:t>
            </a:r>
            <a:r>
              <a:rPr b="0" lang="zh-CN" sz="2200" strike="noStrike" u="none">
                <a:solidFill>
                  <a:srgbClr val="000000"/>
                </a:solidFill>
                <a:uFillTx/>
                <a:latin typeface="Arial"/>
              </a:rPr>
              <a:t>、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E2E Test: Play Wright……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9420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2800" strike="noStrike" u="none">
                <a:solidFill>
                  <a:srgbClr val="ffffff"/>
                </a:solidFill>
                <a:uFillTx/>
                <a:latin typeface="Arial"/>
              </a:rPr>
              <a:t>命名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9371880" cy="36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sut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expected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actual</a:t>
            </a:r>
            <a:br>
              <a:rPr sz="3200"/>
            </a:b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should_fail_when_account_is_null()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97960" y="228600"/>
            <a:ext cx="763020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2000" strike="noStrike" u="none">
                <a:solidFill>
                  <a:srgbClr val="000000"/>
                </a:solidFill>
                <a:uFillTx/>
                <a:latin typeface="Arial"/>
              </a:rPr>
              <a:t>案例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1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152360"/>
            <a:ext cx="891396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ee"/>
                </a:solidFill>
                <a:uFillTx/>
                <a:latin typeface="Arial"/>
                <a:hlinkClick r:id="rId1"/>
              </a:rPr>
              <a:t>https://github.com/yangzhongke/analysis-ik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br>
              <a:rPr sz="2200"/>
            </a:br>
            <a:r>
              <a:rPr b="0" lang="zh-CN" sz="2200" strike="noStrike" u="none">
                <a:solidFill>
                  <a:srgbClr val="000000"/>
                </a:solidFill>
                <a:uFillTx/>
                <a:latin typeface="Arial"/>
              </a:rPr>
              <a:t>单元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/</a:t>
            </a:r>
            <a:r>
              <a:rPr b="0" lang="zh-CN" sz="2200" strike="noStrike" u="none">
                <a:solidFill>
                  <a:srgbClr val="000000"/>
                </a:solidFill>
                <a:uFillTx/>
                <a:latin typeface="Arial"/>
              </a:rPr>
              <a:t>集成测试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+Fake+GitHub Actions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28"/>
          <p:cNvSpPr/>
          <p:nvPr/>
        </p:nvSpPr>
        <p:spPr>
          <a:xfrm>
            <a:off x="598320" y="228600"/>
            <a:ext cx="763020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zh-CN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案例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2 PlayWright</a:t>
            </a:r>
            <a:r>
              <a:rPr b="0" lang="zh-CN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做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E2E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7" name="PlaceHolder 29"/>
          <p:cNvSpPr/>
          <p:nvPr/>
        </p:nvSpPr>
        <p:spPr>
          <a:xfrm>
            <a:off x="457560" y="1152360"/>
            <a:ext cx="8913960" cy="41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zh-CN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用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VSCode</a:t>
            </a:r>
            <a:r>
              <a:rPr b="0" lang="zh-CN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打开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Tripitaka_Reader_E2E_Tests</a:t>
            </a:r>
            <a:r>
              <a:rPr b="0" lang="zh-CN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，编辑器中运行其中一两个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tests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30"/>
          <p:cNvSpPr/>
          <p:nvPr/>
        </p:nvSpPr>
        <p:spPr>
          <a:xfrm>
            <a:off x="598320" y="228600"/>
            <a:ext cx="763020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zh-CN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案例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3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9" name="PlaceHolder 31"/>
          <p:cNvSpPr/>
          <p:nvPr/>
        </p:nvSpPr>
        <p:spPr>
          <a:xfrm>
            <a:off x="229320" y="685800"/>
            <a:ext cx="959976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ee"/>
                </a:solidFill>
                <a:uFillTx/>
                <a:latin typeface="Arial"/>
                <a:ea typeface="DejaVu Sans"/>
                <a:hlinkClick r:id="rId1"/>
              </a:rPr>
              <a:t>https://github.com/yangzhongke/ZackShop</a:t>
            </a:r>
            <a:r>
              <a:rPr b="0" lang="en-US" sz="2400" strike="noStrike" u="none">
                <a:solidFill>
                  <a:srgbClr val="0000ee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VS</a:t>
            </a:r>
            <a:r>
              <a:rPr b="0" lang="zh-CN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本地打开项目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1</a:t>
            </a:r>
            <a:r>
              <a:rPr b="0" lang="zh-CN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、看项目结构：测试放到单独的项目；测试代码的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namespace</a:t>
            </a:r>
            <a:r>
              <a:rPr b="0" lang="zh-CN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和被测试代码的保持一致。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2</a:t>
            </a:r>
            <a:r>
              <a:rPr b="0" lang="zh-CN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、看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GitHub Actions</a:t>
            </a:r>
            <a:r>
              <a:rPr b="0" lang="zh-CN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和实际运行，推送一个更新试一下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3</a:t>
            </a:r>
            <a:r>
              <a:rPr b="0" lang="zh-CN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、没有业务逻辑的代码可以不测。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4</a:t>
            </a:r>
            <a:r>
              <a:rPr b="0" lang="zh-CN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、通过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Stryker</a:t>
            </a:r>
            <a:r>
              <a:rPr b="0" lang="zh-CN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做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mutation</a:t>
            </a:r>
            <a:r>
              <a:rPr b="0" lang="zh-CN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，更全面的单元测试覆盖检查。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5</a:t>
            </a:r>
            <a:r>
              <a:rPr b="0" lang="zh-CN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、单元测试典型例子：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AuthOpenAPIs.UnitTests/UserServiceTests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6</a:t>
            </a:r>
            <a:r>
              <a:rPr b="0" lang="zh-CN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、集成测试的典型例子：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AuthOpenAPIs.IntegrationTests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7594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800" strike="noStrike" u="none">
                <a:solidFill>
                  <a:srgbClr val="ffffff"/>
                </a:solidFill>
                <a:uFillTx/>
                <a:latin typeface="Arial"/>
              </a:rPr>
              <a:t>什么是好的测试？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9371880" cy="36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Automated and repeatable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Easy to run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Run quickly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Consistent in results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Fully isolated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Easy to read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Easy to understand expectations and  problems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Trustworthy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10120" y="640080"/>
            <a:ext cx="2172960" cy="420444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880000" y="567000"/>
            <a:ext cx="6838200" cy="73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400" strike="noStrike" u="none">
                <a:solidFill>
                  <a:srgbClr val="0393e4"/>
                </a:solidFill>
                <a:uFillTx/>
                <a:latin typeface="Noto Sans"/>
              </a:rPr>
              <a:t>主要内容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240000" y="1440000"/>
            <a:ext cx="89820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4800" strike="noStrike" u="none">
                <a:solidFill>
                  <a:srgbClr val="62cf51"/>
                </a:solidFill>
                <a:uFillTx/>
                <a:latin typeface="Noto Sans"/>
                <a:ea typeface="DejaVu Sans"/>
              </a:rPr>
              <a:t>01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000" y="1440000"/>
            <a:ext cx="5398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Noto Sans"/>
              </a:rPr>
              <a:t>单元测试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Unit Test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3240000" y="2448000"/>
            <a:ext cx="89820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4800" strike="noStrike" u="none">
                <a:solidFill>
                  <a:srgbClr val="62cf51"/>
                </a:solidFill>
                <a:uFillTx/>
                <a:latin typeface="Noto Sans"/>
                <a:ea typeface="DejaVu Sans"/>
              </a:rPr>
              <a:t>02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320000" y="2448000"/>
            <a:ext cx="5398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Noto Sans"/>
              </a:rPr>
              <a:t>集成测试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Integration Test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240000" y="3456000"/>
            <a:ext cx="89820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4800" strike="noStrike" u="none">
                <a:solidFill>
                  <a:srgbClr val="62cf51"/>
                </a:solidFill>
                <a:uFillTx/>
                <a:latin typeface="Noto Sans"/>
                <a:ea typeface="DejaVu Sans"/>
              </a:rPr>
              <a:t>03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320000" y="3456000"/>
            <a:ext cx="5398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E2E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Noto Sans"/>
              </a:rPr>
              <a:t>测试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End2End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240000" y="4464000"/>
            <a:ext cx="89820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4800" strike="noStrike" u="none">
                <a:solidFill>
                  <a:srgbClr val="62cf51"/>
                </a:solidFill>
                <a:uFillTx/>
                <a:latin typeface="Noto Sans"/>
                <a:ea typeface="DejaVu Sans"/>
              </a:rPr>
              <a:t>04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4320000" y="4464000"/>
            <a:ext cx="5398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Noto Sans"/>
              </a:rPr>
              <a:t>案例分享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9420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Avoiding logic in tests 1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228600" y="1371600"/>
            <a:ext cx="4571280" cy="36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User user1 = new User(2600);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User user2 = new User(2800);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User user3 = new User(3000);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int acualTotal = sut.Calc(user1, user2, user3);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int expectedTotal = user1.Salary+user2.Salary+user3.Salary;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totalSalary.Should().Be(expectedTotal);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1600200" y="914400"/>
            <a:ext cx="91368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Bad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6400800" y="884880"/>
            <a:ext cx="159948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Good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6" name="PlaceHolder 13"/>
          <p:cNvSpPr/>
          <p:nvPr/>
        </p:nvSpPr>
        <p:spPr>
          <a:xfrm>
            <a:off x="5257800" y="1371600"/>
            <a:ext cx="4342680" cy="38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User user1 = new User(2600);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User user2 = new User(2800);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User user3 = new User(3000);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int totalSalary = sut.Calc(user1, user2, user3);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totalSalary.Should().Be(8400);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9420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Avoiding logic in tests 2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228600" y="1371600"/>
            <a:ext cx="4571280" cy="36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Student student1 = new Student("Zack");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Student student2 = new Student("Xiaodi");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Student student3 = new Student("Emma");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User[] actualUsers = sut.Map(student1, student2, student3);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foreach(User actualUser in actualUser)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{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   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actualUser.Name.Should().NotNull();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1600200" y="914400"/>
            <a:ext cx="91368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Bad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5943600" y="717120"/>
            <a:ext cx="159948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Good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1" name="PlaceHolder 10"/>
          <p:cNvSpPr/>
          <p:nvPr/>
        </p:nvSpPr>
        <p:spPr>
          <a:xfrm>
            <a:off x="5257800" y="1371600"/>
            <a:ext cx="4342680" cy="38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2500" lnSpcReduction="19999"/>
          </a:bodyPr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Student student1 = new Student("Zack");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Student student2 = new Student("Xiaodi");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Student student3 = new Student("Emma");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User[] actualUsers = sut.Map(student1, student2, student3);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actualUsers[0].Name.Should().NotNull();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actualUsers[1].Name.Should().NotNull();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actualUsers[2].Name.Should().NotNull();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9420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Avoiding logic in tests 3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228600" y="1371600"/>
            <a:ext cx="4571280" cy="36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User user = sut.Create("yzk","123456");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user.PasswordHash.Should().Be(hash.Calc("123456"));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1600200" y="914400"/>
            <a:ext cx="91368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Bad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6400800" y="884880"/>
            <a:ext cx="1599480" cy="88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Good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6" name="PlaceHolder 16"/>
          <p:cNvSpPr/>
          <p:nvPr/>
        </p:nvSpPr>
        <p:spPr>
          <a:xfrm>
            <a:off x="5257800" y="1371600"/>
            <a:ext cx="4342680" cy="38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User user = sut.Create("yzk","123456");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user.PasswordHash.Should().Be("e10adc3949ba59abbe56e057f20f883e");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9420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How to test an abstract class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228600" y="1371600"/>
            <a:ext cx="8229240" cy="36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Per test per class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2574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Testable code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228600" y="1371600"/>
            <a:ext cx="9372240" cy="36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1. Avoid static classes or static methods: 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String connStr = ConfigHelper.ReadString(“ConnStr”);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2. Interfaces rather than classes.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3.  SOLID.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Anti-pattern: Constrained Test Order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228600" y="1371600"/>
            <a:ext cx="9372240" cy="36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Don’t guarantee that tests will run in a specific order.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Anti-pattern: Hidden Test Call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228600" y="905040"/>
            <a:ext cx="9372240" cy="45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[Test]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public void CreateAnalyzer_GoodNameAndBadNameUsage()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{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logan = new LogAnalyzer();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logan.Initialize();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bool valid = logan.IsValid("abc");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Assert.That(valid, Is.False);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CreateAnalyzer_GoodFileName_ReturnsTrue();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[Test]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public void CreateAnalyzer_GoodFileName_ReturnsTrue()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{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bool valid = logan.IsValid("abcdefg");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Assert.That(valid, Is.True);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Anti-pattern: multiple asserts in a single test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228600" y="905040"/>
            <a:ext cx="4114440" cy="45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[Test]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public void Test1()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{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Assert.AreEqual(3, Sum(1,2));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Assert.AreEqual(7, Sum (5,2));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Assert.AreEqual(0, Sum (1,-1);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7" name="PlaceHolder 14"/>
          <p:cNvSpPr/>
          <p:nvPr/>
        </p:nvSpPr>
        <p:spPr>
          <a:xfrm>
            <a:off x="4572000" y="905040"/>
            <a:ext cx="5257440" cy="45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[Test]</a:t>
            </a:r>
            <a:br>
              <a:rPr sz="2200"/>
            </a:b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[InlineData(3,1,2)]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[InlineData(7,5,2)]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[InlineData(0,1,-1)]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public void Test1(int result, int i1, int i2)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{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Assert.AreEqual(result, Sum(i1,i2));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Materials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228600" y="905040"/>
            <a:ext cx="8915040" cy="45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1. The art of unit testing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2. Testcontainers: </a:t>
            </a:r>
            <a:r>
              <a:rPr b="0" lang="en-US" sz="2200" strike="noStrike" u="none">
                <a:solidFill>
                  <a:srgbClr val="0000ee"/>
                </a:solidFill>
                <a:uFillTx/>
                <a:latin typeface="Arial"/>
                <a:hlinkClick r:id="rId1"/>
              </a:rPr>
              <a:t>https://dotnet.testcontainers.org/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Cheat sheet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228600" y="905040"/>
            <a:ext cx="8915040" cy="45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1. Unit test: Xunit, 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JetBrains Mono"/>
              </a:rPr>
              <a:t>AutoFixture, AutoFakeItEasy, FluentAssertions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JetBrains Mono"/>
              </a:rPr>
              <a:t>2. Integration test: Wiremock, WebApplicationFactory, DBHelper.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JetBrains Mono"/>
              </a:rPr>
              <a:t>3. E2E test: Play wright, docker, Testcontainers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JetBrains Mono"/>
              </a:rPr>
              <a:t>4. Others: Pipeline, GitHub Actions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JetBrains Mono"/>
              </a:rPr>
              <a:t>5. Open source: https://github.com/yangzhongke/ZackShop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400" strike="noStrike" u="none">
                <a:solidFill>
                  <a:srgbClr val="0393e4"/>
                </a:solidFill>
                <a:uFillTx/>
                <a:latin typeface="Noto Sans"/>
              </a:rPr>
              <a:t>为什么要做测试？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600200" y="1600200"/>
            <a:ext cx="5934240" cy="277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181680" y="1800360"/>
            <a:ext cx="3485520" cy="16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0" strike="noStrike" u="none">
                <a:solidFill>
                  <a:srgbClr val="ffffff"/>
                </a:solidFill>
                <a:uFillTx/>
                <a:latin typeface="Arial"/>
              </a:rPr>
              <a:t>FAQ</a:t>
            </a:r>
            <a:endParaRPr b="0" lang="en-US" sz="10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400" strike="noStrike" u="none">
                <a:solidFill>
                  <a:srgbClr val="0393e4"/>
                </a:solidFill>
                <a:uFillTx/>
                <a:latin typeface="Noto Sans"/>
              </a:rPr>
              <a:t>测试的概念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620000"/>
            <a:ext cx="4425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  <a:ea typeface="微软雅黑"/>
              </a:rPr>
              <a:t>Fake=Stub+Mock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620000"/>
            <a:ext cx="4425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Regression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3406680"/>
            <a:ext cx="4425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Test Case: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Arrange/Act/Assert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/>
          </p:nvPr>
        </p:nvSpPr>
        <p:spPr>
          <a:xfrm>
            <a:off x="5152680" y="3406680"/>
            <a:ext cx="4425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Dependency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400" strike="noStrike" u="none">
                <a:solidFill>
                  <a:srgbClr val="0393e4"/>
                </a:solidFill>
                <a:uFillTx/>
                <a:latin typeface="Noto Sans"/>
              </a:rPr>
              <a:t>测试的常见类型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73680" y="1260000"/>
            <a:ext cx="8768520" cy="28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Noto Sans"/>
              </a:rPr>
              <a:t>单元测试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Unit Test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Noto Sans"/>
              </a:rPr>
              <a:t>集成测试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Integration Test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E2E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Noto Sans"/>
              </a:rPr>
              <a:t>测试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End To End Test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UAT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Noto Sans"/>
              </a:rPr>
              <a:t>测试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User Acceptance Test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85800" y="5029200"/>
            <a:ext cx="57132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zh-CN" sz="1500" strike="noStrike" u="none">
                <a:solidFill>
                  <a:srgbClr val="000000"/>
                </a:solidFill>
                <a:uFillTx/>
                <a:latin typeface="Noto Sans"/>
              </a:rPr>
              <a:t>性能测试、可用性测试、安全测试、渗透测试……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514600" y="0"/>
            <a:ext cx="4594680" cy="566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617200" y="-4320"/>
            <a:ext cx="4834440" cy="566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97960" y="228600"/>
            <a:ext cx="7630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TDD(Test Driven Development)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152360"/>
            <a:ext cx="891396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1</a:t>
            </a:r>
            <a:r>
              <a:rPr b="0" lang="zh-CN" sz="3000" strike="noStrike" u="none">
                <a:solidFill>
                  <a:srgbClr val="000000"/>
                </a:solidFill>
                <a:uFillTx/>
                <a:latin typeface="Arial"/>
              </a:rPr>
              <a:t>、误区：先写测试，再写代码？</a:t>
            </a: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TDD!=Test First Development 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2</a:t>
            </a:r>
            <a:r>
              <a:rPr b="0" lang="zh-CN" sz="3000" strike="noStrike" u="none">
                <a:solidFill>
                  <a:srgbClr val="000000"/>
                </a:solidFill>
                <a:uFillTx/>
                <a:latin typeface="Arial"/>
              </a:rPr>
              <a:t>、</a:t>
            </a: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TDD</a:t>
            </a:r>
            <a:r>
              <a:rPr b="0" lang="zh-CN" sz="3000" strike="noStrike" u="none">
                <a:solidFill>
                  <a:srgbClr val="000000"/>
                </a:solidFill>
                <a:uFillTx/>
                <a:latin typeface="Arial"/>
              </a:rPr>
              <a:t>促进开发人员的自组织及自我驱动。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3</a:t>
            </a:r>
            <a:r>
              <a:rPr b="0" lang="zh-CN" sz="3000" strike="noStrike" u="none">
                <a:solidFill>
                  <a:srgbClr val="000000"/>
                </a:solidFill>
                <a:uFillTx/>
                <a:latin typeface="Arial"/>
              </a:rPr>
              <a:t>、</a:t>
            </a: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TDD</a:t>
            </a:r>
            <a:r>
              <a:rPr b="0" lang="zh-CN" sz="3000" strike="noStrike" u="none">
                <a:solidFill>
                  <a:srgbClr val="000000"/>
                </a:solidFill>
                <a:uFillTx/>
                <a:latin typeface="Arial"/>
              </a:rPr>
              <a:t>不仅是确保当前代码运行正确，更是为重构提供信心。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743560" y="246240"/>
            <a:ext cx="5527800" cy="542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12164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2024-08-24T23:36:49Z</dcterms:created>
  <dc:creator/>
  <dc:description>
               Growing Liberty - LibreOffice Impress Template
                    by Budi Aryo @tokofoss
This template is made as an answer to Indonesian LibreOffice Community and
Gimpscape ID's call-to-arms to contribute to the 10th anniversary of
LibreOffice celebration.
Images included inside template:
- White Flower Background 2 by MALIZ ONG
https://publicdomainpictures.net/en/view-image.php?image=38846&amp;picture=white-flower-background-2
Credits:
This work is licensed under the Creative Commons Attribution-ShareAlike 4.0
International License by Budi Aryo @tokofos.
To view a copy of this license, visit https://creativecommons.org/licenses/by-sa/4.0/legalcode
or send a letter to Creative Commons, PO Box 1866, Mountain View, CA 94042, USA.
    </dc:description>
  <dc:language>en-US</dc:language>
  <cp:lastModifiedBy/>
  <dcterms:modified xsi:type="dcterms:W3CDTF">2024-09-05T22:13:48Z</dcterms:modified>
  <cp:revision>132</cp:revision>
  <dc:subject/>
  <dc:title>Growing Liberty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