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7" r:id="rId2"/>
    <p:sldId id="321" r:id="rId3"/>
    <p:sldId id="335" r:id="rId4"/>
    <p:sldId id="333" r:id="rId5"/>
    <p:sldId id="334" r:id="rId6"/>
    <p:sldId id="341" r:id="rId7"/>
    <p:sldId id="336" r:id="rId8"/>
    <p:sldId id="331" r:id="rId9"/>
    <p:sldId id="337" r:id="rId10"/>
    <p:sldId id="338" r:id="rId11"/>
    <p:sldId id="339" r:id="rId12"/>
    <p:sldId id="340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30" r:id="rId21"/>
    <p:sldId id="32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3252" autoAdjust="0"/>
  </p:normalViewPr>
  <p:slideViewPr>
    <p:cSldViewPr snapToGrid="0">
      <p:cViewPr varScale="1">
        <p:scale>
          <a:sx n="61" d="100"/>
          <a:sy n="61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0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7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2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7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@RequestMapping("/api/getAnyWord")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@ResponseBody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public Word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getAnyWord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() {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ArrayList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&lt;Word&gt; words = new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ArrayList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&lt;&gt;();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words.add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(new Word("hello","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abonLTStd-Roman"/>
              </a:rPr>
              <a:t>你好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")); 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words.add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(new Word("apple","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abonLTStd-Roman"/>
              </a:rPr>
              <a:t>苹果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")); 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words.add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(new Word("yes","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abonLTStd-Roman"/>
              </a:rPr>
              <a:t>是的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")); 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words.add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(new Word("no","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abonLTStd-Roman"/>
              </a:rPr>
              <a:t>不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")); 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words.add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(new Word("you","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abonLTStd-Roman"/>
              </a:rPr>
              <a:t>你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"));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Random rand = new Random();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Word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=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words.get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rand.nextInt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words.size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()));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return word;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}</a:t>
            </a: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"Next"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v-on:click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nextWord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NZ" altLang="zh-CN" sz="2800" b="0" dirty="0" err="1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word.word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NZ" altLang="zh-CN" sz="2800" b="0" dirty="0" err="1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word.chinese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el: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"#app"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word: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{}},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nextWord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NZ" altLang="zh-CN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NZ" altLang="zh-C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getAnyWord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en-NZ" altLang="zh-C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NZ" altLang="zh-C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bench.aliyun.com/?source=5176.11533457&amp;userCode=n9nebfal" TargetMode="External"/><Relationship Id="rId2" Type="http://schemas.openxmlformats.org/officeDocument/2006/relationships/hyperlink" Target="https://github.com/yangzhongke/aliyun_yunkaifapingtai_dem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开发音频转字幕</a:t>
            </a:r>
            <a:br>
              <a:rPr lang="en-US" altLang="zh-CN" sz="10000" dirty="0"/>
            </a:br>
            <a:r>
              <a:rPr lang="en-US" altLang="zh-CN" sz="6000" dirty="0"/>
              <a:t>-</a:t>
            </a:r>
            <a:r>
              <a:rPr lang="zh-CN" altLang="en-US" sz="6000" dirty="0"/>
              <a:t>基于云开发平台</a:t>
            </a:r>
            <a:br>
              <a:rPr lang="en-US" altLang="zh-CN" sz="6000" dirty="0"/>
            </a:br>
            <a:br>
              <a:rPr lang="en-US" altLang="zh-CN" sz="6000" dirty="0"/>
            </a:br>
            <a:r>
              <a:rPr lang="zh-CN" altLang="en-US" sz="6000" dirty="0"/>
              <a:t>主讲人：杨中科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C373E8-66E3-4DAD-8BE9-E01D41BA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60" y="0"/>
            <a:ext cx="9157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2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5A87290-684B-48EE-B6E9-589BE6F8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38" y="0"/>
            <a:ext cx="7072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7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0D5763A-616A-40D9-872C-DF2E4BA3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08663"/>
            <a:ext cx="12035983" cy="5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BE8F-C60A-45DA-B7B1-9FF42523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35326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zh-CN" altLang="en-US" sz="6000" b="1" dirty="0"/>
              <a:t>阿里云云开发平台</a:t>
            </a:r>
            <a:endParaRPr lang="en-US" altLang="zh-CN" sz="6000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、阿里云不仅提供了</a:t>
            </a:r>
            <a:r>
              <a:rPr lang="en-US" altLang="zh-CN" sz="5000" dirty="0"/>
              <a:t>ECS</a:t>
            </a:r>
            <a:r>
              <a:rPr lang="zh-CN" altLang="en-US" sz="5000" dirty="0"/>
              <a:t>等传统云计算，也提供了</a:t>
            </a:r>
            <a:r>
              <a:rPr lang="en-US" altLang="zh-CN" sz="5000" dirty="0"/>
              <a:t>Serverless</a:t>
            </a:r>
            <a:r>
              <a:rPr lang="zh-CN" altLang="en-US" sz="5000" dirty="0"/>
              <a:t>等，更提供了“云开发平台”</a:t>
            </a:r>
            <a:endParaRPr lang="en-US" altLang="zh-CN" sz="50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、开发、测试、部署等整个的开发周期全部都在“阿里云 云开发平台”上进行。</a:t>
            </a:r>
            <a:endParaRPr lang="en-US" altLang="zh-CN" sz="50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3</a:t>
            </a:r>
            <a:r>
              <a:rPr lang="zh-CN" altLang="en-US" sz="5000" dirty="0"/>
              <a:t>、</a:t>
            </a:r>
            <a:r>
              <a:rPr lang="en-US" altLang="zh-CN" sz="5000" dirty="0"/>
              <a:t>aliyun.com</a:t>
            </a:r>
            <a:r>
              <a:rPr lang="zh-CN" altLang="en-US" sz="5000" dirty="0"/>
              <a:t>→开发者→云开发平台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395983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BE8F-C60A-45DA-B7B1-9FF42523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35326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zh-CN" altLang="en-US" sz="5000" dirty="0"/>
              <a:t>入门“阿里云</a:t>
            </a:r>
            <a:r>
              <a:rPr lang="en-US" altLang="zh-CN" sz="5000" dirty="0"/>
              <a:t>-</a:t>
            </a:r>
            <a:r>
              <a:rPr lang="zh-CN" altLang="en-US" sz="5000" dirty="0"/>
              <a:t>云开发平台”</a:t>
            </a:r>
            <a:r>
              <a:rPr lang="en-US" altLang="zh-CN" sz="5000" dirty="0"/>
              <a:t>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zh-CN" altLang="en-US" sz="2800" dirty="0"/>
              <a:t>目的：开发一个</a:t>
            </a:r>
            <a:r>
              <a:rPr lang="en-US" altLang="zh-CN" sz="2800" dirty="0"/>
              <a:t>Ajax</a:t>
            </a:r>
            <a:r>
              <a:rPr lang="zh-CN" altLang="en-US" sz="2800" dirty="0"/>
              <a:t>接口，随机返回一个单词。展示完成的效果，没难度，主要是熟悉一下“阿里云</a:t>
            </a:r>
            <a:r>
              <a:rPr lang="en-US" altLang="zh-CN" sz="2800" dirty="0"/>
              <a:t>-</a:t>
            </a:r>
            <a:r>
              <a:rPr lang="zh-CN" altLang="en-US" sz="2800" dirty="0"/>
              <a:t>云开发平台” 。需要读者有一定的</a:t>
            </a:r>
            <a:r>
              <a:rPr lang="en-US" altLang="zh-CN" sz="2800" dirty="0"/>
              <a:t>Web</a:t>
            </a:r>
            <a:r>
              <a:rPr lang="zh-CN" altLang="en-US" sz="2800" dirty="0"/>
              <a:t>开发基础，用过</a:t>
            </a:r>
            <a:r>
              <a:rPr lang="en-US" altLang="zh-CN" sz="2800" dirty="0" err="1"/>
              <a:t>SpringBoot</a:t>
            </a:r>
            <a:r>
              <a:rPr lang="zh-CN" altLang="en-US" sz="2800" dirty="0"/>
              <a:t>更好，这里不讲解</a:t>
            </a:r>
            <a:r>
              <a:rPr lang="en-US" altLang="zh-CN" sz="2800" dirty="0" err="1"/>
              <a:t>SpringBoot</a:t>
            </a:r>
            <a:r>
              <a:rPr lang="zh-CN" altLang="en-US" sz="2800" dirty="0"/>
              <a:t>基础。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、新建一个应用，</a:t>
            </a:r>
            <a:r>
              <a:rPr lang="en-US" altLang="zh-CN" sz="2800" dirty="0"/>
              <a:t>java</a:t>
            </a:r>
            <a:r>
              <a:rPr lang="zh-CN" altLang="en-US" sz="2800" dirty="0"/>
              <a:t>，不用模板。生成的项目模板是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框架。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、删除没必要的文件，</a:t>
            </a:r>
            <a:r>
              <a:rPr lang="en-NZ" altLang="zh-CN" sz="2800" dirty="0"/>
              <a:t>(</a:t>
            </a:r>
            <a:r>
              <a:rPr lang="zh-CN" altLang="en-US" sz="2800" dirty="0"/>
              <a:t>也能是</a:t>
            </a:r>
            <a:r>
              <a:rPr lang="en-NZ" altLang="zh-CN" sz="2800" dirty="0"/>
              <a:t>bug</a:t>
            </a:r>
            <a:r>
              <a:rPr lang="zh-CN" altLang="en-NZ" sz="2800" dirty="0"/>
              <a:t>，</a:t>
            </a:r>
            <a:r>
              <a:rPr lang="zh-CN" altLang="en-US" sz="2800" dirty="0"/>
              <a:t>删完了都要刷新页面。也碰到过没有</a:t>
            </a:r>
            <a:r>
              <a:rPr lang="en-US" altLang="zh-CN" sz="2800" dirty="0"/>
              <a:t>【</a:t>
            </a:r>
            <a:r>
              <a:rPr lang="zh-CN" altLang="en-US" sz="2800" dirty="0"/>
              <a:t>新建文件夹</a:t>
            </a:r>
            <a:r>
              <a:rPr lang="en-US" altLang="zh-CN" sz="2800" dirty="0"/>
              <a:t>】</a:t>
            </a:r>
            <a:r>
              <a:rPr lang="zh-CN" altLang="en-US" sz="2800" dirty="0"/>
              <a:t>菜单等</a:t>
            </a:r>
            <a:r>
              <a:rPr lang="en-NZ" altLang="zh-CN" sz="2800" dirty="0"/>
              <a:t>bug</a:t>
            </a:r>
            <a:r>
              <a:rPr lang="zh-CN" altLang="en-NZ" sz="2800" dirty="0"/>
              <a:t>，</a:t>
            </a:r>
            <a:r>
              <a:rPr lang="zh-CN" altLang="en-US" sz="2800" dirty="0"/>
              <a:t>刷新页面即可</a:t>
            </a:r>
            <a:r>
              <a:rPr lang="en-US" altLang="zh-CN" sz="2800" dirty="0"/>
              <a:t>)</a:t>
            </a:r>
            <a:r>
              <a:rPr lang="zh-CN" altLang="en-US" sz="2800" dirty="0"/>
              <a:t>、只保留</a:t>
            </a:r>
            <a:r>
              <a:rPr lang="en-NZ" altLang="zh-CN" sz="2800" dirty="0" err="1"/>
              <a:t>MainController</a:t>
            </a:r>
            <a:r>
              <a:rPr lang="zh-CN" altLang="en-NZ" sz="2800" dirty="0"/>
              <a:t>、</a:t>
            </a:r>
            <a:r>
              <a:rPr lang="en-NZ" altLang="zh-CN" sz="2800" dirty="0" err="1"/>
              <a:t>HealthController</a:t>
            </a:r>
            <a:r>
              <a:rPr lang="zh-CN" altLang="en-US" sz="2800" dirty="0"/>
              <a:t>等主要文件，可以根据需要修改包名，如果修改了</a:t>
            </a:r>
            <a:r>
              <a:rPr lang="en-NZ" altLang="zh-CN" sz="2800" dirty="0"/>
              <a:t>Application.java</a:t>
            </a:r>
            <a:r>
              <a:rPr lang="zh-CN" altLang="en-US" sz="2800" dirty="0"/>
              <a:t>的包名，不要忘了到</a:t>
            </a:r>
            <a:r>
              <a:rPr lang="en-NZ" altLang="zh-CN" sz="2800" dirty="0"/>
              <a:t>pom.xml</a:t>
            </a:r>
            <a:r>
              <a:rPr lang="zh-CN" altLang="en-US" sz="2800" dirty="0"/>
              <a:t>的中修改</a:t>
            </a:r>
            <a:r>
              <a:rPr lang="en-NZ" altLang="zh-CN" sz="2800" dirty="0" err="1"/>
              <a:t>mainClass</a:t>
            </a:r>
            <a:r>
              <a:rPr lang="zh-CN" altLang="en-US" sz="2800" dirty="0"/>
              <a:t>的包名，否则运行会报错“</a:t>
            </a:r>
            <a:r>
              <a:rPr lang="en-NZ" altLang="zh-CN" sz="2800" dirty="0"/>
              <a:t>Could not find or load main class”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、一定要删除</a:t>
            </a:r>
            <a:r>
              <a:rPr lang="en-NZ" altLang="zh-CN" sz="2800" dirty="0"/>
              <a:t>pom.xml</a:t>
            </a:r>
            <a:r>
              <a:rPr lang="zh-CN" altLang="en-US" sz="2800" dirty="0"/>
              <a:t>中的</a:t>
            </a:r>
            <a:r>
              <a:rPr lang="en-NZ" altLang="zh-CN" sz="2800" dirty="0" err="1"/>
              <a:t>mongodb</a:t>
            </a:r>
            <a:r>
              <a:rPr lang="zh-CN" altLang="en-US" sz="2800" dirty="0"/>
              <a:t>的</a:t>
            </a:r>
            <a:r>
              <a:rPr lang="en-NZ" altLang="zh-CN" sz="2800" dirty="0"/>
              <a:t>dependency</a:t>
            </a:r>
            <a:r>
              <a:rPr lang="zh-CN" altLang="en-NZ" sz="2800" dirty="0"/>
              <a:t>，</a:t>
            </a:r>
            <a:r>
              <a:rPr lang="zh-CN" altLang="en-US" sz="2800" dirty="0"/>
              <a:t>否则会尝试链接</a:t>
            </a:r>
            <a:r>
              <a:rPr lang="en-NZ" altLang="zh-CN" sz="2800" dirty="0" err="1"/>
              <a:t>mongodb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2315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BE8F-C60A-45DA-B7B1-9FF42523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35326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zh-CN" altLang="en-US" sz="5000" dirty="0"/>
              <a:t>入门“阿里云</a:t>
            </a:r>
            <a:r>
              <a:rPr lang="en-US" altLang="zh-CN" sz="5000" dirty="0"/>
              <a:t>-</a:t>
            </a:r>
            <a:r>
              <a:rPr lang="zh-CN" altLang="en-US" sz="5000" dirty="0"/>
              <a:t>云开发平台”</a:t>
            </a:r>
            <a:r>
              <a:rPr lang="en-US" altLang="zh-CN" sz="5000" dirty="0"/>
              <a:t>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、声明一个要返回的单词类：</a:t>
            </a:r>
            <a:r>
              <a:rPr lang="en-NZ" altLang="zh-CN" sz="2800" dirty="0"/>
              <a:t>Word</a:t>
            </a:r>
            <a:r>
              <a:rPr lang="zh-CN" altLang="en-US" sz="2800" dirty="0"/>
              <a:t>，包含</a:t>
            </a:r>
            <a:r>
              <a:rPr lang="en-NZ" altLang="zh-CN" sz="2800" dirty="0"/>
              <a:t>word</a:t>
            </a:r>
            <a:r>
              <a:rPr lang="zh-CN" altLang="en-US" sz="2800" dirty="0"/>
              <a:t>、</a:t>
            </a:r>
            <a:r>
              <a:rPr lang="en-NZ" altLang="zh-CN" sz="2800" dirty="0" err="1"/>
              <a:t>chinese</a:t>
            </a:r>
            <a:r>
              <a:rPr lang="zh-CN" altLang="en-US" sz="2800" dirty="0"/>
              <a:t>两个属性。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、编写一个</a:t>
            </a:r>
            <a:r>
              <a:rPr lang="en-US" altLang="zh-CN" sz="2800" dirty="0"/>
              <a:t>Action</a:t>
            </a:r>
            <a:r>
              <a:rPr lang="zh-CN" altLang="en-US" sz="2800" dirty="0"/>
              <a:t>方法，返回一个随机的</a:t>
            </a:r>
            <a:r>
              <a:rPr lang="en-US" altLang="zh-CN" sz="2800" dirty="0"/>
              <a:t>Word</a:t>
            </a:r>
            <a:r>
              <a:rPr lang="zh-CN" altLang="en-US" sz="2800" dirty="0"/>
              <a:t>。设定</a:t>
            </a:r>
            <a:r>
              <a:rPr lang="en-NZ" altLang="zh-CN" sz="2800" dirty="0" err="1"/>
              <a:t>RequestMapping</a:t>
            </a:r>
            <a:r>
              <a:rPr lang="zh-CN" altLang="en-US" sz="2800" dirty="0"/>
              <a:t>的值为</a:t>
            </a:r>
            <a:r>
              <a:rPr lang="en-NZ" altLang="zh-CN" sz="2800" dirty="0"/>
              <a:t>"/</a:t>
            </a:r>
            <a:r>
              <a:rPr lang="en-NZ" altLang="zh-CN" sz="2800" dirty="0" err="1"/>
              <a:t>api</a:t>
            </a:r>
            <a:r>
              <a:rPr lang="en-NZ" altLang="zh-CN" sz="2800" dirty="0"/>
              <a:t>/</a:t>
            </a:r>
            <a:r>
              <a:rPr lang="en-NZ" altLang="zh-CN" sz="2800" dirty="0" err="1"/>
              <a:t>getAnyWord</a:t>
            </a:r>
            <a:r>
              <a:rPr lang="en-NZ" altLang="zh-CN" sz="2800" dirty="0"/>
              <a:t>"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、先测试一下接口，</a:t>
            </a:r>
            <a:r>
              <a:rPr lang="en-US" altLang="zh-CN" sz="2800" dirty="0"/>
              <a:t>【</a:t>
            </a:r>
            <a:r>
              <a:rPr lang="zh-CN" altLang="en-US" sz="2800" dirty="0"/>
              <a:t>终端</a:t>
            </a:r>
            <a:r>
              <a:rPr lang="en-US" altLang="zh-CN" sz="2800" dirty="0"/>
              <a:t>】</a:t>
            </a:r>
            <a:r>
              <a:rPr lang="zh-CN" altLang="en-US" sz="2800" dirty="0"/>
              <a:t>中输入</a:t>
            </a:r>
            <a:r>
              <a:rPr lang="en-US" altLang="zh-CN" sz="2800" dirty="0" err="1"/>
              <a:t>mvn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spring-boot:run</a:t>
            </a:r>
            <a:r>
              <a:rPr lang="zh-CN" altLang="en-US" sz="2800" dirty="0"/>
              <a:t>运行（要注意是否运行成功了），然后在左下角中</a:t>
            </a:r>
            <a:r>
              <a:rPr lang="en-US" altLang="zh-CN" sz="2800" dirty="0"/>
              <a:t>【</a:t>
            </a:r>
            <a:r>
              <a:rPr lang="zh-CN" altLang="en-US" sz="2800" dirty="0"/>
              <a:t>预览</a:t>
            </a:r>
            <a:r>
              <a:rPr lang="en-US" altLang="zh-CN" sz="2800" dirty="0"/>
              <a:t>】</a:t>
            </a:r>
            <a:r>
              <a:rPr lang="zh-CN" altLang="en-US" sz="2800" dirty="0"/>
              <a:t>，然后在上面的搜索框输入一个映射的端口号，右下角提示是否访问中，点击</a:t>
            </a:r>
            <a:r>
              <a:rPr lang="en-US" altLang="zh-CN" sz="2800" dirty="0"/>
              <a:t>【</a:t>
            </a:r>
            <a:r>
              <a:rPr lang="zh-CN" altLang="en-US" sz="2800" dirty="0"/>
              <a:t>访问</a:t>
            </a:r>
            <a:r>
              <a:rPr lang="en-US" altLang="zh-CN" sz="2800" dirty="0"/>
              <a:t>】</a:t>
            </a:r>
            <a:r>
              <a:rPr lang="zh-CN" altLang="en-US" sz="2800" dirty="0"/>
              <a:t>即可。解释原理。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、编写一个</a:t>
            </a:r>
            <a:r>
              <a:rPr lang="en-US" altLang="zh-CN" sz="2800" dirty="0"/>
              <a:t>html</a:t>
            </a:r>
            <a:r>
              <a:rPr lang="zh-CN" altLang="en-US" sz="2800" dirty="0"/>
              <a:t>页面，访问接口。静态文件：在</a:t>
            </a:r>
            <a:r>
              <a:rPr lang="en-US" altLang="zh-CN" sz="2800" dirty="0"/>
              <a:t>【resources】</a:t>
            </a:r>
            <a:r>
              <a:rPr lang="zh-CN" altLang="en-US" sz="2800" dirty="0"/>
              <a:t>下建立</a:t>
            </a:r>
            <a:r>
              <a:rPr lang="en-US" altLang="zh-CN" sz="2800" dirty="0"/>
              <a:t>static</a:t>
            </a:r>
            <a:r>
              <a:rPr lang="zh-CN" altLang="en-US" sz="2800" dirty="0"/>
              <a:t>文件夹，然后在这个文件夹下放静态文件即可。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、这里使用</a:t>
            </a:r>
            <a:r>
              <a:rPr lang="en-US" altLang="zh-CN" sz="2800" dirty="0" err="1"/>
              <a:t>vue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axios</a:t>
            </a:r>
            <a:r>
              <a:rPr lang="zh-CN" altLang="en-US" sz="2800" dirty="0"/>
              <a:t>，没用过的知道大意即可。参考代码见备注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9282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D4AE-1F6A-487E-9CB9-96D18CE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136635"/>
            <a:ext cx="5581598" cy="572814"/>
          </a:xfrm>
        </p:spPr>
        <p:txBody>
          <a:bodyPr/>
          <a:lstStyle/>
          <a:p>
            <a:pPr algn="l"/>
            <a:r>
              <a:rPr lang="zh-CN" altLang="en-US" dirty="0"/>
              <a:t>开发“音频转字幕”应用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90" y="850587"/>
            <a:ext cx="11934496" cy="5870777"/>
          </a:xfrm>
        </p:spPr>
        <p:txBody>
          <a:bodyPr>
            <a:normAutofit fontScale="92500"/>
          </a:bodyPr>
          <a:lstStyle/>
          <a:p>
            <a:r>
              <a:rPr lang="zh-CN" altLang="en-US" sz="2500" dirty="0"/>
              <a:t>做语音识别不是个人或者中小型公司弄得了的，不仅是技术问题。因此一般都调用大厂的接口。</a:t>
            </a:r>
            <a:endParaRPr lang="en-US" altLang="zh-CN" sz="2500" dirty="0"/>
          </a:p>
          <a:p>
            <a:r>
              <a:rPr lang="zh-CN" altLang="en-US" sz="2500" dirty="0"/>
              <a:t>产品→人工智能→智能语音交互→录音文件识别→</a:t>
            </a:r>
            <a:r>
              <a:rPr lang="en-US" altLang="zh-CN" sz="2500" dirty="0"/>
              <a:t>【</a:t>
            </a:r>
            <a:r>
              <a:rPr lang="zh-CN" altLang="en-US" sz="2500" dirty="0"/>
              <a:t>立即开通</a:t>
            </a:r>
            <a:r>
              <a:rPr lang="en-US" altLang="zh-CN" sz="2500" dirty="0"/>
              <a:t>】</a:t>
            </a:r>
            <a:r>
              <a:rPr lang="zh-CN" altLang="en-US" sz="2500" dirty="0"/>
              <a:t>，</a:t>
            </a:r>
            <a:r>
              <a:rPr lang="en-US" altLang="zh-CN" sz="2500" dirty="0"/>
              <a:t>【</a:t>
            </a:r>
            <a:r>
              <a:rPr lang="zh-CN" altLang="en-US" sz="2500" dirty="0"/>
              <a:t>录音文件识别（极速版）</a:t>
            </a:r>
            <a:r>
              <a:rPr lang="en-US" altLang="zh-CN" sz="2500" dirty="0"/>
              <a:t>】</a:t>
            </a:r>
            <a:r>
              <a:rPr lang="zh-CN" altLang="en-US" sz="2500" dirty="0"/>
              <a:t>选择</a:t>
            </a:r>
            <a:r>
              <a:rPr lang="en-US" altLang="zh-CN" sz="2500" dirty="0"/>
              <a:t>【</a:t>
            </a:r>
            <a:r>
              <a:rPr lang="zh-CN" altLang="en-US" sz="2500" dirty="0"/>
              <a:t>商用</a:t>
            </a:r>
            <a:r>
              <a:rPr lang="en-US" altLang="zh-CN" sz="2500" dirty="0"/>
              <a:t>】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r>
              <a:rPr lang="zh-CN" altLang="en-US" sz="2500" dirty="0"/>
              <a:t>进入控制台，</a:t>
            </a:r>
            <a:r>
              <a:rPr lang="en-US" altLang="zh-CN" sz="2500" dirty="0"/>
              <a:t>【</a:t>
            </a:r>
            <a:r>
              <a:rPr lang="zh-CN" altLang="en-US" sz="2500" dirty="0"/>
              <a:t>创建项目</a:t>
            </a:r>
            <a:r>
              <a:rPr lang="en-US" altLang="zh-CN" sz="2500" dirty="0"/>
              <a:t>】</a:t>
            </a:r>
            <a:r>
              <a:rPr lang="zh-CN" altLang="en-US" sz="2500" dirty="0"/>
              <a:t>，项目类型选</a:t>
            </a:r>
            <a:r>
              <a:rPr lang="en-US" altLang="zh-CN" sz="2500" dirty="0"/>
              <a:t>【</a:t>
            </a:r>
            <a:r>
              <a:rPr lang="zh-CN" altLang="en-US" sz="2500" dirty="0"/>
              <a:t>仅语音识别</a:t>
            </a:r>
            <a:r>
              <a:rPr lang="en-US" altLang="zh-CN" sz="2500" dirty="0"/>
              <a:t>】</a:t>
            </a:r>
            <a:r>
              <a:rPr lang="zh-CN" altLang="en-US" sz="2500" dirty="0"/>
              <a:t>。在</a:t>
            </a:r>
            <a:r>
              <a:rPr lang="en-US" altLang="zh-CN" sz="2500" dirty="0"/>
              <a:t>【</a:t>
            </a:r>
            <a:r>
              <a:rPr lang="zh-CN" altLang="en-US" sz="2500" dirty="0"/>
              <a:t>语音识别</a:t>
            </a:r>
            <a:r>
              <a:rPr lang="en-US" altLang="zh-CN" sz="2500" dirty="0"/>
              <a:t>】</a:t>
            </a:r>
            <a:r>
              <a:rPr lang="zh-CN" altLang="en-US" sz="2500" dirty="0"/>
              <a:t>中点击</a:t>
            </a:r>
            <a:r>
              <a:rPr lang="en-US" altLang="zh-CN" sz="2500" dirty="0"/>
              <a:t>【</a:t>
            </a:r>
            <a:r>
              <a:rPr lang="zh-CN" altLang="en-US" sz="2500" dirty="0"/>
              <a:t>配置</a:t>
            </a:r>
            <a:r>
              <a:rPr lang="en-US" altLang="zh-CN" sz="2500" dirty="0"/>
              <a:t>】</a:t>
            </a:r>
            <a:r>
              <a:rPr lang="zh-CN" altLang="en-US" sz="2500" dirty="0"/>
              <a:t>→</a:t>
            </a:r>
            <a:r>
              <a:rPr lang="en-US" altLang="zh-CN" sz="2500" dirty="0"/>
              <a:t>【</a:t>
            </a:r>
            <a:r>
              <a:rPr lang="zh-CN" altLang="en-US" sz="2500" dirty="0"/>
              <a:t>没有音频测试集</a:t>
            </a:r>
            <a:r>
              <a:rPr lang="en-US" altLang="zh-CN" sz="2500" dirty="0"/>
              <a:t>】</a:t>
            </a:r>
            <a:r>
              <a:rPr lang="zh-CN" altLang="en-US" sz="2500" dirty="0"/>
              <a:t>，选择</a:t>
            </a:r>
            <a:r>
              <a:rPr lang="en-US" altLang="zh-CN" sz="2500" dirty="0"/>
              <a:t>【</a:t>
            </a:r>
            <a:r>
              <a:rPr lang="zh-CN" altLang="en-US" sz="2500" dirty="0"/>
              <a:t>非电话</a:t>
            </a:r>
            <a:r>
              <a:rPr lang="en-US" altLang="zh-CN" sz="2500" dirty="0"/>
              <a:t>】</a:t>
            </a:r>
            <a:r>
              <a:rPr lang="zh-CN" altLang="en-US" sz="2500" dirty="0"/>
              <a:t>→</a:t>
            </a:r>
            <a:r>
              <a:rPr lang="en-US" altLang="zh-CN" sz="2500" dirty="0"/>
              <a:t>【</a:t>
            </a:r>
            <a:r>
              <a:rPr lang="zh-CN" altLang="en-US" sz="2500" dirty="0"/>
              <a:t>英文</a:t>
            </a:r>
            <a:r>
              <a:rPr lang="en-US" altLang="zh-CN" sz="2500" dirty="0"/>
              <a:t>】</a:t>
            </a:r>
            <a:r>
              <a:rPr lang="zh-CN" altLang="en-US" sz="2500" dirty="0"/>
              <a:t>→</a:t>
            </a:r>
            <a:r>
              <a:rPr lang="en-US" altLang="zh-CN" sz="2500" dirty="0"/>
              <a:t>【</a:t>
            </a:r>
            <a:r>
              <a:rPr lang="zh-CN" altLang="en-US" sz="2500" dirty="0"/>
              <a:t>确认使用</a:t>
            </a:r>
            <a:r>
              <a:rPr lang="en-US" altLang="zh-CN" sz="2500" dirty="0"/>
              <a:t>】</a:t>
            </a:r>
            <a:r>
              <a:rPr lang="zh-CN" altLang="en-US" sz="2500" dirty="0"/>
              <a:t>。把</a:t>
            </a:r>
            <a:r>
              <a:rPr lang="en-US" altLang="zh-CN" sz="2500" dirty="0"/>
              <a:t>【</a:t>
            </a:r>
            <a:r>
              <a:rPr lang="zh-CN" altLang="en-US" sz="2500" dirty="0"/>
              <a:t>项目</a:t>
            </a:r>
            <a:r>
              <a:rPr lang="en-NZ" altLang="zh-CN" sz="2500" dirty="0" err="1"/>
              <a:t>Appkey</a:t>
            </a:r>
            <a:r>
              <a:rPr lang="en-US" altLang="zh-CN" sz="2500" dirty="0"/>
              <a:t>】</a:t>
            </a:r>
            <a:r>
              <a:rPr lang="zh-CN" altLang="en-US" sz="2500" dirty="0"/>
              <a:t>拷出来备用，这个是用来在代码中指定用哪个“项目”（识别模型）。</a:t>
            </a:r>
            <a:endParaRPr lang="en-US" altLang="zh-CN" sz="2500" dirty="0"/>
          </a:p>
          <a:p>
            <a:r>
              <a:rPr lang="zh-CN" altLang="en-US" sz="2500" dirty="0"/>
              <a:t>在编程调用之前，需要首先配置</a:t>
            </a:r>
            <a:r>
              <a:rPr lang="en-US" altLang="zh-CN" sz="2500" dirty="0"/>
              <a:t>RAM</a:t>
            </a:r>
            <a:r>
              <a:rPr lang="zh-CN" altLang="en-US" sz="2500" dirty="0"/>
              <a:t>，这样只有指定的用户才能调用接口，避免接口被盗用浪费钱。右上角点击</a:t>
            </a:r>
            <a:r>
              <a:rPr lang="en-US" altLang="zh-CN" sz="2500" dirty="0"/>
              <a:t>【</a:t>
            </a:r>
            <a:r>
              <a:rPr lang="zh-CN" altLang="en-US" sz="2500" dirty="0"/>
              <a:t>访问控制</a:t>
            </a:r>
            <a:r>
              <a:rPr lang="en-US" altLang="zh-CN" sz="2500" dirty="0"/>
              <a:t>】</a:t>
            </a:r>
            <a:r>
              <a:rPr lang="zh-CN" altLang="en-US" sz="2500" dirty="0"/>
              <a:t>，新建一个用户，假如为“</a:t>
            </a:r>
            <a:r>
              <a:rPr lang="en-NZ" altLang="zh-CN" sz="2500" dirty="0" err="1"/>
              <a:t>voiceAI</a:t>
            </a:r>
            <a:r>
              <a:rPr lang="zh-CN" altLang="en-US" sz="2500" dirty="0"/>
              <a:t>”，然后设定“编程访问”。要保存下来</a:t>
            </a:r>
            <a:r>
              <a:rPr lang="en-NZ" altLang="zh-CN" sz="2500" dirty="0" err="1"/>
              <a:t>AccessKey</a:t>
            </a:r>
            <a:r>
              <a:rPr lang="en-NZ" altLang="zh-CN" sz="2500" dirty="0"/>
              <a:t> ID</a:t>
            </a:r>
            <a:r>
              <a:rPr lang="zh-CN" altLang="en-US" sz="2500" dirty="0"/>
              <a:t>、</a:t>
            </a:r>
            <a:r>
              <a:rPr lang="en-NZ" altLang="zh-CN" sz="2500" dirty="0" err="1"/>
              <a:t>AccessKey</a:t>
            </a:r>
            <a:r>
              <a:rPr lang="en-NZ" altLang="zh-CN" sz="2500" dirty="0"/>
              <a:t> Secret</a:t>
            </a:r>
            <a:r>
              <a:rPr lang="zh-CN" altLang="en-US" sz="2500" dirty="0"/>
              <a:t>，不要泄露，我录完了课，这些我都删除，不要用我的。</a:t>
            </a:r>
            <a:endParaRPr lang="en-US" altLang="zh-CN" sz="2500" dirty="0"/>
          </a:p>
          <a:p>
            <a:r>
              <a:rPr lang="zh-CN" altLang="en-US" sz="2500" dirty="0"/>
              <a:t>选中用户，点击</a:t>
            </a:r>
            <a:r>
              <a:rPr lang="en-US" altLang="zh-CN" sz="2500" dirty="0"/>
              <a:t>【</a:t>
            </a:r>
            <a:r>
              <a:rPr lang="zh-CN" altLang="en-US" sz="2500" dirty="0"/>
              <a:t>添加权限</a:t>
            </a:r>
            <a:r>
              <a:rPr lang="en-US" altLang="zh-CN" sz="2500" dirty="0"/>
              <a:t>】</a:t>
            </a:r>
            <a:r>
              <a:rPr lang="zh-CN" altLang="en-US" sz="2500" dirty="0"/>
              <a:t>，选中权限“</a:t>
            </a:r>
            <a:r>
              <a:rPr lang="en-NZ" altLang="zh-CN" sz="2500" dirty="0" err="1"/>
              <a:t>AliyunNLSSpeechServiceAccess</a:t>
            </a:r>
            <a:r>
              <a:rPr lang="zh-CN" altLang="en-US" sz="2500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09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D4AE-1F6A-487E-9CB9-96D18CE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136635"/>
            <a:ext cx="5581598" cy="572814"/>
          </a:xfrm>
        </p:spPr>
        <p:txBody>
          <a:bodyPr/>
          <a:lstStyle/>
          <a:p>
            <a:pPr algn="l"/>
            <a:r>
              <a:rPr lang="zh-CN" altLang="en-US" dirty="0"/>
              <a:t>代码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90" y="850587"/>
            <a:ext cx="11934496" cy="5870777"/>
          </a:xfrm>
        </p:spPr>
        <p:txBody>
          <a:bodyPr/>
          <a:lstStyle/>
          <a:p>
            <a:r>
              <a:rPr lang="zh-CN" altLang="en-US" dirty="0"/>
              <a:t>页面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&lt;form method="POST" </a:t>
            </a:r>
            <a:r>
              <a:rPr lang="en-US" altLang="zh-CN" dirty="0" err="1"/>
              <a:t>enctype</a:t>
            </a:r>
            <a:r>
              <a:rPr lang="en-US" altLang="zh-CN" dirty="0"/>
              <a:t>="multipart/form-data" action="/</a:t>
            </a:r>
            <a:r>
              <a:rPr lang="en-US" altLang="zh-CN" dirty="0" err="1"/>
              <a:t>api</a:t>
            </a:r>
            <a:r>
              <a:rPr lang="en-US" altLang="zh-CN" dirty="0"/>
              <a:t>/Mp3ToSrt"&gt;</a:t>
            </a:r>
          </a:p>
          <a:p>
            <a:pPr marL="0" indent="0">
              <a:buNone/>
            </a:pPr>
            <a:r>
              <a:rPr lang="en-US" altLang="zh-CN" dirty="0"/>
              <a:t>	&lt;input type="file" name="file" accept=".mp3,audio/*"/&gt;</a:t>
            </a:r>
          </a:p>
          <a:p>
            <a:pPr marL="0" indent="0">
              <a:buNone/>
            </a:pPr>
            <a:r>
              <a:rPr lang="en-US" altLang="zh-CN" dirty="0"/>
              <a:t>	&lt;input type="submit"/&gt;</a:t>
            </a:r>
          </a:p>
          <a:p>
            <a:pPr marL="0" indent="0">
              <a:buNone/>
            </a:pPr>
            <a:r>
              <a:rPr lang="en-US" altLang="zh-CN" dirty="0"/>
              <a:t>&lt;/form&gt;</a:t>
            </a:r>
          </a:p>
          <a:p>
            <a:r>
              <a:rPr lang="zh-CN" altLang="en-US" dirty="0"/>
              <a:t>处理用户上传：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String Mp3ToSrt(@RequestParam("file") </a:t>
            </a:r>
            <a:r>
              <a:rPr lang="en-US" altLang="zh-CN" dirty="0" err="1"/>
              <a:t>MultipartFile</a:t>
            </a:r>
            <a:r>
              <a:rPr lang="en-US" altLang="zh-CN" dirty="0"/>
              <a:t> file)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byte[] content = </a:t>
            </a:r>
            <a:r>
              <a:rPr lang="en-US" altLang="zh-CN" dirty="0" err="1"/>
              <a:t>file.getBytes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	</a:t>
            </a:r>
          </a:p>
          <a:p>
            <a:pPr marL="0" indent="0">
              <a:buNone/>
            </a:pPr>
            <a:r>
              <a:rPr lang="zh-CN" altLang="en-US" dirty="0"/>
              <a:t>安全原则</a:t>
            </a:r>
            <a:r>
              <a:rPr lang="en-US" altLang="zh-CN" dirty="0"/>
              <a:t>(*)</a:t>
            </a:r>
            <a:r>
              <a:rPr lang="zh-CN" altLang="en-US" dirty="0"/>
              <a:t>：检查用户上传；文件不保存到服务器；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15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D4AE-1F6A-487E-9CB9-96D18CE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136635"/>
            <a:ext cx="5581598" cy="572814"/>
          </a:xfrm>
        </p:spPr>
        <p:txBody>
          <a:bodyPr/>
          <a:lstStyle/>
          <a:p>
            <a:pPr algn="l"/>
            <a:r>
              <a:rPr lang="zh-CN" altLang="en-US" dirty="0"/>
              <a:t>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90" y="850587"/>
            <a:ext cx="11934496" cy="5870777"/>
          </a:xfrm>
        </p:spPr>
        <p:txBody>
          <a:bodyPr>
            <a:normAutofit/>
          </a:bodyPr>
          <a:lstStyle/>
          <a:p>
            <a:r>
              <a:rPr lang="zh-CN" altLang="en-US" sz="3000" dirty="0"/>
              <a:t>点击右上角</a:t>
            </a:r>
            <a:r>
              <a:rPr lang="en-US" altLang="zh-CN" sz="3000" dirty="0"/>
              <a:t>【</a:t>
            </a:r>
            <a:r>
              <a:rPr lang="zh-CN" altLang="en-US" sz="3000" dirty="0"/>
              <a:t>帮助文档</a:t>
            </a:r>
            <a:r>
              <a:rPr lang="en-US" altLang="zh-CN" sz="3000" dirty="0"/>
              <a:t>】</a:t>
            </a:r>
            <a:r>
              <a:rPr lang="zh-CN" altLang="en-US" sz="3000" dirty="0"/>
              <a:t>，查看文档，了解用法。大体流程：首先用</a:t>
            </a:r>
            <a:r>
              <a:rPr lang="en-NZ" altLang="zh-CN" sz="3000" dirty="0" err="1"/>
              <a:t>accessKey_ID</a:t>
            </a:r>
            <a:r>
              <a:rPr lang="zh-CN" altLang="en-US" sz="3000" dirty="0"/>
              <a:t>和</a:t>
            </a:r>
            <a:r>
              <a:rPr lang="en-NZ" altLang="zh-CN" sz="3000" dirty="0" err="1"/>
              <a:t>accessKey_Secret</a:t>
            </a:r>
            <a:r>
              <a:rPr lang="zh-CN" altLang="en-US" sz="3000" dirty="0"/>
              <a:t>换取一个存在有效期的</a:t>
            </a:r>
            <a:r>
              <a:rPr lang="en-US" altLang="zh-CN" sz="3000" dirty="0" err="1"/>
              <a:t>accesstoken</a:t>
            </a:r>
            <a:r>
              <a:rPr lang="zh-CN" altLang="en-US" sz="3000" dirty="0"/>
              <a:t>，然后再调用语音识别接口去识别。</a:t>
            </a:r>
            <a:endParaRPr lang="en-US" altLang="zh-CN" sz="3000" dirty="0"/>
          </a:p>
          <a:p>
            <a:r>
              <a:rPr lang="en-US" altLang="zh-CN" sz="3000" dirty="0"/>
              <a:t>【</a:t>
            </a:r>
            <a:r>
              <a:rPr lang="zh-CN" altLang="en-US" sz="3000" dirty="0"/>
              <a:t>开发前必读</a:t>
            </a:r>
            <a:r>
              <a:rPr lang="en-US" altLang="zh-CN" sz="3000" dirty="0"/>
              <a:t>】</a:t>
            </a:r>
            <a:r>
              <a:rPr lang="zh-CN" altLang="en-US" sz="3000" dirty="0"/>
              <a:t>→</a:t>
            </a:r>
            <a:r>
              <a:rPr lang="en-US" altLang="zh-CN" sz="3000" dirty="0"/>
              <a:t>【</a:t>
            </a:r>
            <a:r>
              <a:rPr lang="zh-CN" altLang="en-US" sz="3000" dirty="0"/>
              <a:t>获取</a:t>
            </a:r>
            <a:r>
              <a:rPr lang="en-US" altLang="zh-CN" sz="3000" dirty="0"/>
              <a:t>Token】</a:t>
            </a:r>
            <a:r>
              <a:rPr lang="zh-CN" altLang="en-US" sz="3000" dirty="0"/>
              <a:t>，直接拷贝文档中的代码，获取</a:t>
            </a:r>
            <a:r>
              <a:rPr lang="en-US" altLang="zh-CN" sz="3000" dirty="0"/>
              <a:t>token</a:t>
            </a:r>
            <a:r>
              <a:rPr lang="zh-CN" altLang="en-US" sz="3000" dirty="0"/>
              <a:t>。配置暂时先写死在代码中。</a:t>
            </a:r>
            <a:endParaRPr lang="en-US" altLang="zh-CN" sz="3000" dirty="0"/>
          </a:p>
          <a:p>
            <a:r>
              <a:rPr lang="en-US" altLang="zh-CN" sz="3000" dirty="0"/>
              <a:t>【</a:t>
            </a:r>
            <a:r>
              <a:rPr lang="zh-CN" altLang="en-US" sz="3000" dirty="0"/>
              <a:t> 录音文件识别极速版</a:t>
            </a:r>
            <a:r>
              <a:rPr lang="en-US" altLang="zh-CN" sz="3000" dirty="0"/>
              <a:t>】</a:t>
            </a:r>
            <a:r>
              <a:rPr lang="zh-CN" altLang="en-US" sz="3000" dirty="0"/>
              <a:t>→</a:t>
            </a:r>
            <a:r>
              <a:rPr lang="en-US" altLang="zh-CN" sz="3000" dirty="0"/>
              <a:t>【</a:t>
            </a:r>
            <a:r>
              <a:rPr lang="zh-CN" altLang="en-US" sz="3000" dirty="0"/>
              <a:t>接口说明</a:t>
            </a:r>
            <a:r>
              <a:rPr lang="en-US" altLang="zh-CN" sz="3000" dirty="0"/>
              <a:t>】</a:t>
            </a:r>
            <a:r>
              <a:rPr lang="zh-CN" altLang="en-US" sz="3000" dirty="0"/>
              <a:t>→</a:t>
            </a:r>
            <a:r>
              <a:rPr lang="en-US" altLang="zh-CN" sz="3000" dirty="0"/>
              <a:t>【Java</a:t>
            </a:r>
            <a:r>
              <a:rPr lang="zh-CN" altLang="en-US" sz="3000" dirty="0"/>
              <a:t>示例</a:t>
            </a:r>
            <a:r>
              <a:rPr lang="en-US" altLang="zh-CN" sz="3000" dirty="0"/>
              <a:t>】</a:t>
            </a:r>
            <a:r>
              <a:rPr lang="zh-CN" altLang="en-US" sz="3000" dirty="0"/>
              <a:t>。文档里的</a:t>
            </a:r>
            <a:r>
              <a:rPr lang="en-NZ" altLang="zh-CN" sz="3000" dirty="0" err="1"/>
              <a:t>fastjson</a:t>
            </a:r>
            <a:r>
              <a:rPr lang="zh-CN" altLang="en-US" sz="3000" dirty="0"/>
              <a:t>的</a:t>
            </a:r>
            <a:r>
              <a:rPr lang="en-NZ" altLang="zh-CN" sz="3000" dirty="0"/>
              <a:t>version</a:t>
            </a:r>
            <a:r>
              <a:rPr lang="zh-CN" altLang="en-US" sz="3000" dirty="0"/>
              <a:t>写错了。</a:t>
            </a:r>
            <a:endParaRPr lang="en-US" altLang="zh-CN" sz="3000" dirty="0"/>
          </a:p>
          <a:p>
            <a:r>
              <a:rPr lang="zh-CN" altLang="en-US" sz="3000" dirty="0"/>
              <a:t>用</a:t>
            </a:r>
            <a:r>
              <a:rPr lang="en-US" altLang="zh-CN" sz="3000" dirty="0"/>
              <a:t>【</a:t>
            </a:r>
            <a:r>
              <a:rPr lang="zh-CN" altLang="en-US" sz="3000" dirty="0"/>
              <a:t>托福老</a:t>
            </a:r>
            <a:r>
              <a:rPr lang="en-US" altLang="zh-CN" sz="3000" dirty="0"/>
              <a:t>93</a:t>
            </a:r>
            <a:r>
              <a:rPr lang="zh-CN" altLang="en-US" sz="3000" dirty="0"/>
              <a:t>篇</a:t>
            </a:r>
            <a:r>
              <a:rPr lang="en-US" altLang="zh-CN" sz="3000" dirty="0"/>
              <a:t>】</a:t>
            </a:r>
            <a:r>
              <a:rPr lang="zh-CN" altLang="en-US" sz="3000" dirty="0"/>
              <a:t>里面的做实验，文件小。输出响应的内容。</a:t>
            </a:r>
            <a:endParaRPr lang="en-US" altLang="zh-CN" sz="3000" dirty="0"/>
          </a:p>
          <a:p>
            <a:r>
              <a:rPr lang="zh-CN" altLang="en-US" sz="3000" dirty="0"/>
              <a:t>遗憾：识别出来的一个录音文件是整个一句话。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56339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D4AE-1F6A-487E-9CB9-96D18CE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136635"/>
            <a:ext cx="5581598" cy="572814"/>
          </a:xfrm>
        </p:spPr>
        <p:txBody>
          <a:bodyPr/>
          <a:lstStyle/>
          <a:p>
            <a:pPr algn="l"/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0587"/>
            <a:ext cx="12192000" cy="58707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700" dirty="0"/>
              <a:t>使用</a:t>
            </a:r>
            <a:r>
              <a:rPr lang="en-US" altLang="zh-CN" sz="2700" dirty="0" err="1"/>
              <a:t>Gson</a:t>
            </a:r>
            <a:r>
              <a:rPr lang="zh-CN" altLang="en-US" sz="2700" dirty="0"/>
              <a:t>解析出来英语：</a:t>
            </a:r>
            <a:r>
              <a:rPr lang="en-NZ" altLang="zh-CN" sz="2700" dirty="0" err="1"/>
              <a:t>JsonObject</a:t>
            </a:r>
            <a:r>
              <a:rPr lang="en-NZ" altLang="zh-CN" sz="2700" dirty="0"/>
              <a:t> </a:t>
            </a:r>
            <a:r>
              <a:rPr lang="en-NZ" altLang="zh-CN" sz="2700" dirty="0" err="1"/>
              <a:t>jsonObj</a:t>
            </a:r>
            <a:r>
              <a:rPr lang="en-NZ" altLang="zh-CN" sz="2700" dirty="0"/>
              <a:t> = </a:t>
            </a:r>
            <a:r>
              <a:rPr lang="en-NZ" altLang="zh-CN" sz="2700" dirty="0" err="1"/>
              <a:t>JsonParser.parseString</a:t>
            </a:r>
            <a:r>
              <a:rPr lang="en-NZ" altLang="zh-CN" sz="2700" dirty="0"/>
              <a:t>(</a:t>
            </a:r>
            <a:r>
              <a:rPr lang="en-NZ" altLang="zh-CN" sz="2700" dirty="0" err="1"/>
              <a:t>recResponse</a:t>
            </a:r>
            <a:r>
              <a:rPr lang="en-NZ" altLang="zh-CN" sz="2700" dirty="0"/>
              <a:t>).</a:t>
            </a:r>
            <a:r>
              <a:rPr lang="en-NZ" altLang="zh-CN" sz="2700" dirty="0" err="1"/>
              <a:t>getAsJsonObject</a:t>
            </a:r>
            <a:r>
              <a:rPr lang="en-NZ" altLang="zh-CN" sz="270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700" dirty="0"/>
              <a:t>如果必须用阿里云识别字幕，只能把一句话用“</a:t>
            </a:r>
            <a:r>
              <a:rPr lang="en-US" altLang="zh-CN" sz="2700" dirty="0"/>
              <a:t>?!.</a:t>
            </a:r>
            <a:r>
              <a:rPr lang="zh-CN" altLang="en-US" sz="2700" dirty="0"/>
              <a:t>”等进行分割，然后根据总时长进行估计切割。</a:t>
            </a:r>
            <a:endParaRPr lang="en-US" altLang="zh-CN" sz="2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700" dirty="0"/>
              <a:t>把纳秒（</a:t>
            </a:r>
            <a:r>
              <a:rPr lang="en-US" altLang="zh-CN" sz="2700" dirty="0"/>
              <a:t>1000_000</a:t>
            </a:r>
            <a:r>
              <a:rPr lang="zh-CN" altLang="en-US" sz="2700" dirty="0"/>
              <a:t>纳秒</a:t>
            </a:r>
            <a:r>
              <a:rPr lang="en-US" altLang="zh-CN" sz="2700" dirty="0"/>
              <a:t>=1</a:t>
            </a:r>
            <a:r>
              <a:rPr lang="zh-CN" altLang="en-US" sz="2700" dirty="0"/>
              <a:t>毫秒）转换为时间格式用：</a:t>
            </a:r>
            <a:r>
              <a:rPr lang="en-NZ" altLang="zh-CN" sz="2700" dirty="0"/>
              <a:t> </a:t>
            </a:r>
            <a:r>
              <a:rPr lang="en-NZ" altLang="zh-CN" sz="2700" dirty="0" err="1"/>
              <a:t>LocalTime.ofNanoOfDay</a:t>
            </a:r>
            <a:r>
              <a:rPr lang="en-NZ" altLang="zh-CN" sz="2700" dirty="0"/>
              <a:t>(</a:t>
            </a:r>
            <a:r>
              <a:rPr lang="en-US" altLang="zh-CN" sz="2700" dirty="0"/>
              <a:t>ns</a:t>
            </a:r>
            <a:r>
              <a:rPr lang="en-NZ" altLang="zh-CN" sz="2700" dirty="0"/>
              <a:t>);</a:t>
            </a:r>
            <a:r>
              <a:rPr lang="zh-CN" altLang="en-US" sz="2700" dirty="0"/>
              <a:t>然后</a:t>
            </a:r>
            <a:r>
              <a:rPr lang="en-US" altLang="zh-CN" sz="2700" dirty="0" err="1"/>
              <a:t>toString</a:t>
            </a:r>
            <a:r>
              <a:rPr lang="en-US" altLang="zh-CN" sz="2700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700" dirty="0"/>
              <a:t>设置响应为弹出保存对话框的方法：返回值设置为</a:t>
            </a:r>
            <a:r>
              <a:rPr lang="en-NZ" altLang="zh-CN" sz="2700" dirty="0" err="1"/>
              <a:t>HttpEntity</a:t>
            </a:r>
            <a:r>
              <a:rPr lang="en-NZ" altLang="zh-CN" sz="2700" dirty="0"/>
              <a:t>&lt;String&gt;</a:t>
            </a:r>
            <a:r>
              <a:rPr lang="zh-CN" altLang="en-US" sz="2700" dirty="0"/>
              <a:t>，然后</a:t>
            </a:r>
            <a:r>
              <a:rPr lang="en-NZ" altLang="zh-CN" sz="2700" dirty="0" err="1"/>
              <a:t>HttpHeaders</a:t>
            </a:r>
            <a:r>
              <a:rPr lang="en-NZ" altLang="zh-CN" sz="2700" dirty="0"/>
              <a:t> headers = new </a:t>
            </a:r>
            <a:r>
              <a:rPr lang="en-NZ" altLang="zh-CN" sz="2700" dirty="0" err="1"/>
              <a:t>HttpHeaders</a:t>
            </a:r>
            <a:r>
              <a:rPr lang="en-NZ" altLang="zh-CN" sz="27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NZ" altLang="zh-CN" sz="2700" dirty="0" err="1"/>
              <a:t>headers.setContentType</a:t>
            </a:r>
            <a:r>
              <a:rPr lang="en-NZ" altLang="zh-CN" sz="2700" dirty="0"/>
              <a:t>(</a:t>
            </a:r>
            <a:r>
              <a:rPr lang="en-NZ" altLang="zh-CN" sz="2700" dirty="0" err="1"/>
              <a:t>MediaType.APPLICATION_OCTET_STREAM</a:t>
            </a:r>
            <a:r>
              <a:rPr lang="en-NZ" altLang="zh-CN" sz="27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NZ" altLang="zh-CN" sz="2700" dirty="0" err="1"/>
              <a:t>response.setHeader</a:t>
            </a:r>
            <a:r>
              <a:rPr lang="en-NZ" altLang="zh-CN" sz="2700" dirty="0"/>
              <a:t>("Content-Disposition", "attachment; filename=</a:t>
            </a:r>
            <a:r>
              <a:rPr lang="en-NZ" altLang="zh-CN" sz="2700" dirty="0" err="1"/>
              <a:t>a.srt</a:t>
            </a:r>
            <a:r>
              <a:rPr lang="en-NZ" altLang="zh-CN" sz="27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NZ" altLang="zh-CN" sz="2700" dirty="0"/>
              <a:t>return new </a:t>
            </a:r>
            <a:r>
              <a:rPr lang="en-NZ" altLang="zh-CN" sz="2700" dirty="0" err="1"/>
              <a:t>HttpEntity</a:t>
            </a:r>
            <a:r>
              <a:rPr lang="en-NZ" altLang="zh-CN" sz="2700" dirty="0"/>
              <a:t>&lt;String&gt;(</a:t>
            </a:r>
            <a:r>
              <a:rPr lang="en-NZ" altLang="zh-CN" sz="2700" dirty="0" err="1"/>
              <a:t>sbSrt.toString</a:t>
            </a:r>
            <a:r>
              <a:rPr lang="en-NZ" altLang="zh-CN" sz="2700" dirty="0"/>
              <a:t>(), headers);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NZ" altLang="zh-CN" sz="27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700" dirty="0"/>
              <a:t>把阿里云的相关配置放到配置系统中，开发环境下可以配置到</a:t>
            </a:r>
            <a:r>
              <a:rPr lang="en-NZ" altLang="zh-CN" sz="2700" dirty="0"/>
              <a:t>application-</a:t>
            </a:r>
            <a:r>
              <a:rPr lang="en-NZ" altLang="zh-CN" sz="2700" dirty="0" err="1"/>
              <a:t>dev.properties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406768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2B1C6E7-06AA-4AA0-96BF-D6D6427D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54" y="1379218"/>
            <a:ext cx="2933612" cy="38009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5E0F45-D11F-42EE-9189-CF0583F07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88" y="1216550"/>
            <a:ext cx="6911272" cy="442490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588B029B-8E83-4660-B1C7-7E31FD80878A}"/>
              </a:ext>
            </a:extLst>
          </p:cNvPr>
          <p:cNvSpPr/>
          <p:nvPr/>
        </p:nvSpPr>
        <p:spPr>
          <a:xfrm>
            <a:off x="3216166" y="2948152"/>
            <a:ext cx="1923722" cy="788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9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D4AE-1F6A-487E-9CB9-96D18CE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136635"/>
            <a:ext cx="5581598" cy="572814"/>
          </a:xfrm>
        </p:spPr>
        <p:txBody>
          <a:bodyPr/>
          <a:lstStyle/>
          <a:p>
            <a:pPr algn="l"/>
            <a:r>
              <a:rPr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0587"/>
            <a:ext cx="12192000" cy="58707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5000" dirty="0"/>
              <a:t>部署前，不要忘了把代码</a:t>
            </a:r>
            <a:r>
              <a:rPr lang="en-US" altLang="zh-CN" sz="5000" dirty="0"/>
              <a:t>push</a:t>
            </a:r>
            <a:r>
              <a:rPr lang="zh-CN" altLang="en-US" sz="5000" dirty="0"/>
              <a:t>到</a:t>
            </a:r>
            <a:r>
              <a:rPr lang="en-US" altLang="zh-CN" sz="5000" dirty="0"/>
              <a:t>git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5000" dirty="0"/>
              <a:t>运行前，要设置环境变量</a:t>
            </a:r>
            <a:endParaRPr lang="en-US" altLang="zh-CN" sz="5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5000" dirty="0"/>
              <a:t>部署到测试或者生产环境，可以使用日志中的临时域名，备案后也可以用永久的自定义域名。</a:t>
            </a:r>
            <a:endParaRPr lang="en-US" altLang="zh-CN" sz="5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5000" dirty="0"/>
              <a:t>关于“弹性实例”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152625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52" y="361856"/>
            <a:ext cx="11934496" cy="5870777"/>
          </a:xfrm>
        </p:spPr>
        <p:txBody>
          <a:bodyPr>
            <a:normAutofit/>
          </a:bodyPr>
          <a:lstStyle/>
          <a:p>
            <a:r>
              <a:rPr lang="zh-CN" altLang="en-US" sz="5000" dirty="0"/>
              <a:t>代码和课件会公布，请看视频底部的简介或者置顶评论</a:t>
            </a:r>
            <a:endParaRPr lang="en-US" altLang="zh-CN" sz="5000" dirty="0"/>
          </a:p>
          <a:p>
            <a:r>
              <a:rPr lang="zh-CN" altLang="en-US" sz="5000" dirty="0"/>
              <a:t>录完了课把语音项目、</a:t>
            </a:r>
            <a:r>
              <a:rPr lang="en-US" altLang="zh-CN" sz="5000" dirty="0"/>
              <a:t>RAM</a:t>
            </a:r>
            <a:r>
              <a:rPr lang="zh-CN" altLang="en-US" sz="5000" dirty="0"/>
              <a:t>用户删除，把应用下线、删除</a:t>
            </a:r>
          </a:p>
        </p:txBody>
      </p:sp>
    </p:spTree>
    <p:extLst>
      <p:ext uri="{BB962C8B-B14F-4D97-AF65-F5344CB8AC3E}">
        <p14:creationId xmlns:p14="http://schemas.microsoft.com/office/powerpoint/2010/main" val="254466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E0C04-7E51-4E40-839F-C3FE7CE4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964621"/>
          </a:xfrm>
        </p:spPr>
        <p:txBody>
          <a:bodyPr>
            <a:noAutofit/>
          </a:bodyPr>
          <a:lstStyle/>
          <a:p>
            <a:r>
              <a:rPr lang="zh-CN" altLang="en-US" sz="8000" dirty="0"/>
              <a:t>云计算</a:t>
            </a:r>
            <a:br>
              <a:rPr lang="en-US" altLang="zh-CN" sz="8000" dirty="0"/>
            </a:br>
            <a:br>
              <a:rPr lang="en-US" altLang="zh-CN" sz="8000" dirty="0"/>
            </a:br>
            <a:r>
              <a:rPr lang="en-NZ" altLang="zh-CN" sz="8000" cap="none" dirty="0"/>
              <a:t>Serverless</a:t>
            </a:r>
            <a:br>
              <a:rPr lang="en-US" altLang="zh-CN" sz="8000" dirty="0"/>
            </a:br>
            <a:br>
              <a:rPr lang="en-US" altLang="zh-CN" sz="8000" dirty="0"/>
            </a:br>
            <a:r>
              <a:rPr lang="zh-CN" altLang="en-US" sz="8000" dirty="0"/>
              <a:t>云开发平台</a:t>
            </a:r>
          </a:p>
        </p:txBody>
      </p:sp>
    </p:spTree>
    <p:extLst>
      <p:ext uri="{BB962C8B-B14F-4D97-AF65-F5344CB8AC3E}">
        <p14:creationId xmlns:p14="http://schemas.microsoft.com/office/powerpoint/2010/main" val="29470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3A48411-79F8-4C24-B1C9-7769C2E6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4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3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1BF0690-D5C3-4648-B594-32EA41F9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3" y="334523"/>
            <a:ext cx="6035872" cy="45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C15CCA-143B-4F8A-81CB-23F30AF027E4}"/>
              </a:ext>
            </a:extLst>
          </p:cNvPr>
          <p:cNvSpPr txBox="1"/>
          <p:nvPr/>
        </p:nvSpPr>
        <p:spPr>
          <a:xfrm>
            <a:off x="1695872" y="5003317"/>
            <a:ext cx="2557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10</a:t>
            </a:r>
            <a:r>
              <a:rPr lang="zh-CN" altLang="en-US" sz="6000" b="1" dirty="0"/>
              <a:t>万台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BAC468-0723-4E3E-AECB-CFE13C865B59}"/>
              </a:ext>
            </a:extLst>
          </p:cNvPr>
          <p:cNvSpPr txBox="1"/>
          <p:nvPr/>
        </p:nvSpPr>
        <p:spPr>
          <a:xfrm>
            <a:off x="6460143" y="1397646"/>
            <a:ext cx="550823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600" b="1" dirty="0"/>
              <a:t>平时只要</a:t>
            </a:r>
            <a:r>
              <a:rPr lang="en-US" altLang="zh-CN" sz="4600" b="1" dirty="0"/>
              <a:t>1</a:t>
            </a:r>
            <a:r>
              <a:rPr lang="zh-CN" altLang="en-US" sz="4600" b="1" dirty="0"/>
              <a:t>万台</a:t>
            </a:r>
            <a:endParaRPr lang="en-US" altLang="zh-CN" sz="4600" b="1" dirty="0"/>
          </a:p>
          <a:p>
            <a:pPr algn="ctr"/>
            <a:endParaRPr lang="en-US" altLang="zh-CN" sz="4600" b="1" dirty="0"/>
          </a:p>
          <a:p>
            <a:pPr algn="ctr"/>
            <a:r>
              <a:rPr lang="zh-CN" altLang="en-US" sz="4600" b="1" dirty="0"/>
              <a:t>需要买多少服务器？</a:t>
            </a:r>
          </a:p>
        </p:txBody>
      </p:sp>
    </p:spTree>
    <p:extLst>
      <p:ext uri="{BB962C8B-B14F-4D97-AF65-F5344CB8AC3E}">
        <p14:creationId xmlns:p14="http://schemas.microsoft.com/office/powerpoint/2010/main" val="372634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AE3CE-25DE-438E-BBFD-B0A334A1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20" y="361857"/>
            <a:ext cx="12018579" cy="6385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、代码和课件下载地址 </a:t>
            </a:r>
            <a:r>
              <a:rPr lang="en-US" altLang="zh-CN" sz="3000" dirty="0">
                <a:hlinkClick r:id="rId2"/>
              </a:rPr>
              <a:t>https://github.com/yangzhongke/aliyun_yunkaifapingtai_demo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、阿里云云开发平台地址：</a:t>
            </a:r>
            <a:r>
              <a:rPr lang="en-US" altLang="zh-CN" sz="3000" dirty="0">
                <a:hlinkClick r:id="rId3"/>
              </a:rPr>
              <a:t>https://workbench.aliyun.com/?source=5176.11533457&amp;userCode=n9nebfal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1577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4A77A4-AA61-4B3A-9A05-8F444EA9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61" y="0"/>
            <a:ext cx="10940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BE8F-C60A-45DA-B7B1-9FF42523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35326" cy="1954924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Serverless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Server(</a:t>
            </a:r>
            <a:r>
              <a:rPr lang="zh-CN" altLang="en-US" sz="5000" dirty="0"/>
              <a:t>服务器</a:t>
            </a:r>
            <a:r>
              <a:rPr lang="en-US" altLang="zh-CN" sz="5000" dirty="0"/>
              <a:t>)less(</a:t>
            </a:r>
            <a:r>
              <a:rPr lang="zh-CN" altLang="en-US" sz="5000" dirty="0"/>
              <a:t>没有</a:t>
            </a:r>
            <a:r>
              <a:rPr lang="en-US" altLang="zh-CN" sz="5000" dirty="0"/>
              <a:t>)</a:t>
            </a:r>
            <a:r>
              <a:rPr lang="zh-CN" altLang="en-US" sz="5000" dirty="0"/>
              <a:t>→没有服务器？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63206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BE8F-C60A-45DA-B7B1-9FF42523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35326" cy="9144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Serverless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85FC86-6BE9-4614-A864-E8BB63A136E5}"/>
              </a:ext>
            </a:extLst>
          </p:cNvPr>
          <p:cNvSpPr txBox="1"/>
          <p:nvPr/>
        </p:nvSpPr>
        <p:spPr>
          <a:xfrm>
            <a:off x="283780" y="1686911"/>
            <a:ext cx="6290441" cy="470898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写代码</a:t>
            </a:r>
            <a:endParaRPr lang="en-US" altLang="zh-CN" sz="5000" dirty="0"/>
          </a:p>
          <a:p>
            <a:r>
              <a:rPr lang="zh-CN" altLang="en-US" sz="5000" dirty="0"/>
              <a:t>服务器操作系统配置</a:t>
            </a:r>
            <a:endParaRPr lang="en-US" altLang="zh-CN" sz="5000" dirty="0"/>
          </a:p>
          <a:p>
            <a:r>
              <a:rPr lang="en-US" altLang="zh-CN" sz="5000" dirty="0"/>
              <a:t>WEB</a:t>
            </a:r>
            <a:r>
              <a:rPr lang="zh-CN" altLang="en-US" sz="5000" dirty="0"/>
              <a:t>服务器配置</a:t>
            </a:r>
            <a:endParaRPr lang="en-US" altLang="zh-CN" sz="5000" dirty="0"/>
          </a:p>
          <a:p>
            <a:r>
              <a:rPr lang="en-US" altLang="zh-CN" sz="5000" dirty="0"/>
              <a:t>OS</a:t>
            </a:r>
            <a:r>
              <a:rPr lang="zh-CN" altLang="en-US" sz="5000" dirty="0"/>
              <a:t>补丁更新、升级</a:t>
            </a:r>
            <a:endParaRPr lang="en-US" altLang="zh-CN" sz="5000" dirty="0"/>
          </a:p>
          <a:p>
            <a:r>
              <a:rPr lang="zh-CN" altLang="en-US" sz="5000" dirty="0"/>
              <a:t>扩容</a:t>
            </a:r>
            <a:endParaRPr lang="en-US" altLang="zh-CN" sz="5000" dirty="0"/>
          </a:p>
          <a:p>
            <a:r>
              <a:rPr lang="en-US" altLang="zh-CN" sz="5000" dirty="0"/>
              <a:t>……</a:t>
            </a:r>
            <a:endParaRPr lang="zh-CN" altLang="en-US" sz="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9323F9-CE00-4EC0-9A0F-CA8FF173AB8D}"/>
              </a:ext>
            </a:extLst>
          </p:cNvPr>
          <p:cNvSpPr txBox="1"/>
          <p:nvPr/>
        </p:nvSpPr>
        <p:spPr>
          <a:xfrm>
            <a:off x="8996183" y="3429000"/>
            <a:ext cx="2939143" cy="861774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写代码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72C97E7-07FB-4090-8F3F-25363908D848}"/>
              </a:ext>
            </a:extLst>
          </p:cNvPr>
          <p:cNvSpPr/>
          <p:nvPr/>
        </p:nvSpPr>
        <p:spPr>
          <a:xfrm>
            <a:off x="6574221" y="3561367"/>
            <a:ext cx="2421962" cy="597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92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1530</Words>
  <Application>Microsoft Office PowerPoint</Application>
  <PresentationFormat>宽屏</PresentationFormat>
  <Paragraphs>125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SabonLTStd-Roman</vt:lpstr>
      <vt:lpstr>等线</vt:lpstr>
      <vt:lpstr>Arial</vt:lpstr>
      <vt:lpstr>Bookman Old Style</vt:lpstr>
      <vt:lpstr>Consolas</vt:lpstr>
      <vt:lpstr>Rockwell</vt:lpstr>
      <vt:lpstr>Damask</vt:lpstr>
      <vt:lpstr>开发音频转字幕 -基于云开发平台  主讲人：杨中科</vt:lpstr>
      <vt:lpstr>PowerPoint 演示文稿</vt:lpstr>
      <vt:lpstr>云计算  Serverless  云开发平台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开发“音频转字幕”应用</vt:lpstr>
      <vt:lpstr>代码1</vt:lpstr>
      <vt:lpstr>代码2</vt:lpstr>
      <vt:lpstr>优化</vt:lpstr>
      <vt:lpstr>部署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714</cp:revision>
  <dcterms:created xsi:type="dcterms:W3CDTF">2021-01-02T23:47:39Z</dcterms:created>
  <dcterms:modified xsi:type="dcterms:W3CDTF">2021-04-16T08:01:19Z</dcterms:modified>
</cp:coreProperties>
</file>