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324" r:id="rId2"/>
    <p:sldId id="331" r:id="rId3"/>
    <p:sldId id="332" r:id="rId4"/>
    <p:sldId id="333" r:id="rId5"/>
    <p:sldId id="334" r:id="rId6"/>
    <p:sldId id="335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6762" autoAdjust="0"/>
  </p:normalViewPr>
  <p:slideViewPr>
    <p:cSldViewPr snapToGrid="0">
      <p:cViewPr varScale="1">
        <p:scale>
          <a:sx n="99" d="100"/>
          <a:sy n="99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刚学</a:t>
            </a:r>
            <a:r>
              <a:rPr lang="en-US" altLang="zh-CN"/>
              <a:t>SQL</a:t>
            </a:r>
            <a:r>
              <a:rPr lang="zh-CN" altLang="en-US"/>
              <a:t>语句的时候可能感觉很难，但是已经是先辈们努力简化的结果了。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0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98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0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4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zh-CN" altLang="en-US" sz="5000" dirty="0"/>
              <a:t>数据库基础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1-</a:t>
            </a:r>
            <a:r>
              <a:rPr lang="zh-CN" altLang="en-US" dirty="0"/>
              <a:t>数据库是什么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为什么需要数据库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800"/>
              <a:t>1</a:t>
            </a:r>
            <a:r>
              <a:rPr lang="zh-CN" altLang="en-US" sz="3800"/>
              <a:t>、用户注册、登陆；记录游戏装备信息；记录发帖信息</a:t>
            </a:r>
            <a:r>
              <a:rPr lang="en-US" altLang="zh-CN" sz="3800"/>
              <a:t>……</a:t>
            </a:r>
            <a:r>
              <a:rPr lang="zh-CN" altLang="en-US" sz="3800"/>
              <a:t>都需要把数据保存到硬盘上。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2</a:t>
            </a:r>
            <a:r>
              <a:rPr lang="zh-CN" altLang="en-US" sz="3800"/>
              <a:t>、可以用自定义格式的文件读写，但是比较麻烦，而且处理查询、并发更麻烦。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3</a:t>
            </a:r>
            <a:r>
              <a:rPr lang="zh-CN" altLang="en-US" sz="3800"/>
              <a:t>、数据库管理系统就是一个帮开发人员读写数据的软件，程序员只要用傻瓜化的</a:t>
            </a:r>
            <a:r>
              <a:rPr lang="en-US" altLang="zh-CN" sz="3800"/>
              <a:t>SQL</a:t>
            </a:r>
            <a:r>
              <a:rPr lang="zh-CN" altLang="en-US" sz="3800"/>
              <a:t>语句来和数据库管理系统沟通即可完成数据的高效读写。</a:t>
            </a:r>
            <a:endParaRPr lang="en-US" altLang="zh-CN" sz="38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澄清概念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56" y="5243286"/>
            <a:ext cx="11963039" cy="1434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/>
              <a:t>标准叫法“数据库管理系统（</a:t>
            </a:r>
            <a:r>
              <a:rPr lang="en-US" altLang="zh-CN" sz="3600"/>
              <a:t>DBMS</a:t>
            </a:r>
            <a:r>
              <a:rPr lang="zh-CN" altLang="en-US" sz="3600"/>
              <a:t>）”，一般简称“数据库”，一定要区分不同上下文中的“数据库”含义。</a:t>
            </a:r>
            <a:endParaRPr lang="en-US" altLang="zh-CN" sz="360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51BB122F-868D-47AC-960A-0834E21C8CEE}"/>
              </a:ext>
            </a:extLst>
          </p:cNvPr>
          <p:cNvSpPr/>
          <p:nvPr/>
        </p:nvSpPr>
        <p:spPr>
          <a:xfrm>
            <a:off x="1039906" y="1065099"/>
            <a:ext cx="1810870" cy="2294965"/>
          </a:xfrm>
          <a:prstGeom prst="can">
            <a:avLst>
              <a:gd name="adj" fmla="val 26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财务数据库</a:t>
            </a:r>
          </a:p>
        </p:txBody>
      </p:sp>
      <p:pic>
        <p:nvPicPr>
          <p:cNvPr id="6" name="Graphic 5" descr="Internet with solid fill">
            <a:extLst>
              <a:ext uri="{FF2B5EF4-FFF2-40B4-BE49-F238E27FC236}">
                <a16:creationId xmlns:a16="http://schemas.microsoft.com/office/drawing/2014/main" id="{49028F38-E37E-4842-84A8-58EF3798E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7119" y="1066381"/>
            <a:ext cx="2517022" cy="2517022"/>
          </a:xfrm>
          <a:prstGeom prst="rect">
            <a:avLst/>
          </a:prstGeom>
        </p:spPr>
      </p:pic>
      <p:pic>
        <p:nvPicPr>
          <p:cNvPr id="8" name="Graphic 7" descr="Programmer male with solid fill">
            <a:extLst>
              <a:ext uri="{FF2B5EF4-FFF2-40B4-BE49-F238E27FC236}">
                <a16:creationId xmlns:a16="http://schemas.microsoft.com/office/drawing/2014/main" id="{A6174314-AD06-438C-A136-E1DFB72B5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1224" y="1053473"/>
            <a:ext cx="2542838" cy="2542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0B3D1-9409-4245-B007-7DF4722B143D}"/>
              </a:ext>
            </a:extLst>
          </p:cNvPr>
          <p:cNvSpPr txBox="1"/>
          <p:nvPr/>
        </p:nvSpPr>
        <p:spPr>
          <a:xfrm>
            <a:off x="5425383" y="3175398"/>
            <a:ext cx="2159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/>
              <a:t>数据库管理系统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2A382A-B0E3-4E19-A6E2-58C73D2601D8}"/>
              </a:ext>
            </a:extLst>
          </p:cNvPr>
          <p:cNvCxnSpPr>
            <a:cxnSpLocks/>
          </p:cNvCxnSpPr>
          <p:nvPr/>
        </p:nvCxnSpPr>
        <p:spPr>
          <a:xfrm flipH="1">
            <a:off x="7283464" y="2324892"/>
            <a:ext cx="25170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4D49FF-256B-43A0-B3B8-C1903D7BCB63}"/>
              </a:ext>
            </a:extLst>
          </p:cNvPr>
          <p:cNvCxnSpPr>
            <a:stCxn id="6" idx="1"/>
          </p:cNvCxnSpPr>
          <p:nvPr/>
        </p:nvCxnSpPr>
        <p:spPr>
          <a:xfrm flipH="1">
            <a:off x="2850776" y="2324892"/>
            <a:ext cx="22163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741878-5211-4DF4-B63D-F13187BDCE4A}"/>
              </a:ext>
            </a:extLst>
          </p:cNvPr>
          <p:cNvSpPr txBox="1"/>
          <p:nvPr/>
        </p:nvSpPr>
        <p:spPr>
          <a:xfrm>
            <a:off x="8229600" y="1695426"/>
            <a:ext cx="896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/>
              <a:t>SQL</a:t>
            </a:r>
            <a:endParaRPr lang="zh-CN" altLang="en-US" sz="300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342793B7-A667-4F98-A110-B5B0869BFC8A}"/>
              </a:ext>
            </a:extLst>
          </p:cNvPr>
          <p:cNvSpPr/>
          <p:nvPr/>
        </p:nvSpPr>
        <p:spPr>
          <a:xfrm>
            <a:off x="2796181" y="3360064"/>
            <a:ext cx="1625479" cy="1557943"/>
          </a:xfrm>
          <a:prstGeom prst="can">
            <a:avLst>
              <a:gd name="adj" fmla="val 26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教务数据库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81FC45-CB38-4EFD-AC15-0E6C59C21C41}"/>
              </a:ext>
            </a:extLst>
          </p:cNvPr>
          <p:cNvCxnSpPr>
            <a:cxnSpLocks/>
            <a:stCxn id="9" idx="2"/>
            <a:endCxn id="19" idx="4"/>
          </p:cNvCxnSpPr>
          <p:nvPr/>
        </p:nvCxnSpPr>
        <p:spPr>
          <a:xfrm flipH="1">
            <a:off x="4421660" y="3606285"/>
            <a:ext cx="2083506" cy="5327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数据库概念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2790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、我们用的经典的数据库是“关系数据库”，不同类型的数据放到不同的“表”中，表之间通过关系来关联。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、一个“数据库”相当于一个</a:t>
            </a:r>
            <a:r>
              <a:rPr lang="en-US" altLang="zh-CN" sz="2800"/>
              <a:t>Excel</a:t>
            </a:r>
            <a:r>
              <a:rPr lang="zh-CN" altLang="en-US" sz="2800"/>
              <a:t>文件，一个“数据表”相当于一个</a:t>
            </a:r>
            <a:r>
              <a:rPr lang="en-US" altLang="zh-CN" sz="2800"/>
              <a:t>Sheet</a:t>
            </a:r>
            <a:r>
              <a:rPr lang="zh-CN" altLang="en-US" sz="2800"/>
              <a:t>，每个“数据表”定义了多列，一个“数据表”由多行。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3</a:t>
            </a:r>
            <a:r>
              <a:rPr lang="zh-CN" altLang="en-US" sz="2800"/>
              <a:t>、数据列类型，不同的列可以放不同类型的数据。</a:t>
            </a:r>
            <a:endParaRPr lang="en-US" altLang="zh-CN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770BB-2BFB-4513-8652-24B73E523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1516"/>
            <a:ext cx="6402604" cy="2367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79F38-2B5A-4E20-9C83-9A0B71B31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604" y="3939017"/>
            <a:ext cx="5808015" cy="21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2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主键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800"/>
              <a:t>两张“数据库表”之间可以由关系，比如“请假单”这张表中可以有指向“老师表”、“学生表”的列。如果用“姓名”，那么就存在着重名等问题，用“学生编号”也有各种问题导致“编号重复”的可能性。所以最好使用一个独立的、无意义的“主键”唯一标识一行。主键的值，对于同一个表中每一行数据都是唯一的。</a:t>
            </a:r>
            <a:endParaRPr lang="en-US" altLang="zh-CN" sz="3800"/>
          </a:p>
          <a:p>
            <a:pPr marL="0" indent="0">
              <a:buNone/>
            </a:pPr>
            <a:r>
              <a:rPr lang="zh-CN" altLang="en-US" sz="3800"/>
              <a:t>指向别的表的主键的列叫“外键”。</a:t>
            </a:r>
            <a:endParaRPr lang="en-US" altLang="zh-CN" sz="3800"/>
          </a:p>
        </p:txBody>
      </p:sp>
    </p:spTree>
    <p:extLst>
      <p:ext uri="{BB962C8B-B14F-4D97-AF65-F5344CB8AC3E}">
        <p14:creationId xmlns:p14="http://schemas.microsoft.com/office/powerpoint/2010/main" val="62255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主键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672993B-10FA-4C93-9225-0B6949C60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09838"/>
              </p:ext>
            </p:extLst>
          </p:nvPr>
        </p:nvGraphicFramePr>
        <p:xfrm>
          <a:off x="609600" y="1210733"/>
          <a:ext cx="28278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62207403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845860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4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张三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4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李四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8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杨中科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849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A47CFD-8E38-44E4-9251-9E051A85C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37508"/>
              </p:ext>
            </p:extLst>
          </p:nvPr>
        </p:nvGraphicFramePr>
        <p:xfrm>
          <a:off x="6722535" y="1433405"/>
          <a:ext cx="2096347" cy="1526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762207403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845860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46774"/>
                  </a:ext>
                </a:extLst>
              </a:tr>
              <a:tr h="414022"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Tom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4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Jerry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8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Lucy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84982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F3A32A0-8355-4DBB-A58E-3DBB4820A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80131"/>
              </p:ext>
            </p:extLst>
          </p:nvPr>
        </p:nvGraphicFramePr>
        <p:xfrm>
          <a:off x="913796" y="3941235"/>
          <a:ext cx="8128000" cy="236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54045213"/>
                    </a:ext>
                  </a:extLst>
                </a:gridCol>
                <a:gridCol w="1456871">
                  <a:extLst>
                    <a:ext uri="{9D8B030D-6E8A-4147-A177-3AD203B41FA5}">
                      <a16:colId xmlns:a16="http://schemas.microsoft.com/office/drawing/2014/main" val="117999089"/>
                    </a:ext>
                  </a:extLst>
                </a:gridCol>
                <a:gridCol w="1405466">
                  <a:extLst>
                    <a:ext uri="{9D8B030D-6E8A-4147-A177-3AD203B41FA5}">
                      <a16:colId xmlns:a16="http://schemas.microsoft.com/office/drawing/2014/main" val="2033501919"/>
                    </a:ext>
                  </a:extLst>
                </a:gridCol>
                <a:gridCol w="3233663">
                  <a:extLst>
                    <a:ext uri="{9D8B030D-6E8A-4147-A177-3AD203B41FA5}">
                      <a16:colId xmlns:a16="http://schemas.microsoft.com/office/drawing/2014/main" val="97278191"/>
                    </a:ext>
                  </a:extLst>
                </a:gridCol>
              </a:tblGrid>
              <a:tr h="592243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申请人</a:t>
                      </a:r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批准人</a:t>
                      </a:r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23472"/>
                  </a:ext>
                </a:extLst>
              </a:tr>
              <a:tr h="592243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参加奥运会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289938"/>
                  </a:ext>
                </a:extLst>
              </a:tr>
              <a:tr h="592243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回家吃饭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61880"/>
                  </a:ext>
                </a:extLst>
              </a:tr>
              <a:tr h="592243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去巴黎喂鸽子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3473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3311420-B138-473B-9A8E-CD1648008114}"/>
              </a:ext>
            </a:extLst>
          </p:cNvPr>
          <p:cNvSpPr txBox="1"/>
          <p:nvPr/>
        </p:nvSpPr>
        <p:spPr>
          <a:xfrm>
            <a:off x="1584951" y="7596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学生表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6E1CA-D889-487F-993C-A0F032A1D01F}"/>
              </a:ext>
            </a:extLst>
          </p:cNvPr>
          <p:cNvSpPr txBox="1"/>
          <p:nvPr/>
        </p:nvSpPr>
        <p:spPr>
          <a:xfrm>
            <a:off x="7511618" y="8783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老师学生表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97753-6C0C-4AF8-BF37-22191868E48B}"/>
              </a:ext>
            </a:extLst>
          </p:cNvPr>
          <p:cNvSpPr txBox="1"/>
          <p:nvPr/>
        </p:nvSpPr>
        <p:spPr>
          <a:xfrm>
            <a:off x="4539214" y="34268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学生请假表</a:t>
            </a:r>
          </a:p>
        </p:txBody>
      </p:sp>
    </p:spTree>
    <p:extLst>
      <p:ext uri="{BB962C8B-B14F-4D97-AF65-F5344CB8AC3E}">
        <p14:creationId xmlns:p14="http://schemas.microsoft.com/office/powerpoint/2010/main" val="295326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5154</TotalTime>
  <Words>394</Words>
  <Application>Microsoft Office PowerPoint</Application>
  <PresentationFormat>宽屏</PresentationFormat>
  <Paragraphs>65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 数据库基础  1-数据库是什么</vt:lpstr>
      <vt:lpstr>为什么需要数据库</vt:lpstr>
      <vt:lpstr>澄清概念</vt:lpstr>
      <vt:lpstr>数据库概念</vt:lpstr>
      <vt:lpstr>主键</vt:lpstr>
      <vt:lpstr>主键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1823</cp:revision>
  <dcterms:created xsi:type="dcterms:W3CDTF">2021-01-02T23:47:39Z</dcterms:created>
  <dcterms:modified xsi:type="dcterms:W3CDTF">2022-03-24T09:37:46Z</dcterms:modified>
</cp:coreProperties>
</file>