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324" r:id="rId2"/>
    <p:sldId id="339" r:id="rId3"/>
    <p:sldId id="340" r:id="rId4"/>
    <p:sldId id="342" r:id="rId5"/>
    <p:sldId id="345" r:id="rId6"/>
    <p:sldId id="343" r:id="rId7"/>
    <p:sldId id="344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6762" autoAdjust="0"/>
  </p:normalViewPr>
  <p:slideViewPr>
    <p:cSldViewPr snapToGrid="0">
      <p:cViewPr varScale="1">
        <p:scale>
          <a:sx n="58" d="100"/>
          <a:sy n="58" d="100"/>
        </p:scale>
        <p:origin x="9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3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0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cap="none" dirty="0"/>
              <a:t>主讲人：杨中科</a:t>
            </a:r>
            <a:br>
              <a:rPr lang="en-US" altLang="zh-CN" sz="10000" cap="none" dirty="0"/>
            </a:br>
            <a:br>
              <a:rPr lang="en-US" altLang="zh-CN" sz="10000" cap="none" dirty="0"/>
            </a:br>
            <a:r>
              <a:rPr lang="zh-CN" altLang="en-US" sz="5000" cap="none" dirty="0"/>
              <a:t>爬虫技术</a:t>
            </a:r>
            <a:br>
              <a:rPr lang="en-US" altLang="zh-CN" cap="none" dirty="0"/>
            </a:br>
            <a:br>
              <a:rPr lang="en-US" altLang="zh-CN" cap="none" dirty="0"/>
            </a:br>
            <a:r>
              <a:rPr lang="en-US" altLang="zh-CN" cap="none" dirty="0"/>
              <a:t>1-HTML</a:t>
            </a:r>
            <a:r>
              <a:rPr lang="zh-CN" altLang="en-US" cap="none" dirty="0"/>
              <a:t>基础</a:t>
            </a:r>
            <a:endParaRPr lang="zh-CN" alt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cap="none" dirty="0"/>
              <a:t>本阶段说明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8" y="638657"/>
            <a:ext cx="11800574" cy="6004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、目标：编写</a:t>
            </a:r>
            <a:r>
              <a:rPr lang="en-US" altLang="zh-CN" sz="3000" dirty="0"/>
              <a:t>Java</a:t>
            </a:r>
            <a:r>
              <a:rPr lang="zh-CN" altLang="en-US" sz="3000" dirty="0"/>
              <a:t>程序对于网页中的内容进行提取。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、用途：获取没有提供接口的网站中的数据。比如分析购物网站的价格；获取竞争对手网站的关键信息；抓取网站上的信息做数据分析。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、主要内容：</a:t>
            </a:r>
            <a:r>
              <a:rPr lang="en-US" altLang="zh-CN" sz="3000" dirty="0"/>
              <a:t>HTML</a:t>
            </a:r>
            <a:r>
              <a:rPr lang="zh-CN" altLang="en-US" sz="3000" dirty="0"/>
              <a:t>基础；</a:t>
            </a:r>
            <a:r>
              <a:rPr lang="en-US" altLang="zh-CN" sz="3000" dirty="0"/>
              <a:t>Java</a:t>
            </a:r>
            <a:r>
              <a:rPr lang="zh-CN" altLang="en-US" sz="3000" dirty="0"/>
              <a:t>中抓取网站内容；</a:t>
            </a:r>
            <a:r>
              <a:rPr lang="en-US" altLang="zh-CN" sz="3000" dirty="0"/>
              <a:t>Java</a:t>
            </a:r>
            <a:r>
              <a:rPr lang="zh-CN" altLang="en-US" sz="3000" dirty="0"/>
              <a:t>中进行</a:t>
            </a:r>
            <a:r>
              <a:rPr lang="en-US" altLang="zh-CN" sz="3000" dirty="0"/>
              <a:t>HTML</a:t>
            </a:r>
            <a:r>
              <a:rPr lang="zh-CN" altLang="en-US" sz="3000" dirty="0"/>
              <a:t>分析；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4</a:t>
            </a:r>
            <a:r>
              <a:rPr lang="zh-CN" altLang="en-US" sz="3000" dirty="0"/>
              <a:t>、网站内容一直在变，可能你看的时候的网站内容和讲课时候不一样了，学思想，而不是死记硬背。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5</a:t>
            </a:r>
            <a:r>
              <a:rPr lang="zh-CN" altLang="en-US" sz="3000" dirty="0"/>
              <a:t>、建议用</a:t>
            </a:r>
            <a:r>
              <a:rPr lang="en-US" altLang="zh-CN" sz="3000" dirty="0"/>
              <a:t>Chrome</a:t>
            </a:r>
            <a:r>
              <a:rPr lang="zh-CN" altLang="en-US" sz="3000"/>
              <a:t>浏览器，有的浏览器可能不行。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Warning</a:t>
            </a:r>
            <a:r>
              <a:rPr lang="zh-CN" altLang="en-US" sz="3000" dirty="0"/>
              <a:t>：遵纪守法！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0509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cap="none" dirty="0"/>
              <a:t>浏览网站过程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8" y="638657"/>
            <a:ext cx="11800574" cy="1507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、我们在浏览器上输入网址并且回车，之后发生了什么？</a:t>
            </a:r>
            <a:endParaRPr lang="en-US" altLang="zh-CN" sz="30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3D0B502-850D-439E-B4F7-07D13EBB2383}"/>
              </a:ext>
            </a:extLst>
          </p:cNvPr>
          <p:cNvSpPr/>
          <p:nvPr/>
        </p:nvSpPr>
        <p:spPr>
          <a:xfrm>
            <a:off x="539014" y="3801980"/>
            <a:ext cx="2387066" cy="77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0F258DD7-92CE-4FE5-BD30-F03EA813FAF1}"/>
              </a:ext>
            </a:extLst>
          </p:cNvPr>
          <p:cNvSpPr/>
          <p:nvPr/>
        </p:nvSpPr>
        <p:spPr>
          <a:xfrm>
            <a:off x="8393229" y="1925054"/>
            <a:ext cx="2271563" cy="34362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0858C32-0411-424F-96A2-527C6E6ABF1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732547" y="2926080"/>
            <a:ext cx="6660682" cy="87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F9310A4-79F3-42BF-AD81-34904BFAF766}"/>
              </a:ext>
            </a:extLst>
          </p:cNvPr>
          <p:cNvSpPr txBox="1"/>
          <p:nvPr/>
        </p:nvSpPr>
        <p:spPr>
          <a:xfrm>
            <a:off x="3939573" y="2648457"/>
            <a:ext cx="385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我要 </a:t>
            </a:r>
            <a:r>
              <a:rPr lang="en-US" altLang="zh-CN" dirty="0"/>
              <a:t>https://www.youzack.com/1.html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1EE6CD9-5BD0-458D-A76A-6D2161DADCBE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2926080" y="4191803"/>
            <a:ext cx="5467149" cy="38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ED9367A-60B4-499B-8628-B91F5B088A27}"/>
              </a:ext>
            </a:extLst>
          </p:cNvPr>
          <p:cNvSpPr txBox="1"/>
          <p:nvPr/>
        </p:nvSpPr>
        <p:spPr>
          <a:xfrm>
            <a:off x="4917419" y="419180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内容如下</a:t>
            </a:r>
            <a:endParaRPr lang="en-US" altLang="zh-CN" dirty="0"/>
          </a:p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8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74E84-66BC-40D0-AAAE-F59E4A27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7213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cap="none" dirty="0"/>
              <a:t>什么是</a:t>
            </a:r>
            <a:r>
              <a:rPr lang="en-US" altLang="zh-CN" cap="none" dirty="0"/>
              <a:t>HTML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3D7AE-0D05-4663-A53E-5839AE08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50" y="1037285"/>
            <a:ext cx="11781927" cy="5479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、服务器并不是把网页的图像传递给浏览器，而是给到一个</a:t>
            </a:r>
            <a:r>
              <a:rPr lang="en-US" altLang="zh-CN" sz="3000" dirty="0"/>
              <a:t>HTML</a:t>
            </a:r>
            <a:r>
              <a:rPr lang="zh-CN" altLang="en-US" sz="3000" dirty="0"/>
              <a:t>的文本文档，因为这样不仅节省流量，而且浏览器可以根据分辨率，设备等进行不同的图形渲染。以</a:t>
            </a:r>
            <a:r>
              <a:rPr lang="en-US" altLang="zh-CN" sz="3000" dirty="0"/>
              <a:t>youzack.com</a:t>
            </a:r>
            <a:r>
              <a:rPr lang="zh-CN" altLang="en-US" sz="3000" dirty="0"/>
              <a:t>在不同分辨率下为例。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、通过查看源码的形式查看一下</a:t>
            </a:r>
            <a:r>
              <a:rPr lang="en-US" altLang="zh-CN" sz="3000" dirty="0"/>
              <a:t>HTML</a:t>
            </a:r>
            <a:r>
              <a:rPr lang="zh-CN" altLang="en-US" sz="3000" dirty="0"/>
              <a:t>的内容。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、对于写爬虫来讲，不需要会写</a:t>
            </a:r>
            <a:r>
              <a:rPr lang="en-US" altLang="zh-CN" sz="3000" dirty="0"/>
              <a:t>HTML</a:t>
            </a:r>
            <a:r>
              <a:rPr lang="zh-CN" altLang="en-US" sz="3000" dirty="0"/>
              <a:t>，只要能读懂</a:t>
            </a:r>
            <a:r>
              <a:rPr lang="en-US" altLang="zh-CN" sz="3000" dirty="0"/>
              <a:t>HTML</a:t>
            </a:r>
            <a:r>
              <a:rPr lang="zh-CN" altLang="en-US" sz="3000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197334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82BBC-66C2-4C0A-9981-B35E710F1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826910" cy="655217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100" dirty="0"/>
              <a:t>&lt;Family&gt;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100" dirty="0"/>
              <a:t>&lt;/Family&gt;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100" dirty="0"/>
              <a:t>标签（节点）可以有属性：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100" dirty="0"/>
              <a:t>&lt;Family </a:t>
            </a:r>
            <a:r>
              <a:rPr lang="en-US" altLang="zh-CN" sz="2100" dirty="0" err="1"/>
              <a:t>Addr</a:t>
            </a:r>
            <a:r>
              <a:rPr lang="en-US" altLang="zh-CN" sz="2100" dirty="0"/>
              <a:t>="</a:t>
            </a:r>
            <a:r>
              <a:rPr lang="zh-CN" altLang="en-US" sz="2100" dirty="0"/>
              <a:t>北京市。。。</a:t>
            </a:r>
            <a:r>
              <a:rPr lang="en-US" altLang="zh-CN" sz="2100" dirty="0"/>
              <a:t>" Tel="010-333"&gt;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100" dirty="0"/>
              <a:t>&lt;/Family&gt;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100" dirty="0"/>
              <a:t>标签可以嵌套，标签可以有子标签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100" dirty="0"/>
              <a:t>&lt;Family&gt;  </a:t>
            </a:r>
            <a:r>
              <a:rPr lang="zh-CN" altLang="en-US" sz="2100" dirty="0"/>
              <a:t>父节点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100" dirty="0"/>
              <a:t>  </a:t>
            </a:r>
            <a:r>
              <a:rPr lang="en-US" altLang="zh-CN" sz="2100" dirty="0"/>
              <a:t>&lt;Father&gt;</a:t>
            </a:r>
            <a:r>
              <a:rPr lang="zh-CN" altLang="en-US" sz="2100" dirty="0"/>
              <a:t>光头强</a:t>
            </a:r>
            <a:r>
              <a:rPr lang="en-US" altLang="zh-CN" sz="2100" dirty="0"/>
              <a:t>&lt;/Father&gt;   </a:t>
            </a:r>
            <a:r>
              <a:rPr lang="zh-CN" altLang="en-US" sz="2100" dirty="0"/>
              <a:t>子节点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100" dirty="0"/>
              <a:t>  </a:t>
            </a:r>
            <a:r>
              <a:rPr lang="en-US" altLang="zh-CN" sz="2100" dirty="0"/>
              <a:t>&lt;Mother Name="</a:t>
            </a:r>
            <a:r>
              <a:rPr lang="zh-CN" altLang="en-US" sz="2100" dirty="0"/>
              <a:t>翠花</a:t>
            </a:r>
            <a:r>
              <a:rPr lang="en-US" altLang="zh-CN" sz="2100" dirty="0"/>
              <a:t>" Age="18"&gt;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100" dirty="0"/>
              <a:t>	&lt;head&gt;&lt;/head&gt;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100" dirty="0"/>
              <a:t>	&lt;body&gt;&lt;/body&gt;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100" dirty="0"/>
              <a:t>  &lt;/Mother&gt;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100" dirty="0"/>
              <a:t>  &lt;Children&gt;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100" dirty="0"/>
              <a:t>     &lt;Child Age="5"&gt;Tom&lt;/Child&gt;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100" dirty="0"/>
              <a:t>     &lt;Child Age="8"&gt;Lily&lt;/Child&gt;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100" dirty="0"/>
              <a:t>  &lt;/Children&gt;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100" dirty="0"/>
              <a:t>&lt;/Family&gt;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43217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74E84-66BC-40D0-AAAE-F59E4A27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7213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cap="none" dirty="0"/>
              <a:t>HTML</a:t>
            </a:r>
            <a:r>
              <a:rPr lang="zh-CN" altLang="en-US" cap="none" dirty="0"/>
              <a:t>整体结构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3D7AE-0D05-4663-A53E-5839AE08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04" y="1092793"/>
            <a:ext cx="2936310" cy="501700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5000" dirty="0"/>
              <a:t>&lt;html&gt;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5000" dirty="0"/>
              <a:t>&lt;head&gt;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5000" dirty="0"/>
              <a:t>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5000" dirty="0"/>
              <a:t>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5000" dirty="0"/>
              <a:t>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5000" dirty="0"/>
              <a:t>&lt;/html&gt;</a:t>
            </a:r>
            <a:endParaRPr lang="zh-CN" altLang="en-US" sz="5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591F43F-73DB-48CC-9B34-DDFB884DCD09}"/>
              </a:ext>
            </a:extLst>
          </p:cNvPr>
          <p:cNvSpPr txBox="1">
            <a:spLocks/>
          </p:cNvSpPr>
          <p:nvPr/>
        </p:nvSpPr>
        <p:spPr>
          <a:xfrm>
            <a:off x="3359218" y="1085411"/>
            <a:ext cx="8296978" cy="5017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</a:t>
            </a:r>
            <a:r>
              <a:rPr lang="en-US" altLang="zh-CN" sz="3000" dirty="0"/>
              <a:t>HTML</a:t>
            </a:r>
            <a:r>
              <a:rPr lang="zh-CN" altLang="en-US" sz="3000" dirty="0"/>
              <a:t>节点一般是闭合的：</a:t>
            </a:r>
            <a:r>
              <a:rPr lang="en-US" altLang="zh-CN" sz="3000" dirty="0"/>
              <a:t>&lt;aa&gt;&lt;/aa&gt;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、节点可以嵌套节点：</a:t>
            </a:r>
            <a:r>
              <a:rPr lang="en-US" altLang="zh-CN" sz="3000" dirty="0"/>
              <a:t>&lt;aa&gt;&lt;bb&gt;&lt;/bb&gt;&lt;/aa&gt;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、节点的属性对节点进行详细的配置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/>
              <a:t>&lt;a </a:t>
            </a:r>
            <a:r>
              <a:rPr lang="en-US" altLang="zh-CN" sz="3000" dirty="0" err="1"/>
              <a:t>href</a:t>
            </a:r>
            <a:r>
              <a:rPr lang="en-US" altLang="zh-CN" sz="3000" dirty="0"/>
              <a:t>=“https://www.yzk18.com”  target=“_blank”&gt;yzk18&lt;/a&gt;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5228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74E84-66BC-40D0-AAAE-F59E4A27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7213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cap="none" dirty="0"/>
              <a:t>HTML</a:t>
            </a:r>
            <a:r>
              <a:rPr lang="zh-CN" altLang="en-US" cap="none" dirty="0"/>
              <a:t>常用元素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3D7AE-0D05-4663-A53E-5839AE08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58" y="1085411"/>
            <a:ext cx="11713945" cy="501700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/>
              <a:t>1</a:t>
            </a:r>
            <a:r>
              <a:rPr lang="zh-CN" altLang="en-US" sz="3600" dirty="0"/>
              <a:t>、</a:t>
            </a:r>
            <a:r>
              <a:rPr lang="en-US" altLang="zh-CN" sz="3600" dirty="0"/>
              <a:t>div</a:t>
            </a:r>
            <a:r>
              <a:rPr lang="zh-CN" altLang="en-US" sz="3600" dirty="0"/>
              <a:t>代表划分的一个“区域”，</a:t>
            </a:r>
            <a:r>
              <a:rPr lang="zh-CN" altLang="en-US" sz="3600"/>
              <a:t>可以嵌套（父子关系）。</a:t>
            </a:r>
            <a:r>
              <a:rPr lang="en-US" altLang="zh-CN" sz="3600" dirty="0"/>
              <a:t>div</a:t>
            </a:r>
            <a:r>
              <a:rPr lang="zh-CN" altLang="en-US" sz="3600" dirty="0"/>
              <a:t>是进行页面布局的经典元素。</a:t>
            </a:r>
            <a:endParaRPr lang="en-US" altLang="zh-CN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、超链接是</a:t>
            </a:r>
            <a:r>
              <a:rPr lang="en-US" altLang="zh-CN" sz="3600" dirty="0"/>
              <a:t>a</a:t>
            </a:r>
            <a:r>
              <a:rPr lang="zh-CN" altLang="en-US" sz="3600" dirty="0"/>
              <a:t>，内部文本是超链接显示内容，</a:t>
            </a:r>
            <a:r>
              <a:rPr lang="en-US" altLang="zh-CN" sz="3600" dirty="0" err="1"/>
              <a:t>href</a:t>
            </a:r>
            <a:r>
              <a:rPr lang="zh-CN" altLang="en-US" sz="3600" dirty="0"/>
              <a:t>属性为超链接的网址，可以是相对路径，也可以是绝对路径，也可以是全网址。</a:t>
            </a:r>
            <a:endParaRPr lang="en-US" altLang="zh-CN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/>
              <a:t>3</a:t>
            </a:r>
            <a:r>
              <a:rPr lang="zh-CN" altLang="en-US" sz="3600" dirty="0"/>
              <a:t>、图片是</a:t>
            </a:r>
            <a:r>
              <a:rPr lang="en-US" altLang="zh-CN" sz="3600" dirty="0" err="1"/>
              <a:t>img</a:t>
            </a:r>
            <a:r>
              <a:rPr lang="zh-CN" altLang="en-US" sz="3600" dirty="0"/>
              <a:t>，</a:t>
            </a:r>
            <a:r>
              <a:rPr lang="en-US" altLang="zh-CN" sz="3600" dirty="0" err="1"/>
              <a:t>src</a:t>
            </a:r>
            <a:r>
              <a:rPr lang="zh-CN" altLang="en-US" sz="3600" dirty="0"/>
              <a:t>是图片的路径，可以是相对路径，也可以是绝对路径，也可以是全网址。</a:t>
            </a:r>
            <a:endParaRPr lang="en-US" altLang="zh-CN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/>
              <a:t>4</a:t>
            </a:r>
            <a:r>
              <a:rPr lang="zh-CN" altLang="en-US" sz="3600" dirty="0"/>
              <a:t>、</a:t>
            </a:r>
            <a:r>
              <a:rPr lang="en-US" altLang="zh-CN" sz="3600" dirty="0"/>
              <a:t>id</a:t>
            </a:r>
            <a:r>
              <a:rPr lang="zh-CN" altLang="en-US" sz="3600" dirty="0"/>
              <a:t>是唯一的编号；</a:t>
            </a:r>
            <a:r>
              <a:rPr lang="en-US" altLang="zh-CN" sz="3600" dirty="0"/>
              <a:t>name</a:t>
            </a:r>
            <a:r>
              <a:rPr lang="zh-CN" altLang="en-US" sz="3600" dirty="0"/>
              <a:t>是名字，可能重复；</a:t>
            </a:r>
            <a:r>
              <a:rPr lang="en-US" altLang="zh-CN" sz="3600" dirty="0"/>
              <a:t>class</a:t>
            </a:r>
            <a:r>
              <a:rPr lang="zh-CN" altLang="en-US" sz="3600" dirty="0"/>
              <a:t>是样式名，一个元素可以有多个样式名；</a:t>
            </a:r>
          </a:p>
        </p:txBody>
      </p:sp>
    </p:spTree>
    <p:extLst>
      <p:ext uri="{BB962C8B-B14F-4D97-AF65-F5344CB8AC3E}">
        <p14:creationId xmlns:p14="http://schemas.microsoft.com/office/powerpoint/2010/main" val="313737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6609</TotalTime>
  <Words>612</Words>
  <Application>Microsoft Office PowerPoint</Application>
  <PresentationFormat>宽屏</PresentationFormat>
  <Paragraphs>61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Rockwell</vt:lpstr>
      <vt:lpstr>等线</vt:lpstr>
      <vt:lpstr>Arial</vt:lpstr>
      <vt:lpstr>Bookman Old Style</vt:lpstr>
      <vt:lpstr>Damask</vt:lpstr>
      <vt:lpstr>主讲人：杨中科  爬虫技术  1-HTML基础</vt:lpstr>
      <vt:lpstr>本阶段说明</vt:lpstr>
      <vt:lpstr>浏览网站过程</vt:lpstr>
      <vt:lpstr>什么是HTML</vt:lpstr>
      <vt:lpstr>PowerPoint 演示文稿</vt:lpstr>
      <vt:lpstr>HTML整体结构</vt:lpstr>
      <vt:lpstr>HTML常用元素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2098</cp:revision>
  <dcterms:created xsi:type="dcterms:W3CDTF">2021-01-02T23:47:39Z</dcterms:created>
  <dcterms:modified xsi:type="dcterms:W3CDTF">2022-03-31T02:57:44Z</dcterms:modified>
</cp:coreProperties>
</file>