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  <p:sldId id="755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63" r:id="rId45"/>
    <p:sldId id="764" r:id="rId46"/>
    <p:sldId id="765" r:id="rId47"/>
    <p:sldId id="766" r:id="rId48"/>
    <p:sldId id="767" r:id="rId49"/>
    <p:sldId id="768" r:id="rId50"/>
    <p:sldId id="770" r:id="rId51"/>
    <p:sldId id="771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781" r:id="rId62"/>
    <p:sldId id="782" r:id="rId63"/>
    <p:sldId id="783" r:id="rId64"/>
    <p:sldId id="784" r:id="rId65"/>
    <p:sldId id="785" r:id="rId66"/>
    <p:sldId id="786" r:id="rId67"/>
    <p:sldId id="787" r:id="rId68"/>
    <p:sldId id="788" r:id="rId69"/>
    <p:sldId id="789" r:id="rId70"/>
    <p:sldId id="790" r:id="rId71"/>
    <p:sldId id="791" r:id="rId72"/>
    <p:sldId id="792" r:id="rId73"/>
    <p:sldId id="793" r:id="rId74"/>
    <p:sldId id="794" r:id="rId75"/>
    <p:sldId id="795" r:id="rId76"/>
    <p:sldId id="796" r:id="rId77"/>
    <p:sldId id="797" r:id="rId78"/>
    <p:sldId id="798" r:id="rId79"/>
    <p:sldId id="799" r:id="rId80"/>
    <p:sldId id="800" r:id="rId81"/>
    <p:sldId id="801" r:id="rId82"/>
    <p:sldId id="907" r:id="rId83"/>
    <p:sldId id="908" r:id="rId84"/>
    <p:sldId id="909" r:id="rId85"/>
    <p:sldId id="910" r:id="rId86"/>
    <p:sldId id="911" r:id="rId87"/>
    <p:sldId id="912" r:id="rId88"/>
    <p:sldId id="913" r:id="rId89"/>
    <p:sldId id="914" r:id="rId90"/>
    <p:sldId id="915" r:id="rId91"/>
    <p:sldId id="904" r:id="rId92"/>
    <p:sldId id="905" r:id="rId93"/>
    <p:sldId id="259" r:id="rId9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notesMaster" Target="notesMasters/notesMaster1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56558" y="2638989"/>
            <a:ext cx="26212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事件框架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6600" dirty="0" smtClean="0">
                <a:solidFill>
                  <a:schemeClr val="bg1"/>
                </a:solidFill>
              </a:rPr>
              <a:t>复习</a:t>
            </a:r>
            <a:endParaRPr lang="zh-CN" sz="6600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理解页面的解析机制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理解</a:t>
            </a:r>
            <a:r>
              <a:rPr lang="en-US" altLang="zh-CN" sz="1600">
                <a:solidFill>
                  <a:schemeClr val="bg1"/>
                </a:solidFill>
              </a:rPr>
              <a:t>window.onload</a:t>
            </a:r>
            <a:r>
              <a:rPr lang="zh-CN" altLang="en-US" sz="1600">
                <a:solidFill>
                  <a:schemeClr val="bg1"/>
                </a:solidFill>
              </a:rPr>
              <a:t>的作用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jquery</a:t>
            </a:r>
            <a:r>
              <a:rPr lang="zh-CN" altLang="en-US" sz="1600">
                <a:solidFill>
                  <a:schemeClr val="bg1"/>
                </a:solidFill>
              </a:rPr>
              <a:t>事件复习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350696" cy="1470025"/>
          </a:xfrm>
        </p:spPr>
        <p:txBody>
          <a:bodyPr/>
          <a:lstStyle/>
          <a:p>
            <a:r>
              <a:rPr lang="zh-CN" altLang="en-US">
                <a:sym typeface="+mn-ea"/>
              </a:rPr>
              <a:t>页面解析</a:t>
            </a:r>
            <a:endParaRPr lang="zh-CN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页面解析机制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首先从上而下将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文档读取编译成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然后给元素绑定事件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备注：如果是动态添加的元素，是无法绑定事件的。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代码演示</a:t>
            </a:r>
            <a:r>
              <a:rPr lang="en-US" altLang="zh-CN"/>
              <a:t>dom</a:t>
            </a:r>
            <a:r>
              <a:rPr lang="zh-CN" altLang="en-US"/>
              <a:t>树必须先解析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2997200"/>
            <a:ext cx="8172450" cy="2800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5780" y="1710690"/>
            <a:ext cx="80784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js</a:t>
            </a:r>
            <a:r>
              <a:rPr lang="zh-CN" altLang="en-US"/>
              <a:t>放在最后，这个时候执行的时候</a:t>
            </a:r>
            <a:r>
              <a:rPr lang="en-US" altLang="zh-CN"/>
              <a:t>dom</a:t>
            </a:r>
            <a:r>
              <a:rPr lang="zh-CN" altLang="en-US"/>
              <a:t>树已经形成，所以我们可以通过</a:t>
            </a:r>
            <a:r>
              <a:rPr lang="en-US" altLang="zh-CN"/>
              <a:t>getElementById</a:t>
            </a:r>
            <a:r>
              <a:rPr lang="zh-CN" altLang="en-US"/>
              <a:t>找到元素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如果将代码放在前面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3357245"/>
            <a:ext cx="8229600" cy="274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885" y="1599565"/>
            <a:ext cx="77127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执行顺序从上到下，执行到代码的时候找不到</a:t>
            </a:r>
            <a:r>
              <a:rPr lang="en-US" altLang="zh-CN"/>
              <a:t>div</a:t>
            </a:r>
            <a:r>
              <a:rPr lang="zh-CN" altLang="en-US"/>
              <a:t>，所以报错。</a:t>
            </a:r>
            <a:endParaRPr lang="zh-CN" altLang="en-US"/>
          </a:p>
          <a:p>
            <a:r>
              <a:rPr lang="zh-CN" altLang="en-US"/>
              <a:t>因为这个时候还没解析到这里，</a:t>
            </a:r>
            <a:r>
              <a:rPr lang="en-US" altLang="zh-CN"/>
              <a:t>dom</a:t>
            </a:r>
            <a:r>
              <a:rPr lang="zh-CN" altLang="en-US"/>
              <a:t>树还没形成。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事件进阶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Live – </a:t>
            </a:r>
            <a:r>
              <a:rPr lang="zh-CN" altLang="en-US" dirty="0" smtClean="0"/>
              <a:t>淘汰</a:t>
            </a:r>
            <a:endParaRPr lang="en-US" altLang="zh-CN" dirty="0" smtClean="0"/>
          </a:p>
          <a:p>
            <a:r>
              <a:rPr lang="en-US" altLang="zh-CN" dirty="0" smtClean="0"/>
              <a:t>Bind </a:t>
            </a:r>
            <a:r>
              <a:rPr lang="zh-CN" altLang="en-US" dirty="0" smtClean="0"/>
              <a:t>绑定已经加载好的控件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zh-CN" altLang="en-US" dirty="0" smtClean="0"/>
              <a:t>只执行一次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zh-CN" altLang="en-US" dirty="0" smtClean="0"/>
              <a:t>绑定动态添加的和绑定已经加载好的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bind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live</a:t>
            </a:r>
            <a:r>
              <a:rPr lang="zh-CN" altLang="en-US" dirty="0"/>
              <a:t>方法其实是</a:t>
            </a:r>
            <a:r>
              <a:rPr lang="en-US" altLang="zh-CN" dirty="0"/>
              <a:t>bind</a:t>
            </a:r>
            <a:r>
              <a:rPr lang="zh-CN" altLang="en-US" dirty="0"/>
              <a:t>方法的变种，其基本功能就同</a:t>
            </a:r>
            <a:r>
              <a:rPr lang="en-US" altLang="zh-CN" dirty="0"/>
              <a:t>bind</a:t>
            </a:r>
            <a:r>
              <a:rPr lang="zh-CN" altLang="en-US" dirty="0"/>
              <a:t>方法的功能是一样的，都是为一个元素绑定某个事件，但是</a:t>
            </a:r>
            <a:r>
              <a:rPr lang="en-US" altLang="zh-CN" dirty="0"/>
              <a:t>bind</a:t>
            </a:r>
            <a:r>
              <a:rPr lang="zh-CN" altLang="en-US" dirty="0"/>
              <a:t>方法只能给当前存在的元素绑定事件，对于事后采用</a:t>
            </a:r>
            <a:r>
              <a:rPr lang="en-US" altLang="zh-CN" dirty="0"/>
              <a:t>JS</a:t>
            </a:r>
            <a:r>
              <a:rPr lang="zh-CN" altLang="en-US" dirty="0"/>
              <a:t>等方式新生成的元素无效，而</a:t>
            </a:r>
            <a:r>
              <a:rPr lang="en-US" altLang="zh-CN" dirty="0"/>
              <a:t>live</a:t>
            </a:r>
            <a:r>
              <a:rPr lang="zh-CN" altLang="en-US" dirty="0"/>
              <a:t>方法则正好弥补了</a:t>
            </a:r>
            <a:r>
              <a:rPr lang="en-US" altLang="zh-CN" dirty="0"/>
              <a:t>bind</a:t>
            </a:r>
            <a:r>
              <a:rPr lang="zh-CN" altLang="en-US" dirty="0"/>
              <a:t>方法的这个缺陷，它可以对后生成的元素也可以绑定相应的事件。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事件练习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160" y="1600200"/>
            <a:ext cx="9079230" cy="4526280"/>
          </a:xfrm>
        </p:spPr>
        <p:txBody>
          <a:bodyPr>
            <a:normAutofit lnSpcReduction="20000"/>
          </a:bodyPr>
          <a:lstStyle/>
          <a:p>
            <a:r>
              <a:rPr lang="zh-CN" altLang="en-US" sz="3600" dirty="0">
                <a:sym typeface="+mn-ea"/>
              </a:rPr>
              <a:t>小练习：</a:t>
            </a:r>
            <a:endParaRPr lang="zh-CN" altLang="en-US" sz="3600" dirty="0">
              <a:sym typeface="+mn-ea"/>
            </a:endParaRPr>
          </a:p>
          <a:p>
            <a:pPr lvl="1"/>
            <a:r>
              <a:rPr lang="zh-CN" altLang="en-US" sz="3150" dirty="0">
                <a:sym typeface="+mn-ea"/>
              </a:rPr>
              <a:t>定义一个背景为红色，高为</a:t>
            </a:r>
            <a:r>
              <a:rPr lang="en-US" altLang="zh-CN" sz="3150" dirty="0">
                <a:sym typeface="+mn-ea"/>
              </a:rPr>
              <a:t>300px</a:t>
            </a:r>
            <a:r>
              <a:rPr lang="zh-CN" altLang="en-US" sz="3150" dirty="0">
                <a:sym typeface="+mn-ea"/>
              </a:rPr>
              <a:t>，宽为</a:t>
            </a:r>
            <a:r>
              <a:rPr lang="en-US" altLang="zh-CN" sz="3150" dirty="0">
                <a:sym typeface="+mn-ea"/>
              </a:rPr>
              <a:t>300px</a:t>
            </a:r>
            <a:r>
              <a:rPr lang="zh-CN" altLang="en-US" sz="3150" dirty="0">
                <a:sym typeface="+mn-ea"/>
              </a:rPr>
              <a:t>的</a:t>
            </a:r>
            <a:r>
              <a:rPr lang="en-US" altLang="zh-CN" sz="3150" dirty="0">
                <a:sym typeface="+mn-ea"/>
              </a:rPr>
              <a:t>div</a:t>
            </a:r>
            <a:r>
              <a:rPr lang="zh-CN" altLang="en-US" sz="3150" dirty="0">
                <a:sym typeface="+mn-ea"/>
              </a:rPr>
              <a:t>，点击将其背景颜色变成绿色</a:t>
            </a:r>
            <a:endParaRPr lang="zh-CN" altLang="en-US" sz="3150" dirty="0">
              <a:sym typeface="+mn-ea"/>
            </a:endParaRPr>
          </a:p>
          <a:p>
            <a:r>
              <a:rPr lang="zh-CN" altLang="en-US" sz="4400" dirty="0"/>
              <a:t>分别使用如下两种方式实现：</a:t>
            </a:r>
            <a:endParaRPr lang="zh-CN" altLang="en-US" sz="4400" dirty="0"/>
          </a:p>
          <a:p>
            <a:pPr lvl="1"/>
            <a:r>
              <a:rPr lang="zh-CN" altLang="en-US" sz="2450" dirty="0"/>
              <a:t>使用原生方式实现</a:t>
            </a:r>
            <a:endParaRPr lang="zh-CN" altLang="en-US" sz="2450" dirty="0"/>
          </a:p>
          <a:p>
            <a:pPr lvl="1"/>
            <a:r>
              <a:rPr lang="zh-CN" altLang="en-US" sz="2450" dirty="0"/>
              <a:t>使用</a:t>
            </a:r>
            <a:r>
              <a:rPr lang="en-US" altLang="zh-CN" sz="2450" dirty="0"/>
              <a:t>jquery</a:t>
            </a:r>
            <a:r>
              <a:rPr lang="zh-CN" altLang="en-US" sz="2450" dirty="0"/>
              <a:t>的</a:t>
            </a:r>
            <a:r>
              <a:rPr lang="en-US" altLang="zh-CN" sz="2450" dirty="0"/>
              <a:t>click</a:t>
            </a:r>
            <a:r>
              <a:rPr lang="zh-CN" altLang="en-US" sz="2450" dirty="0"/>
              <a:t>方式实现</a:t>
            </a:r>
            <a:endParaRPr lang="zh-CN" altLang="en-US" sz="2450" dirty="0"/>
          </a:p>
          <a:p>
            <a:pPr lvl="1"/>
            <a:r>
              <a:rPr lang="zh-CN" altLang="en-US" sz="2450" dirty="0"/>
              <a:t>使用</a:t>
            </a:r>
            <a:r>
              <a:rPr lang="en-US" altLang="zh-CN" sz="2450" dirty="0"/>
              <a:t>jquery</a:t>
            </a:r>
            <a:r>
              <a:rPr lang="zh-CN" altLang="en-US" sz="2450" dirty="0"/>
              <a:t>的</a:t>
            </a:r>
            <a:r>
              <a:rPr lang="en-US" altLang="zh-CN" sz="2450" dirty="0"/>
              <a:t>on</a:t>
            </a:r>
            <a:r>
              <a:rPr lang="zh-CN" altLang="en-US" sz="2450" dirty="0"/>
              <a:t>方式实现</a:t>
            </a:r>
            <a:endParaRPr lang="zh-CN" altLang="en-US" sz="2450" dirty="0"/>
          </a:p>
          <a:p>
            <a:endParaRPr lang="zh-CN" altLang="en-US" sz="2800" dirty="0"/>
          </a:p>
          <a:p>
            <a:r>
              <a:rPr lang="zh-CN" altLang="en-US" sz="2800" dirty="0"/>
              <a:t>比较各种写法 牢牢记住写法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先让大家熟悉这些事件的用法</a:t>
            </a:r>
            <a:endParaRPr lang="zh-CN" altLang="en-US"/>
          </a:p>
          <a:p>
            <a:r>
              <a:rPr lang="zh-CN" altLang="en-US"/>
              <a:t>接下来我们将讲解这些事件的原理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工具</a:t>
            </a:r>
            <a:endParaRPr lang="zh-CN" altLang="en-US"/>
          </a:p>
          <a:p>
            <a:r>
              <a:rPr lang="zh-CN" altLang="en-US"/>
              <a:t>工具包</a:t>
            </a:r>
            <a:endParaRPr lang="zh-CN" altLang="en-US"/>
          </a:p>
          <a:p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>
                <a:solidFill>
                  <a:schemeClr val="bg1"/>
                </a:solidFill>
              </a:rPr>
              <a:t>事件的发展历程 </a:t>
            </a:r>
            <a:endParaRPr lang="zh-CN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通过事件的发展历程理解解耦和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事件的发展机制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事件进化论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772920"/>
            <a:ext cx="8229600" cy="3576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代码的分离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</a:t>
            </a:r>
            <a:r>
              <a:rPr lang="zh-CN" altLang="en-US"/>
              <a:t>的分离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css</a:t>
            </a:r>
            <a:r>
              <a:rPr lang="zh-CN" altLang="en-US"/>
              <a:t>分离结构和样式</a:t>
            </a:r>
            <a:endParaRPr lang="zh-CN" altLang="en-US"/>
          </a:p>
          <a:p>
            <a:r>
              <a:rPr lang="en-US" altLang="zh-CN"/>
              <a:t>JS</a:t>
            </a:r>
            <a:r>
              <a:rPr lang="zh-CN" altLang="en-US"/>
              <a:t>代码和</a:t>
            </a:r>
            <a:r>
              <a:rPr lang="en-US" altLang="zh-CN"/>
              <a:t>html</a:t>
            </a:r>
            <a:r>
              <a:rPr lang="zh-CN" altLang="en-US"/>
              <a:t>分离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分离的好处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分工合作</a:t>
            </a:r>
            <a:endParaRPr lang="zh-CN" altLang="en-US"/>
          </a:p>
          <a:p>
            <a:r>
              <a:rPr lang="zh-CN" altLang="en-US"/>
              <a:t>易于维护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西游记分工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唐僧：念紧箍咒，形象代言人，抵挡艳遇</a:t>
            </a:r>
            <a:endParaRPr lang="zh-CN" altLang="en-US"/>
          </a:p>
          <a:p>
            <a:r>
              <a:rPr lang="zh-CN" altLang="en-US"/>
              <a:t>孙悟空：斩妖除魔</a:t>
            </a:r>
            <a:endParaRPr lang="zh-CN" altLang="en-US"/>
          </a:p>
          <a:p>
            <a:r>
              <a:rPr lang="zh-CN" altLang="en-US"/>
              <a:t>猪八戒：活跃团队气氛</a:t>
            </a:r>
            <a:endParaRPr lang="zh-CN" altLang="en-US"/>
          </a:p>
          <a:p>
            <a:r>
              <a:rPr lang="zh-CN" altLang="en-US"/>
              <a:t>沙和尚：挑东西  </a:t>
            </a:r>
            <a:endParaRPr lang="zh-CN" altLang="en-US"/>
          </a:p>
          <a:p>
            <a:r>
              <a:rPr lang="zh-CN" altLang="en-US"/>
              <a:t>白龙马：坐骑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整个世界都是走向分离的世界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职业的分离：</a:t>
            </a:r>
            <a:endParaRPr lang="zh-CN" altLang="en-US"/>
          </a:p>
          <a:p>
            <a:r>
              <a:rPr lang="zh-CN" altLang="en-US" sz="2400"/>
              <a:t>职业的精细化，专业越来越多，技术越来越多，每个人不需要通宵全部，只需要精通一个专业就可以了。</a:t>
            </a:r>
            <a:endParaRPr lang="zh-CN" altLang="en-US" sz="2400"/>
          </a:p>
          <a:p>
            <a:r>
              <a:rPr lang="zh-CN" altLang="en-US"/>
              <a:t>制造业分离：</a:t>
            </a:r>
            <a:endParaRPr lang="zh-CN" altLang="en-US"/>
          </a:p>
          <a:p>
            <a:r>
              <a:rPr lang="zh-CN" altLang="en-US" sz="2400"/>
              <a:t>先分离成一个小小的零件，然后组装。</a:t>
            </a:r>
            <a:endParaRPr lang="zh-CN" altLang="en-US" sz="2400"/>
          </a:p>
          <a:p>
            <a:r>
              <a:rPr lang="zh-CN" altLang="en-US" sz="2400"/>
              <a:t>项目的分离：</a:t>
            </a:r>
            <a:endParaRPr lang="zh-CN" altLang="en-US" sz="2400"/>
          </a:p>
          <a:p>
            <a:r>
              <a:rPr lang="zh-CN" altLang="en-US" sz="2400"/>
              <a:t>开发一个网站需要设计师，制作师，前端开发，后台开发，</a:t>
            </a:r>
            <a:endParaRPr lang="zh-CN" altLang="en-US" sz="2400"/>
          </a:p>
          <a:p>
            <a:r>
              <a:rPr lang="zh-CN" altLang="en-US" sz="2400"/>
              <a:t>数据库，项目管理，架构师，需求分析师，测试工程师等等不同的角色组成一个团队一起。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从解耦和角度看事件发展历程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事件的发展历程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直接在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的属性中写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代码 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定义一个函数，赋值给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元素的</a:t>
            </a:r>
            <a:r>
              <a:rPr lang="en-US" altLang="zh-CN" b="1" dirty="0" err="1" smtClean="0"/>
              <a:t>onXXX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第三种添加事件方式，使用</a:t>
            </a:r>
            <a:r>
              <a:rPr lang="en-US" altLang="zh-CN" b="1" dirty="0" err="1" smtClean="0"/>
              <a:t>element.onXXX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dirty="0" smtClean="0"/>
              <a:t>第四种添加事件方式，使用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br>
              <a:rPr lang="zh-CN" altLang="en-US" b="1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84976" cy="8835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第一种 直接在</a:t>
            </a:r>
            <a:r>
              <a:rPr lang="en-US" altLang="zh-CN" dirty="0"/>
              <a:t>html</a:t>
            </a:r>
            <a:r>
              <a:rPr lang="zh-CN" altLang="en-US" dirty="0"/>
              <a:t>的属性中写</a:t>
            </a:r>
            <a:r>
              <a:rPr lang="en-US" altLang="zh-CN" dirty="0"/>
              <a:t>JS</a:t>
            </a:r>
            <a:r>
              <a:rPr lang="zh-CN" altLang="en-US" dirty="0"/>
              <a:t>代码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512" y="1432248"/>
            <a:ext cx="8964488" cy="4693915"/>
          </a:xfrm>
        </p:spPr>
        <p:txBody>
          <a:bodyPr/>
          <a:lstStyle/>
          <a:p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="alert(4);"&gt;Div1 Element&lt;/div&gt;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静态和动态放在一起</a:t>
            </a:r>
            <a:r>
              <a:rPr lang="en-US" altLang="zh-CN" dirty="0" smtClean="0"/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耦合度强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b="1" dirty="0" smtClean="0">
                <a:solidFill>
                  <a:srgbClr val="00B050"/>
                </a:solidFill>
              </a:rPr>
              <a:t>不利于分工</a:t>
            </a:r>
            <a:r>
              <a:rPr lang="en-US" altLang="zh-CN" b="1" dirty="0" smtClean="0">
                <a:solidFill>
                  <a:srgbClr val="00B050"/>
                </a:solidFill>
              </a:rPr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耦合度高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大概这是上世纪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年代的写法，那时候直接把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代码写在网页中很普遍，也许那时候的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并不太重要，只是用来做做验证或一些花哨的效果而已。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你在网上看到的别人写好的东西，你可以拿过来直接使用的都是框架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最著名的：</a:t>
            </a:r>
            <a:endParaRPr lang="zh-CN" altLang="en-US"/>
          </a:p>
          <a:p>
            <a:pPr lvl="1"/>
            <a:r>
              <a:rPr lang="zh-CN" altLang="en-US"/>
              <a:t>通用框架：</a:t>
            </a:r>
            <a:r>
              <a:rPr lang="en-US" altLang="zh-CN"/>
              <a:t>jquery  bootstrap  zepto</a:t>
            </a:r>
            <a:endParaRPr lang="en-US" altLang="zh-CN"/>
          </a:p>
          <a:p>
            <a:pPr lvl="1"/>
            <a:r>
              <a:rPr lang="en-US" altLang="zh-CN"/>
              <a:t>UI</a:t>
            </a:r>
            <a:r>
              <a:rPr lang="zh-CN" altLang="en-US"/>
              <a:t>框架：</a:t>
            </a:r>
            <a:r>
              <a:rPr lang="en-US" altLang="zh-CN"/>
              <a:t>jquery UI </a:t>
            </a:r>
            <a:r>
              <a:rPr lang="zh-CN" altLang="en-US"/>
              <a:t>，</a:t>
            </a:r>
            <a:r>
              <a:rPr lang="en-US" altLang="zh-CN"/>
              <a:t>ext</a:t>
            </a:r>
            <a:r>
              <a:rPr lang="zh-CN" altLang="en-US"/>
              <a:t>，</a:t>
            </a:r>
            <a:r>
              <a:rPr lang="en-US" altLang="zh-CN"/>
              <a:t>bootstrap</a:t>
            </a:r>
            <a:r>
              <a:rPr lang="zh-CN" altLang="en-US"/>
              <a:t>中的</a:t>
            </a:r>
            <a:r>
              <a:rPr lang="en-US" altLang="zh-CN"/>
              <a:t>UI</a:t>
            </a:r>
            <a:r>
              <a:rPr lang="zh-CN" altLang="en-US"/>
              <a:t>组件</a:t>
            </a:r>
            <a:endParaRPr lang="zh-CN" altLang="en-US"/>
          </a:p>
          <a:p>
            <a:pPr lvl="1"/>
            <a:r>
              <a:rPr lang="en-US" altLang="zh-CN"/>
              <a:t>MVC</a:t>
            </a:r>
            <a:r>
              <a:rPr lang="zh-CN" altLang="en-US"/>
              <a:t>：</a:t>
            </a:r>
            <a:r>
              <a:rPr lang="en-US" altLang="zh-CN"/>
              <a:t>angularJS</a:t>
            </a:r>
            <a:r>
              <a:rPr lang="zh-CN" altLang="en-US"/>
              <a:t>， </a:t>
            </a:r>
            <a:r>
              <a:rPr lang="en-US" altLang="zh-CN"/>
              <a:t>React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定义一个函数，赋值给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onXXX</a:t>
            </a:r>
            <a:r>
              <a:rPr lang="zh-CN" altLang="en-US" dirty="0" smtClean="0"/>
              <a:t>属性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smtClean="0"/>
              <a:t>function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(){}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()"&gt;Div2 Element&lt;/div&gt; </a:t>
            </a:r>
            <a:br>
              <a:rPr lang="en-US" altLang="zh-CN" dirty="0" smtClean="0"/>
            </a:br>
            <a:r>
              <a:rPr lang="zh-CN" altLang="en-US" dirty="0" smtClean="0"/>
              <a:t>先定义函数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，然后赋值给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属性，这种方式也应该属于上世纪</a:t>
            </a:r>
            <a:r>
              <a:rPr lang="en-US" altLang="zh-CN" dirty="0" smtClean="0">
                <a:solidFill>
                  <a:srgbClr val="FF0000"/>
                </a:solidFill>
              </a:rPr>
              <a:t>90</a:t>
            </a:r>
            <a:r>
              <a:rPr lang="zh-CN" altLang="en-US" dirty="0" smtClean="0">
                <a:solidFill>
                  <a:srgbClr val="FF0000"/>
                </a:solidFill>
              </a:rPr>
              <a:t>年代</a:t>
            </a:r>
            <a:r>
              <a:rPr lang="zh-CN" altLang="en-US" dirty="0" smtClean="0"/>
              <a:t>的流行写法。</a:t>
            </a:r>
            <a:endParaRPr lang="en-US" altLang="zh-CN" dirty="0" smtClean="0"/>
          </a:p>
          <a:p>
            <a:r>
              <a:rPr lang="zh-CN" altLang="en-US" dirty="0" smtClean="0"/>
              <a:t>比第一种方式好的是它把业务逻辑代码都封装在一个函数里了，使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r>
              <a:rPr lang="zh-CN" altLang="en-US" sz="4000" dirty="0" smtClean="0">
                <a:solidFill>
                  <a:srgbClr val="00B050"/>
                </a:solidFill>
              </a:rPr>
              <a:t>稍微有点儿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分离</a:t>
            </a:r>
            <a:r>
              <a:rPr lang="zh-CN" altLang="en-US" dirty="0" smtClean="0"/>
              <a:t>，不至于第一种那么</a:t>
            </a:r>
            <a:r>
              <a:rPr lang="zh-CN" altLang="en-US" dirty="0" smtClean="0">
                <a:solidFill>
                  <a:srgbClr val="FF0000"/>
                </a:solidFill>
              </a:rPr>
              <a:t>紧密耦合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使用</a:t>
            </a:r>
            <a:r>
              <a:rPr lang="en-US" altLang="zh-CN" smtClean="0"/>
              <a:t>element.onXXX</a:t>
            </a:r>
            <a:r>
              <a:rPr lang="zh-CN" altLang="en-US" smtClean="0"/>
              <a:t>方式 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&lt;div id="d3"&gt;Div3 Element&lt;/div&gt; </a:t>
            </a:r>
            <a:br>
              <a:rPr lang="en-US" altLang="zh-CN" dirty="0" smtClean="0"/>
            </a:br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d3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('d3'); </a:t>
            </a:r>
            <a:br>
              <a:rPr lang="en-US" altLang="zh-CN" dirty="0" smtClean="0"/>
            </a:br>
            <a:r>
              <a:rPr lang="en-US" altLang="zh-CN" dirty="0" smtClean="0"/>
              <a:t>d3.onclick = function(){ 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zh-CN" altLang="en-US" dirty="0" smtClean="0"/>
              <a:t>这种方式也比较早期，但</a:t>
            </a:r>
            <a:r>
              <a:rPr lang="zh-CN" altLang="en-US" b="1" dirty="0" smtClean="0">
                <a:solidFill>
                  <a:srgbClr val="FF0000"/>
                </a:solidFill>
              </a:rPr>
              <a:t>好处是可以将</a:t>
            </a:r>
            <a:r>
              <a:rPr lang="en-US" altLang="zh-CN" b="1" dirty="0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HTML</a:t>
            </a:r>
            <a:r>
              <a:rPr lang="zh-CN" altLang="en-US" b="1" dirty="0" smtClean="0">
                <a:solidFill>
                  <a:srgbClr val="FF0000"/>
                </a:solidFill>
              </a:rPr>
              <a:t>完全分离</a:t>
            </a:r>
            <a:r>
              <a:rPr lang="zh-CN" altLang="en-US" dirty="0" smtClean="0"/>
              <a:t>，但前提是需要给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元素提供一个额外的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或其它能获取该元素对象的方式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r>
              <a:rPr lang="zh-CN" altLang="en-US" dirty="0" smtClean="0"/>
              <a:t>这是目前推荐的方式，较前两种方式功能更为强大，可以为元素添加多个句柄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或称响应函数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，支持事件冒泡或捕获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r>
              <a:rPr lang="zh-CN" altLang="en-US" sz="2800" dirty="0" smtClean="0"/>
              <a:t>当你在工作中领悟出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要跟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结构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实现分离</a:t>
            </a:r>
            <a:r>
              <a:rPr lang="zh-CN" altLang="en-US" sz="2800" dirty="0" smtClean="0"/>
              <a:t>后的道理后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你的能力就更进一步了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这个能力不是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开发能力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而是综合能力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因为整个软件开发开发很多来源于建筑学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生活场景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比如建筑学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盖楼新思维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模块化改造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打仗通过后勤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军师等不同团队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万多人开发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如何能够有条不紊的进行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分离降低团队之间的互相影响性</a:t>
            </a:r>
            <a:endParaRPr lang="en-US" altLang="zh-CN" sz="24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46413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这个道理我们学习只是点出来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真正领悟需要你在工作中随着角色的转变逐步过渡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当你工作几年之后担任架构师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项目经理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之后技术总监</a:t>
            </a:r>
            <a:r>
              <a:rPr lang="en-US" altLang="zh-CN" dirty="0" smtClean="0"/>
              <a:t>,CEO</a:t>
            </a:r>
            <a:r>
              <a:rPr lang="zh-CN" altLang="en-US" dirty="0" smtClean="0"/>
              <a:t>就会慢慢体会分离思想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架构师：系统的分离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经理：任务，团队的分离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技术总监：项目，市场，技术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CEO:</a:t>
            </a:r>
            <a:r>
              <a:rPr lang="zh-CN" altLang="en-US" dirty="0" smtClean="0"/>
              <a:t>财务部，技术部，市场部，战略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DOM0 DOM2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DOM0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我们将早起的事件写法称之为：</a:t>
            </a:r>
            <a:r>
              <a:rPr lang="en-US" altLang="zh-CN"/>
              <a:t>DOM0</a:t>
            </a:r>
            <a:r>
              <a:rPr lang="zh-CN" altLang="en-US"/>
              <a:t>时代。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分离的事件写法称之为：</a:t>
            </a:r>
            <a:r>
              <a:rPr lang="en-US" altLang="zh-CN"/>
              <a:t>DOM2</a:t>
            </a:r>
            <a:r>
              <a:rPr lang="zh-CN" altLang="en-US"/>
              <a:t>时代。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683895" y="213233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DOM2 </a:t>
            </a:r>
            <a:r>
              <a:rPr lang="zh-CN" altLang="en-US" sz="4800" dirty="0" smtClean="0">
                <a:solidFill>
                  <a:schemeClr val="bg1"/>
                </a:solidFill>
              </a:rPr>
              <a:t>事件流（捕获和冒泡）</a:t>
            </a:r>
            <a:endParaRPr lang="zh-CN" altLang="en-US" sz="4800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理解捕获 冒泡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DOM2 – </a:t>
            </a:r>
            <a:r>
              <a:rPr lang="zh-CN" altLang="en-US" smtClean="0"/>
              <a:t>事件流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冒泡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捕捉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事件流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冒泡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框架的相通性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每个框架封装需要的知识点大同小异</a:t>
            </a:r>
            <a:endParaRPr lang="zh-CN" altLang="en-US"/>
          </a:p>
          <a:p>
            <a:r>
              <a:rPr lang="zh-CN" altLang="en-US"/>
              <a:t>我们以</a:t>
            </a:r>
            <a:r>
              <a:rPr lang="en-US" altLang="zh-CN"/>
              <a:t>jquery</a:t>
            </a:r>
            <a:r>
              <a:rPr lang="zh-CN" altLang="en-US"/>
              <a:t>为例，讲解其知识点</a:t>
            </a:r>
            <a:endParaRPr lang="zh-CN" altLang="en-US"/>
          </a:p>
          <a:p>
            <a:r>
              <a:rPr lang="zh-CN" altLang="en-US"/>
              <a:t>这也是面试中最常遇到的。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冒泡案例 </a:t>
            </a:r>
            <a:r>
              <a:rPr lang="en-US" altLang="zh-CN" smtClean="0"/>
              <a:t>–</a:t>
            </a:r>
            <a:r>
              <a:rPr lang="zh-CN" altLang="en-US" smtClean="0"/>
              <a:t>做案例</a:t>
            </a:r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8229600" cy="2198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事件冒泡定义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官方定义</a:t>
            </a:r>
            <a:r>
              <a:rPr lang="en-US" altLang="zh-CN" dirty="0" smtClean="0"/>
              <a:t>:</a:t>
            </a:r>
            <a:r>
              <a:rPr lang="zh-CN" altLang="zh-CN" dirty="0" smtClean="0"/>
              <a:t>事件按照从</a:t>
            </a:r>
            <a:r>
              <a:rPr lang="zh-CN" altLang="zh-CN" dirty="0" smtClean="0">
                <a:solidFill>
                  <a:srgbClr val="FF0000"/>
                </a:solidFill>
              </a:rPr>
              <a:t>最特定的事件</a:t>
            </a:r>
            <a:r>
              <a:rPr lang="zh-CN" altLang="zh-CN" dirty="0" smtClean="0"/>
              <a:t>目标到</a:t>
            </a:r>
            <a:r>
              <a:rPr lang="zh-CN" altLang="zh-CN" dirty="0" smtClean="0">
                <a:solidFill>
                  <a:srgbClr val="FF0000"/>
                </a:solidFill>
              </a:rPr>
              <a:t>最不特定</a:t>
            </a:r>
            <a:r>
              <a:rPr lang="zh-CN" altLang="zh-CN" dirty="0" smtClean="0"/>
              <a:t>的事件目标</a:t>
            </a:r>
            <a:r>
              <a:rPr lang="en-US" altLang="zh-CN" dirty="0" smtClean="0"/>
              <a:t>(document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body)</a:t>
            </a:r>
            <a:r>
              <a:rPr lang="zh-CN" altLang="zh-CN" dirty="0" smtClean="0"/>
              <a:t>的顺序触发。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IE</a:t>
            </a:r>
            <a:r>
              <a:rPr lang="zh-CN" altLang="en-US" dirty="0" smtClean="0"/>
              <a:t>只支持冒泡事件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捕获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基于冒泡引出捕获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捕获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三个字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倒过来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7504" y="2060848"/>
            <a:ext cx="8928992" cy="461664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"button"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"buhuo"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事件捕获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"paopao"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事件冒泡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script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"text/javascript"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'#paopao'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'body'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'baby'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zh-CN" altLang="zh-CN" sz="2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事件流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事件流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3556" name="图片 3" descr="http://files.jb51.net/file_images/article/201310/201310281602015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 b="11848"/>
          <a:stretch>
            <a:fillRect/>
          </a:stretch>
        </p:blipFill>
        <p:spPr bwMode="auto">
          <a:xfrm>
            <a:off x="179388" y="1179513"/>
            <a:ext cx="88392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W3C</a:t>
            </a:r>
            <a:r>
              <a:rPr lang="zh-CN" altLang="en-US" smtClean="0"/>
              <a:t>标准 </a:t>
            </a:r>
            <a:r>
              <a:rPr lang="en-US" altLang="zh-CN" smtClean="0"/>
              <a:t> DOM</a:t>
            </a:r>
            <a:r>
              <a:rPr lang="zh-CN" altLang="en-US" smtClean="0"/>
              <a:t>事件流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事件流综合了两种方式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先捕获后冒泡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/>
              <a:t>W3C</a:t>
            </a:r>
            <a:r>
              <a:rPr lang="zh-CN" altLang="zh-CN" dirty="0"/>
              <a:t>模型是将两者进行中和，在</a:t>
            </a:r>
            <a:r>
              <a:rPr lang="en-US" altLang="zh-CN" dirty="0"/>
              <a:t>W3C</a:t>
            </a:r>
            <a:r>
              <a:rPr lang="zh-CN" altLang="zh-CN" dirty="0"/>
              <a:t>模型中，任何事件发生时，先从顶层开始进行事件捕获，直到事件触发到达了事件源元素。然后，再从事件源往上进行事件冒泡，直到到达</a:t>
            </a:r>
            <a:r>
              <a:rPr lang="en-US" altLang="zh-CN" dirty="0"/>
              <a:t>document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江湖纷争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0010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事件流标准是综合了两大门派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B050"/>
                </a:solidFill>
              </a:rPr>
              <a:t>IE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Netspace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zh-CN" dirty="0" smtClean="0"/>
              <a:t>W3C</a:t>
            </a:r>
            <a:r>
              <a:rPr lang="zh-CN" altLang="en-US" dirty="0" smtClean="0"/>
              <a:t>标准制定的时候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已经存在两大标准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dirty="0" smtClean="0"/>
              <a:t>指定标准的开会的时候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互相争吵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为了钱，都想以自己的为标准，最后达成妥协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都支持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这样就成了今天的事件流</a:t>
            </a:r>
            <a:endParaRPr lang="en-US" altLang="zh-CN" dirty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两虎相争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必有一伤 原来是假的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两虎相争，必有猿伤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最受伤害的是我们程序猿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DOM2 </a:t>
            </a:r>
            <a:r>
              <a:rPr lang="zh-CN" altLang="en-US" smtClean="0">
                <a:solidFill>
                  <a:schemeClr val="tx1"/>
                </a:solidFill>
              </a:rPr>
              <a:t>事件流 </a:t>
            </a:r>
            <a:r>
              <a:rPr lang="zh-CN" smtClean="0">
                <a:solidFill>
                  <a:schemeClr val="tx1"/>
                </a:solidFill>
              </a:rPr>
              <a:t>代码实现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964488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案例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简单比较两种实现方式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7260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传统方式实现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btn.onclick</a:t>
            </a:r>
            <a:r>
              <a:rPr lang="en-US" altLang="zh-CN" sz="2800" dirty="0" smtClean="0"/>
              <a:t> = function() {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事件流方式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//false 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表示使用冒泡方式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btn.addEventListener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click',function</a:t>
            </a:r>
            <a:r>
              <a:rPr lang="en-US" altLang="zh-CN" sz="2800" dirty="0" smtClean="0"/>
              <a:t>() {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  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+=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},false);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工作以后你可能从事的三种工作：</a:t>
            </a:r>
            <a:endParaRPr lang="zh-CN" altLang="en-US"/>
          </a:p>
          <a:p>
            <a:r>
              <a:rPr lang="zh-CN" altLang="en-US"/>
              <a:t>开发页面的功能：</a:t>
            </a:r>
            <a:r>
              <a:rPr lang="en-US" altLang="zh-CN"/>
              <a:t>html css js</a:t>
            </a:r>
            <a:endParaRPr lang="en-US" altLang="zh-CN"/>
          </a:p>
          <a:p>
            <a:r>
              <a:rPr lang="zh-CN" altLang="en-US"/>
              <a:t>维护公司已有的框架</a:t>
            </a:r>
            <a:endParaRPr lang="zh-CN" altLang="en-US"/>
          </a:p>
          <a:p>
            <a:r>
              <a:rPr lang="zh-CN" altLang="en-US"/>
              <a:t>编写新框架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Dom2级事件处理程序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9"/>
          </p:nvPr>
        </p:nvSpPr>
        <p:spPr>
          <a:xfrm>
            <a:off x="0" y="1417638"/>
            <a:ext cx="9144000" cy="47533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addEventListener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观察者模式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工厂模式：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Dom2级事件处理程序添加事件方法（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事件名称（无</a:t>
            </a:r>
            <a:r>
              <a:rPr lang="zh-CN" altLang="en-US" dirty="0" smtClean="0">
                <a:ea typeface="微软雅黑" pitchFamily="34" charset="-122"/>
              </a:rPr>
              <a:t>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）【必须】, 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事件回调函数【必须】，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是否在捕获阶段执行{默认：false}）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调用：btn.addEventListener('click', Fn, false);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定义一个背景为红色，高为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，宽为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，点击将其背景颜色变成绿色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DOM02</a:t>
            </a:r>
            <a:r>
              <a:rPr lang="zh-CN" altLang="en-US" dirty="0" smtClean="0"/>
              <a:t>同时存在，执行顺序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DOM0</a:t>
            </a:r>
            <a:r>
              <a:rPr lang="zh-CN" altLang="en-US" dirty="0" smtClean="0"/>
              <a:t>优先执行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案例演示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128792" cy="796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DOM0 2</a:t>
            </a:r>
            <a:r>
              <a:rPr lang="zh-CN" altLang="en-US" dirty="0" smtClean="0"/>
              <a:t>绑定事件比较和优点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DOM0</a:t>
            </a:r>
            <a:r>
              <a:rPr lang="zh-CN" altLang="en-US" dirty="0" smtClean="0"/>
              <a:t>绑定事件会自动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覆盖</a:t>
            </a:r>
            <a:r>
              <a:rPr lang="zh-CN" altLang="en-US" dirty="0" smtClean="0"/>
              <a:t>前面的绑定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一个元素只能绑定一个事件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D0M2</a:t>
            </a:r>
            <a:r>
              <a:rPr lang="zh-CN" altLang="en-US" dirty="0" smtClean="0"/>
              <a:t>可以绑定多个事件</a:t>
            </a:r>
            <a:endParaRPr lang="zh-CN" altLang="en-US" dirty="0" smtClean="0"/>
          </a:p>
          <a:p/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28324" y="548680"/>
            <a:ext cx="857885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代码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/&gt;';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可以解除绑定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标准组织移除事件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removeEventListener：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dom2级移除事件处理程序方法，参数以及调用方式同addEventListener。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btn.removeEventListener('click', Fn, false);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注意：匿名函数不能移除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解除绑定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12" y="2564904"/>
            <a:ext cx="9057288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fn3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框架开篇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最终框架演示</a:t>
            </a:r>
            <a:endParaRPr lang="zh-CN" altLang="en-US"/>
          </a:p>
          <a:p>
            <a:r>
              <a:rPr lang="zh-CN" altLang="en-US"/>
              <a:t>讲课方式：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，先学习各种框架的基础知识，复习前面的各种知识点，通过实践动手编写框架将前面讲的理论知识实践化，加深理解。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，框架封装：将前面讲的各个自框架以合理的方式封装成我们的最终框架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IE事件处理程序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9"/>
          </p:nvPr>
        </p:nvSpPr>
        <p:spPr>
          <a:xfrm>
            <a:off x="107504" y="1484784"/>
            <a:ext cx="9036496" cy="46413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attachEvent（</a:t>
            </a:r>
            <a:r>
              <a:rPr lang="zh-CN" altLang="zh-CN" dirty="0" smtClean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detachEvent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addEventLinster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remove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ie为元素绑定事件处理程序方法。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前面有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‘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调用：dom.attachEvent('onclick', Fn);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多个回调函数执行顺序：倒序。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this指向window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IE移除事件处理程序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detachEvent：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ie中移除事件处理程序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btn.detachEvent('onclick', Fn);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dirty="0" smtClean="0"/>
              <a:t>3 </a:t>
            </a:r>
            <a:r>
              <a:rPr lang="zh-CN" altLang="en-US" dirty="0" smtClean="0"/>
              <a:t>事件委托 了解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557020"/>
            <a:ext cx="17678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</a:rPr>
              <a:t>封装框架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事件框架封装</a:t>
            </a:r>
            <a:br>
              <a:rPr lang="en-US" altLang="zh-CN" dirty="0" smtClean="0"/>
            </a:br>
            <a:r>
              <a:rPr lang="zh-CN" altLang="en-US" dirty="0" smtClean="0"/>
              <a:t>对象版本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第一种方式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740" y="1268730"/>
            <a:ext cx="585597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2204720"/>
            <a:ext cx="822960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需要实例化</a:t>
            </a:r>
            <a:endParaRPr lang="zh-CN" altLang="en-US"/>
          </a:p>
          <a:p>
            <a:pPr lvl="1"/>
            <a:r>
              <a:rPr lang="zh-CN" altLang="en-US"/>
              <a:t>为什么需要实例化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亲自动手给我们之前使用面向对象编写的框架添加事件相关方法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框架封装的六脉神剑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框架封装的六大知识点：</a:t>
            </a:r>
            <a:endParaRPr lang="zh-CN" altLang="en-US"/>
          </a:p>
          <a:p>
            <a:pPr lvl="1"/>
            <a:r>
              <a:rPr lang="zh-CN" altLang="en-US"/>
              <a:t>框架雏形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链式访问</a:t>
            </a:r>
            <a:endParaRPr lang="zh-CN" altLang="en-US"/>
          </a:p>
          <a:p>
            <a:pPr lvl="1"/>
            <a:r>
              <a:rPr lang="zh-CN" altLang="en-US"/>
              <a:t>命名空间</a:t>
            </a:r>
            <a:endParaRPr lang="zh-CN" altLang="en-US"/>
          </a:p>
          <a:p>
            <a:pPr lvl="1"/>
            <a:r>
              <a:rPr lang="zh-CN" altLang="en-US"/>
              <a:t>模块化</a:t>
            </a:r>
            <a:endParaRPr lang="zh-CN" altLang="en-US"/>
          </a:p>
          <a:p>
            <a:pPr lvl="1"/>
            <a:r>
              <a:rPr lang="zh-CN" altLang="en-US"/>
              <a:t>可扩展</a:t>
            </a:r>
            <a:r>
              <a:rPr lang="en-US" altLang="zh-CN"/>
              <a:t>-- </a:t>
            </a:r>
            <a:r>
              <a:rPr lang="zh-CN" altLang="en-US"/>
              <a:t>插件 组件</a:t>
            </a:r>
            <a:endParaRPr lang="zh-CN" altLang="en-US"/>
          </a:p>
          <a:p>
            <a:pPr lvl="1"/>
            <a:r>
              <a:rPr lang="zh-CN" altLang="en-US"/>
              <a:t>用户体验：你好我好他也好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2185" y="1412240"/>
            <a:ext cx="6802755" cy="50342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2132965"/>
            <a:ext cx="822960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</a:t>
            </a:r>
            <a:r>
              <a:rPr lang="en-US" altLang="zh-CN"/>
              <a:t>click mouseover mouseout hover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字面量形式封装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-28199"/>
            <a:ext cx="6516528" cy="667875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//W3C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版本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火狐 谷歌 等大多数浏览器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--IE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'on'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un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0857" y="1772816"/>
            <a:ext cx="788228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    var itcast = new ItCast();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'btn'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"#disc"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比较两种方式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一个需要实例化 一个不需要 </a:t>
            </a:r>
            <a:endParaRPr lang="zh-CN" altLang="en-US"/>
          </a:p>
          <a:p>
            <a:r>
              <a:rPr lang="zh-CN" altLang="en-US"/>
              <a:t>为什么？？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讲解顺序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先介绍完各个子框架中的知识点</a:t>
            </a:r>
            <a:endParaRPr lang="zh-CN" altLang="en-US"/>
          </a:p>
          <a:p>
            <a:r>
              <a:rPr lang="zh-CN" altLang="en-US"/>
              <a:t>然后再使用六脉神剑封装起来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什么是事件委托：通俗的讲，事件就是</a:t>
            </a:r>
            <a:r>
              <a:rPr lang="en-US" altLang="zh-CN" smtClean="0"/>
              <a:t>onclick</a:t>
            </a:r>
            <a:r>
              <a:rPr lang="zh-CN" altLang="en-US" smtClean="0"/>
              <a:t>，</a:t>
            </a:r>
            <a:r>
              <a:rPr lang="en-US" altLang="zh-CN" smtClean="0"/>
              <a:t>onmouseover</a:t>
            </a:r>
            <a:r>
              <a:rPr lang="zh-CN" altLang="en-US" smtClean="0"/>
              <a:t>，</a:t>
            </a:r>
            <a:r>
              <a:rPr lang="en-US" altLang="zh-CN" smtClean="0"/>
              <a:t>onmouseout</a:t>
            </a:r>
            <a:r>
              <a:rPr lang="zh-CN" altLang="en-US" smtClean="0"/>
              <a:t>，等就是事件，委托呢，就是让别人来做，这个事件本来是加在某些元素上的，然而你却加到别人身上来做，完成这个事件。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事件委托使用方法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利用冒泡的原理，把事件加到父级上，触发执行效果。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在事件体内获取您需要的目标元素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中的委托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605" y="2060575"/>
            <a:ext cx="870394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事件委托（一）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减少内存占用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在父元素上绑定事件处理子元素事件逻辑，避免事件回调程序的多次绑定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事件委托（二）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动态添加的元素默认是无法触发事件的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事件委托不仅可以实现现有元素功能，还能对未来元素进行处理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16416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适合采用事件委托技术的事件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065315"/>
          </a:xfrm>
        </p:spPr>
        <p:txBody>
          <a:bodyPr/>
          <a:lstStyle/>
          <a:p>
            <a:r>
              <a:rPr lang="en-US" altLang="zh-CN" sz="2800" dirty="0" err="1" smtClean="0"/>
              <a:t>click,mousedown,mouseup,keydown,keyup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keypress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 smtClean="0"/>
              <a:t>mouseover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mouseout</a:t>
            </a:r>
            <a:r>
              <a:rPr lang="zh-CN" altLang="en-US" sz="2800" dirty="0" smtClean="0"/>
              <a:t>事件也冒 泡，但要适当处理它们并不容易，而且经常需要计算元素的位置（因为当鼠标从一个元素移到其他子节点时，或者当鼠标移出该元素时，都会触发</a:t>
            </a:r>
            <a:r>
              <a:rPr lang="en-US" altLang="zh-CN" sz="2800" dirty="0" err="1" smtClean="0"/>
              <a:t>mouseout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事件）。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使用委托 当点击每张图片弹出产品的名称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八三法则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基础知识的讲解：</a:t>
            </a:r>
            <a:endParaRPr lang="zh-CN" altLang="en-US"/>
          </a:p>
          <a:p>
            <a:pPr lvl="1"/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zh-CN" altLang="en-US"/>
              <a:t>需要学会</a:t>
            </a:r>
            <a:r>
              <a:rPr lang="en-US" altLang="zh-CN"/>
              <a:t>70--80%</a:t>
            </a:r>
            <a:endParaRPr lang="en-US" altLang="zh-CN"/>
          </a:p>
          <a:p>
            <a:r>
              <a:rPr lang="zh-CN" altLang="en-US"/>
              <a:t>框架封装：</a:t>
            </a:r>
            <a:endParaRPr lang="zh-CN" altLang="en-US"/>
          </a:p>
          <a:p>
            <a:pPr lvl="1"/>
            <a:r>
              <a:rPr lang="en-US" altLang="zh-CN"/>
              <a:t>30%-50%</a:t>
            </a:r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en-US" altLang="zh-CN"/>
              <a:t>30%</a:t>
            </a:r>
            <a:r>
              <a:rPr lang="zh-CN" altLang="en-US"/>
              <a:t>内容稍微难点</a:t>
            </a:r>
            <a:endParaRPr lang="zh-CN" altLang="en-US"/>
          </a:p>
          <a:p>
            <a:pPr lvl="1"/>
            <a:r>
              <a:rPr lang="zh-CN" altLang="en-US"/>
              <a:t>至少掌握</a:t>
            </a:r>
            <a:r>
              <a:rPr lang="en-US" altLang="zh-CN"/>
              <a:t>30%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504" y="1700808"/>
            <a:ext cx="879611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5876</Words>
  <Application>Kingsoft Office WPP</Application>
  <PresentationFormat>全屏显示(4:3)</PresentationFormat>
  <Paragraphs>454</Paragraphs>
  <Slides>92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Office 主题</vt:lpstr>
      <vt:lpstr>PowerPoint 演示文稿</vt:lpstr>
      <vt:lpstr>什么是框架</vt:lpstr>
      <vt:lpstr>常见框架</vt:lpstr>
      <vt:lpstr>框架的相通性</vt:lpstr>
      <vt:lpstr>为什么需要学习框架</vt:lpstr>
      <vt:lpstr>框架开篇</vt:lpstr>
      <vt:lpstr>框架封装的六脉神剑</vt:lpstr>
      <vt:lpstr>讲解顺序</vt:lpstr>
      <vt:lpstr>八三法则</vt:lpstr>
      <vt:lpstr>复习</vt:lpstr>
      <vt:lpstr>页面解析</vt:lpstr>
      <vt:lpstr>页面解析机制</vt:lpstr>
      <vt:lpstr>代码演示dom树必须先解析</vt:lpstr>
      <vt:lpstr>如果将代码放在前面</vt:lpstr>
      <vt:lpstr>Jquery 事件进阶</vt:lpstr>
      <vt:lpstr>PowerPoint 演示文稿</vt:lpstr>
      <vt:lpstr>Live bind区别</vt:lpstr>
      <vt:lpstr>Jquery事件练习</vt:lpstr>
      <vt:lpstr>练习目的</vt:lpstr>
      <vt:lpstr>事件的发展历程 </vt:lpstr>
      <vt:lpstr>事件的发展机制</vt:lpstr>
      <vt:lpstr>事件进化论</vt:lpstr>
      <vt:lpstr>代码的分离</vt:lpstr>
      <vt:lpstr>分离的好处</vt:lpstr>
      <vt:lpstr>西游记分工</vt:lpstr>
      <vt:lpstr>整个世界都是走向分离的世界</vt:lpstr>
      <vt:lpstr>从解耦和角度看事件发展历程</vt:lpstr>
      <vt:lpstr>事件的发展历程</vt:lpstr>
      <vt:lpstr>第一种 直接在html的属性中写JS代码</vt:lpstr>
      <vt:lpstr>2定义一个函数，赋值给html元素的onXXX属性</vt:lpstr>
      <vt:lpstr>3使用element.onXXX方式 </vt:lpstr>
      <vt:lpstr>4使用addEventListener或IE专有的attachEvent </vt:lpstr>
      <vt:lpstr>总结</vt:lpstr>
      <vt:lpstr>分而治之</vt:lpstr>
      <vt:lpstr>DOM0 DOM2概述</vt:lpstr>
      <vt:lpstr>DOM0</vt:lpstr>
      <vt:lpstr>DOM2 事件流（捕获和冒泡）</vt:lpstr>
      <vt:lpstr>DOM2 – 事件流</vt:lpstr>
      <vt:lpstr>冒泡</vt:lpstr>
      <vt:lpstr>冒泡案例 –做案例</vt:lpstr>
      <vt:lpstr>事件冒泡定义</vt:lpstr>
      <vt:lpstr>捕获</vt:lpstr>
      <vt:lpstr>基于冒泡引出捕获</vt:lpstr>
      <vt:lpstr>事件流</vt:lpstr>
      <vt:lpstr>事件流</vt:lpstr>
      <vt:lpstr>W3C标准  DOM事件流</vt:lpstr>
      <vt:lpstr>江湖纷争</vt:lpstr>
      <vt:lpstr>DOM2 事件流 代码实现</vt:lpstr>
      <vt:lpstr>案例 –简单比较两种实现方式</vt:lpstr>
      <vt:lpstr>Dom2级事件处理程序</vt:lpstr>
      <vt:lpstr>练习</vt:lpstr>
      <vt:lpstr>执行顺序</vt:lpstr>
      <vt:lpstr>DOM02同时存在，执行顺序</vt:lpstr>
      <vt:lpstr>DOM2 优点1</vt:lpstr>
      <vt:lpstr>DOM0 2绑定事件比较和优点</vt:lpstr>
      <vt:lpstr>代码</vt:lpstr>
      <vt:lpstr>DOM2优点2 可以解除绑定</vt:lpstr>
      <vt:lpstr>标准组织移除事件</vt:lpstr>
      <vt:lpstr>解除绑定</vt:lpstr>
      <vt:lpstr>IE事件处理程序</vt:lpstr>
      <vt:lpstr>IE移除事件处理程序</vt:lpstr>
      <vt:lpstr>DOM2 优点3 事件委托 了解</vt:lpstr>
      <vt:lpstr>PowerPoint 演示文稿</vt:lpstr>
      <vt:lpstr>封装框架</vt:lpstr>
      <vt:lpstr>事件框架封装 对象版本</vt:lpstr>
      <vt:lpstr>第一种方式</vt:lpstr>
      <vt:lpstr>使用方式</vt:lpstr>
      <vt:lpstr>注意点</vt:lpstr>
      <vt:lpstr>练习</vt:lpstr>
      <vt:lpstr>第二种方式</vt:lpstr>
      <vt:lpstr>使用方式</vt:lpstr>
      <vt:lpstr>练习</vt:lpstr>
      <vt:lpstr>封装具体事件</vt:lpstr>
      <vt:lpstr>封装具体事件</vt:lpstr>
      <vt:lpstr>学生练习</vt:lpstr>
      <vt:lpstr>字面量形式封装</vt:lpstr>
      <vt:lpstr>代码</vt:lpstr>
      <vt:lpstr>使用</vt:lpstr>
      <vt:lpstr>比较两种方式</vt:lpstr>
      <vt:lpstr>学生练习</vt:lpstr>
      <vt:lpstr>事件委托</vt:lpstr>
      <vt:lpstr>定义</vt:lpstr>
      <vt:lpstr>事件委托使用方法</vt:lpstr>
      <vt:lpstr>jquery中的委托</vt:lpstr>
      <vt:lpstr>事件委托（一）</vt:lpstr>
      <vt:lpstr>事件委托（二）</vt:lpstr>
      <vt:lpstr>适合采用事件委托技术的事件</vt:lpstr>
      <vt:lpstr>练习</vt:lpstr>
      <vt:lpstr>作业</vt:lpstr>
      <vt:lpstr>实战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42</cp:revision>
  <dcterms:created xsi:type="dcterms:W3CDTF">2015-06-29T07:19:00Z</dcterms:created>
  <dcterms:modified xsi:type="dcterms:W3CDTF">2016-01-11T12:37:44Z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