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handoutMasterIdLst>
    <p:handoutMasterId r:id="rId160"/>
  </p:handoutMasterIdLst>
  <p:sldIdLst>
    <p:sldId id="256" r:id="rId3"/>
    <p:sldId id="919" r:id="rId4"/>
    <p:sldId id="920" r:id="rId5"/>
    <p:sldId id="921" r:id="rId6"/>
    <p:sldId id="922" r:id="rId7"/>
    <p:sldId id="923" r:id="rId8"/>
    <p:sldId id="924" r:id="rId9"/>
    <p:sldId id="925" r:id="rId10"/>
    <p:sldId id="926" r:id="rId11"/>
    <p:sldId id="927" r:id="rId12"/>
    <p:sldId id="928" r:id="rId13"/>
    <p:sldId id="929" r:id="rId14"/>
    <p:sldId id="930" r:id="rId15"/>
    <p:sldId id="931" r:id="rId16"/>
    <p:sldId id="932" r:id="rId17"/>
    <p:sldId id="933" r:id="rId18"/>
    <p:sldId id="934" r:id="rId19"/>
    <p:sldId id="935" r:id="rId20"/>
    <p:sldId id="936" r:id="rId21"/>
    <p:sldId id="937" r:id="rId22"/>
    <p:sldId id="938" r:id="rId23"/>
    <p:sldId id="939" r:id="rId24"/>
    <p:sldId id="940" r:id="rId25"/>
    <p:sldId id="1099" r:id="rId26"/>
    <p:sldId id="962" r:id="rId27"/>
    <p:sldId id="963" r:id="rId28"/>
    <p:sldId id="964" r:id="rId29"/>
    <p:sldId id="965" r:id="rId30"/>
    <p:sldId id="1244" r:id="rId31"/>
    <p:sldId id="1245" r:id="rId32"/>
    <p:sldId id="972" r:id="rId33"/>
    <p:sldId id="973" r:id="rId34"/>
    <p:sldId id="974" r:id="rId35"/>
    <p:sldId id="975" r:id="rId36"/>
    <p:sldId id="976" r:id="rId37"/>
    <p:sldId id="977" r:id="rId38"/>
    <p:sldId id="978" r:id="rId39"/>
    <p:sldId id="979" r:id="rId40"/>
    <p:sldId id="980" r:id="rId41"/>
    <p:sldId id="981" r:id="rId42"/>
    <p:sldId id="982" r:id="rId43"/>
    <p:sldId id="984" r:id="rId44"/>
    <p:sldId id="1246" r:id="rId45"/>
    <p:sldId id="983" r:id="rId46"/>
    <p:sldId id="985" r:id="rId47"/>
    <p:sldId id="988" r:id="rId48"/>
    <p:sldId id="1247" r:id="rId49"/>
    <p:sldId id="989" r:id="rId50"/>
    <p:sldId id="990" r:id="rId51"/>
    <p:sldId id="991" r:id="rId52"/>
    <p:sldId id="992" r:id="rId53"/>
    <p:sldId id="993" r:id="rId54"/>
    <p:sldId id="994" r:id="rId55"/>
    <p:sldId id="995" r:id="rId56"/>
    <p:sldId id="996" r:id="rId57"/>
    <p:sldId id="997" r:id="rId58"/>
    <p:sldId id="998" r:id="rId59"/>
    <p:sldId id="999" r:id="rId60"/>
    <p:sldId id="1000" r:id="rId61"/>
    <p:sldId id="1001" r:id="rId62"/>
    <p:sldId id="1002" r:id="rId63"/>
    <p:sldId id="1003" r:id="rId64"/>
    <p:sldId id="1004" r:id="rId65"/>
    <p:sldId id="1005" r:id="rId66"/>
    <p:sldId id="1006" r:id="rId67"/>
    <p:sldId id="1007" r:id="rId68"/>
    <p:sldId id="1008" r:id="rId69"/>
    <p:sldId id="1009" r:id="rId70"/>
    <p:sldId id="1010" r:id="rId71"/>
    <p:sldId id="1011" r:id="rId72"/>
    <p:sldId id="1012" r:id="rId73"/>
    <p:sldId id="1013" r:id="rId74"/>
    <p:sldId id="1014" r:id="rId75"/>
    <p:sldId id="1248" r:id="rId76"/>
    <p:sldId id="1250" r:id="rId77"/>
    <p:sldId id="1017" r:id="rId78"/>
    <p:sldId id="1018" r:id="rId79"/>
    <p:sldId id="1019" r:id="rId80"/>
    <p:sldId id="1020" r:id="rId81"/>
    <p:sldId id="1021" r:id="rId82"/>
    <p:sldId id="1022" r:id="rId83"/>
    <p:sldId id="1023" r:id="rId84"/>
    <p:sldId id="1024" r:id="rId85"/>
    <p:sldId id="1025" r:id="rId86"/>
    <p:sldId id="1026" r:id="rId87"/>
    <p:sldId id="1027" r:id="rId88"/>
    <p:sldId id="1028" r:id="rId89"/>
    <p:sldId id="1029" r:id="rId90"/>
    <p:sldId id="1030" r:id="rId91"/>
    <p:sldId id="1031" r:id="rId92"/>
    <p:sldId id="1032" r:id="rId93"/>
    <p:sldId id="1033" r:id="rId94"/>
    <p:sldId id="1034" r:id="rId95"/>
    <p:sldId id="1035" r:id="rId96"/>
    <p:sldId id="1036" r:id="rId97"/>
    <p:sldId id="1037" r:id="rId98"/>
    <p:sldId id="1038" r:id="rId99"/>
    <p:sldId id="1039" r:id="rId100"/>
    <p:sldId id="1040" r:id="rId101"/>
    <p:sldId id="1041" r:id="rId102"/>
    <p:sldId id="1042" r:id="rId103"/>
    <p:sldId id="1043" r:id="rId104"/>
    <p:sldId id="1044" r:id="rId105"/>
    <p:sldId id="1045" r:id="rId106"/>
    <p:sldId id="1046" r:id="rId107"/>
    <p:sldId id="1047" r:id="rId108"/>
    <p:sldId id="1048" r:id="rId109"/>
    <p:sldId id="1049" r:id="rId110"/>
    <p:sldId id="1050" r:id="rId111"/>
    <p:sldId id="1051" r:id="rId112"/>
    <p:sldId id="1052" r:id="rId113"/>
    <p:sldId id="1053" r:id="rId114"/>
    <p:sldId id="1251" r:id="rId115"/>
    <p:sldId id="1056" r:id="rId116"/>
    <p:sldId id="1057" r:id="rId117"/>
    <p:sldId id="1058" r:id="rId118"/>
    <p:sldId id="1059" r:id="rId119"/>
    <p:sldId id="1060" r:id="rId120"/>
    <p:sldId id="1061" r:id="rId121"/>
    <p:sldId id="1062" r:id="rId122"/>
    <p:sldId id="1063" r:id="rId123"/>
    <p:sldId id="1064" r:id="rId124"/>
    <p:sldId id="1065" r:id="rId125"/>
    <p:sldId id="1066" r:id="rId126"/>
    <p:sldId id="1067" r:id="rId127"/>
    <p:sldId id="1068" r:id="rId128"/>
    <p:sldId id="1069" r:id="rId129"/>
    <p:sldId id="1070" r:id="rId130"/>
    <p:sldId id="1071" r:id="rId131"/>
    <p:sldId id="1072" r:id="rId132"/>
    <p:sldId id="1073" r:id="rId133"/>
    <p:sldId id="1074" r:id="rId134"/>
    <p:sldId id="1075" r:id="rId135"/>
    <p:sldId id="1077" r:id="rId136"/>
    <p:sldId id="1078" r:id="rId137"/>
    <p:sldId id="1079" r:id="rId138"/>
    <p:sldId id="1080" r:id="rId139"/>
    <p:sldId id="1081" r:id="rId140"/>
    <p:sldId id="1082" r:id="rId141"/>
    <p:sldId id="1083" r:id="rId142"/>
    <p:sldId id="1084" r:id="rId143"/>
    <p:sldId id="1085" r:id="rId144"/>
    <p:sldId id="1086" r:id="rId145"/>
    <p:sldId id="1087" r:id="rId146"/>
    <p:sldId id="1088" r:id="rId147"/>
    <p:sldId id="1089" r:id="rId148"/>
    <p:sldId id="1090" r:id="rId149"/>
    <p:sldId id="1091" r:id="rId150"/>
    <p:sldId id="1092" r:id="rId151"/>
    <p:sldId id="1093" r:id="rId152"/>
    <p:sldId id="1094" r:id="rId153"/>
    <p:sldId id="1095" r:id="rId154"/>
    <p:sldId id="1096" r:id="rId155"/>
    <p:sldId id="1097" r:id="rId156"/>
    <p:sldId id="1098" r:id="rId158"/>
    <p:sldId id="259" r:id="rId1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3" Type="http://schemas.openxmlformats.org/officeDocument/2006/relationships/tableStyles" Target="tableStyles.xml"/><Relationship Id="rId162" Type="http://schemas.openxmlformats.org/officeDocument/2006/relationships/viewProps" Target="viewProps.xml"/><Relationship Id="rId161" Type="http://schemas.openxmlformats.org/officeDocument/2006/relationships/presProps" Target="presProps.xml"/><Relationship Id="rId160" Type="http://schemas.openxmlformats.org/officeDocument/2006/relationships/handoutMaster" Target="handoutMasters/handoutMaster1.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notesMaster" Target="notesMasters/notesMaster1.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70C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70C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charset="0"/>
                <a:ea typeface="宋体" charset="-122"/>
                <a:cs typeface="+mn-ea"/>
              </a:rPr>
            </a:fld>
            <a:endParaRPr lang="zh-CN" altLang="en-US" strike="noStrike" noProof="1" dirty="0">
              <a:latin typeface="Arial" charset="0"/>
              <a:ea typeface="宋体"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charset="0"/>
                <a:ea typeface="宋体"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56558" y="2638989"/>
            <a:ext cx="2621280" cy="874395"/>
          </a:xfrm>
          <a:prstGeom prst="rect">
            <a:avLst/>
          </a:prstGeom>
          <a:noFill/>
        </p:spPr>
        <p:txBody>
          <a:bodyPr wrap="none" rtlCol="0" anchor="ctr">
            <a:spAutoFit/>
          </a:bodyPr>
          <a:lstStyle/>
          <a:p>
            <a:pPr algn="ctr"/>
            <a:r>
              <a:rPr lang="zh-CN" altLang="en-US" sz="4800" b="1" dirty="0">
                <a:solidFill>
                  <a:schemeClr val="bg1"/>
                </a:solidFill>
                <a:latin typeface="微软雅黑" pitchFamily="34" charset="-122"/>
                <a:ea typeface="微软雅黑" pitchFamily="34" charset="-122"/>
              </a:rPr>
              <a:t>选择框架</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457200" y="274638"/>
            <a:ext cx="8229600" cy="1143000"/>
          </a:xfrm>
        </p:spPr>
        <p:txBody>
          <a:bodyPr vert="horz" anchor="ctr">
            <a:normAutofit/>
          </a:bodyPr>
          <a:p>
            <a:r>
              <a:rPr lang="zh-CN" altLang="en-US" sz="4400" dirty="0"/>
              <a:t>框架封装</a:t>
            </a:r>
            <a:r>
              <a:rPr lang="en-US" altLang="x-none" sz="4400" dirty="0"/>
              <a:t>--</a:t>
            </a:r>
            <a:r>
              <a:rPr lang="zh-CN" altLang="en-US" sz="4400" dirty="0"/>
              <a:t>完美法则</a:t>
            </a:r>
            <a:endParaRPr lang="zh-CN" altLang="en-US" sz="4400" dirty="0"/>
          </a:p>
        </p:txBody>
      </p:sp>
      <p:sp>
        <p:nvSpPr>
          <p:cNvPr id="12291" name="内容占位符 2"/>
          <p:cNvSpPr>
            <a:spLocks noGrp="1"/>
          </p:cNvSpPr>
          <p:nvPr>
            <p:ph idx="1"/>
          </p:nvPr>
        </p:nvSpPr>
        <p:spPr>
          <a:xfrm>
            <a:off x="0" y="1844675"/>
            <a:ext cx="9144000" cy="4968875"/>
          </a:xfrm>
          <a:solidFill>
            <a:srgbClr val="F2F2F2"/>
          </a:solidFill>
        </p:spPr>
        <p:txBody>
          <a:bodyPr vert="horz">
            <a:normAutofit/>
          </a:bodyPr>
          <a:p>
            <a:pPr algn="l"/>
            <a:r>
              <a:rPr lang="zh-CN" altLang="en-US" sz="2800" dirty="0"/>
              <a:t>命名规范完美法则</a:t>
            </a:r>
            <a:endParaRPr lang="en-US" altLang="x-none" sz="2800" dirty="0"/>
          </a:p>
          <a:p>
            <a:pPr algn="l"/>
            <a:r>
              <a:rPr lang="zh-CN" altLang="en-US" sz="2800" dirty="0"/>
              <a:t>代码基础完美法则</a:t>
            </a:r>
            <a:endParaRPr lang="en-US" altLang="x-none" sz="2800" dirty="0"/>
          </a:p>
          <a:p>
            <a:pPr algn="l"/>
            <a:r>
              <a:rPr lang="zh-CN" altLang="en-US" sz="2800" dirty="0"/>
              <a:t>浏览器兼容完美法则</a:t>
            </a:r>
            <a:endParaRPr lang="en-US" altLang="x-none" sz="2800" dirty="0"/>
          </a:p>
          <a:p>
            <a:pPr algn="l"/>
            <a:r>
              <a:rPr lang="zh-CN" altLang="en-US" sz="2800" dirty="0"/>
              <a:t>内存完美法则</a:t>
            </a:r>
            <a:endParaRPr lang="en-US" altLang="x-none" sz="2800" dirty="0"/>
          </a:p>
          <a:p>
            <a:pPr algn="l"/>
            <a:r>
              <a:rPr lang="zh-CN" altLang="en-US" sz="2800" dirty="0"/>
              <a:t>性能完美法则 </a:t>
            </a:r>
            <a:r>
              <a:rPr lang="en-US" altLang="x-none" sz="2800" dirty="0"/>
              <a:t>–</a:t>
            </a:r>
            <a:r>
              <a:rPr lang="zh-CN" altLang="en-US" sz="2800" dirty="0"/>
              <a:t>代码性能 （</a:t>
            </a:r>
            <a:r>
              <a:rPr lang="en-US" altLang="x-none" sz="2800" dirty="0"/>
              <a:t>html css js  </a:t>
            </a:r>
            <a:r>
              <a:rPr lang="zh-CN" altLang="en-US" sz="2800" dirty="0"/>
              <a:t>优化工具 解压缩工具 下学期 完整的软件开发生命周期） 框架性能 </a:t>
            </a:r>
            <a:endParaRPr lang="en-US" altLang="x-none" sz="2800" dirty="0"/>
          </a:p>
          <a:p>
            <a:pPr algn="l"/>
            <a:r>
              <a:rPr lang="zh-CN" altLang="en-US" sz="2800" dirty="0"/>
              <a:t>安全完美法则 加密，</a:t>
            </a:r>
            <a:r>
              <a:rPr lang="en-US" altLang="x-none" sz="2800" dirty="0"/>
              <a:t>encode</a:t>
            </a:r>
            <a:r>
              <a:rPr lang="zh-CN" altLang="en-US" sz="2800" dirty="0"/>
              <a:t>，解密，</a:t>
            </a:r>
            <a:r>
              <a:rPr lang="en-US" altLang="x-none" sz="2800" dirty="0"/>
              <a:t>MD5</a:t>
            </a:r>
            <a:r>
              <a:rPr lang="zh-CN" altLang="en-US" sz="2800" dirty="0"/>
              <a:t>，密钥对，</a:t>
            </a:r>
            <a:r>
              <a:rPr lang="en-US" altLang="x-none" sz="2800" dirty="0"/>
              <a:t>token ES3</a:t>
            </a:r>
            <a:endParaRPr lang="zh-CN" altLang="en-US" sz="3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
          <p:cNvSpPr>
            <a:spLocks noGrp="1"/>
          </p:cNvSpPr>
          <p:nvPr>
            <p:ph type="title"/>
          </p:nvPr>
        </p:nvSpPr>
        <p:spPr>
          <a:xfrm>
            <a:off x="457200" y="274638"/>
            <a:ext cx="8229600" cy="1143000"/>
          </a:xfrm>
        </p:spPr>
        <p:txBody>
          <a:bodyPr vert="horz" anchor="ctr">
            <a:normAutofit/>
          </a:bodyPr>
          <a:p>
            <a:r>
              <a:rPr lang="zh-CN" altLang="en-US" sz="4400"/>
              <a:t>参数</a:t>
            </a:r>
            <a:endParaRPr lang="zh-CN" altLang="en-US" sz="4400"/>
          </a:p>
        </p:txBody>
      </p:sp>
      <p:sp>
        <p:nvSpPr>
          <p:cNvPr id="129027" name="内容占位符 2"/>
          <p:cNvSpPr>
            <a:spLocks noGrp="1"/>
          </p:cNvSpPr>
          <p:nvPr>
            <p:ph idx="1"/>
          </p:nvPr>
        </p:nvSpPr>
        <p:spPr>
          <a:xfrm>
            <a:off x="457200" y="1600200"/>
            <a:ext cx="8229600" cy="4525963"/>
          </a:xfrm>
        </p:spPr>
        <p:txBody>
          <a:bodyPr vert="horz">
            <a:normAutofit/>
          </a:bodyPr>
          <a:p>
            <a:pPr algn="l"/>
            <a:r>
              <a:rPr lang="en-US" altLang="x-none" sz="3200" dirty="0">
                <a:solidFill>
                  <a:srgbClr val="00B050"/>
                </a:solidFill>
              </a:rPr>
              <a:t>pattern(</a:t>
            </a:r>
            <a:r>
              <a:rPr lang="zh-CN" altLang="en-US" sz="3200" dirty="0">
                <a:solidFill>
                  <a:srgbClr val="00B050"/>
                </a:solidFill>
              </a:rPr>
              <a:t>模式</a:t>
            </a:r>
            <a:r>
              <a:rPr lang="en-US" altLang="x-none" sz="3200" dirty="0">
                <a:solidFill>
                  <a:srgbClr val="00B050"/>
                </a:solidFill>
              </a:rPr>
              <a:t>)</a:t>
            </a:r>
            <a:br>
              <a:rPr lang="zh-CN" altLang="en-US" sz="3200" dirty="0"/>
            </a:br>
            <a:r>
              <a:rPr lang="zh-CN" altLang="en-US" sz="3200" dirty="0"/>
              <a:t>表示正则表达式的文本</a:t>
            </a:r>
            <a:br>
              <a:rPr lang="zh-CN" altLang="en-US" sz="3200" dirty="0"/>
            </a:br>
            <a:br>
              <a:rPr lang="zh-CN" altLang="en-US" sz="3200" dirty="0"/>
            </a:br>
            <a:r>
              <a:rPr lang="en-US" altLang="x-none" sz="3200" dirty="0">
                <a:solidFill>
                  <a:srgbClr val="00B050"/>
                </a:solidFill>
              </a:rPr>
              <a:t>flags(</a:t>
            </a:r>
            <a:r>
              <a:rPr lang="zh-CN" altLang="en-US" sz="3200" dirty="0">
                <a:solidFill>
                  <a:srgbClr val="00B050"/>
                </a:solidFill>
              </a:rPr>
              <a:t>标记</a:t>
            </a:r>
            <a:r>
              <a:rPr lang="en-US" altLang="x-none" sz="3200" dirty="0">
                <a:solidFill>
                  <a:srgbClr val="00B050"/>
                </a:solidFill>
              </a:rPr>
              <a:t>)</a:t>
            </a:r>
            <a:br>
              <a:rPr lang="zh-CN" altLang="en-US" sz="3200" dirty="0"/>
            </a:br>
            <a:r>
              <a:rPr lang="zh-CN" altLang="en-US" sz="3200" dirty="0"/>
              <a:t>如果指定此项，</a:t>
            </a:r>
            <a:r>
              <a:rPr lang="en-US" altLang="x-none" sz="3200" dirty="0"/>
              <a:t>flags</a:t>
            </a:r>
            <a:r>
              <a:rPr lang="zh-CN" altLang="en-US" sz="3200" dirty="0"/>
              <a:t>可以是下面值之一：</a:t>
            </a:r>
            <a:endParaRPr lang="en-US" altLang="x-none" sz="3200" dirty="0"/>
          </a:p>
          <a:p>
            <a:pPr algn="l"/>
            <a:r>
              <a:rPr lang="en-US" altLang="x-none" sz="3200" dirty="0"/>
              <a:t>g: global match(</a:t>
            </a:r>
            <a:r>
              <a:rPr lang="zh-CN" altLang="en-US" sz="3200" dirty="0"/>
              <a:t>全部匹配</a:t>
            </a:r>
            <a:r>
              <a:rPr lang="en-US" altLang="x-none" sz="3200" dirty="0"/>
              <a:t>)</a:t>
            </a:r>
            <a:endParaRPr lang="zh-CN" altLang="en-US" sz="3200" dirty="0"/>
          </a:p>
          <a:p>
            <a:pPr algn="l"/>
            <a:r>
              <a:rPr lang="en-US" altLang="x-none" sz="3200" dirty="0"/>
              <a:t>i: ignore case(</a:t>
            </a:r>
            <a:r>
              <a:rPr lang="zh-CN" altLang="en-US" sz="3200" dirty="0"/>
              <a:t>忽略大小写</a:t>
            </a:r>
            <a:r>
              <a:rPr lang="en-US" altLang="x-none" sz="3200" dirty="0"/>
              <a:t>)</a:t>
            </a:r>
            <a:endParaRPr lang="zh-CN" altLang="en-US" sz="3200" dirty="0"/>
          </a:p>
          <a:p>
            <a:pPr algn="l"/>
            <a:r>
              <a:rPr lang="en-US" altLang="x-none" sz="3200" dirty="0"/>
              <a:t>gi: both global match and ignore case(</a:t>
            </a:r>
            <a:r>
              <a:rPr lang="zh-CN" altLang="en-US" sz="3200" dirty="0"/>
              <a:t>匹配所有可能的值，也忽略大小写</a:t>
            </a:r>
            <a:r>
              <a:rPr lang="en-US" altLang="x-none" sz="3200" dirty="0"/>
              <a:t>)</a:t>
            </a:r>
            <a:endParaRPr lang="zh-CN" altLang="en-US" sz="3200" dirty="0"/>
          </a:p>
          <a:p>
            <a:pPr algn="l"/>
            <a:endParaRPr lang="zh-CN" altLang="en-US" sz="3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
          <p:cNvSpPr>
            <a:spLocks noGrp="1"/>
          </p:cNvSpPr>
          <p:nvPr>
            <p:ph type="title"/>
          </p:nvPr>
        </p:nvSpPr>
        <p:spPr>
          <a:xfrm>
            <a:off x="457200" y="274638"/>
            <a:ext cx="8229600" cy="1143000"/>
          </a:xfrm>
        </p:spPr>
        <p:txBody>
          <a:bodyPr vert="horz" anchor="ctr">
            <a:normAutofit/>
          </a:bodyPr>
          <a:p>
            <a:endParaRPr sz="4400"/>
          </a:p>
        </p:txBody>
      </p:sp>
      <p:sp>
        <p:nvSpPr>
          <p:cNvPr id="130051" name="内容占位符 2"/>
          <p:cNvSpPr>
            <a:spLocks noGrp="1"/>
          </p:cNvSpPr>
          <p:nvPr>
            <p:ph idx="1"/>
          </p:nvPr>
        </p:nvSpPr>
        <p:spPr>
          <a:xfrm>
            <a:off x="457200" y="1600200"/>
            <a:ext cx="8229600" cy="4525963"/>
          </a:xfrm>
        </p:spPr>
        <p:txBody>
          <a:bodyPr vert="horz">
            <a:normAutofit/>
          </a:bodyPr>
          <a:p>
            <a:pPr algn="l"/>
            <a:r>
              <a:rPr lang="en-US" altLang="x-none" sz="2400" b="1" dirty="0">
                <a:solidFill>
                  <a:srgbClr val="FF0000"/>
                </a:solidFill>
              </a:rPr>
              <a:t>var re = new RegExp();</a:t>
            </a:r>
            <a:endParaRPr lang="zh-CN" altLang="en-US" sz="2400" b="1" dirty="0">
              <a:solidFill>
                <a:srgbClr val="FF0000"/>
              </a:solidFill>
            </a:endParaRPr>
          </a:p>
          <a:p>
            <a:pPr algn="l"/>
            <a:r>
              <a:rPr lang="en-US" altLang="x-none" sz="2400" dirty="0"/>
              <a:t>//RegExp</a:t>
            </a:r>
            <a:r>
              <a:rPr lang="zh-CN" altLang="en-US" sz="2400" dirty="0"/>
              <a:t>是一个对象</a:t>
            </a:r>
            <a:r>
              <a:rPr lang="en-US" altLang="x-none" sz="2400" dirty="0"/>
              <a:t>,</a:t>
            </a:r>
            <a:r>
              <a:rPr lang="zh-CN" altLang="en-US" sz="2400" dirty="0"/>
              <a:t>和</a:t>
            </a:r>
            <a:r>
              <a:rPr lang="en-US" altLang="x-none" sz="2400" dirty="0"/>
              <a:t>Aarray</a:t>
            </a:r>
            <a:r>
              <a:rPr lang="zh-CN" altLang="en-US" sz="2400" dirty="0"/>
              <a:t>一样  </a:t>
            </a:r>
            <a:endParaRPr lang="zh-CN" altLang="en-US" sz="2400" dirty="0"/>
          </a:p>
          <a:p>
            <a:pPr algn="l"/>
            <a:r>
              <a:rPr lang="en-US" altLang="x-none" sz="2400" dirty="0"/>
              <a:t>//</a:t>
            </a:r>
            <a:r>
              <a:rPr lang="zh-CN" altLang="en-US" sz="2400" dirty="0"/>
              <a:t>但这样没有任何效果</a:t>
            </a:r>
            <a:r>
              <a:rPr lang="en-US" altLang="x-none" sz="2400" dirty="0"/>
              <a:t>,</a:t>
            </a:r>
            <a:r>
              <a:rPr lang="zh-CN" altLang="en-US" sz="2400" dirty="0"/>
              <a:t>需要将正则表达式的内容作为字符串传递进去 </a:t>
            </a:r>
            <a:endParaRPr lang="en-US" altLang="x-none" sz="2400" dirty="0"/>
          </a:p>
          <a:p>
            <a:pPr algn="l"/>
            <a:endParaRPr lang="zh-CN" altLang="en-US" sz="2400" dirty="0"/>
          </a:p>
          <a:p>
            <a:pPr algn="l"/>
            <a:r>
              <a:rPr lang="en-US" altLang="x-none" sz="2400" b="1" dirty="0">
                <a:solidFill>
                  <a:srgbClr val="00B050"/>
                </a:solidFill>
              </a:rPr>
              <a:t>re =new RegExp("a");</a:t>
            </a:r>
            <a:endParaRPr lang="zh-CN" altLang="en-US" sz="2400" b="1" dirty="0">
              <a:solidFill>
                <a:srgbClr val="00B050"/>
              </a:solidFill>
            </a:endParaRPr>
          </a:p>
          <a:p>
            <a:pPr algn="l"/>
            <a:r>
              <a:rPr lang="en-US" altLang="x-none" sz="2400" dirty="0"/>
              <a:t>//</a:t>
            </a:r>
            <a:r>
              <a:rPr lang="zh-CN" altLang="en-US" sz="2400" dirty="0"/>
              <a:t>最简单的正则表达式</a:t>
            </a:r>
            <a:r>
              <a:rPr lang="en-US" altLang="x-none" sz="2400" dirty="0"/>
              <a:t>,</a:t>
            </a:r>
            <a:r>
              <a:rPr lang="zh-CN" altLang="en-US" sz="2400" dirty="0"/>
              <a:t>将匹配字母</a:t>
            </a:r>
            <a:r>
              <a:rPr lang="en-US" altLang="x-none" sz="2400" dirty="0"/>
              <a:t>a  </a:t>
            </a:r>
            <a:endParaRPr lang="zh-CN" altLang="en-US" sz="2400" dirty="0"/>
          </a:p>
          <a:p>
            <a:pPr algn="l"/>
            <a:endParaRPr lang="zh-CN" altLang="en-US" sz="2400" dirty="0"/>
          </a:p>
          <a:p>
            <a:pPr algn="l"/>
            <a:r>
              <a:rPr lang="en-US" altLang="x-none" sz="2400" b="1" dirty="0">
                <a:solidFill>
                  <a:srgbClr val="FF0000"/>
                </a:solidFill>
              </a:rPr>
              <a:t>re=new RegExp("a","i");</a:t>
            </a:r>
            <a:endParaRPr lang="zh-CN" altLang="en-US" sz="2400" b="1" dirty="0">
              <a:solidFill>
                <a:srgbClr val="FF0000"/>
              </a:solidFill>
            </a:endParaRPr>
          </a:p>
          <a:p>
            <a:pPr algn="l"/>
            <a:r>
              <a:rPr lang="en-US" altLang="x-none" sz="2400" dirty="0"/>
              <a:t>//</a:t>
            </a:r>
            <a:r>
              <a:rPr lang="zh-CN" altLang="en-US" sz="2400" dirty="0"/>
              <a:t>第二个参数</a:t>
            </a:r>
            <a:r>
              <a:rPr lang="en-US" altLang="x-none" sz="2400" dirty="0"/>
              <a:t>,</a:t>
            </a:r>
            <a:r>
              <a:rPr lang="zh-CN" altLang="en-US" sz="2400" dirty="0"/>
              <a:t>表示匹配时不分大小写  </a:t>
            </a:r>
            <a:endParaRPr lang="zh-CN" altLang="en-US" sz="2400" dirty="0"/>
          </a:p>
          <a:p>
            <a:pPr algn="l"/>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
          <p:cNvSpPr>
            <a:spLocks noGrp="1"/>
          </p:cNvSpPr>
          <p:nvPr>
            <p:ph type="title"/>
          </p:nvPr>
        </p:nvSpPr>
        <p:spPr>
          <a:xfrm>
            <a:off x="457200" y="274638"/>
            <a:ext cx="8229600" cy="1143000"/>
          </a:xfrm>
        </p:spPr>
        <p:txBody>
          <a:bodyPr vert="horz" anchor="ctr">
            <a:normAutofit/>
          </a:bodyPr>
          <a:p>
            <a:r>
              <a:rPr lang="zh-CN" altLang="en-US" sz="4400"/>
              <a:t>字面量方式</a:t>
            </a:r>
            <a:endParaRPr lang="zh-CN" altLang="en-US" sz="4400"/>
          </a:p>
        </p:txBody>
      </p:sp>
      <p:sp>
        <p:nvSpPr>
          <p:cNvPr id="131075" name="内容占位符 2"/>
          <p:cNvSpPr>
            <a:spLocks noGrp="1"/>
          </p:cNvSpPr>
          <p:nvPr>
            <p:ph idx="1"/>
          </p:nvPr>
        </p:nvSpPr>
        <p:spPr>
          <a:xfrm>
            <a:off x="179388" y="1628775"/>
            <a:ext cx="8507412" cy="4497388"/>
          </a:xfrm>
        </p:spPr>
        <p:txBody>
          <a:bodyPr vert="horz">
            <a:normAutofit/>
          </a:bodyPr>
          <a:p>
            <a:pPr algn="l"/>
            <a:r>
              <a:rPr lang="en-US" altLang="x-none" sz="3200" dirty="0"/>
              <a:t>var  </a:t>
            </a:r>
            <a:r>
              <a:rPr lang="en-US" altLang="x-none" sz="3200" b="1" dirty="0">
                <a:solidFill>
                  <a:srgbClr val="FF0000"/>
                </a:solidFill>
              </a:rPr>
              <a:t>re=new RegExp("a","i");</a:t>
            </a:r>
            <a:endParaRPr lang="zh-CN" altLang="en-US" sz="3200" b="1" dirty="0">
              <a:solidFill>
                <a:srgbClr val="FF0000"/>
              </a:solidFill>
            </a:endParaRPr>
          </a:p>
          <a:p>
            <a:pPr algn="l"/>
            <a:r>
              <a:rPr lang="en-US" altLang="x-none" sz="3200" dirty="0"/>
              <a:t>var re = </a:t>
            </a:r>
            <a:r>
              <a:rPr lang="en-US" altLang="x-none" sz="3200" dirty="0">
                <a:solidFill>
                  <a:srgbClr val="00B050"/>
                </a:solidFill>
              </a:rPr>
              <a:t>/</a:t>
            </a:r>
            <a:r>
              <a:rPr lang="en-US" altLang="x-none" sz="7200" dirty="0"/>
              <a:t>a</a:t>
            </a:r>
            <a:r>
              <a:rPr lang="en-US" altLang="x-none" sz="3200" dirty="0">
                <a:solidFill>
                  <a:srgbClr val="00B050"/>
                </a:solidFill>
              </a:rPr>
              <a:t>/gi</a:t>
            </a:r>
            <a:r>
              <a:rPr lang="en-US" altLang="x-none" sz="3200" dirty="0"/>
              <a:t>;  </a:t>
            </a:r>
            <a:endParaRPr lang="zh-CN" altLang="en-US" sz="3200" dirty="0"/>
          </a:p>
          <a:p>
            <a:pPr algn="l"/>
            <a:endParaRPr lang="zh-CN" altLang="en-US" sz="3200" dirty="0"/>
          </a:p>
          <a:p>
            <a:pPr algn="l"/>
            <a:r>
              <a:rPr lang="zh-CN" altLang="en-US" sz="3200" dirty="0"/>
              <a:t>字面量文本</a:t>
            </a:r>
            <a:endParaRPr lang="en-US" altLang="x-none" sz="3200" dirty="0"/>
          </a:p>
          <a:p>
            <a:pPr algn="l"/>
            <a:r>
              <a:rPr lang="en-US" altLang="x-none" sz="3200" dirty="0"/>
              <a:t>gi</a:t>
            </a:r>
            <a:r>
              <a:rPr lang="zh-CN" altLang="en-US" sz="3200" dirty="0"/>
              <a:t>表示 </a:t>
            </a:r>
            <a:r>
              <a:rPr lang="en-US" altLang="x-none" sz="3200" dirty="0"/>
              <a:t>flag</a:t>
            </a:r>
            <a:endParaRPr lang="zh-CN" altLang="en-US" sz="3200" dirty="0"/>
          </a:p>
          <a:p>
            <a:pPr algn="l"/>
            <a:endParaRPr lang="zh-CN" altLang="en-US" sz="3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3"/>
          <p:cNvSpPr>
            <a:spLocks noGrp="1"/>
          </p:cNvSpPr>
          <p:nvPr>
            <p:ph type="ctrTitle"/>
          </p:nvPr>
        </p:nvSpPr>
        <p:spPr>
          <a:xfrm>
            <a:off x="685800" y="2130425"/>
            <a:ext cx="7772400" cy="1470025"/>
          </a:xfrm>
        </p:spPr>
        <p:txBody>
          <a:bodyPr vert="horz" anchor="ctr">
            <a:normAutofit/>
          </a:bodyPr>
          <a:p>
            <a:pPr defTabSz="914400">
              <a:buNone/>
            </a:pPr>
            <a:r>
              <a:rPr lang="en-US" altLang="x-none" sz="4400" kern="1200" dirty="0">
                <a:latin typeface="Calibri" charset="0"/>
                <a:ea typeface="宋体" charset="-122"/>
                <a:sym typeface="Calibri" charset="0"/>
              </a:rPr>
              <a:t>Replace</a:t>
            </a:r>
            <a:r>
              <a:rPr lang="zh-CN" altLang="en-US" sz="4400" kern="1200" dirty="0">
                <a:latin typeface="Calibri" charset="0"/>
                <a:ea typeface="宋体" charset="-122"/>
                <a:sym typeface="Calibri" charset="0"/>
              </a:rPr>
              <a:t>复习</a:t>
            </a:r>
            <a:endParaRPr lang="zh-CN" altLang="en-US" sz="4400" kern="1200" dirty="0">
              <a:latin typeface="Calibri" charset="0"/>
              <a:ea typeface="宋体" charset="-122"/>
              <a:sym typeface="Calibri" charset="0"/>
            </a:endParaRPr>
          </a:p>
        </p:txBody>
      </p:sp>
      <p:sp>
        <p:nvSpPr>
          <p:cNvPr id="13209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
          <p:cNvSpPr>
            <a:spLocks noGrp="1"/>
          </p:cNvSpPr>
          <p:nvPr>
            <p:ph type="title"/>
          </p:nvPr>
        </p:nvSpPr>
        <p:spPr>
          <a:xfrm>
            <a:off x="457200" y="274638"/>
            <a:ext cx="8229600" cy="1143000"/>
          </a:xfrm>
        </p:spPr>
        <p:txBody>
          <a:bodyPr vert="horz" anchor="ctr">
            <a:normAutofit/>
          </a:bodyPr>
          <a:p>
            <a:r>
              <a:rPr lang="en-US" altLang="x-none" sz="4400" dirty="0"/>
              <a:t>replace()</a:t>
            </a:r>
            <a:endParaRPr lang="zh-CN" altLang="en-US" sz="4400" dirty="0"/>
          </a:p>
        </p:txBody>
      </p:sp>
      <p:sp>
        <p:nvSpPr>
          <p:cNvPr id="133123" name="内容占位符 2"/>
          <p:cNvSpPr>
            <a:spLocks noGrp="1"/>
          </p:cNvSpPr>
          <p:nvPr>
            <p:ph idx="1"/>
          </p:nvPr>
        </p:nvSpPr>
        <p:spPr>
          <a:xfrm>
            <a:off x="325120" y="1579880"/>
            <a:ext cx="8454390" cy="4548505"/>
          </a:xfrm>
        </p:spPr>
        <p:txBody>
          <a:bodyPr vert="horz">
            <a:normAutofit/>
          </a:bodyPr>
          <a:p>
            <a:pPr algn="l"/>
            <a:r>
              <a:rPr lang="en-US" altLang="x-none" sz="2800" dirty="0"/>
              <a:t>replace() </a:t>
            </a:r>
            <a:r>
              <a:rPr lang="zh-CN" altLang="en-US" sz="2800" dirty="0"/>
              <a:t>方法用于在字符串中用一些字符替换另一些字符，或替换一个与正则表达式匹配的子串。</a:t>
            </a:r>
            <a:endParaRPr lang="en-US" altLang="x-none" sz="2800" dirty="0"/>
          </a:p>
          <a:p>
            <a:pPr algn="l"/>
            <a:endParaRPr lang="zh-CN" altLang="en-US" sz="3200" dirty="0">
              <a:solidFill>
                <a:srgbClr val="00B050"/>
              </a:solidFill>
            </a:endParaRPr>
          </a:p>
          <a:p>
            <a:pPr algn="l"/>
            <a:r>
              <a:rPr lang="zh-CN" altLang="en-US" sz="2800" dirty="0">
                <a:solidFill>
                  <a:srgbClr val="00B050"/>
                </a:solidFill>
                <a:latin typeface="Arial Unicode MS" pitchFamily="2" charset="-122"/>
                <a:ea typeface="宋体" charset="-122"/>
                <a:sym typeface="Arial Unicode MS" pitchFamily="2" charset="-122"/>
              </a:rPr>
              <a:t>stringObject.replace(</a:t>
            </a:r>
            <a:r>
              <a:rPr lang="zh-CN" altLang="en-US" sz="2800" i="1" dirty="0">
                <a:solidFill>
                  <a:srgbClr val="00B050"/>
                </a:solidFill>
                <a:latin typeface="Arial Unicode MS" pitchFamily="2" charset="-122"/>
                <a:ea typeface="宋体" charset="-122"/>
                <a:sym typeface="Arial Unicode MS" pitchFamily="2" charset="-122"/>
              </a:rPr>
              <a:t>regexp/substr</a:t>
            </a:r>
            <a:r>
              <a:rPr lang="zh-CN" altLang="en-US" sz="2800" dirty="0">
                <a:solidFill>
                  <a:srgbClr val="00B050"/>
                </a:solidFill>
                <a:latin typeface="Arial Unicode MS" pitchFamily="2" charset="-122"/>
                <a:ea typeface="宋体" charset="-122"/>
                <a:sym typeface="Arial Unicode MS" pitchFamily="2" charset="-122"/>
              </a:rPr>
              <a:t>,</a:t>
            </a:r>
            <a:r>
              <a:rPr lang="zh-CN" altLang="en-US" sz="2800" i="1" dirty="0">
                <a:solidFill>
                  <a:srgbClr val="00B050"/>
                </a:solidFill>
                <a:latin typeface="Arial Unicode MS" pitchFamily="2" charset="-122"/>
                <a:ea typeface="宋体" charset="-122"/>
                <a:sym typeface="Arial Unicode MS" pitchFamily="2" charset="-122"/>
              </a:rPr>
              <a:t>replacement</a:t>
            </a:r>
            <a:r>
              <a:rPr lang="zh-CN" altLang="en-US" sz="2800" dirty="0">
                <a:solidFill>
                  <a:srgbClr val="00B050"/>
                </a:solidFill>
                <a:latin typeface="Arial Unicode MS" pitchFamily="2" charset="-122"/>
                <a:ea typeface="宋体" charset="-122"/>
                <a:sym typeface="Arial Unicode MS" pitchFamily="2" charset="-122"/>
              </a:rPr>
              <a:t>)</a:t>
            </a:r>
            <a:r>
              <a:rPr lang="zh-CN" altLang="en-US" sz="700" dirty="0">
                <a:solidFill>
                  <a:srgbClr val="00B050"/>
                </a:solidFill>
                <a:latin typeface="Arial" charset="0"/>
                <a:ea typeface="宋体" charset="-122"/>
                <a:sym typeface="Arial" charset="0"/>
              </a:rPr>
              <a:t> </a:t>
            </a:r>
            <a:endParaRPr lang="zh-CN" altLang="en-US" sz="5400" dirty="0">
              <a:solidFill>
                <a:srgbClr val="00B050"/>
              </a:solidFill>
              <a:latin typeface="Arial" charset="0"/>
              <a:ea typeface="宋体" charset="-122"/>
              <a:sym typeface="Arial" charset="0"/>
            </a:endParaRPr>
          </a:p>
          <a:p>
            <a:pPr algn="l"/>
            <a:r>
              <a:rPr lang="zh-CN" altLang="en-US" sz="3200" dirty="0"/>
              <a:t>是用 </a:t>
            </a:r>
            <a:r>
              <a:rPr lang="en-US" altLang="x-none" sz="3200" i="1" dirty="0"/>
              <a:t>replacement</a:t>
            </a:r>
            <a:r>
              <a:rPr lang="en-US" altLang="x-none" sz="3200" dirty="0"/>
              <a:t> </a:t>
            </a:r>
            <a:r>
              <a:rPr lang="zh-CN" altLang="en-US" sz="3200" dirty="0"/>
              <a:t>替换了 </a:t>
            </a:r>
            <a:r>
              <a:rPr lang="en-US" altLang="x-none" sz="3200" dirty="0"/>
              <a:t>regexp </a:t>
            </a:r>
            <a:r>
              <a:rPr lang="zh-CN" altLang="en-US" sz="3200" dirty="0"/>
              <a:t>的第一次匹配或所有匹配之后得到的。</a:t>
            </a:r>
            <a:endParaRPr lang="en-US" altLang="x-none" sz="3200" dirty="0"/>
          </a:p>
          <a:p>
            <a:pPr algn="l"/>
            <a:endParaRPr lang="zh-CN" altLang="en-US" sz="3200" dirty="0"/>
          </a:p>
          <a:p>
            <a:pPr algn="l"/>
            <a:endParaRPr lang="zh-CN" altLang="en-US" sz="3200" dirty="0"/>
          </a:p>
          <a:p>
            <a:pPr algn="l"/>
            <a:endParaRPr lang="zh-CN" altLang="en-US" sz="3200" dirty="0"/>
          </a:p>
        </p:txBody>
      </p:sp>
      <p:sp>
        <p:nvSpPr>
          <p:cNvPr id="133124" name="Rectangle 1"/>
          <p:cNvSpPr/>
          <p:nvPr/>
        </p:nvSpPr>
        <p:spPr>
          <a:xfrm>
            <a:off x="0" y="44450"/>
            <a:ext cx="184150" cy="368300"/>
          </a:xfrm>
          <a:prstGeom prst="rect">
            <a:avLst/>
          </a:prstGeom>
          <a:noFill/>
          <a:ln w="9525">
            <a:noFill/>
            <a:miter/>
          </a:ln>
        </p:spPr>
        <p:txBody>
          <a:bodyPr wrap="none" anchor="ctr">
            <a:spAutoFit/>
          </a:bodyPr>
          <a:p>
            <a:pPr lvl="0">
              <a:spcBef>
                <a:spcPct val="0"/>
              </a:spcBef>
              <a:buFont typeface="Arial" charset="0"/>
              <a:buNone/>
            </a:pPr>
            <a:endParaRPr sz="1800">
              <a:solidFill>
                <a:schemeClr val="tx1"/>
              </a:solidFill>
              <a:latin typeface="Arial" charset="0"/>
              <a:ea typeface="宋体" charset="-122"/>
              <a:sym typeface="Arial"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3414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solidFill>
                  <a:schemeClr val="bg1"/>
                </a:solidFill>
                <a:latin typeface="Calibri" charset="0"/>
                <a:ea typeface="宋体" charset="-122"/>
                <a:sym typeface="Calibri" charset="0"/>
              </a:rPr>
              <a:t>层次选择器</a:t>
            </a:r>
            <a:endParaRPr lang="zh-CN" altLang="en-US" sz="4400" kern="1200">
              <a:solidFill>
                <a:schemeClr val="bg1"/>
              </a:solidFill>
              <a:latin typeface="Calibri" charset="0"/>
              <a:ea typeface="宋体" charset="-122"/>
              <a:sym typeface="Calibri" charset="0"/>
            </a:endParaRPr>
          </a:p>
        </p:txBody>
      </p:sp>
      <p:sp>
        <p:nvSpPr>
          <p:cNvPr id="134147" name="副标题 5"/>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
          <p:cNvSpPr>
            <a:spLocks noGrp="1"/>
          </p:cNvSpPr>
          <p:nvPr>
            <p:ph type="title"/>
          </p:nvPr>
        </p:nvSpPr>
        <p:spPr>
          <a:xfrm>
            <a:off x="457200" y="274638"/>
            <a:ext cx="8229600" cy="1143000"/>
          </a:xfrm>
        </p:spPr>
        <p:txBody>
          <a:bodyPr vert="horz" anchor="ctr">
            <a:normAutofit/>
          </a:bodyPr>
          <a:p>
            <a:r>
              <a:rPr lang="zh-CN" altLang="en-US" sz="4400"/>
              <a:t>什么是层次选择器</a:t>
            </a:r>
            <a:endParaRPr lang="zh-CN" altLang="en-US" sz="4400"/>
          </a:p>
        </p:txBody>
      </p:sp>
      <p:sp>
        <p:nvSpPr>
          <p:cNvPr id="135171" name="Rectangle 1"/>
          <p:cNvSpPr>
            <a:spLocks noGrp="1"/>
          </p:cNvSpPr>
          <p:nvPr>
            <p:ph idx="1"/>
          </p:nvPr>
        </p:nvSpPr>
        <p:spPr>
          <a:xfrm>
            <a:off x="180340" y="1870075"/>
            <a:ext cx="8573135" cy="2286000"/>
          </a:xfrm>
          <a:solidFill>
            <a:srgbClr val="272822"/>
          </a:solidFill>
        </p:spPr>
        <p:txBody>
          <a:bodyPr vert="horz" wrap="square" anchor="ctr">
            <a:spAutoFit/>
          </a:bodyPr>
          <a:p>
            <a:pPr algn="l">
              <a:spcBef>
                <a:spcPct val="0"/>
              </a:spcBef>
              <a:buNone/>
            </a:pPr>
            <a:r>
              <a:rPr lang="zh-CN" altLang="en-US" sz="2400" dirty="0">
                <a:solidFill>
                  <a:srgbClr val="66D9EF"/>
                </a:solidFill>
                <a:latin typeface="Consolas" pitchFamily="49" charset="0"/>
                <a:ea typeface="宋体" charset="-122"/>
                <a:sym typeface="Consolas" pitchFamily="49" charset="0"/>
              </a:rPr>
              <a:t>多组选择器：并的关系   不断扩充的过程</a:t>
            </a:r>
            <a:endParaRPr lang="en-US" altLang="x-none" sz="2400" dirty="0">
              <a:solidFill>
                <a:srgbClr val="66D9EF"/>
              </a:solidFill>
              <a:latin typeface="Consolas" pitchFamily="49" charset="0"/>
              <a:ea typeface="宋体" charset="-122"/>
              <a:sym typeface="Consolas" pitchFamily="49" charset="0"/>
            </a:endParaRPr>
          </a:p>
          <a:p>
            <a:pPr algn="l">
              <a:spcBef>
                <a:spcPct val="0"/>
              </a:spcBef>
              <a:buNone/>
            </a:pPr>
            <a:r>
              <a:rPr lang="zh-CN" altLang="en-US" sz="2400" dirty="0">
                <a:solidFill>
                  <a:srgbClr val="66D9EF"/>
                </a:solidFill>
                <a:latin typeface="Consolas" pitchFamily="49" charset="0"/>
                <a:ea typeface="宋体" charset="-122"/>
                <a:sym typeface="Consolas" pitchFamily="49" charset="0"/>
              </a:rPr>
              <a:t>层次选择器：串行 递进关系  不断筛选的过程</a:t>
            </a:r>
            <a:endParaRPr lang="en-US" altLang="x-none" sz="2400" dirty="0">
              <a:solidFill>
                <a:srgbClr val="66D9EF"/>
              </a:solidFill>
              <a:latin typeface="Consolas" pitchFamily="49" charset="0"/>
              <a:ea typeface="宋体" charset="-122"/>
              <a:sym typeface="Consolas" pitchFamily="49" charset="0"/>
            </a:endParaRPr>
          </a:p>
          <a:p>
            <a:pPr algn="l">
              <a:spcBef>
                <a:spcPct val="0"/>
              </a:spcBef>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doms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‘#container p span’</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66D9EF"/>
                </a:solidFill>
                <a:latin typeface="Consolas" pitchFamily="49" charset="0"/>
                <a:ea typeface="宋体" charset="-122"/>
                <a:sym typeface="Consolas" pitchFamily="49" charset="0"/>
              </a:rPr>
              <a:t>for</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i = </a:t>
            </a:r>
            <a:r>
              <a:rPr lang="zh-CN" altLang="en-US" sz="2400" dirty="0">
                <a:solidFill>
                  <a:srgbClr val="66D9EF"/>
                </a:solidFill>
                <a:latin typeface="Consolas" pitchFamily="49" charset="0"/>
                <a:ea typeface="宋体" charset="-122"/>
                <a:sym typeface="Consolas" pitchFamily="49" charset="0"/>
              </a:rPr>
              <a:t>0</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len = doms</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length</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 &lt; len</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doms</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style</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border </a:t>
            </a:r>
            <a:r>
              <a:rPr lang="zh-CN" altLang="en-US" sz="2400" dirty="0">
                <a:solidFill>
                  <a:srgbClr val="F72671"/>
                </a:solidFill>
                <a:latin typeface="Consolas" pitchFamily="49" charset="0"/>
                <a:ea typeface="宋体" charset="-122"/>
                <a:sym typeface="Consolas" pitchFamily="49" charset="0"/>
              </a:rPr>
              <a:t>= </a:t>
            </a:r>
            <a:r>
              <a:rPr lang="zh-CN" altLang="en-US" sz="2400" dirty="0">
                <a:solidFill>
                  <a:srgbClr val="FFE792"/>
                </a:solidFill>
                <a:latin typeface="Consolas" pitchFamily="49" charset="0"/>
                <a:ea typeface="宋体" charset="-122"/>
                <a:sym typeface="Consolas" pitchFamily="49" charset="0"/>
              </a:rPr>
              <a:t>'1px solid red'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a:t>
            </a:r>
            <a:endParaRPr lang="zh-CN" altLang="en-US" sz="3600" dirty="0">
              <a:latin typeface="Arial" charset="0"/>
              <a:ea typeface="宋体" charset="-122"/>
              <a:sym typeface="Consolas"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思路</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解决方案</a:t>
            </a:r>
            <a:endParaRPr lang="zh-CN" altLang="en-US" sz="4400" kern="1200">
              <a:latin typeface="Calibri" charset="0"/>
              <a:ea typeface="宋体" charset="-122"/>
              <a:sym typeface="Calibri" charset="0"/>
            </a:endParaRPr>
          </a:p>
        </p:txBody>
      </p:sp>
      <p:sp>
        <p:nvSpPr>
          <p:cNvPr id="13619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
          <p:cNvSpPr>
            <a:spLocks noGrp="1"/>
          </p:cNvSpPr>
          <p:nvPr>
            <p:ph type="title"/>
          </p:nvPr>
        </p:nvSpPr>
        <p:spPr>
          <a:xfrm>
            <a:off x="457200" y="274638"/>
            <a:ext cx="8229600" cy="1143000"/>
          </a:xfrm>
        </p:spPr>
        <p:txBody>
          <a:bodyPr vert="horz" anchor="ctr">
            <a:normAutofit/>
          </a:bodyPr>
          <a:p>
            <a:r>
              <a:rPr lang="zh-CN" altLang="en-US" sz="4400" dirty="0"/>
              <a:t>解决思路</a:t>
            </a:r>
            <a:r>
              <a:rPr lang="en-US" altLang="x-none" sz="4400" dirty="0"/>
              <a:t>1 – </a:t>
            </a:r>
            <a:r>
              <a:rPr lang="zh-CN" altLang="en-US" sz="4400" dirty="0"/>
              <a:t>管道思想</a:t>
            </a:r>
            <a:endParaRPr lang="zh-CN" altLang="en-US" sz="4400" dirty="0"/>
          </a:p>
        </p:txBody>
      </p:sp>
      <p:sp>
        <p:nvSpPr>
          <p:cNvPr id="137219" name="内容占位符 2"/>
          <p:cNvSpPr>
            <a:spLocks noGrp="1"/>
          </p:cNvSpPr>
          <p:nvPr>
            <p:ph idx="1"/>
          </p:nvPr>
        </p:nvSpPr>
        <p:spPr>
          <a:xfrm>
            <a:off x="146050" y="1417638"/>
            <a:ext cx="8951913" cy="4664075"/>
          </a:xfrm>
        </p:spPr>
        <p:txBody>
          <a:bodyPr vert="horz">
            <a:normAutofit/>
          </a:bodyPr>
          <a:p>
            <a:r>
              <a:rPr lang="zh-CN" altLang="en-US" sz="3200" dirty="0"/>
              <a:t>前面讲了各个击破法则</a:t>
            </a:r>
            <a:endParaRPr lang="en-US" altLang="x-none" sz="3200" dirty="0"/>
          </a:p>
          <a:p>
            <a:r>
              <a:rPr lang="zh-CN" altLang="en-US" sz="3200" dirty="0"/>
              <a:t>下面再讲述一个方法：管道思想</a:t>
            </a:r>
            <a:endParaRPr lang="zh-CN" altLang="en-US" sz="3200" dirty="0"/>
          </a:p>
        </p:txBody>
      </p:sp>
      <p:sp>
        <p:nvSpPr>
          <p:cNvPr id="137220" name="流程图: 终止 3"/>
          <p:cNvSpPr/>
          <p:nvPr/>
        </p:nvSpPr>
        <p:spPr>
          <a:xfrm>
            <a:off x="1173163" y="3336925"/>
            <a:ext cx="1800225" cy="863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137221" name="流程图: 终止 4"/>
          <p:cNvSpPr/>
          <p:nvPr/>
        </p:nvSpPr>
        <p:spPr>
          <a:xfrm>
            <a:off x="4029075" y="3357563"/>
            <a:ext cx="1800225" cy="863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137222" name="流程图: 终止 5"/>
          <p:cNvSpPr/>
          <p:nvPr/>
        </p:nvSpPr>
        <p:spPr>
          <a:xfrm>
            <a:off x="7199313" y="3314700"/>
            <a:ext cx="1800225" cy="865188"/>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137223" name="文本框 6"/>
          <p:cNvSpPr/>
          <p:nvPr/>
        </p:nvSpPr>
        <p:spPr>
          <a:xfrm>
            <a:off x="146050" y="3603625"/>
            <a:ext cx="1152525" cy="369888"/>
          </a:xfrm>
          <a:prstGeom prst="rect">
            <a:avLst/>
          </a:prstGeom>
          <a:noFill/>
          <a:ln w="9525">
            <a:noFill/>
            <a:miter/>
          </a:ln>
        </p:spPr>
        <p:txBody>
          <a:bodyPr>
            <a:spAutoFit/>
          </a:bodyPr>
          <a:p>
            <a:pPr lvl="0">
              <a:spcBef>
                <a:spcPct val="0"/>
              </a:spcBef>
              <a:buFont typeface="Arial" charset="0"/>
              <a:buNone/>
            </a:pPr>
            <a:r>
              <a:rPr lang="en-US" altLang="x-none" sz="1800" dirty="0">
                <a:solidFill>
                  <a:schemeClr val="tx1"/>
                </a:solidFill>
                <a:latin typeface="Arial" charset="0"/>
                <a:ea typeface="宋体" charset="-122"/>
                <a:sym typeface="Arial" charset="0"/>
              </a:rPr>
              <a:t>content</a:t>
            </a:r>
            <a:endParaRPr lang="zh-CN" altLang="en-US" sz="1800" dirty="0">
              <a:solidFill>
                <a:schemeClr val="tx1"/>
              </a:solidFill>
              <a:latin typeface="Arial" charset="0"/>
              <a:ea typeface="宋体" charset="-122"/>
              <a:sym typeface="Arial" charset="0"/>
            </a:endParaRPr>
          </a:p>
        </p:txBody>
      </p:sp>
      <p:sp>
        <p:nvSpPr>
          <p:cNvPr id="137224" name="文本框 7"/>
          <p:cNvSpPr/>
          <p:nvPr/>
        </p:nvSpPr>
        <p:spPr>
          <a:xfrm>
            <a:off x="3011488" y="3582988"/>
            <a:ext cx="1150937" cy="369887"/>
          </a:xfrm>
          <a:prstGeom prst="rect">
            <a:avLst/>
          </a:prstGeom>
          <a:noFill/>
          <a:ln w="9525">
            <a:noFill/>
            <a:miter/>
          </a:ln>
        </p:spPr>
        <p:txBody>
          <a:bodyPr>
            <a:spAutoFit/>
          </a:bodyPr>
          <a:p>
            <a:pPr lvl="0">
              <a:spcBef>
                <a:spcPct val="0"/>
              </a:spcBef>
              <a:buFont typeface="Arial" charset="0"/>
              <a:buNone/>
            </a:pPr>
            <a:r>
              <a:rPr lang="en-US" altLang="x-none" sz="1800" b="1" dirty="0">
                <a:solidFill>
                  <a:srgbClr val="00B050"/>
                </a:solidFill>
                <a:latin typeface="Arial" charset="0"/>
                <a:ea typeface="宋体" charset="-122"/>
                <a:sym typeface="Arial" charset="0"/>
              </a:rPr>
              <a:t>content</a:t>
            </a:r>
            <a:endParaRPr lang="zh-CN" altLang="en-US" sz="1800" b="1" dirty="0">
              <a:solidFill>
                <a:srgbClr val="00B050"/>
              </a:solidFill>
              <a:latin typeface="Arial" charset="0"/>
              <a:ea typeface="宋体" charset="-122"/>
              <a:sym typeface="Arial" charset="0"/>
            </a:endParaRPr>
          </a:p>
        </p:txBody>
      </p:sp>
      <p:sp>
        <p:nvSpPr>
          <p:cNvPr id="137225" name="文本框 8"/>
          <p:cNvSpPr/>
          <p:nvPr/>
        </p:nvSpPr>
        <p:spPr>
          <a:xfrm>
            <a:off x="5984875" y="3552825"/>
            <a:ext cx="1152525" cy="400050"/>
          </a:xfrm>
          <a:prstGeom prst="rect">
            <a:avLst/>
          </a:prstGeom>
          <a:noFill/>
          <a:ln w="9525">
            <a:noFill/>
            <a:miter/>
          </a:ln>
        </p:spPr>
        <p:txBody>
          <a:bodyPr>
            <a:spAutoFit/>
          </a:bodyPr>
          <a:p>
            <a:pPr lvl="0">
              <a:spcBef>
                <a:spcPct val="0"/>
              </a:spcBef>
              <a:buFont typeface="Arial" charset="0"/>
              <a:buNone/>
            </a:pPr>
            <a:r>
              <a:rPr lang="en-US" altLang="x-none" sz="2000" b="1" dirty="0">
                <a:solidFill>
                  <a:srgbClr val="FF0000"/>
                </a:solidFill>
                <a:latin typeface="Arial" charset="0"/>
                <a:ea typeface="宋体" charset="-122"/>
                <a:sym typeface="Arial" charset="0"/>
              </a:rPr>
              <a:t>content</a:t>
            </a:r>
            <a:endParaRPr lang="zh-CN" altLang="en-US" sz="2000" b="1" dirty="0">
              <a:solidFill>
                <a:srgbClr val="FF0000"/>
              </a:solidFill>
              <a:latin typeface="Arial" charset="0"/>
              <a:ea typeface="宋体" charset="-122"/>
              <a:sym typeface="Arial" charset="0"/>
            </a:endParaRPr>
          </a:p>
        </p:txBody>
      </p:sp>
      <p:sp>
        <p:nvSpPr>
          <p:cNvPr id="137226" name="右箭头 9"/>
          <p:cNvSpPr/>
          <p:nvPr/>
        </p:nvSpPr>
        <p:spPr>
          <a:xfrm>
            <a:off x="1476375" y="3603625"/>
            <a:ext cx="1184275" cy="349250"/>
          </a:xfrm>
          <a:prstGeom prst="rightArrow">
            <a:avLst>
              <a:gd name="adj1" fmla="val 50000"/>
              <a:gd name="adj2" fmla="val 49984"/>
            </a:avLst>
          </a:prstGeom>
          <a:solidFill>
            <a:srgbClr val="F2F2F2"/>
          </a:solidFill>
          <a:ln w="9525" cap="flat" cmpd="sng">
            <a:solidFill>
              <a:schemeClr val="tx1"/>
            </a:solidFill>
            <a:prstDash val="solid"/>
            <a:miter/>
            <a:headEnd type="none" w="med" len="med"/>
            <a:tailEnd type="none" w="med" len="med"/>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137227" name="右箭头 10"/>
          <p:cNvSpPr/>
          <p:nvPr/>
        </p:nvSpPr>
        <p:spPr>
          <a:xfrm>
            <a:off x="4422775" y="3625850"/>
            <a:ext cx="1184275" cy="347663"/>
          </a:xfrm>
          <a:prstGeom prst="rightArrow">
            <a:avLst>
              <a:gd name="adj1" fmla="val 50000"/>
              <a:gd name="adj2" fmla="val 50039"/>
            </a:avLst>
          </a:prstGeom>
          <a:solidFill>
            <a:srgbClr val="F2F2F2"/>
          </a:solidFill>
          <a:ln w="9525" cap="flat" cmpd="sng">
            <a:solidFill>
              <a:schemeClr val="tx1"/>
            </a:solidFill>
            <a:prstDash val="solid"/>
            <a:miter/>
            <a:headEnd type="none" w="med" len="med"/>
            <a:tailEnd type="none" w="med" len="med"/>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137228" name="右箭头 11"/>
          <p:cNvSpPr/>
          <p:nvPr/>
        </p:nvSpPr>
        <p:spPr>
          <a:xfrm>
            <a:off x="7472363" y="3594100"/>
            <a:ext cx="1184275" cy="347663"/>
          </a:xfrm>
          <a:prstGeom prst="rightArrow">
            <a:avLst>
              <a:gd name="adj1" fmla="val 50000"/>
              <a:gd name="adj2" fmla="val 50039"/>
            </a:avLst>
          </a:prstGeom>
          <a:solidFill>
            <a:srgbClr val="F2F2F2"/>
          </a:solidFill>
          <a:ln w="9525" cap="flat" cmpd="sng">
            <a:solidFill>
              <a:schemeClr val="tx1"/>
            </a:solidFill>
            <a:prstDash val="solid"/>
            <a:miter/>
            <a:headEnd type="none" w="med" len="med"/>
            <a:tailEnd type="none" w="med" len="med"/>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137229" name="矩形 12"/>
          <p:cNvSpPr/>
          <p:nvPr/>
        </p:nvSpPr>
        <p:spPr>
          <a:xfrm>
            <a:off x="1365250" y="3032125"/>
            <a:ext cx="1450975" cy="369888"/>
          </a:xfrm>
          <a:prstGeom prst="rect">
            <a:avLst/>
          </a:prstGeom>
          <a:solidFill>
            <a:srgbClr val="0C0C0C"/>
          </a:solidFill>
          <a:ln w="9525">
            <a:noFill/>
            <a:miter/>
          </a:ln>
        </p:spPr>
        <p:txBody>
          <a:bodyPr wrap="none">
            <a:spAutoFit/>
          </a:bodyPr>
          <a:p>
            <a:pPr lvl="0"/>
            <a:r>
              <a:rPr lang="zh-CN" altLang="en-US" dirty="0">
                <a:solidFill>
                  <a:srgbClr val="FFE792"/>
                </a:solidFill>
                <a:latin typeface="Consolas" pitchFamily="49" charset="0"/>
                <a:ea typeface="宋体" charset="-122"/>
                <a:sym typeface="Consolas" pitchFamily="49" charset="0"/>
              </a:rPr>
              <a:t>#container</a:t>
            </a:r>
            <a:endParaRPr lang="zh-CN" altLang="en-US" dirty="0">
              <a:solidFill>
                <a:srgbClr val="000000"/>
              </a:solidFill>
              <a:latin typeface="Calibri" charset="0"/>
              <a:ea typeface="宋体" charset="-122"/>
              <a:sym typeface="宋体" charset="-122"/>
            </a:endParaRPr>
          </a:p>
        </p:txBody>
      </p:sp>
      <p:sp>
        <p:nvSpPr>
          <p:cNvPr id="137230" name="矩形 15"/>
          <p:cNvSpPr/>
          <p:nvPr/>
        </p:nvSpPr>
        <p:spPr>
          <a:xfrm>
            <a:off x="-6350" y="4987925"/>
            <a:ext cx="8802688" cy="584200"/>
          </a:xfrm>
          <a:prstGeom prst="rect">
            <a:avLst/>
          </a:prstGeom>
          <a:noFill/>
          <a:ln w="9525">
            <a:noFill/>
            <a:miter/>
          </a:ln>
        </p:spPr>
        <p:txBody>
          <a:bodyPr wrap="none">
            <a:spAutoFit/>
          </a:bodyPr>
          <a:p>
            <a:pPr lvl="0">
              <a:spcBef>
                <a:spcPct val="0"/>
              </a:spcBef>
              <a:buFont typeface="Arial" charset="0"/>
              <a:buNone/>
            </a:pPr>
            <a:r>
              <a:rPr lang="zh-CN" altLang="en-US" sz="3200" dirty="0">
                <a:solidFill>
                  <a:srgbClr val="00B050"/>
                </a:solidFill>
                <a:latin typeface="Consolas" pitchFamily="49" charset="0"/>
                <a:ea typeface="宋体" charset="-122"/>
                <a:sym typeface="Consolas" pitchFamily="49" charset="0"/>
              </a:rPr>
              <a:t>前面的管道出来的数据将成为下一个管道的入口</a:t>
            </a:r>
            <a:endParaRPr lang="zh-CN" altLang="en-US" sz="3200" dirty="0">
              <a:solidFill>
                <a:srgbClr val="00B050"/>
              </a:solidFill>
              <a:latin typeface="Arial" charset="0"/>
              <a:ea typeface="宋体" charset="-122"/>
              <a:sym typeface="Consolas"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
          <p:cNvSpPr>
            <a:spLocks noGrp="1"/>
          </p:cNvSpPr>
          <p:nvPr>
            <p:ph type="title"/>
          </p:nvPr>
        </p:nvSpPr>
        <p:spPr>
          <a:xfrm>
            <a:off x="457200" y="274638"/>
            <a:ext cx="8229600" cy="1143000"/>
          </a:xfrm>
        </p:spPr>
        <p:txBody>
          <a:bodyPr vert="horz" anchor="ctr">
            <a:normAutofit/>
          </a:bodyPr>
          <a:p>
            <a:endParaRPr sz="4400"/>
          </a:p>
        </p:txBody>
      </p:sp>
      <p:sp>
        <p:nvSpPr>
          <p:cNvPr id="138243" name="矩形 3"/>
          <p:cNvSpPr/>
          <p:nvPr/>
        </p:nvSpPr>
        <p:spPr>
          <a:xfrm>
            <a:off x="250825" y="1341438"/>
            <a:ext cx="8281988" cy="368300"/>
          </a:xfrm>
          <a:prstGeom prst="rect">
            <a:avLst/>
          </a:prstGeom>
          <a:solidFill>
            <a:srgbClr val="0C0C0C"/>
          </a:solidFill>
          <a:ln w="9525">
            <a:noFill/>
            <a:miter/>
          </a:ln>
        </p:spPr>
        <p:txBody>
          <a:bodyPr>
            <a:spAutoFit/>
          </a:bodyPr>
          <a:p>
            <a:pPr lvl="0"/>
            <a:r>
              <a:rPr lang="zh-CN" altLang="en-US" dirty="0">
                <a:solidFill>
                  <a:srgbClr val="66D9EF"/>
                </a:solidFill>
                <a:latin typeface="Consolas" pitchFamily="49" charset="0"/>
                <a:ea typeface="宋体" charset="-122"/>
                <a:sym typeface="Consolas" pitchFamily="49" charset="0"/>
              </a:rPr>
              <a:t>var </a:t>
            </a:r>
            <a:r>
              <a:rPr lang="zh-CN" altLang="en-US" dirty="0">
                <a:solidFill>
                  <a:srgbClr val="F72671"/>
                </a:solidFill>
                <a:latin typeface="Consolas" pitchFamily="49" charset="0"/>
                <a:ea typeface="宋体" charset="-122"/>
                <a:sym typeface="Consolas" pitchFamily="49" charset="0"/>
              </a:rPr>
              <a:t>doms = $</a:t>
            </a:r>
            <a:r>
              <a:rPr lang="zh-CN" altLang="en-US" dirty="0">
                <a:solidFill>
                  <a:srgbClr val="FFFFFF"/>
                </a:solidFill>
                <a:latin typeface="Consolas" pitchFamily="49" charset="0"/>
                <a:ea typeface="宋体" charset="-122"/>
                <a:sym typeface="Consolas" pitchFamily="49" charset="0"/>
              </a:rPr>
              <a:t>(</a:t>
            </a:r>
            <a:r>
              <a:rPr lang="zh-CN" altLang="en-US" dirty="0">
                <a:solidFill>
                  <a:srgbClr val="FFE792"/>
                </a:solidFill>
                <a:latin typeface="Consolas" pitchFamily="49" charset="0"/>
                <a:ea typeface="宋体" charset="-122"/>
                <a:sym typeface="Consolas" pitchFamily="49" charset="0"/>
              </a:rPr>
              <a:t>‘#container p span’</a:t>
            </a:r>
            <a:r>
              <a:rPr lang="zh-CN" altLang="en-US" dirty="0">
                <a:solidFill>
                  <a:srgbClr val="FFFFFF"/>
                </a:solidFill>
                <a:latin typeface="Consolas" pitchFamily="49" charset="0"/>
                <a:ea typeface="宋体" charset="-122"/>
                <a:sym typeface="Consolas" pitchFamily="49" charset="0"/>
              </a:rPr>
              <a:t>);</a:t>
            </a:r>
            <a:endParaRPr lang="zh-CN" altLang="en-US" dirty="0">
              <a:solidFill>
                <a:srgbClr val="000000"/>
              </a:solidFill>
              <a:latin typeface="Calibri" charset="0"/>
              <a:ea typeface="宋体" charset="-122"/>
              <a:sym typeface="宋体" charset="-122"/>
            </a:endParaRPr>
          </a:p>
        </p:txBody>
      </p:sp>
      <p:sp>
        <p:nvSpPr>
          <p:cNvPr id="138244" name="内容占位符 2"/>
          <p:cNvSpPr>
            <a:spLocks noGrp="1"/>
          </p:cNvSpPr>
          <p:nvPr>
            <p:ph idx="1"/>
          </p:nvPr>
        </p:nvSpPr>
        <p:spPr>
          <a:xfrm>
            <a:off x="252413" y="2049463"/>
            <a:ext cx="8686800" cy="2719387"/>
          </a:xfrm>
        </p:spPr>
        <p:txBody>
          <a:bodyPr vert="horz">
            <a:normAutofit/>
          </a:bodyPr>
          <a:p>
            <a:pPr algn="l"/>
            <a:r>
              <a:rPr lang="zh-CN" altLang="en-US" sz="3200" dirty="0">
                <a:solidFill>
                  <a:srgbClr val="FF0000"/>
                </a:solidFill>
              </a:rPr>
              <a:t>首先寻找</a:t>
            </a:r>
            <a:r>
              <a:rPr lang="zh-CN" altLang="en-US" sz="3200" dirty="0">
                <a:solidFill>
                  <a:srgbClr val="FF0000"/>
                </a:solidFill>
                <a:latin typeface="Consolas" pitchFamily="49" charset="0"/>
                <a:sym typeface="Consolas" pitchFamily="49" charset="0"/>
              </a:rPr>
              <a:t>#container</a:t>
            </a:r>
            <a:r>
              <a:rPr lang="en-US" altLang="x-none" sz="3200" dirty="0">
                <a:solidFill>
                  <a:srgbClr val="FF0000"/>
                </a:solidFill>
                <a:latin typeface="Consolas" pitchFamily="49" charset="0"/>
                <a:sym typeface="Consolas" pitchFamily="49" charset="0"/>
              </a:rPr>
              <a:t> </a:t>
            </a:r>
            <a:endParaRPr lang="zh-CN" altLang="en-US" sz="3200" dirty="0">
              <a:solidFill>
                <a:srgbClr val="FF0000"/>
              </a:solidFill>
              <a:latin typeface="Consolas" pitchFamily="49" charset="0"/>
              <a:sym typeface="Consolas" pitchFamily="49" charset="0"/>
            </a:endParaRPr>
          </a:p>
          <a:p>
            <a:pPr algn="l"/>
            <a:r>
              <a:rPr lang="zh-CN" altLang="en-US" sz="3200" dirty="0">
                <a:solidFill>
                  <a:srgbClr val="FF0000"/>
                </a:solidFill>
                <a:latin typeface="Consolas" pitchFamily="49" charset="0"/>
                <a:sym typeface="Consolas" pitchFamily="49" charset="0"/>
              </a:rPr>
              <a:t>然后寻找该元素下所有的</a:t>
            </a:r>
            <a:r>
              <a:rPr lang="en-US" altLang="x-none" sz="3200" dirty="0">
                <a:solidFill>
                  <a:srgbClr val="FF0000"/>
                </a:solidFill>
                <a:latin typeface="Consolas" pitchFamily="49" charset="0"/>
                <a:sym typeface="Consolas" pitchFamily="49" charset="0"/>
              </a:rPr>
              <a:t>p</a:t>
            </a:r>
            <a:r>
              <a:rPr lang="zh-CN" altLang="en-US" sz="3200" dirty="0">
                <a:solidFill>
                  <a:srgbClr val="FF0000"/>
                </a:solidFill>
                <a:latin typeface="Consolas" pitchFamily="49" charset="0"/>
                <a:sym typeface="Consolas" pitchFamily="49" charset="0"/>
              </a:rPr>
              <a:t>元素</a:t>
            </a:r>
            <a:endParaRPr lang="en-US" altLang="x-none" sz="3200" dirty="0">
              <a:solidFill>
                <a:srgbClr val="FF0000"/>
              </a:solidFill>
              <a:latin typeface="Consolas" pitchFamily="49" charset="0"/>
              <a:sym typeface="Consolas" pitchFamily="49" charset="0"/>
            </a:endParaRPr>
          </a:p>
          <a:p>
            <a:pPr algn="l"/>
            <a:r>
              <a:rPr lang="zh-CN" altLang="en-US" sz="3200" dirty="0">
                <a:solidFill>
                  <a:srgbClr val="FF0000"/>
                </a:solidFill>
                <a:latin typeface="Consolas" pitchFamily="49" charset="0"/>
                <a:sym typeface="Consolas" pitchFamily="49" charset="0"/>
              </a:rPr>
              <a:t>再次寻找已经找到的</a:t>
            </a:r>
            <a:r>
              <a:rPr lang="en-US" altLang="x-none" sz="3200" dirty="0">
                <a:solidFill>
                  <a:srgbClr val="FF0000"/>
                </a:solidFill>
                <a:latin typeface="Consolas" pitchFamily="49" charset="0"/>
                <a:sym typeface="Consolas" pitchFamily="49" charset="0"/>
              </a:rPr>
              <a:t>p</a:t>
            </a:r>
            <a:r>
              <a:rPr lang="zh-CN" altLang="en-US" sz="3200" dirty="0">
                <a:solidFill>
                  <a:srgbClr val="FF0000"/>
                </a:solidFill>
                <a:latin typeface="Consolas" pitchFamily="49" charset="0"/>
                <a:sym typeface="Consolas" pitchFamily="49" charset="0"/>
              </a:rPr>
              <a:t>元素中的所有</a:t>
            </a:r>
            <a:r>
              <a:rPr lang="en-US" altLang="x-none" sz="3200" dirty="0">
                <a:solidFill>
                  <a:srgbClr val="FF0000"/>
                </a:solidFill>
                <a:latin typeface="Consolas" pitchFamily="49" charset="0"/>
                <a:sym typeface="Consolas" pitchFamily="49" charset="0"/>
              </a:rPr>
              <a:t>span</a:t>
            </a:r>
            <a:endParaRPr lang="zh-CN" altLang="en-US" sz="3200" dirty="0">
              <a:solidFill>
                <a:srgbClr val="FF0000"/>
              </a:solidFill>
              <a:latin typeface="Consolas" pitchFamily="49" charset="0"/>
              <a:sym typeface="Consolas" pitchFamily="49" charset="0"/>
            </a:endParaRPr>
          </a:p>
          <a:p>
            <a:pPr algn="l"/>
            <a:endParaRPr lang="zh-CN" altLang="en-US" sz="3200" dirty="0">
              <a:solidFill>
                <a:srgbClr val="FFE792"/>
              </a:solidFill>
              <a:latin typeface="Consolas" pitchFamily="49" charset="0"/>
              <a:sym typeface="Consolas" pitchFamily="49" charset="0"/>
            </a:endParaRPr>
          </a:p>
          <a:p>
            <a:pPr algn="l"/>
            <a:r>
              <a:rPr lang="zh-CN" altLang="en-US" sz="3200" dirty="0">
                <a:solidFill>
                  <a:srgbClr val="00B050"/>
                </a:solidFill>
                <a:latin typeface="Consolas" pitchFamily="49" charset="0"/>
                <a:sym typeface="Consolas" pitchFamily="49" charset="0"/>
              </a:rPr>
              <a:t>这就类似一个管道，后面的依赖前面的</a:t>
            </a:r>
            <a:endParaRPr lang="en-US" altLang="x-none" sz="3200" dirty="0">
              <a:solidFill>
                <a:srgbClr val="00B050"/>
              </a:solidFill>
              <a:latin typeface="Consolas" pitchFamily="49" charset="0"/>
              <a:sym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457200" y="274638"/>
            <a:ext cx="8229600" cy="1143000"/>
          </a:xfrm>
        </p:spPr>
        <p:txBody>
          <a:bodyPr vert="horz" anchor="ctr">
            <a:normAutofit/>
          </a:bodyPr>
          <a:p>
            <a:r>
              <a:rPr lang="zh-CN" altLang="en-US" sz="4400"/>
              <a:t>抛砖引玉</a:t>
            </a:r>
            <a:endParaRPr lang="zh-CN" altLang="en-US" sz="4400"/>
          </a:p>
        </p:txBody>
      </p:sp>
      <p:sp>
        <p:nvSpPr>
          <p:cNvPr id="13315" name="内容占位符 2"/>
          <p:cNvSpPr>
            <a:spLocks noGrp="1"/>
          </p:cNvSpPr>
          <p:nvPr>
            <p:ph idx="1"/>
          </p:nvPr>
        </p:nvSpPr>
        <p:spPr>
          <a:xfrm>
            <a:off x="457200" y="1600200"/>
            <a:ext cx="8229600" cy="4525963"/>
          </a:xfrm>
        </p:spPr>
        <p:txBody>
          <a:bodyPr vert="horz">
            <a:normAutofit/>
          </a:bodyPr>
          <a:p>
            <a:pPr algn="l"/>
            <a:r>
              <a:rPr lang="zh-CN" altLang="en-US" sz="3200" dirty="0"/>
              <a:t>这里面的知识点还是挺多的，课堂我们大概将一些基础的，关于高级的等大家在工作中不断完善，总结，到时候把你们的成果也给我分享一下。祝大家早日超越我。</a:t>
            </a:r>
            <a:endParaRPr lang="en-US" altLang="x-none" sz="3200" dirty="0"/>
          </a:p>
          <a:p>
            <a:pPr algn="l"/>
            <a:endParaRPr lang="zh-CN" altLang="en-US" sz="3200" dirty="0"/>
          </a:p>
          <a:p>
            <a:pPr algn="l"/>
            <a:r>
              <a:rPr lang="zh-CN" altLang="en-US" sz="3200" dirty="0"/>
              <a:t>玉帛 </a:t>
            </a:r>
            <a:r>
              <a:rPr lang="en-US" altLang="x-none" sz="3200" dirty="0"/>
              <a:t>---</a:t>
            </a:r>
            <a:r>
              <a:rPr lang="zh-CN" altLang="en-US" sz="3200" dirty="0"/>
              <a:t>淘宝 架构师 </a:t>
            </a:r>
            <a:endParaRPr lang="en-US" altLang="x-none" sz="3200" dirty="0"/>
          </a:p>
          <a:p>
            <a:pPr algn="l"/>
            <a:r>
              <a:rPr lang="en-US" altLang="x-none" sz="3200" dirty="0"/>
              <a:t>Seajs</a:t>
            </a:r>
            <a:r>
              <a:rPr lang="zh-CN" altLang="en-US" sz="3200" dirty="0"/>
              <a:t>框架  </a:t>
            </a:r>
            <a:r>
              <a:rPr lang="en-US" altLang="x-none" sz="3200" dirty="0"/>
              <a:t>---</a:t>
            </a:r>
            <a:r>
              <a:rPr lang="zh-CN" altLang="en-US" sz="3200" dirty="0"/>
              <a:t>淘宝 阿里巴巴   </a:t>
            </a:r>
            <a:r>
              <a:rPr lang="en-US" altLang="x-none" sz="3200" dirty="0"/>
              <a:t>requireJS</a:t>
            </a:r>
            <a:endParaRPr lang="en-US" altLang="x-none" sz="3200" dirty="0"/>
          </a:p>
          <a:p>
            <a:pPr algn="l"/>
            <a:r>
              <a:rPr lang="zh-CN" altLang="en-US" sz="3200" dirty="0"/>
              <a:t>网易 腾讯  京东 </a:t>
            </a:r>
            <a:r>
              <a:rPr lang="en-US" altLang="x-none" sz="3200" dirty="0"/>
              <a:t>– </a:t>
            </a:r>
            <a:r>
              <a:rPr lang="zh-CN" altLang="en-US" sz="3200" dirty="0"/>
              <a:t>模块化</a:t>
            </a:r>
            <a:endParaRPr lang="en-US" altLang="x-none" sz="3200" dirty="0"/>
          </a:p>
          <a:p>
            <a:pPr algn="l"/>
            <a:endParaRPr lang="zh-CN" altLang="en-US" sz="3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
          <p:cNvSpPr>
            <a:spLocks noGrp="1"/>
          </p:cNvSpPr>
          <p:nvPr>
            <p:ph type="title"/>
          </p:nvPr>
        </p:nvSpPr>
        <p:spPr>
          <a:xfrm>
            <a:off x="457200" y="274638"/>
            <a:ext cx="8229600" cy="1143000"/>
          </a:xfrm>
        </p:spPr>
        <p:txBody>
          <a:bodyPr vert="horz" anchor="ctr">
            <a:normAutofit/>
          </a:bodyPr>
          <a:p>
            <a:r>
              <a:rPr lang="zh-CN" altLang="en-US" sz="4400" dirty="0"/>
              <a:t>解决思路</a:t>
            </a:r>
            <a:r>
              <a:rPr lang="en-US" altLang="x-none" sz="4400" dirty="0"/>
              <a:t>2 – </a:t>
            </a:r>
            <a:r>
              <a:rPr lang="zh-CN" altLang="en-US" sz="4400" dirty="0"/>
              <a:t>各个击破</a:t>
            </a:r>
            <a:endParaRPr lang="zh-CN" altLang="en-US" sz="4400" dirty="0"/>
          </a:p>
        </p:txBody>
      </p:sp>
      <p:sp>
        <p:nvSpPr>
          <p:cNvPr id="139267" name="内容占位符 2"/>
          <p:cNvSpPr>
            <a:spLocks noGrp="1"/>
          </p:cNvSpPr>
          <p:nvPr>
            <p:ph idx="1"/>
          </p:nvPr>
        </p:nvSpPr>
        <p:spPr>
          <a:xfrm>
            <a:off x="457200" y="1600200"/>
            <a:ext cx="8229600" cy="4525963"/>
          </a:xfrm>
        </p:spPr>
        <p:txBody>
          <a:bodyPr vert="horz">
            <a:normAutofit/>
          </a:bodyPr>
          <a:p>
            <a:r>
              <a:rPr lang="zh-CN" altLang="en-US" sz="3200" dirty="0"/>
              <a:t>由于刚开始不一定是</a:t>
            </a:r>
            <a:r>
              <a:rPr lang="en-US" altLang="x-none" sz="3200" dirty="0"/>
              <a:t>#</a:t>
            </a:r>
            <a:r>
              <a:rPr lang="zh-CN" altLang="en-US" sz="3200" dirty="0"/>
              <a:t>，有三种情况：</a:t>
            </a:r>
            <a:endParaRPr lang="en-US" altLang="x-none" sz="3200" dirty="0"/>
          </a:p>
          <a:p>
            <a:pPr lvl="1"/>
            <a:endParaRPr lang="zh-CN" altLang="en-US" sz="2800" dirty="0"/>
          </a:p>
        </p:txBody>
      </p:sp>
      <p:sp>
        <p:nvSpPr>
          <p:cNvPr id="139268" name="Rectangle 1"/>
          <p:cNvSpPr/>
          <p:nvPr/>
        </p:nvSpPr>
        <p:spPr>
          <a:xfrm>
            <a:off x="-14287" y="2109788"/>
            <a:ext cx="8169275" cy="646112"/>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200" dirty="0">
                <a:solidFill>
                  <a:srgbClr val="66D9EF"/>
                </a:solidFill>
                <a:latin typeface="Consolas" pitchFamily="49" charset="0"/>
                <a:ea typeface="宋体" charset="-122"/>
                <a:sym typeface="Consolas" pitchFamily="49" charset="0"/>
              </a:rPr>
              <a:t>var </a:t>
            </a:r>
            <a:r>
              <a:rPr lang="zh-CN" altLang="en-US" sz="3200" dirty="0">
                <a:solidFill>
                  <a:srgbClr val="F72671"/>
                </a:solidFill>
                <a:latin typeface="Consolas" pitchFamily="49" charset="0"/>
                <a:ea typeface="宋体" charset="-122"/>
                <a:sym typeface="Consolas" pitchFamily="49" charset="0"/>
              </a:rPr>
              <a:t>doms = $</a:t>
            </a:r>
            <a:r>
              <a:rPr lang="zh-CN" altLang="en-US" sz="3200" dirty="0">
                <a:solidFill>
                  <a:srgbClr val="FFFFFF"/>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a:t>
            </a:r>
            <a:r>
              <a:rPr lang="zh-CN" altLang="en-US" sz="3600" b="1" dirty="0">
                <a:solidFill>
                  <a:srgbClr val="00B050"/>
                </a:solidFill>
                <a:latin typeface="Consolas" pitchFamily="49" charset="0"/>
                <a:ea typeface="宋体" charset="-122"/>
                <a:sym typeface="Consolas" pitchFamily="49" charset="0"/>
              </a:rPr>
              <a:t>#container </a:t>
            </a:r>
            <a:r>
              <a:rPr lang="zh-CN" altLang="en-US" sz="3200" dirty="0">
                <a:solidFill>
                  <a:srgbClr val="FFE792"/>
                </a:solidFill>
                <a:latin typeface="Consolas" pitchFamily="49" charset="0"/>
                <a:ea typeface="宋体" charset="-122"/>
                <a:sym typeface="Consolas" pitchFamily="49" charset="0"/>
              </a:rPr>
              <a:t>p span'</a:t>
            </a:r>
            <a:r>
              <a:rPr lang="zh-CN" altLang="en-US" sz="32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
        <p:nvSpPr>
          <p:cNvPr id="139269" name="Rectangle 1"/>
          <p:cNvSpPr/>
          <p:nvPr/>
        </p:nvSpPr>
        <p:spPr>
          <a:xfrm>
            <a:off x="0" y="3254375"/>
            <a:ext cx="8169275" cy="646113"/>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200" dirty="0">
                <a:solidFill>
                  <a:srgbClr val="66D9EF"/>
                </a:solidFill>
                <a:latin typeface="Consolas" pitchFamily="49" charset="0"/>
                <a:ea typeface="宋体" charset="-122"/>
                <a:sym typeface="Consolas" pitchFamily="49" charset="0"/>
              </a:rPr>
              <a:t>var </a:t>
            </a:r>
            <a:r>
              <a:rPr lang="zh-CN" altLang="en-US" sz="3200" dirty="0">
                <a:solidFill>
                  <a:srgbClr val="F72671"/>
                </a:solidFill>
                <a:latin typeface="Consolas" pitchFamily="49" charset="0"/>
                <a:ea typeface="宋体" charset="-122"/>
                <a:sym typeface="Consolas" pitchFamily="49" charset="0"/>
              </a:rPr>
              <a:t>doms = $</a:t>
            </a:r>
            <a:r>
              <a:rPr lang="zh-CN" altLang="en-US" sz="3200" dirty="0">
                <a:solidFill>
                  <a:srgbClr val="FFFFFF"/>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a:t>
            </a:r>
            <a:r>
              <a:rPr lang="en-US" altLang="x-none" sz="3600" b="1" dirty="0">
                <a:solidFill>
                  <a:srgbClr val="00B050"/>
                </a:solidFill>
                <a:latin typeface="Consolas" pitchFamily="49" charset="0"/>
                <a:ea typeface="宋体" charset="-122"/>
                <a:sym typeface="Consolas" pitchFamily="49" charset="0"/>
              </a:rPr>
              <a:t>.</a:t>
            </a:r>
            <a:r>
              <a:rPr lang="zh-CN" altLang="en-US" sz="3600" b="1" dirty="0">
                <a:solidFill>
                  <a:srgbClr val="00B050"/>
                </a:solidFill>
                <a:latin typeface="Consolas" pitchFamily="49" charset="0"/>
                <a:ea typeface="宋体" charset="-122"/>
                <a:sym typeface="Consolas" pitchFamily="49" charset="0"/>
              </a:rPr>
              <a:t>container </a:t>
            </a:r>
            <a:r>
              <a:rPr lang="zh-CN" altLang="en-US" sz="3200" dirty="0">
                <a:solidFill>
                  <a:srgbClr val="FFE792"/>
                </a:solidFill>
                <a:latin typeface="Consolas" pitchFamily="49" charset="0"/>
                <a:ea typeface="宋体" charset="-122"/>
                <a:sym typeface="Consolas" pitchFamily="49" charset="0"/>
              </a:rPr>
              <a:t>p span'</a:t>
            </a:r>
            <a:r>
              <a:rPr lang="zh-CN" altLang="en-US" sz="32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
        <p:nvSpPr>
          <p:cNvPr id="139270" name="Rectangle 1"/>
          <p:cNvSpPr/>
          <p:nvPr/>
        </p:nvSpPr>
        <p:spPr>
          <a:xfrm>
            <a:off x="0" y="4675188"/>
            <a:ext cx="7854950" cy="646112"/>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3200" dirty="0">
                <a:solidFill>
                  <a:srgbClr val="66D9EF"/>
                </a:solidFill>
                <a:latin typeface="Consolas" pitchFamily="49" charset="0"/>
                <a:ea typeface="宋体" charset="-122"/>
                <a:sym typeface="Consolas" pitchFamily="49" charset="0"/>
              </a:rPr>
              <a:t>var </a:t>
            </a:r>
            <a:r>
              <a:rPr lang="zh-CN" altLang="en-US" sz="3200" dirty="0">
                <a:solidFill>
                  <a:srgbClr val="F72671"/>
                </a:solidFill>
                <a:latin typeface="Consolas" pitchFamily="49" charset="0"/>
                <a:ea typeface="宋体" charset="-122"/>
                <a:sym typeface="Consolas" pitchFamily="49" charset="0"/>
              </a:rPr>
              <a:t>doms = $</a:t>
            </a:r>
            <a:r>
              <a:rPr lang="zh-CN" altLang="en-US" sz="3200" dirty="0">
                <a:solidFill>
                  <a:srgbClr val="FFFFFF"/>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a:t>
            </a:r>
            <a:r>
              <a:rPr lang="zh-CN" altLang="en-US" sz="3600" b="1" dirty="0">
                <a:solidFill>
                  <a:srgbClr val="00B050"/>
                </a:solidFill>
                <a:latin typeface="Consolas" pitchFamily="49" charset="0"/>
                <a:ea typeface="宋体" charset="-122"/>
                <a:sym typeface="Consolas" pitchFamily="49" charset="0"/>
              </a:rPr>
              <a:t>p</a:t>
            </a:r>
            <a:r>
              <a:rPr lang="zh-CN" altLang="en-US" sz="3200" dirty="0">
                <a:solidFill>
                  <a:srgbClr val="FFE792"/>
                </a:solidFill>
                <a:latin typeface="Consolas" pitchFamily="49" charset="0"/>
                <a:ea typeface="宋体" charset="-122"/>
                <a:sym typeface="Consolas" pitchFamily="49" charset="0"/>
              </a:rPr>
              <a:t> </a:t>
            </a:r>
            <a:r>
              <a:rPr lang="en-US" altLang="x-none" sz="3200" dirty="0">
                <a:solidFill>
                  <a:srgbClr val="FFE792"/>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p </a:t>
            </a:r>
            <a:r>
              <a:rPr lang="en-US" altLang="x-none" sz="3200" dirty="0">
                <a:solidFill>
                  <a:srgbClr val="FFE792"/>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span'</a:t>
            </a:r>
            <a:r>
              <a:rPr lang="zh-CN" altLang="en-US" sz="32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
          <p:cNvSpPr>
            <a:spLocks noGrp="1"/>
          </p:cNvSpPr>
          <p:nvPr>
            <p:ph type="title"/>
          </p:nvPr>
        </p:nvSpPr>
        <p:spPr>
          <a:xfrm>
            <a:off x="457200" y="274638"/>
            <a:ext cx="8229600" cy="1143000"/>
          </a:xfrm>
        </p:spPr>
        <p:txBody>
          <a:bodyPr vert="horz" anchor="ctr">
            <a:normAutofit/>
          </a:bodyPr>
          <a:p>
            <a:r>
              <a:rPr lang="zh-CN" altLang="en-US" sz="4400"/>
              <a:t>最终代码</a:t>
            </a:r>
            <a:endParaRPr lang="zh-CN" altLang="en-US" sz="4400"/>
          </a:p>
        </p:txBody>
      </p:sp>
      <p:pic>
        <p:nvPicPr>
          <p:cNvPr id="2" name="内容占位符 1"/>
          <p:cNvPicPr>
            <a:picLocks noChangeAspect="1"/>
          </p:cNvPicPr>
          <p:nvPr>
            <p:ph idx="1"/>
          </p:nvPr>
        </p:nvPicPr>
        <p:blipFill>
          <a:blip r:embed="rId1"/>
          <a:stretch>
            <a:fillRect/>
          </a:stretch>
        </p:blipFill>
        <p:spPr>
          <a:xfrm>
            <a:off x="827405" y="1124585"/>
            <a:ext cx="7160895" cy="568896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.class</a:t>
            </a:r>
            <a:endParaRPr lang="zh-CN" altLang="en-US" sz="4400" kern="1200" dirty="0">
              <a:latin typeface="Calibri" charset="0"/>
              <a:ea typeface="宋体" charset="-122"/>
              <a:sym typeface="Calibri" charset="0"/>
            </a:endParaRPr>
          </a:p>
        </p:txBody>
      </p:sp>
      <p:sp>
        <p:nvSpPr>
          <p:cNvPr id="14131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7315" y="1700530"/>
            <a:ext cx="8817610" cy="345376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a:t>
            </a:r>
            <a:endParaRPr lang="zh-CN" altLang="en-US" sz="4400" kern="1200" dirty="0">
              <a:latin typeface="Calibri" charset="0"/>
              <a:ea typeface="宋体" charset="-122"/>
              <a:sym typeface="Calibri" charset="0"/>
            </a:endParaRPr>
          </a:p>
        </p:txBody>
      </p:sp>
      <p:sp>
        <p:nvSpPr>
          <p:cNvPr id="14438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
          <p:cNvSpPr>
            <a:spLocks noGrp="1"/>
          </p:cNvSpPr>
          <p:nvPr>
            <p:ph type="title"/>
          </p:nvPr>
        </p:nvSpPr>
        <p:spPr>
          <a:xfrm>
            <a:off x="457200" y="274638"/>
            <a:ext cx="8229600" cy="1143000"/>
          </a:xfrm>
        </p:spPr>
        <p:txBody>
          <a:bodyPr vert="horz" anchor="ctr">
            <a:normAutofit/>
          </a:bodyPr>
          <a:p>
            <a:endParaRPr sz="4400"/>
          </a:p>
        </p:txBody>
      </p:sp>
      <p:pic>
        <p:nvPicPr>
          <p:cNvPr id="3" name="图片 2"/>
          <p:cNvPicPr>
            <a:picLocks noChangeAspect="1"/>
          </p:cNvPicPr>
          <p:nvPr/>
        </p:nvPicPr>
        <p:blipFill>
          <a:blip r:embed="rId1"/>
          <a:stretch>
            <a:fillRect/>
          </a:stretch>
        </p:blipFill>
        <p:spPr>
          <a:xfrm>
            <a:off x="612140" y="2204720"/>
            <a:ext cx="7861935" cy="145288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tag</a:t>
            </a:r>
            <a:endParaRPr lang="zh-CN" altLang="en-US" sz="4400" kern="1200" dirty="0">
              <a:latin typeface="Calibri" charset="0"/>
              <a:ea typeface="宋体" charset="-122"/>
              <a:sym typeface="Calibri" charset="0"/>
            </a:endParaRPr>
          </a:p>
        </p:txBody>
      </p:sp>
      <p:sp>
        <p:nvSpPr>
          <p:cNvPr id="14643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
          <p:cNvSpPr>
            <a:spLocks noGrp="1"/>
          </p:cNvSpPr>
          <p:nvPr>
            <p:ph type="title"/>
          </p:nvPr>
        </p:nvSpPr>
        <p:spPr>
          <a:xfrm>
            <a:off x="457200" y="274638"/>
            <a:ext cx="8229600" cy="1143000"/>
          </a:xfrm>
        </p:spPr>
        <p:txBody>
          <a:bodyPr vert="horz" anchor="ctr">
            <a:normAutofit/>
          </a:bodyPr>
          <a:p>
            <a:endParaRPr sz="4400"/>
          </a:p>
        </p:txBody>
      </p:sp>
      <p:pic>
        <p:nvPicPr>
          <p:cNvPr id="2" name="图片 1"/>
          <p:cNvPicPr>
            <a:picLocks noChangeAspect="1"/>
          </p:cNvPicPr>
          <p:nvPr/>
        </p:nvPicPr>
        <p:blipFill>
          <a:blip r:embed="rId1"/>
          <a:stretch>
            <a:fillRect/>
          </a:stretch>
        </p:blipFill>
        <p:spPr>
          <a:xfrm>
            <a:off x="179705" y="1700530"/>
            <a:ext cx="8748395" cy="374205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完美法则</a:t>
            </a:r>
            <a:endParaRPr lang="zh-CN" altLang="en-US" sz="4400" kern="1200">
              <a:latin typeface="Calibri" charset="0"/>
              <a:ea typeface="宋体" charset="-122"/>
              <a:sym typeface="Calibri" charset="0"/>
            </a:endParaRPr>
          </a:p>
        </p:txBody>
      </p:sp>
      <p:sp>
        <p:nvSpPr>
          <p:cNvPr id="14848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
          <p:cNvSpPr>
            <a:spLocks noGrp="1"/>
          </p:cNvSpPr>
          <p:nvPr>
            <p:ph type="title"/>
          </p:nvPr>
        </p:nvSpPr>
        <p:spPr>
          <a:xfrm>
            <a:off x="457200" y="274638"/>
            <a:ext cx="8229600" cy="1143000"/>
          </a:xfrm>
        </p:spPr>
        <p:txBody>
          <a:bodyPr vert="horz" anchor="ctr">
            <a:normAutofit/>
          </a:bodyPr>
          <a:p>
            <a:endParaRPr sz="4400"/>
          </a:p>
        </p:txBody>
      </p:sp>
      <p:sp>
        <p:nvSpPr>
          <p:cNvPr id="149507" name="内容占位符 2"/>
          <p:cNvSpPr>
            <a:spLocks noGrp="1"/>
          </p:cNvSpPr>
          <p:nvPr>
            <p:ph idx="1"/>
          </p:nvPr>
        </p:nvSpPr>
        <p:spPr>
          <a:xfrm>
            <a:off x="457200" y="1600200"/>
            <a:ext cx="8229600" cy="4525963"/>
          </a:xfrm>
        </p:spPr>
        <p:txBody>
          <a:bodyPr vert="horz">
            <a:normAutofit/>
          </a:bodyPr>
          <a:p>
            <a:endParaRPr sz="3200"/>
          </a:p>
        </p:txBody>
      </p:sp>
      <p:sp>
        <p:nvSpPr>
          <p:cNvPr id="149508" name="Rectangle 1"/>
          <p:cNvSpPr/>
          <p:nvPr/>
        </p:nvSpPr>
        <p:spPr>
          <a:xfrm>
            <a:off x="467043" y="1268730"/>
            <a:ext cx="7643812" cy="1754188"/>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3600" dirty="0">
                <a:solidFill>
                  <a:srgbClr val="66D9EF"/>
                </a:solidFill>
                <a:latin typeface="Consolas" pitchFamily="49" charset="0"/>
                <a:ea typeface="宋体" charset="-122"/>
                <a:sym typeface="Consolas" pitchFamily="49" charset="0"/>
              </a:rPr>
              <a:t>if</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s</a:t>
            </a:r>
            <a:r>
              <a:rPr lang="zh-CN" altLang="en-US" sz="3600" dirty="0">
                <a:solidFill>
                  <a:srgbClr val="FFFFFF"/>
                </a:solidFill>
                <a:latin typeface="Consolas" pitchFamily="49" charset="0"/>
                <a:ea typeface="宋体" charset="-122"/>
                <a:sym typeface="Consolas" pitchFamily="49" charset="0"/>
              </a:rPr>
              <a:t>){</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   </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a:t>
            </a:r>
            <a:endParaRPr lang="zh-CN" altLang="en-US" sz="4800" dirty="0">
              <a:solidFill>
                <a:schemeClr val="tx1"/>
              </a:solidFill>
              <a:latin typeface="Arial" charset="0"/>
              <a:ea typeface="宋体" charset="-122"/>
              <a:sym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命名规范</a:t>
            </a:r>
            <a:endParaRPr lang="zh-CN" altLang="en-US" sz="4400" kern="1200">
              <a:latin typeface="Calibri" charset="0"/>
              <a:ea typeface="宋体" charset="-122"/>
              <a:sym typeface="Calibri" charset="0"/>
            </a:endParaRPr>
          </a:p>
        </p:txBody>
      </p:sp>
      <p:sp>
        <p:nvSpPr>
          <p:cNvPr id="14339"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知识点复习</a:t>
            </a:r>
            <a:endParaRPr lang="zh-CN" altLang="en-US" sz="4400" kern="1200">
              <a:latin typeface="Calibri" charset="0"/>
              <a:ea typeface="宋体" charset="-122"/>
              <a:sym typeface="Calibri" charset="0"/>
            </a:endParaRPr>
          </a:p>
        </p:txBody>
      </p:sp>
      <p:sp>
        <p:nvSpPr>
          <p:cNvPr id="15053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
          <p:cNvSpPr>
            <a:spLocks noGrp="1"/>
          </p:cNvSpPr>
          <p:nvPr>
            <p:ph type="title"/>
          </p:nvPr>
        </p:nvSpPr>
        <p:spPr>
          <a:xfrm>
            <a:off x="457200" y="274638"/>
            <a:ext cx="8229600" cy="1143000"/>
          </a:xfrm>
        </p:spPr>
        <p:txBody>
          <a:bodyPr vert="horz" anchor="ctr">
            <a:normAutofit/>
          </a:bodyPr>
          <a:p>
            <a:r>
              <a:rPr lang="en-US" altLang="x-none" sz="4400" dirty="0"/>
              <a:t>Slice</a:t>
            </a:r>
            <a:endParaRPr lang="zh-CN" altLang="en-US" sz="4400" dirty="0"/>
          </a:p>
        </p:txBody>
      </p:sp>
      <p:sp>
        <p:nvSpPr>
          <p:cNvPr id="151555" name="内容占位符 2"/>
          <p:cNvSpPr>
            <a:spLocks noGrp="1"/>
          </p:cNvSpPr>
          <p:nvPr>
            <p:ph idx="1"/>
          </p:nvPr>
        </p:nvSpPr>
        <p:spPr>
          <a:xfrm>
            <a:off x="457200" y="1214438"/>
            <a:ext cx="8229600" cy="4518025"/>
          </a:xfrm>
        </p:spPr>
        <p:txBody>
          <a:bodyPr vert="horz">
            <a:normAutofit/>
          </a:bodyPr>
          <a:p>
            <a:pPr algn="l"/>
            <a:r>
              <a:rPr lang="en-US" altLang="x-none" sz="3200" dirty="0"/>
              <a:t>slice() </a:t>
            </a:r>
            <a:r>
              <a:rPr lang="zh-CN" altLang="en-US" sz="3200" dirty="0"/>
              <a:t>方法可提取字符串的某个部分，并以新的字符串返回被提取的部分。</a:t>
            </a:r>
            <a:endParaRPr lang="en-US" altLang="x-none" sz="3200" dirty="0"/>
          </a:p>
          <a:p>
            <a:pPr algn="l"/>
            <a:r>
              <a:rPr lang="zh-CN" altLang="en-US" sz="3200" dirty="0"/>
              <a:t>语法</a:t>
            </a:r>
            <a:endParaRPr lang="zh-CN" altLang="en-US" sz="3200" dirty="0"/>
          </a:p>
          <a:p>
            <a:pPr lvl="1" algn="l"/>
            <a:r>
              <a:rPr lang="zh-CN" altLang="en-US" sz="2800" dirty="0"/>
              <a:t>stringObject.slice(start,end) </a:t>
            </a:r>
            <a:endParaRPr lang="zh-CN" altLang="en-US" sz="2800" dirty="0"/>
          </a:p>
          <a:p>
            <a:pPr algn="l"/>
            <a:r>
              <a:rPr lang="zh-CN" altLang="en-US" sz="3200" dirty="0"/>
              <a:t>返回值</a:t>
            </a:r>
            <a:endParaRPr lang="zh-CN" altLang="en-US" sz="3200" dirty="0"/>
          </a:p>
          <a:p>
            <a:pPr lvl="1" algn="l"/>
            <a:r>
              <a:rPr lang="zh-CN" altLang="en-US" sz="2800" dirty="0"/>
              <a:t>一个新的字符串。包括字符串 stringObject 从 start 开始（包括 start）到 end 结束（不包括 end）为止的所有字符</a:t>
            </a:r>
            <a:endParaRPr lang="en-US" altLang="x-none" sz="2800" dirty="0"/>
          </a:p>
          <a:p>
            <a:pPr algn="l"/>
            <a:endParaRPr lang="zh-CN" altLang="en-US" sz="3200" dirty="0"/>
          </a:p>
          <a:p>
            <a:pPr algn="l"/>
            <a:r>
              <a:rPr lang="zh-CN" altLang="en-US" sz="400" dirty="0"/>
              <a:t>。</a:t>
            </a:r>
            <a:endParaRPr lang="zh-CN" altLang="en-US" sz="4400" dirty="0"/>
          </a:p>
          <a:p>
            <a:pPr algn="l"/>
            <a:endParaRPr lang="zh-CN" altLang="en-US" sz="4800" dirty="0"/>
          </a:p>
          <a:p>
            <a:pPr algn="l"/>
            <a:endParaRPr lang="zh-CN" altLang="en-US" sz="3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
          <p:cNvSpPr>
            <a:spLocks noGrp="1"/>
          </p:cNvSpPr>
          <p:nvPr>
            <p:ph type="title"/>
          </p:nvPr>
        </p:nvSpPr>
        <p:spPr>
          <a:xfrm>
            <a:off x="457200" y="274638"/>
            <a:ext cx="8229600" cy="1143000"/>
          </a:xfrm>
        </p:spPr>
        <p:txBody>
          <a:bodyPr vert="horz" anchor="ctr">
            <a:normAutofit/>
          </a:bodyPr>
          <a:p>
            <a:endParaRPr sz="4400"/>
          </a:p>
        </p:txBody>
      </p:sp>
      <p:sp>
        <p:nvSpPr>
          <p:cNvPr id="152579" name="内容占位符 2"/>
          <p:cNvSpPr>
            <a:spLocks noGrp="1"/>
          </p:cNvSpPr>
          <p:nvPr>
            <p:ph idx="1"/>
          </p:nvPr>
        </p:nvSpPr>
        <p:spPr>
          <a:xfrm>
            <a:off x="457200" y="1600200"/>
            <a:ext cx="8229600" cy="4525963"/>
          </a:xfrm>
        </p:spPr>
        <p:txBody>
          <a:bodyPr vert="horz">
            <a:normAutofit/>
          </a:bodyPr>
          <a:p>
            <a:endParaRPr sz="3200"/>
          </a:p>
        </p:txBody>
      </p:sp>
      <p:graphicFrame>
        <p:nvGraphicFramePr>
          <p:cNvPr id="152580" name="表格 152579"/>
          <p:cNvGraphicFramePr/>
          <p:nvPr/>
        </p:nvGraphicFramePr>
        <p:xfrm>
          <a:off x="252095" y="1772285"/>
          <a:ext cx="8547735" cy="3529330"/>
        </p:xfrm>
        <a:graphic>
          <a:graphicData uri="http://schemas.openxmlformats.org/drawingml/2006/table">
            <a:tbl>
              <a:tblPr/>
              <a:tblGrid>
                <a:gridCol w="4274185"/>
                <a:gridCol w="4273550"/>
              </a:tblGrid>
              <a:tr h="794385">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a:solidFill>
                            <a:schemeClr val="bg1"/>
                          </a:solidFill>
                          <a:latin typeface="Calibri" charset="0"/>
                          <a:ea typeface="宋体" charset="-122"/>
                          <a:sym typeface="宋体" charset="-122"/>
                        </a:rPr>
                        <a:t>参数</a:t>
                      </a:r>
                      <a:endParaRPr lang="zh-CN" altLang="en-US"/>
                    </a:p>
                  </a:txBody>
                  <a:tcPr marT="45693" marB="45693" vert="horz" anchor="ctr">
                    <a:lnL>
                      <a:noFill/>
                    </a:lnL>
                    <a:lnR>
                      <a:noFill/>
                    </a:lnR>
                    <a:lnT>
                      <a:noFill/>
                    </a:lnT>
                    <a:lnB>
                      <a:noFill/>
                    </a:lnB>
                    <a:lnTlToBr>
                      <a:noFill/>
                    </a:lnTlToBr>
                    <a:lnBlToTr>
                      <a:noFill/>
                    </a:lnBlToTr>
                    <a:solidFill>
                      <a:srgbClr val="FF0000">
                        <a:alpha val="100000"/>
                      </a:srgbClr>
                    </a:solid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a:solidFill>
                            <a:schemeClr val="bg1"/>
                          </a:solidFill>
                          <a:latin typeface="Calibri" charset="0"/>
                          <a:ea typeface="宋体" charset="-122"/>
                          <a:sym typeface="宋体" charset="-122"/>
                        </a:rPr>
                        <a:t>描述</a:t>
                      </a:r>
                      <a:endParaRPr lang="zh-CN" altLang="en-US"/>
                    </a:p>
                  </a:txBody>
                  <a:tcPr marT="45693" marB="45693" vert="horz" anchor="ctr">
                    <a:lnL>
                      <a:noFill/>
                    </a:lnL>
                    <a:lnR>
                      <a:noFill/>
                    </a:lnR>
                    <a:lnT>
                      <a:noFill/>
                    </a:lnT>
                    <a:lnB>
                      <a:noFill/>
                    </a:lnB>
                    <a:lnTlToBr>
                      <a:noFill/>
                    </a:lnTlToBr>
                    <a:lnBlToTr>
                      <a:noFill/>
                    </a:lnBlToTr>
                    <a:solidFill>
                      <a:srgbClr val="FF0000">
                        <a:alpha val="100000"/>
                      </a:srgbClr>
                    </a:solidFill>
                  </a:tcPr>
                </a:tc>
              </a:tr>
              <a:tr h="122809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600" dirty="0">
                          <a:solidFill>
                            <a:schemeClr val="bg1"/>
                          </a:solidFill>
                          <a:latin typeface="Calibri" charset="0"/>
                          <a:ea typeface="Calibri" charset="0"/>
                          <a:sym typeface="Calibri" charset="0"/>
                        </a:rPr>
                        <a:t>start</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dirty="0">
                          <a:solidFill>
                            <a:schemeClr val="bg1"/>
                          </a:solidFill>
                          <a:latin typeface="Calibri" charset="0"/>
                          <a:ea typeface="宋体" charset="-122"/>
                          <a:sym typeface="宋体" charset="-122"/>
                        </a:rPr>
                        <a:t>要抽取的片断的起始下标。如果是负数，则该参数规定的是从字符串的尾部开始算起的位置。也就是说，</a:t>
                      </a:r>
                      <a:r>
                        <a:rPr lang="en-US" altLang="x-none" sz="1600" dirty="0">
                          <a:solidFill>
                            <a:schemeClr val="bg1"/>
                          </a:solidFill>
                          <a:latin typeface="Calibri" charset="0"/>
                          <a:ea typeface="Calibri" charset="0"/>
                          <a:sym typeface="Calibri" charset="0"/>
                        </a:rPr>
                        <a:t>-1 </a:t>
                      </a:r>
                      <a:r>
                        <a:rPr lang="zh-CN" altLang="en-US" sz="1600" dirty="0">
                          <a:solidFill>
                            <a:schemeClr val="bg1"/>
                          </a:solidFill>
                          <a:latin typeface="Calibri" charset="0"/>
                          <a:ea typeface="宋体" charset="-122"/>
                          <a:sym typeface="宋体" charset="-122"/>
                        </a:rPr>
                        <a:t>指字符串的最后一个字符，</a:t>
                      </a:r>
                      <a:r>
                        <a:rPr lang="en-US" altLang="x-none" sz="1600" dirty="0">
                          <a:solidFill>
                            <a:schemeClr val="bg1"/>
                          </a:solidFill>
                          <a:latin typeface="Calibri" charset="0"/>
                          <a:ea typeface="Calibri" charset="0"/>
                          <a:sym typeface="Calibri" charset="0"/>
                        </a:rPr>
                        <a:t>-2 </a:t>
                      </a:r>
                      <a:r>
                        <a:rPr lang="zh-CN" altLang="en-US" sz="1600" dirty="0">
                          <a:solidFill>
                            <a:schemeClr val="bg1"/>
                          </a:solidFill>
                          <a:latin typeface="Calibri" charset="0"/>
                          <a:ea typeface="宋体" charset="-122"/>
                          <a:sym typeface="宋体" charset="-122"/>
                        </a:rPr>
                        <a:t>指倒数第二个字符，以此类推。</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r>
              <a:tr h="1506855">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600" dirty="0">
                          <a:solidFill>
                            <a:schemeClr val="bg1"/>
                          </a:solidFill>
                          <a:latin typeface="Calibri" charset="0"/>
                          <a:ea typeface="Calibri" charset="0"/>
                          <a:sym typeface="Calibri" charset="0"/>
                        </a:rPr>
                        <a:t>end</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dirty="0">
                          <a:solidFill>
                            <a:schemeClr val="bg1"/>
                          </a:solidFill>
                          <a:latin typeface="Calibri" charset="0"/>
                          <a:ea typeface="宋体" charset="-122"/>
                          <a:sym typeface="宋体" charset="-122"/>
                        </a:rPr>
                        <a:t>紧接着要抽取的片段的结尾的下标。若未指定此参数，则要提取的子串包括 </a:t>
                      </a:r>
                      <a:r>
                        <a:rPr lang="en-US" altLang="x-none" sz="1600" dirty="0">
                          <a:solidFill>
                            <a:schemeClr val="bg1"/>
                          </a:solidFill>
                          <a:latin typeface="Calibri" charset="0"/>
                          <a:ea typeface="Calibri" charset="0"/>
                          <a:sym typeface="Calibri" charset="0"/>
                        </a:rPr>
                        <a:t>start </a:t>
                      </a:r>
                      <a:r>
                        <a:rPr lang="zh-CN" altLang="en-US" sz="1600" dirty="0">
                          <a:solidFill>
                            <a:schemeClr val="bg1"/>
                          </a:solidFill>
                          <a:latin typeface="Calibri" charset="0"/>
                          <a:ea typeface="宋体" charset="-122"/>
                          <a:sym typeface="宋体" charset="-122"/>
                        </a:rPr>
                        <a:t>到原字符串结尾的字符串。如果该参数是负数，那么它规定的是从字符串的尾部开始算起的位置。</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5360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solidFill>
                  <a:schemeClr val="bg1"/>
                </a:solidFill>
                <a:latin typeface="Calibri" charset="0"/>
                <a:ea typeface="宋体" charset="-122"/>
                <a:sym typeface="Calibri" charset="0"/>
              </a:rPr>
              <a:t>多组</a:t>
            </a:r>
            <a:r>
              <a:rPr lang="en-US" altLang="x-none" sz="4400" kern="1200" dirty="0">
                <a:solidFill>
                  <a:schemeClr val="bg1"/>
                </a:solidFill>
                <a:latin typeface="Calibri" charset="0"/>
                <a:ea typeface="宋体" charset="-122"/>
                <a:sym typeface="Calibri" charset="0"/>
              </a:rPr>
              <a:t>+</a:t>
            </a:r>
            <a:r>
              <a:rPr lang="zh-CN" altLang="en-US" sz="4400" kern="1200" dirty="0">
                <a:solidFill>
                  <a:schemeClr val="bg1"/>
                </a:solidFill>
                <a:latin typeface="Calibri" charset="0"/>
                <a:ea typeface="宋体" charset="-122"/>
                <a:sym typeface="Calibri" charset="0"/>
              </a:rPr>
              <a:t>层次</a:t>
            </a:r>
            <a:endParaRPr lang="zh-CN" altLang="en-US" sz="4400" kern="1200" dirty="0">
              <a:solidFill>
                <a:schemeClr val="bg1"/>
              </a:solidFill>
              <a:latin typeface="Calibri" charset="0"/>
              <a:ea typeface="宋体" charset="-122"/>
              <a:sym typeface="Calibri" charset="0"/>
            </a:endParaRPr>
          </a:p>
        </p:txBody>
      </p:sp>
      <p:sp>
        <p:nvSpPr>
          <p:cNvPr id="153603"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3"/>
          <p:cNvSpPr>
            <a:spLocks noGrp="1"/>
          </p:cNvSpPr>
          <p:nvPr>
            <p:ph type="title"/>
          </p:nvPr>
        </p:nvSpPr>
        <p:spPr>
          <a:xfrm>
            <a:off x="457200" y="274638"/>
            <a:ext cx="8229600" cy="1143000"/>
          </a:xfrm>
        </p:spPr>
        <p:txBody>
          <a:bodyPr vert="horz" anchor="ctr">
            <a:normAutofit/>
          </a:bodyPr>
          <a:p>
            <a:endParaRPr sz="4400"/>
          </a:p>
        </p:txBody>
      </p:sp>
      <p:sp>
        <p:nvSpPr>
          <p:cNvPr id="154627" name="Rectangle 2"/>
          <p:cNvSpPr>
            <a:spLocks noGrp="1"/>
          </p:cNvSpPr>
          <p:nvPr>
            <p:ph idx="1"/>
          </p:nvPr>
        </p:nvSpPr>
        <p:spPr>
          <a:xfrm>
            <a:off x="106998" y="1772127"/>
            <a:ext cx="8713787" cy="4389120"/>
          </a:xfrm>
          <a:solidFill>
            <a:srgbClr val="272822"/>
          </a:solidFill>
        </p:spPr>
        <p:txBody>
          <a:bodyPr vert="horz" anchor="ctr">
            <a:spAutoFit/>
          </a:bodyPr>
          <a:p>
            <a:pPr algn="l">
              <a:spcBef>
                <a:spcPct val="0"/>
              </a:spcBef>
              <a:buNone/>
            </a:pPr>
            <a:r>
              <a:rPr lang="zh-CN" altLang="en-US" sz="1800" dirty="0">
                <a:solidFill>
                  <a:srgbClr val="66D9EF"/>
                </a:solidFill>
                <a:latin typeface="Consolas" pitchFamily="49" charset="0"/>
                <a:ea typeface="宋体" charset="-122"/>
                <a:sym typeface="Consolas" pitchFamily="49" charset="0"/>
              </a:rPr>
              <a:t>前面讲了多组选择器，层次选择器，现在把二者结合在一起，就是我们现在要学习的多组</a:t>
            </a:r>
            <a:r>
              <a:rPr lang="en-US" altLang="x-none" sz="1800" dirty="0">
                <a:solidFill>
                  <a:srgbClr val="66D9EF"/>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层次选择器</a:t>
            </a:r>
            <a:endParaRPr lang="zh-CN" altLang="en-US" sz="1600" dirty="0">
              <a:solidFill>
                <a:srgbClr val="66D9EF"/>
              </a:solidFill>
              <a:latin typeface="Consolas" pitchFamily="49" charset="0"/>
              <a:ea typeface="宋体" charset="-122"/>
              <a:sym typeface="Consolas" pitchFamily="49" charset="0"/>
            </a:endParaRPr>
          </a:p>
          <a:p>
            <a:pPr algn="l">
              <a:spcBef>
                <a:spcPct val="0"/>
              </a:spcBef>
              <a:buNone/>
            </a:pPr>
            <a:r>
              <a:rPr lang="zh-CN" altLang="en-US" sz="1800" dirty="0">
                <a:solidFill>
                  <a:srgbClr val="F2F2F2"/>
                </a:solidFill>
                <a:latin typeface="Consolas" pitchFamily="49" charset="0"/>
                <a:ea typeface="宋体" charset="-122"/>
                <a:sym typeface="Consolas" pitchFamily="49" charset="0"/>
              </a:rPr>
              <a:t>层次选择器 </a:t>
            </a:r>
            <a:r>
              <a:rPr lang="en-US" altLang="x-none" sz="1800" dirty="0">
                <a:solidFill>
                  <a:srgbClr val="F2F2F2"/>
                </a:solidFill>
                <a:latin typeface="Consolas" pitchFamily="49" charset="0"/>
                <a:ea typeface="宋体" charset="-122"/>
                <a:sym typeface="Consolas" pitchFamily="49" charset="0"/>
              </a:rPr>
              <a:t>–</a:t>
            </a:r>
            <a:r>
              <a:rPr lang="zh-CN" altLang="en-US" sz="1600" dirty="0">
                <a:solidFill>
                  <a:srgbClr val="F2F2F2"/>
                </a:solidFill>
                <a:latin typeface="Consolas" pitchFamily="49" charset="0"/>
                <a:ea typeface="宋体" charset="-122"/>
                <a:sym typeface="Consolas" pitchFamily="49" charset="0"/>
              </a:rPr>
              <a:t>递进</a:t>
            </a:r>
            <a:endParaRPr lang="zh-CN" altLang="en-US" sz="1600" dirty="0">
              <a:solidFill>
                <a:srgbClr val="F2F2F2"/>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doms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‘#container p span’</a:t>
            </a:r>
            <a:r>
              <a:rPr lang="zh-CN" altLang="en-US" sz="1600" dirty="0">
                <a:solidFill>
                  <a:srgbClr val="FFFFFF"/>
                </a:solidFill>
                <a:latin typeface="Consolas" pitchFamily="49" charset="0"/>
                <a:ea typeface="宋体" charset="-122"/>
                <a:sym typeface="Consolas" pitchFamily="49" charset="0"/>
              </a:rPr>
              <a:t>); </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FFFFFF"/>
                </a:solidFill>
                <a:latin typeface="Consolas" pitchFamily="49" charset="0"/>
                <a:ea typeface="宋体" charset="-122"/>
                <a:sym typeface="Consolas" pitchFamily="49" charset="0"/>
              </a:rPr>
              <a:t>多组选择器  </a:t>
            </a:r>
            <a:r>
              <a:rPr lang="en-US" altLang="x-none" sz="2400" dirty="0">
                <a:solidFill>
                  <a:srgbClr val="FFFFFF"/>
                </a:solidFill>
                <a:latin typeface="Consolas" pitchFamily="49" charset="0"/>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并列</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'div,#mydiv,.myspan,h3'</a:t>
            </a:r>
            <a:r>
              <a:rPr lang="zh-CN" altLang="en-US" sz="1600" dirty="0">
                <a:solidFill>
                  <a:srgbClr val="FFFFFF"/>
                </a:solidFill>
                <a:latin typeface="Consolas" pitchFamily="49" charset="0"/>
                <a:ea typeface="宋体" charset="-122"/>
                <a:sym typeface="Consolas" pitchFamily="49" charset="0"/>
              </a:rPr>
              <a:t>);</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4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FFFFFF"/>
                </a:solidFill>
                <a:latin typeface="Consolas" pitchFamily="49" charset="0"/>
                <a:ea typeface="宋体" charset="-122"/>
                <a:sym typeface="Consolas" pitchFamily="49" charset="0"/>
              </a:rPr>
              <a:t>多组</a:t>
            </a:r>
            <a:r>
              <a:rPr lang="en-US" altLang="x-none" sz="2400" dirty="0">
                <a:solidFill>
                  <a:srgbClr val="FFFFFF"/>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层次选择器</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doms = </a:t>
            </a:r>
            <a:r>
              <a:rPr lang="en-US" altLang="x-none" sz="2400" dirty="0">
                <a:solidFill>
                  <a:srgbClr val="F72671"/>
                </a:solidFill>
                <a:latin typeface="Consolas" pitchFamily="49" charset="0"/>
                <a:ea typeface="宋体" charset="-122"/>
                <a:sym typeface="Consolas" pitchFamily="49" charset="0"/>
              </a:rPr>
              <a: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'#container p span,strong,#container h3'</a:t>
            </a:r>
            <a:r>
              <a:rPr lang="zh-CN" altLang="en-US" sz="1600" dirty="0">
                <a:solidFill>
                  <a:srgbClr val="FFFFFF"/>
                </a:solidFill>
                <a:latin typeface="Consolas" pitchFamily="49" charset="0"/>
                <a:ea typeface="宋体" charset="-122"/>
                <a:sym typeface="Consolas" pitchFamily="49" charset="0"/>
              </a:rPr>
              <a:t>);</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4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2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2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dirty="0">
              <a:solidFill>
                <a:srgbClr val="FFFFFF"/>
              </a:solidFill>
              <a:latin typeface="Consolas" pitchFamily="49" charset="0"/>
              <a:ea typeface="宋体" charset="-122"/>
              <a:sym typeface="Consolas"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让同学思考</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实现思路</a:t>
            </a:r>
            <a:endParaRPr lang="zh-CN" altLang="en-US" sz="4400" kern="1200">
              <a:latin typeface="Calibri" charset="0"/>
              <a:ea typeface="宋体" charset="-122"/>
              <a:sym typeface="Calibri" charset="0"/>
            </a:endParaRPr>
          </a:p>
        </p:txBody>
      </p:sp>
      <p:sp>
        <p:nvSpPr>
          <p:cNvPr id="15565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
          <p:cNvSpPr>
            <a:spLocks noGrp="1"/>
          </p:cNvSpPr>
          <p:nvPr>
            <p:ph type="title"/>
          </p:nvPr>
        </p:nvSpPr>
        <p:spPr>
          <a:xfrm>
            <a:off x="457200" y="274638"/>
            <a:ext cx="8229600" cy="1138237"/>
          </a:xfrm>
        </p:spPr>
        <p:txBody>
          <a:bodyPr vert="horz" anchor="ctr">
            <a:normAutofit/>
          </a:bodyPr>
          <a:p>
            <a:endParaRPr sz="4400"/>
          </a:p>
        </p:txBody>
      </p:sp>
      <p:sp>
        <p:nvSpPr>
          <p:cNvPr id="156675" name="内容占位符 2"/>
          <p:cNvSpPr>
            <a:spLocks noGrp="1"/>
          </p:cNvSpPr>
          <p:nvPr>
            <p:ph idx="1"/>
          </p:nvPr>
        </p:nvSpPr>
        <p:spPr>
          <a:xfrm>
            <a:off x="423545" y="1215390"/>
            <a:ext cx="8686165" cy="4911725"/>
          </a:xfrm>
        </p:spPr>
        <p:txBody>
          <a:bodyPr vert="horz">
            <a:normAutofit/>
          </a:bodyPr>
          <a:p>
            <a:pPr algn="l"/>
            <a:r>
              <a:rPr lang="zh-CN" altLang="en-US" sz="3200" dirty="0"/>
              <a:t>目的：</a:t>
            </a:r>
            <a:endParaRPr lang="en-US" altLang="x-none" sz="3200" dirty="0"/>
          </a:p>
          <a:p>
            <a:pPr marL="457200" lvl="1" algn="l"/>
            <a:r>
              <a:rPr lang="zh-CN" altLang="en-US" sz="2000" dirty="0"/>
              <a:t>思考是一种能力，需要学习</a:t>
            </a:r>
            <a:endParaRPr lang="en-US" altLang="x-none" sz="2000" dirty="0"/>
          </a:p>
          <a:p>
            <a:pPr marL="457200" lvl="1" algn="l"/>
            <a:r>
              <a:rPr lang="zh-CN" altLang="en-US" sz="2000" dirty="0"/>
              <a:t>能力的学习更多靠在实践中结合理论领悟</a:t>
            </a:r>
            <a:endParaRPr lang="en-US" altLang="x-none" sz="2000" dirty="0"/>
          </a:p>
          <a:p>
            <a:pPr marL="457200" lvl="1" algn="l"/>
            <a:r>
              <a:rPr lang="zh-CN" altLang="en-US" sz="2000" dirty="0"/>
              <a:t>培养学生的自觉思考习惯</a:t>
            </a:r>
            <a:endParaRPr lang="en-US" altLang="x-none" sz="2000" dirty="0"/>
          </a:p>
          <a:p>
            <a:pPr marL="457200" lvl="1" algn="l"/>
            <a:r>
              <a:rPr lang="zh-CN" altLang="en-US" sz="2000" dirty="0"/>
              <a:t>渐渐的引导学生主动思考能力，逐步互联网一切案例的实现思路</a:t>
            </a:r>
            <a:endParaRPr lang="en-US" altLang="x-none" sz="2000" dirty="0"/>
          </a:p>
          <a:p>
            <a:pPr algn="l"/>
            <a:r>
              <a:rPr lang="zh-CN" altLang="en-US" sz="3200" dirty="0"/>
              <a:t>领悟</a:t>
            </a:r>
            <a:endParaRPr lang="en-US" altLang="x-none" sz="3200" dirty="0"/>
          </a:p>
          <a:p>
            <a:pPr marL="457200" lvl="1" algn="l">
              <a:buFont typeface="Arial" charset="0"/>
              <a:buNone/>
            </a:pPr>
            <a:r>
              <a:rPr lang="en-US" altLang="x-none" sz="2800" dirty="0"/>
              <a:t>	</a:t>
            </a:r>
            <a:r>
              <a:rPr lang="zh-CN" altLang="en-US" sz="2000" dirty="0"/>
              <a:t>什么叫领悟，当你在忙一件事情或者学习的时候，一直不理解，经过惨痛的失败，你突然领悟到一个道理，恍然大悟，刻骨铭心，这就是领悟，领悟需要一番辛苦研究实践；还有一个快速领悟的方式：名师指点，这也是为什么名师收徒弟能够快速成才</a:t>
            </a:r>
            <a:endParaRPr lang="en-US" altLang="x-none" sz="2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a:xfrm>
            <a:off x="457200" y="274638"/>
            <a:ext cx="8229600" cy="1143000"/>
          </a:xfrm>
        </p:spPr>
        <p:txBody>
          <a:bodyPr vert="horz" anchor="ctr">
            <a:normAutofit/>
          </a:bodyPr>
          <a:p>
            <a:r>
              <a:rPr lang="zh-CN" altLang="en-US" sz="4400"/>
              <a:t>实现思路</a:t>
            </a:r>
            <a:endParaRPr lang="zh-CN" altLang="en-US" sz="4400"/>
          </a:p>
        </p:txBody>
      </p:sp>
      <p:sp>
        <p:nvSpPr>
          <p:cNvPr id="157699" name="内容占位符 2"/>
          <p:cNvSpPr>
            <a:spLocks noGrp="1"/>
          </p:cNvSpPr>
          <p:nvPr>
            <p:ph idx="1"/>
          </p:nvPr>
        </p:nvSpPr>
        <p:spPr>
          <a:xfrm>
            <a:off x="457200" y="1600200"/>
            <a:ext cx="8229600" cy="4525963"/>
          </a:xfrm>
        </p:spPr>
        <p:txBody>
          <a:bodyPr vert="horz">
            <a:normAutofit/>
          </a:bodyPr>
          <a:p>
            <a:pPr algn="l"/>
            <a:r>
              <a:rPr lang="zh-CN" altLang="en-US" sz="3200" dirty="0"/>
              <a:t>非常简单</a:t>
            </a:r>
            <a:endParaRPr lang="en-US" altLang="x-none" sz="3200" dirty="0"/>
          </a:p>
          <a:p>
            <a:pPr lvl="1" algn="l"/>
            <a:r>
              <a:rPr lang="zh-CN" altLang="en-US" sz="2800" dirty="0"/>
              <a:t>循环遍历，依次调用层次处理函数</a:t>
            </a:r>
            <a:endParaRPr lang="en-US" altLang="x-none" sz="2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
          <p:cNvSpPr>
            <a:spLocks noGrp="1"/>
          </p:cNvSpPr>
          <p:nvPr>
            <p:ph type="title"/>
          </p:nvPr>
        </p:nvSpPr>
        <p:spPr>
          <a:xfrm>
            <a:off x="457200" y="274638"/>
            <a:ext cx="8229600" cy="1143000"/>
          </a:xfrm>
        </p:spPr>
        <p:txBody>
          <a:bodyPr vert="horz" anchor="ctr">
            <a:normAutofit/>
          </a:bodyPr>
          <a:p>
            <a:r>
              <a:rPr lang="zh-CN" altLang="en-US" sz="4400"/>
              <a:t>先把之前的代码拷贝过来</a:t>
            </a:r>
            <a:endParaRPr lang="zh-CN" altLang="en-US" sz="4400"/>
          </a:p>
        </p:txBody>
      </p:sp>
      <p:sp>
        <p:nvSpPr>
          <p:cNvPr id="158723" name="内容占位符 2"/>
          <p:cNvSpPr>
            <a:spLocks noGrp="1"/>
          </p:cNvSpPr>
          <p:nvPr>
            <p:ph idx="1"/>
          </p:nvPr>
        </p:nvSpPr>
        <p:spPr>
          <a:xfrm>
            <a:off x="457200" y="1600200"/>
            <a:ext cx="8229600" cy="4525963"/>
          </a:xfrm>
        </p:spPr>
        <p:txBody>
          <a:bodyPr vert="horz">
            <a:normAutofit/>
          </a:bodyPr>
          <a:p>
            <a:endParaRPr sz="3200"/>
          </a:p>
        </p:txBody>
      </p:sp>
      <p:pic>
        <p:nvPicPr>
          <p:cNvPr id="158724" name="图片 3"/>
          <p:cNvPicPr>
            <a:picLocks noChangeAspect="1"/>
          </p:cNvPicPr>
          <p:nvPr/>
        </p:nvPicPr>
        <p:blipFill>
          <a:blip r:embed="rId1"/>
          <a:srcRect/>
          <a:stretch>
            <a:fillRect/>
          </a:stretch>
        </p:blipFill>
        <p:spPr>
          <a:xfrm>
            <a:off x="1187450" y="1700213"/>
            <a:ext cx="6985000" cy="4011612"/>
          </a:xfrm>
          <a:prstGeom prst="rect">
            <a:avLst/>
          </a:prstGeom>
          <a:noFill/>
          <a:ln w="9525">
            <a:noFill/>
            <a:miter/>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
          <p:cNvSpPr>
            <a:spLocks noGrp="1"/>
          </p:cNvSpPr>
          <p:nvPr>
            <p:ph type="title"/>
          </p:nvPr>
        </p:nvSpPr>
        <p:spPr>
          <a:xfrm>
            <a:off x="457200" y="274638"/>
            <a:ext cx="8229600" cy="1143000"/>
          </a:xfrm>
        </p:spPr>
        <p:txBody>
          <a:bodyPr vert="horz" anchor="ctr">
            <a:normAutofit/>
          </a:bodyPr>
          <a:p>
            <a:r>
              <a:rPr lang="zh-CN" altLang="en-US" sz="4400" dirty="0"/>
              <a:t>代码 </a:t>
            </a:r>
            <a:r>
              <a:rPr lang="en-US" altLang="x-none" sz="4400" dirty="0"/>
              <a:t>–</a:t>
            </a:r>
            <a:r>
              <a:rPr lang="zh-CN" altLang="en-US" sz="4400" dirty="0"/>
              <a:t>让同学自己写</a:t>
            </a:r>
            <a:endParaRPr lang="zh-CN" altLang="en-US" sz="4400" dirty="0"/>
          </a:p>
        </p:txBody>
      </p:sp>
      <p:sp>
        <p:nvSpPr>
          <p:cNvPr id="159747" name="内容占位符 2"/>
          <p:cNvSpPr>
            <a:spLocks noGrp="1"/>
          </p:cNvSpPr>
          <p:nvPr>
            <p:ph idx="1"/>
          </p:nvPr>
        </p:nvSpPr>
        <p:spPr>
          <a:xfrm>
            <a:off x="457200" y="1600200"/>
            <a:ext cx="8229600" cy="4525963"/>
          </a:xfrm>
        </p:spPr>
        <p:txBody>
          <a:bodyPr vert="horz">
            <a:normAutofit/>
          </a:bodyPr>
          <a:p>
            <a:pPr algn="l"/>
            <a:r>
              <a:rPr lang="zh-CN" altLang="en-US" sz="3200" dirty="0"/>
              <a:t>前面我们带着学生写了很多代码</a:t>
            </a:r>
            <a:endParaRPr lang="en-US" altLang="x-none" sz="3200" dirty="0"/>
          </a:p>
          <a:p>
            <a:pPr algn="l"/>
            <a:r>
              <a:rPr lang="zh-CN" altLang="en-US" sz="3200" dirty="0"/>
              <a:t>让同学自己编写代码逻辑</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457200" y="274638"/>
            <a:ext cx="8229600" cy="1143000"/>
          </a:xfrm>
        </p:spPr>
        <p:txBody>
          <a:bodyPr vert="horz" anchor="ctr">
            <a:normAutofit/>
          </a:bodyPr>
          <a:p>
            <a:r>
              <a:rPr lang="zh-CN" altLang="en-US" sz="4400"/>
              <a:t>概述</a:t>
            </a:r>
            <a:endParaRPr lang="zh-CN" altLang="en-US" sz="4400"/>
          </a:p>
        </p:txBody>
      </p:sp>
      <p:sp>
        <p:nvSpPr>
          <p:cNvPr id="15363" name="内容占位符 2"/>
          <p:cNvSpPr>
            <a:spLocks noGrp="1"/>
          </p:cNvSpPr>
          <p:nvPr>
            <p:ph idx="1"/>
          </p:nvPr>
        </p:nvSpPr>
        <p:spPr>
          <a:xfrm>
            <a:off x="0" y="1600200"/>
            <a:ext cx="9144000" cy="4525963"/>
          </a:xfrm>
        </p:spPr>
        <p:txBody>
          <a:bodyPr vert="horz">
            <a:normAutofit/>
          </a:bodyPr>
          <a:p>
            <a:pPr lvl="1" algn="l"/>
            <a:r>
              <a:rPr lang="zh-CN" altLang="en-US" sz="3200" dirty="0"/>
              <a:t>变量属性篇（函数方法看做一种特殊的属性）</a:t>
            </a:r>
            <a:endParaRPr lang="en-US" altLang="x-none" sz="3200" dirty="0"/>
          </a:p>
          <a:p>
            <a:pPr lvl="1" algn="l"/>
            <a:r>
              <a:rPr lang="zh-CN" altLang="en-US" sz="3200" dirty="0"/>
              <a:t>变量命名规范，通俗易懂</a:t>
            </a:r>
            <a:endParaRPr lang="en-US" altLang="x-none" sz="3200" dirty="0"/>
          </a:p>
          <a:p>
            <a:pPr lvl="1" algn="l"/>
            <a:r>
              <a:rPr lang="zh-CN" altLang="en-US" sz="3200" dirty="0"/>
              <a:t>变量统一定义</a:t>
            </a:r>
            <a:endParaRPr lang="en-US" altLang="x-none" sz="3200" dirty="0"/>
          </a:p>
          <a:p>
            <a:pPr lvl="1" algn="l"/>
            <a:endParaRPr lang="zh-CN" altLang="en-US" sz="4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1"/>
          <p:cNvSpPr>
            <a:spLocks noGrp="1"/>
          </p:cNvSpPr>
          <p:nvPr>
            <p:ph type="title"/>
          </p:nvPr>
        </p:nvSpPr>
        <p:spPr>
          <a:xfrm>
            <a:off x="457200" y="274638"/>
            <a:ext cx="8229600" cy="1143000"/>
          </a:xfrm>
        </p:spPr>
        <p:txBody>
          <a:bodyPr vert="horz" anchor="ctr">
            <a:normAutofit/>
          </a:bodyPr>
          <a:p>
            <a:endParaRPr sz="4400"/>
          </a:p>
        </p:txBody>
      </p:sp>
      <p:sp>
        <p:nvSpPr>
          <p:cNvPr id="160771" name="内容占位符 2"/>
          <p:cNvSpPr>
            <a:spLocks noGrp="1"/>
          </p:cNvSpPr>
          <p:nvPr>
            <p:ph idx="1"/>
          </p:nvPr>
        </p:nvSpPr>
        <p:spPr>
          <a:xfrm>
            <a:off x="457200" y="1600200"/>
            <a:ext cx="8229600" cy="4525963"/>
          </a:xfrm>
        </p:spPr>
        <p:txBody>
          <a:bodyPr vert="horz">
            <a:normAutofit/>
          </a:bodyPr>
          <a:p>
            <a:endParaRPr sz="3200"/>
          </a:p>
        </p:txBody>
      </p:sp>
      <p:sp>
        <p:nvSpPr>
          <p:cNvPr id="160772" name="Rectangle 1"/>
          <p:cNvSpPr/>
          <p:nvPr/>
        </p:nvSpPr>
        <p:spPr>
          <a:xfrm>
            <a:off x="90170" y="570230"/>
            <a:ext cx="8969375" cy="585216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str</a:t>
            </a: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sel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group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str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split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g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glen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group</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 </a:t>
            </a:r>
            <a:r>
              <a:rPr lang="zh-CN" altLang="en-US" sz="1800" dirty="0">
                <a:solidFill>
                  <a:srgbClr val="F72671"/>
                </a:solidFill>
                <a:latin typeface="Consolas" pitchFamily="49" charset="0"/>
                <a:ea typeface="宋体" charset="-122"/>
                <a:sym typeface="Consolas" pitchFamily="49" charset="0"/>
              </a:rPr>
              <a:t>&lt; </a:t>
            </a:r>
            <a:r>
              <a:rPr lang="zh-CN" altLang="en-US" sz="1800" dirty="0">
                <a:solidFill>
                  <a:srgbClr val="A6E22E"/>
                </a:solidFill>
                <a:latin typeface="Consolas" pitchFamily="49" charset="0"/>
                <a:ea typeface="宋体" charset="-122"/>
                <a:sym typeface="Consolas" pitchFamily="49" charset="0"/>
              </a:rPr>
              <a:t>glen</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select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group</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g</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replace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E81FF"/>
                </a:solidFill>
                <a:latin typeface="Consolas" pitchFamily="49" charset="0"/>
                <a:ea typeface="宋体" charset="-122"/>
                <a:sym typeface="Consolas" pitchFamily="49" charset="0"/>
              </a:rPr>
              <a:t>/^\s*|\s*$/g</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endParaRPr lang="en-US" altLang="x-none" sz="1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1800" dirty="0">
                <a:solidFill>
                  <a:srgbClr val="FFFFFF"/>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核心点：每次执行完需要初始化，为下次循环保存中间结果</a:t>
            </a:r>
            <a:endParaRPr lang="en-US" altLang="x-none" sz="1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1800" dirty="0">
                <a:solidFill>
                  <a:srgbClr val="FFFFFF"/>
                </a:solidFill>
                <a:latin typeface="Consolas" pitchFamily="49" charset="0"/>
                <a:ea typeface="宋体" charset="-122"/>
                <a:sym typeface="Consolas" pitchFamily="49" charset="0"/>
              </a:rPr>
              <a:t>	//relult</a:t>
            </a:r>
            <a:r>
              <a:rPr lang="zh-CN" altLang="en-US" sz="1800" dirty="0">
                <a:solidFill>
                  <a:srgbClr val="FFFFFF"/>
                </a:solidFill>
                <a:latin typeface="Consolas" pitchFamily="49" charset="0"/>
                <a:ea typeface="宋体" charset="-122"/>
                <a:sym typeface="Consolas" pitchFamily="49" charset="0"/>
              </a:rPr>
              <a:t>用于最终统计结果</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$cengci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select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F72671"/>
                </a:solidFill>
                <a:latin typeface="Consolas" pitchFamily="49" charset="0"/>
                <a:ea typeface="宋体" charset="-122"/>
                <a:sym typeface="Consolas" pitchFamily="49" charset="0"/>
              </a:rPr>
              <a:t>pushArr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context</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pushArr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arr1</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arr2</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k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domsLen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arr1</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k </a:t>
            </a:r>
            <a:r>
              <a:rPr lang="zh-CN" altLang="en-US" sz="1800" dirty="0">
                <a:solidFill>
                  <a:srgbClr val="F72671"/>
                </a:solidFill>
                <a:latin typeface="Consolas" pitchFamily="49" charset="0"/>
                <a:ea typeface="宋体" charset="-122"/>
                <a:sym typeface="Consolas" pitchFamily="49" charset="0"/>
              </a:rPr>
              <a:t>&lt; </a:t>
            </a:r>
            <a:r>
              <a:rPr lang="zh-CN" altLang="en-US" sz="1800" dirty="0">
                <a:solidFill>
                  <a:srgbClr val="A6E22E"/>
                </a:solidFill>
                <a:latin typeface="Consolas" pitchFamily="49" charset="0"/>
                <a:ea typeface="宋体" charset="-122"/>
                <a:sym typeface="Consolas" pitchFamily="49" charset="0"/>
              </a:rPr>
              <a:t>domsLen</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k</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arr2</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arr1</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k</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a:t>
            </a: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
          <p:cNvSpPr>
            <a:spLocks noGrp="1"/>
          </p:cNvSpPr>
          <p:nvPr>
            <p:ph type="title"/>
          </p:nvPr>
        </p:nvSpPr>
        <p:spPr>
          <a:xfrm>
            <a:off x="457200" y="274638"/>
            <a:ext cx="8229600" cy="1143000"/>
          </a:xfrm>
        </p:spPr>
        <p:txBody>
          <a:bodyPr vert="horz" anchor="ctr">
            <a:normAutofit/>
          </a:bodyPr>
          <a:p>
            <a:r>
              <a:rPr lang="zh-CN" altLang="en-US" sz="4400"/>
              <a:t>代码总结</a:t>
            </a:r>
            <a:endParaRPr lang="zh-CN" altLang="en-US" sz="4400"/>
          </a:p>
        </p:txBody>
      </p:sp>
      <p:sp>
        <p:nvSpPr>
          <p:cNvPr id="161795" name="内容占位符 2"/>
          <p:cNvSpPr>
            <a:spLocks noGrp="1"/>
          </p:cNvSpPr>
          <p:nvPr>
            <p:ph idx="1"/>
          </p:nvPr>
        </p:nvSpPr>
        <p:spPr>
          <a:xfrm>
            <a:off x="457200" y="1600200"/>
            <a:ext cx="8229600" cy="4525963"/>
          </a:xfrm>
        </p:spPr>
        <p:txBody>
          <a:bodyPr vert="horz">
            <a:normAutofit/>
          </a:bodyPr>
          <a:p>
            <a:pPr algn="l"/>
            <a:r>
              <a:rPr lang="zh-CN" altLang="en-US" sz="3200" dirty="0"/>
              <a:t>中间变量</a:t>
            </a:r>
            <a:endParaRPr lang="en-US" altLang="x-none" sz="3200" dirty="0"/>
          </a:p>
          <a:p>
            <a:pPr lvl="1" algn="l"/>
            <a:r>
              <a:rPr lang="zh-CN" altLang="en-US" sz="2800" dirty="0"/>
              <a:t>用于每次循环保存数据</a:t>
            </a:r>
            <a:endParaRPr lang="en-US" altLang="x-none" sz="2800" dirty="0"/>
          </a:p>
          <a:p>
            <a:pPr algn="l"/>
            <a:r>
              <a:rPr lang="zh-CN" altLang="en-US" sz="3200" dirty="0"/>
              <a:t>最终变量</a:t>
            </a:r>
            <a:endParaRPr lang="en-US" altLang="x-none" sz="3200" dirty="0"/>
          </a:p>
          <a:p>
            <a:pPr lvl="1" algn="l"/>
            <a:r>
              <a:rPr lang="zh-CN" altLang="en-US" sz="2800" dirty="0"/>
              <a:t>每次循环产生的数据保存在最终变量中</a:t>
            </a:r>
            <a:endParaRPr lang="zh-CN" altLang="en-US" sz="28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知识点</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正则表达式</a:t>
            </a:r>
            <a:endParaRPr lang="zh-CN" altLang="en-US" sz="4400" kern="1200">
              <a:latin typeface="Calibri" charset="0"/>
              <a:ea typeface="宋体" charset="-122"/>
              <a:sym typeface="Calibri" charset="0"/>
            </a:endParaRPr>
          </a:p>
        </p:txBody>
      </p:sp>
      <p:sp>
        <p:nvSpPr>
          <p:cNvPr id="16281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
          <p:cNvSpPr>
            <a:spLocks noGrp="1"/>
          </p:cNvSpPr>
          <p:nvPr>
            <p:ph type="title"/>
          </p:nvPr>
        </p:nvSpPr>
        <p:spPr>
          <a:xfrm>
            <a:off x="457200" y="274638"/>
            <a:ext cx="8229600" cy="1143000"/>
          </a:xfrm>
        </p:spPr>
        <p:txBody>
          <a:bodyPr vert="horz" anchor="ctr">
            <a:normAutofit/>
          </a:bodyPr>
          <a:p>
            <a:endParaRPr sz="4400"/>
          </a:p>
        </p:txBody>
      </p:sp>
      <p:sp>
        <p:nvSpPr>
          <p:cNvPr id="163843" name="Rectangle 1"/>
          <p:cNvSpPr>
            <a:spLocks noGrp="1"/>
          </p:cNvSpPr>
          <p:nvPr>
            <p:ph idx="1"/>
          </p:nvPr>
        </p:nvSpPr>
        <p:spPr>
          <a:xfrm>
            <a:off x="24765" y="1997075"/>
            <a:ext cx="9009380" cy="822960"/>
          </a:xfrm>
          <a:solidFill>
            <a:srgbClr val="272822"/>
          </a:solidFill>
        </p:spPr>
        <p:txBody>
          <a:bodyPr vert="horz" wrap="square" anchor="ctr">
            <a:spAutoFit/>
          </a:bodyPr>
          <a:p>
            <a:pPr algn="l">
              <a:spcBef>
                <a:spcPct val="0"/>
              </a:spcBef>
              <a:buNone/>
            </a:pPr>
            <a:r>
              <a:rPr lang="zh-CN" altLang="en-US" sz="2400" dirty="0">
                <a:solidFill>
                  <a:srgbClr val="66D9EF"/>
                </a:solidFill>
                <a:latin typeface="Consolas" pitchFamily="49" charset="0"/>
                <a:ea typeface="宋体" charset="-122"/>
                <a:sym typeface="Consolas" pitchFamily="49" charset="0"/>
              </a:rPr>
              <a:t>正则表达式去除前后空白</a:t>
            </a:r>
            <a:endParaRPr lang="en-US" altLang="x-none" sz="2400" dirty="0">
              <a:solidFill>
                <a:srgbClr val="66D9EF"/>
              </a:solidFill>
              <a:latin typeface="Consolas" pitchFamily="49" charset="0"/>
              <a:ea typeface="宋体" charset="-122"/>
              <a:sym typeface="Consolas" pitchFamily="49" charset="0"/>
            </a:endParaRPr>
          </a:p>
          <a:p>
            <a:pPr algn="l">
              <a:spcBef>
                <a:spcPct val="0"/>
              </a:spcBef>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A6E22E"/>
                </a:solidFill>
                <a:latin typeface="Consolas" pitchFamily="49" charset="0"/>
                <a:ea typeface="宋体" charset="-122"/>
                <a:sym typeface="Consolas" pitchFamily="49" charset="0"/>
              </a:rPr>
              <a:t>select </a:t>
            </a:r>
            <a:r>
              <a:rPr lang="zh-CN" altLang="en-US" sz="2400" dirty="0">
                <a:solidFill>
                  <a:srgbClr val="F72671"/>
                </a:solidFill>
                <a:latin typeface="Consolas" pitchFamily="49" charset="0"/>
                <a:ea typeface="宋体" charset="-122"/>
                <a:sym typeface="Consolas" pitchFamily="49" charset="0"/>
              </a:rPr>
              <a:t>= </a:t>
            </a:r>
            <a:r>
              <a:rPr lang="zh-CN" altLang="en-US" sz="2400" dirty="0">
                <a:solidFill>
                  <a:srgbClr val="A6E22E"/>
                </a:solidFill>
                <a:latin typeface="Consolas" pitchFamily="49" charset="0"/>
                <a:ea typeface="宋体" charset="-122"/>
                <a:sym typeface="Consolas" pitchFamily="49" charset="0"/>
              </a:rPr>
              <a:t>group</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A6E22E"/>
                </a:solidFill>
                <a:latin typeface="Consolas" pitchFamily="49" charset="0"/>
                <a:ea typeface="宋体" charset="-122"/>
                <a:sym typeface="Consolas" pitchFamily="49" charset="0"/>
              </a:rPr>
              <a:t>g</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replace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AE81FF"/>
                </a:solidFill>
                <a:latin typeface="Consolas" pitchFamily="49" charset="0"/>
                <a:ea typeface="宋体" charset="-122"/>
                <a:sym typeface="Consolas" pitchFamily="49" charset="0"/>
              </a:rPr>
              <a:t>/^\s*|\s*$/g</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FE792"/>
                </a:solidFill>
                <a:latin typeface="Consolas" pitchFamily="49" charset="0"/>
                <a:ea typeface="宋体" charset="-122"/>
                <a:sym typeface="Consolas" pitchFamily="49" charset="0"/>
              </a:rPr>
              <a:t>''</a:t>
            </a:r>
            <a:r>
              <a:rPr lang="zh-CN" altLang="en-US" sz="2400" dirty="0">
                <a:solidFill>
                  <a:srgbClr val="FFFFFF"/>
                </a:solidFill>
                <a:latin typeface="Consolas" pitchFamily="49" charset="0"/>
                <a:ea typeface="宋体" charset="-122"/>
                <a:sym typeface="Consolas" pitchFamily="49" charset="0"/>
              </a:rPr>
              <a:t>);</a:t>
            </a:r>
            <a:endParaRPr lang="zh-CN" altLang="en-US" sz="3600" dirty="0">
              <a:latin typeface="Arial" charset="0"/>
              <a:ea typeface="宋体" charset="-122"/>
              <a:sym typeface="Consolas" pitchFamily="49"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5890" name="标题 3"/>
          <p:cNvSpPr>
            <a:spLocks noGrp="1"/>
          </p:cNvSpPr>
          <p:nvPr>
            <p:ph type="ctrTitle"/>
          </p:nvPr>
        </p:nvSpPr>
        <p:spPr>
          <a:xfrm>
            <a:off x="685800" y="2130425"/>
            <a:ext cx="7772400" cy="1470025"/>
          </a:xfrm>
        </p:spPr>
        <p:txBody>
          <a:bodyPr vert="horz" anchor="ctr">
            <a:noAutofit/>
          </a:bodyPr>
          <a:p>
            <a:pPr defTabSz="914400">
              <a:buNone/>
            </a:pPr>
            <a:r>
              <a:rPr lang="zh-CN" altLang="en-US" sz="5400" kern="1200">
                <a:solidFill>
                  <a:schemeClr val="bg1"/>
                </a:solidFill>
                <a:latin typeface="Calibri" charset="0"/>
                <a:ea typeface="宋体" charset="-122"/>
                <a:sym typeface="Calibri" charset="0"/>
              </a:rPr>
              <a:t>选择框架练习</a:t>
            </a:r>
            <a:endParaRPr lang="zh-CN" altLang="en-US" sz="5400" kern="1200">
              <a:solidFill>
                <a:schemeClr val="bg1"/>
              </a:solidFill>
              <a:latin typeface="Calibri" charset="0"/>
              <a:ea typeface="宋体" charset="-122"/>
              <a:sym typeface="Calibri" charset="0"/>
            </a:endParaRPr>
          </a:p>
        </p:txBody>
      </p:sp>
      <p:sp>
        <p:nvSpPr>
          <p:cNvPr id="16589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
          <p:cNvSpPr>
            <a:spLocks noGrp="1"/>
          </p:cNvSpPr>
          <p:nvPr>
            <p:ph type="title"/>
          </p:nvPr>
        </p:nvSpPr>
        <p:spPr>
          <a:xfrm>
            <a:off x="457200" y="274638"/>
            <a:ext cx="8229600" cy="1143000"/>
          </a:xfrm>
        </p:spPr>
        <p:txBody>
          <a:bodyPr vert="horz" anchor="ctr">
            <a:normAutofit/>
          </a:bodyPr>
          <a:p>
            <a:endParaRPr sz="4400"/>
          </a:p>
        </p:txBody>
      </p:sp>
      <p:sp>
        <p:nvSpPr>
          <p:cNvPr id="166915" name="Rectangle 1"/>
          <p:cNvSpPr>
            <a:spLocks noGrp="1"/>
          </p:cNvSpPr>
          <p:nvPr>
            <p:ph idx="1"/>
          </p:nvPr>
        </p:nvSpPr>
        <p:spPr>
          <a:xfrm>
            <a:off x="180340" y="4081145"/>
            <a:ext cx="8655685" cy="822960"/>
          </a:xfrm>
          <a:solidFill>
            <a:srgbClr val="272822"/>
          </a:solidFill>
        </p:spPr>
        <p:txBody>
          <a:bodyPr vert="horz" wrap="square" anchor="ctr">
            <a:spAutoFit/>
          </a:bodyPr>
          <a:p>
            <a:pPr algn="l">
              <a:spcBef>
                <a:spcPct val="0"/>
              </a:spcBef>
              <a:buNone/>
            </a:pPr>
            <a:r>
              <a:rPr lang="en-US" altLang="zh-CN" sz="2400" b="1">
                <a:solidFill>
                  <a:srgbClr val="6CCAB8"/>
                </a:solidFill>
                <a:latin typeface="Consolas" pitchFamily="49" charset="0"/>
                <a:ea typeface="宋体" charset="-122"/>
                <a:sym typeface="Consolas" pitchFamily="49" charset="0"/>
              </a:rPr>
              <a:t>console</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log</a:t>
            </a:r>
            <a:r>
              <a:rPr lang="en-US" altLang="zh-CN" sz="2400">
                <a:solidFill>
                  <a:srgbClr val="FFFFFF"/>
                </a:solidFill>
                <a:latin typeface="Consolas" pitchFamily="49" charset="0"/>
                <a:ea typeface="宋体" charset="-122"/>
                <a:sym typeface="Consolas" pitchFamily="49" charset="0"/>
              </a:rPr>
              <a:t>(</a:t>
            </a:r>
            <a:r>
              <a:rPr lang="en-US" altLang="zh-CN" sz="2400">
                <a:solidFill>
                  <a:srgbClr val="F72671"/>
                </a:solidFill>
                <a:latin typeface="Consolas" pitchFamily="49" charset="0"/>
                <a:ea typeface="宋体" charset="-122"/>
                <a:sym typeface="Consolas" pitchFamily="49" charset="0"/>
              </a:rPr>
              <a:t>zuoye</a:t>
            </a:r>
            <a:r>
              <a:rPr lang="en-US" altLang="zh-CN" sz="2400">
                <a:solidFill>
                  <a:srgbClr val="FFFFFF"/>
                </a:solidFill>
                <a:latin typeface="Consolas" pitchFamily="49" charset="0"/>
                <a:ea typeface="宋体" charset="-122"/>
                <a:sym typeface="Consolas" pitchFamily="49" charset="0"/>
              </a:rPr>
              <a:t>(</a:t>
            </a:r>
            <a:r>
              <a:rPr lang="en-US" altLang="zh-CN" sz="2400">
                <a:solidFill>
                  <a:srgbClr val="FFE792"/>
                </a:solidFill>
                <a:latin typeface="Consolas" pitchFamily="49" charset="0"/>
                <a:ea typeface="宋体" charset="-122"/>
                <a:sym typeface="Consolas" pitchFamily="49" charset="0"/>
              </a:rPr>
              <a:t>'div'</a:t>
            </a:r>
            <a:r>
              <a:rPr lang="en-US" altLang="zh-CN" sz="2400">
                <a:solidFill>
                  <a:srgbClr val="FFFFFF"/>
                </a:solidFill>
                <a:latin typeface="Consolas" pitchFamily="49" charset="0"/>
                <a:ea typeface="宋体" charset="-122"/>
                <a:sym typeface="Consolas" pitchFamily="49" charset="0"/>
              </a:rPr>
              <a:t>, </a:t>
            </a:r>
            <a:r>
              <a:rPr lang="en-US" altLang="zh-CN" sz="2400">
                <a:solidFill>
                  <a:srgbClr val="FFE792"/>
                </a:solidFill>
                <a:latin typeface="Consolas" pitchFamily="49" charset="0"/>
                <a:ea typeface="宋体" charset="-122"/>
                <a:sym typeface="Consolas" pitchFamily="49" charset="0"/>
              </a:rPr>
              <a:t>'h3'</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b="1">
                <a:solidFill>
                  <a:srgbClr val="6CCAB8"/>
                </a:solidFill>
                <a:latin typeface="Consolas" pitchFamily="49" charset="0"/>
                <a:ea typeface="宋体" charset="-122"/>
                <a:sym typeface="Consolas" pitchFamily="49" charset="0"/>
              </a:rPr>
              <a:t>console</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log</a:t>
            </a:r>
            <a:r>
              <a:rPr lang="en-US" altLang="zh-CN" sz="2400">
                <a:solidFill>
                  <a:srgbClr val="FFFFFF"/>
                </a:solidFill>
                <a:latin typeface="Consolas" pitchFamily="49" charset="0"/>
                <a:ea typeface="宋体" charset="-122"/>
                <a:sym typeface="Consolas" pitchFamily="49" charset="0"/>
              </a:rPr>
              <a:t>(</a:t>
            </a:r>
            <a:r>
              <a:rPr lang="en-US" altLang="zh-CN" sz="2400">
                <a:solidFill>
                  <a:srgbClr val="F72671"/>
                </a:solidFill>
                <a:latin typeface="Consolas" pitchFamily="49" charset="0"/>
                <a:ea typeface="宋体" charset="-122"/>
                <a:sym typeface="Consolas" pitchFamily="49" charset="0"/>
              </a:rPr>
              <a:t>zuoye</a:t>
            </a:r>
            <a:r>
              <a:rPr lang="en-US" altLang="zh-CN" sz="2400">
                <a:solidFill>
                  <a:srgbClr val="FFFFFF"/>
                </a:solidFill>
                <a:latin typeface="Consolas" pitchFamily="49" charset="0"/>
                <a:ea typeface="宋体" charset="-122"/>
                <a:sym typeface="Consolas" pitchFamily="49" charset="0"/>
              </a:rPr>
              <a:t>(</a:t>
            </a:r>
            <a:r>
              <a:rPr lang="en-US" altLang="zh-CN" sz="2400">
                <a:solidFill>
                  <a:srgbClr val="FFE792"/>
                </a:solidFill>
                <a:latin typeface="Consolas" pitchFamily="49" charset="0"/>
                <a:ea typeface="宋体" charset="-122"/>
                <a:sym typeface="Consolas" pitchFamily="49" charset="0"/>
              </a:rPr>
              <a:t>'#container p'</a:t>
            </a:r>
            <a:r>
              <a:rPr lang="en-US" altLang="zh-CN" sz="2400">
                <a:solidFill>
                  <a:srgbClr val="FFFFFF"/>
                </a:solidFill>
                <a:latin typeface="Consolas" pitchFamily="49" charset="0"/>
                <a:ea typeface="宋体" charset="-122"/>
                <a:sym typeface="Consolas" pitchFamily="49" charset="0"/>
              </a:rPr>
              <a:t>, </a:t>
            </a:r>
            <a:r>
              <a:rPr lang="en-US" altLang="zh-CN" sz="2400">
                <a:solidFill>
                  <a:srgbClr val="FFE792"/>
                </a:solidFill>
                <a:latin typeface="Consolas" pitchFamily="49" charset="0"/>
                <a:ea typeface="宋体" charset="-122"/>
                <a:sym typeface="Consolas" pitchFamily="49" charset="0"/>
              </a:rPr>
              <a:t>'span'</a:t>
            </a:r>
            <a:r>
              <a:rPr lang="en-US" altLang="zh-CN" sz="2400">
                <a:solidFill>
                  <a:srgbClr val="FFFFFF"/>
                </a:solidFill>
                <a:latin typeface="Consolas" pitchFamily="49" charset="0"/>
                <a:ea typeface="宋体" charset="-122"/>
                <a:sym typeface="Consolas" pitchFamily="49" charset="0"/>
              </a:rPr>
              <a:t>))</a:t>
            </a:r>
            <a:endParaRPr lang="en-US" altLang="zh-CN" sz="3600">
              <a:latin typeface="Arial" charset="0"/>
              <a:ea typeface="宋体" charset="-122"/>
              <a:sym typeface="Consolas" pitchFamily="49" charset="0"/>
            </a:endParaRPr>
          </a:p>
        </p:txBody>
      </p:sp>
      <p:sp>
        <p:nvSpPr>
          <p:cNvPr id="166916" name="Rectangle 2"/>
          <p:cNvSpPr/>
          <p:nvPr/>
        </p:nvSpPr>
        <p:spPr>
          <a:xfrm>
            <a:off x="179388" y="1556544"/>
            <a:ext cx="8640762" cy="1859280"/>
          </a:xfrm>
          <a:prstGeom prst="rect">
            <a:avLst/>
          </a:prstGeom>
          <a:solidFill>
            <a:srgbClr val="272822"/>
          </a:solidFill>
          <a:ln w="9525">
            <a:noFill/>
            <a:miter/>
          </a:ln>
        </p:spPr>
        <p:txBody>
          <a:bodyPr anchor="ctr">
            <a:spAutoFit/>
          </a:bodyPr>
          <a:p>
            <a:pPr lvl="0"/>
            <a:r>
              <a:rPr lang="zh-CN" altLang="en-US" sz="2000" dirty="0">
                <a:solidFill>
                  <a:srgbClr val="28D813"/>
                </a:solidFill>
                <a:latin typeface="宋体" charset="-122"/>
                <a:ea typeface="宋体" charset="-122"/>
                <a:sym typeface="宋体" charset="-122"/>
              </a:rPr>
              <a:t>获取</a:t>
            </a:r>
            <a:r>
              <a:rPr lang="zh-CN" altLang="en-US" sz="2000" dirty="0">
                <a:solidFill>
                  <a:srgbClr val="28D813"/>
                </a:solidFill>
                <a:latin typeface="Consolas" pitchFamily="49" charset="0"/>
                <a:ea typeface="宋体" charset="-122"/>
                <a:sym typeface="Consolas" pitchFamily="49" charset="0"/>
              </a:rPr>
              <a:t>str</a:t>
            </a:r>
            <a:r>
              <a:rPr lang="zh-CN" altLang="en-US" sz="2000" dirty="0">
                <a:solidFill>
                  <a:srgbClr val="28D813"/>
                </a:solidFill>
                <a:latin typeface="宋体" charset="-122"/>
                <a:ea typeface="宋体" charset="-122"/>
                <a:sym typeface="宋体" charset="-122"/>
              </a:rPr>
              <a:t>规定的范围内的所有的</a:t>
            </a:r>
            <a:r>
              <a:rPr lang="zh-CN" altLang="en-US" sz="2000" dirty="0">
                <a:solidFill>
                  <a:srgbClr val="28D813"/>
                </a:solidFill>
                <a:latin typeface="Consolas" pitchFamily="49" charset="0"/>
                <a:ea typeface="宋体" charset="-122"/>
                <a:sym typeface="Consolas" pitchFamily="49" charset="0"/>
              </a:rPr>
              <a:t>tag</a:t>
            </a:r>
            <a:r>
              <a:rPr lang="zh-CN" altLang="en-US" sz="2000" dirty="0">
                <a:solidFill>
                  <a:srgbClr val="28D813"/>
                </a:solidFill>
                <a:latin typeface="宋体" charset="-122"/>
                <a:ea typeface="宋体" charset="-122"/>
                <a:sym typeface="宋体" charset="-122"/>
              </a:rPr>
              <a:t>标签</a:t>
            </a:r>
            <a:r>
              <a:rPr lang="zh-CN" altLang="en-US" sz="2400" dirty="0">
                <a:solidFill>
                  <a:srgbClr val="28D813"/>
                </a:solidFill>
                <a:latin typeface="Consolas" pitchFamily="49" charset="0"/>
                <a:ea typeface="宋体" charset="-122"/>
                <a:sym typeface="Consolas" pitchFamily="49" charset="0"/>
              </a:rPr>
              <a:t>  </a:t>
            </a:r>
            <a:endParaRPr lang="zh-CN" altLang="en-US"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宋体" charset="-122"/>
              </a:rPr>
              <a:t>比如</a:t>
            </a:r>
            <a:r>
              <a:rPr lang="zh-CN" altLang="en-US" sz="2000" dirty="0">
                <a:solidFill>
                  <a:srgbClr val="28D813"/>
                </a:solidFill>
                <a:latin typeface="Consolas" pitchFamily="49" charset="0"/>
                <a:ea typeface="宋体" charset="-122"/>
                <a:sym typeface="Consolas" pitchFamily="49" charset="0"/>
              </a:rPr>
              <a:t> #san p .class，</a:t>
            </a:r>
            <a:r>
              <a:rPr lang="en-US" altLang="x-none" sz="2400" dirty="0">
                <a:solidFill>
                  <a:srgbClr val="28D813"/>
                </a:solidFill>
                <a:latin typeface="Consolas" pitchFamily="49" charset="0"/>
                <a:ea typeface="宋体" charset="-122"/>
                <a:sym typeface="Consolas" pitchFamily="49" charset="0"/>
              </a:rPr>
              <a:t>p </a:t>
            </a:r>
            <a:endParaRPr lang="en-US" altLang="x-none"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先根据层次法则找到</a:t>
            </a:r>
            <a:r>
              <a:rPr lang="en-US" altLang="x-none" sz="2000" dirty="0">
                <a:solidFill>
                  <a:srgbClr val="28D813"/>
                </a:solidFill>
                <a:latin typeface="Consolas" pitchFamily="49" charset="0"/>
                <a:ea typeface="宋体" charset="-122"/>
                <a:sym typeface="Consolas" pitchFamily="49" charset="0"/>
              </a:rPr>
              <a:t>#san</a:t>
            </a:r>
            <a:r>
              <a:rPr lang="zh-CN" altLang="en-US" sz="2000" dirty="0">
                <a:solidFill>
                  <a:srgbClr val="28D813"/>
                </a:solidFill>
                <a:latin typeface="Consolas" pitchFamily="49" charset="0"/>
                <a:ea typeface="宋体" charset="-122"/>
                <a:sym typeface="Consolas" pitchFamily="49" charset="0"/>
              </a:rPr>
              <a:t>容器下所有标签名称为</a:t>
            </a:r>
            <a:r>
              <a:rPr lang="en-US" altLang="x-none" sz="2000" dirty="0">
                <a:solidFill>
                  <a:srgbClr val="28D813"/>
                </a:solidFill>
                <a:latin typeface="Consolas" pitchFamily="49" charset="0"/>
                <a:ea typeface="宋体" charset="-122"/>
                <a:sym typeface="Consolas" pitchFamily="49" charset="0"/>
              </a:rPr>
              <a:t>p</a:t>
            </a:r>
            <a:r>
              <a:rPr lang="zh-CN" altLang="en-US" sz="2400" dirty="0">
                <a:solidFill>
                  <a:srgbClr val="28D813"/>
                </a:solidFill>
                <a:latin typeface="Consolas" pitchFamily="49" charset="0"/>
                <a:ea typeface="宋体" charset="-122"/>
                <a:sym typeface="Consolas" pitchFamily="49" charset="0"/>
              </a:rPr>
              <a:t>的所有元素集合。</a:t>
            </a:r>
            <a:endParaRPr lang="zh-CN" altLang="en-US"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然后再找到所有类是</a:t>
            </a:r>
            <a:r>
              <a:rPr lang="en-US" altLang="x-none" sz="2000" dirty="0">
                <a:solidFill>
                  <a:srgbClr val="28D813"/>
                </a:solidFill>
                <a:latin typeface="Consolas" pitchFamily="49" charset="0"/>
                <a:ea typeface="宋体" charset="-122"/>
                <a:sym typeface="Consolas" pitchFamily="49" charset="0"/>
              </a:rPr>
              <a:t>class</a:t>
            </a:r>
            <a:r>
              <a:rPr lang="zh-CN" altLang="en-US" sz="2400" dirty="0">
                <a:solidFill>
                  <a:srgbClr val="28D813"/>
                </a:solidFill>
                <a:latin typeface="Consolas" pitchFamily="49" charset="0"/>
                <a:ea typeface="宋体" charset="-122"/>
                <a:sym typeface="Consolas" pitchFamily="49" charset="0"/>
              </a:rPr>
              <a:t>的所有元素，</a:t>
            </a:r>
            <a:endParaRPr lang="zh-CN" altLang="en-US"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再找到以上集合元素中子孙是</a:t>
            </a:r>
            <a:r>
              <a:rPr lang="en-US" altLang="x-none" sz="2000" dirty="0">
                <a:solidFill>
                  <a:srgbClr val="28D813"/>
                </a:solidFill>
                <a:latin typeface="Consolas" pitchFamily="49" charset="0"/>
                <a:ea typeface="宋体" charset="-122"/>
                <a:sym typeface="Consolas" pitchFamily="49" charset="0"/>
              </a:rPr>
              <a:t>p</a:t>
            </a:r>
            <a:r>
              <a:rPr lang="zh-CN" altLang="en-US" sz="2000" dirty="0">
                <a:solidFill>
                  <a:srgbClr val="28D813"/>
                </a:solidFill>
                <a:latin typeface="Consolas" pitchFamily="49" charset="0"/>
                <a:ea typeface="宋体" charset="-122"/>
                <a:sym typeface="Consolas" pitchFamily="49" charset="0"/>
              </a:rPr>
              <a:t>的所有元素</a:t>
            </a:r>
            <a:endParaRPr lang="zh-CN" altLang="en-US" sz="2000" dirty="0">
              <a:solidFill>
                <a:srgbClr val="28D813"/>
              </a:solidFill>
              <a:latin typeface="Consolas" pitchFamily="49" charset="0"/>
              <a:ea typeface="宋体" charset="-122"/>
              <a:sym typeface="Consolas"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9" name="Rectangle 1"/>
          <p:cNvSpPr>
            <a:spLocks noGrp="1"/>
          </p:cNvSpPr>
          <p:nvPr>
            <p:ph idx="1"/>
          </p:nvPr>
        </p:nvSpPr>
        <p:spPr>
          <a:xfrm>
            <a:off x="63500" y="476250"/>
            <a:ext cx="9036685" cy="6187440"/>
          </a:xfrm>
          <a:solidFill>
            <a:srgbClr val="272822"/>
          </a:solidFill>
        </p:spPr>
        <p:txBody>
          <a:bodyPr vert="horz" wrap="square" anchor="ctr">
            <a:spAutoFit/>
          </a:bodyPr>
          <a:p>
            <a:pPr algn="l">
              <a:spcBef>
                <a:spcPct val="0"/>
              </a:spcBef>
              <a:buNone/>
            </a:pPr>
            <a:r>
              <a:rPr lang="en-US" altLang="zh-CN" sz="2000">
                <a:solidFill>
                  <a:srgbClr val="F8F8F2"/>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function </a:t>
            </a:r>
            <a:r>
              <a:rPr lang="en-US" altLang="zh-CN" sz="2000">
                <a:solidFill>
                  <a:srgbClr val="F72671"/>
                </a:solidFill>
                <a:latin typeface="Consolas" pitchFamily="49" charset="0"/>
                <a:ea typeface="宋体" charset="-122"/>
                <a:sym typeface="Consolas" pitchFamily="49" charset="0"/>
              </a:rPr>
              <a:t>zuoye</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str</a:t>
            </a:r>
            <a:r>
              <a:rPr lang="en-US" altLang="zh-CN" sz="2000">
                <a:solidFill>
                  <a:srgbClr val="FFFFFF"/>
                </a:solidFill>
                <a:latin typeface="Consolas" pitchFamily="49" charset="0"/>
                <a:ea typeface="宋体" charset="-122"/>
                <a:sym typeface="Consolas" pitchFamily="49" charset="0"/>
              </a:rPr>
              <a:t>, </a:t>
            </a:r>
            <a:r>
              <a:rPr lang="en-US" altLang="zh-CN" sz="2000">
                <a:solidFill>
                  <a:srgbClr val="BF9BF8"/>
                </a:solidFill>
                <a:latin typeface="Consolas" pitchFamily="49" charset="0"/>
                <a:ea typeface="宋体" charset="-122"/>
                <a:sym typeface="Consolas" pitchFamily="49" charset="0"/>
              </a:rPr>
              <a:t>tag</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var </a:t>
            </a:r>
            <a:r>
              <a:rPr lang="en-US" altLang="zh-CN" sz="2000">
                <a:solidFill>
                  <a:srgbClr val="A6E22E"/>
                </a:solidFill>
                <a:latin typeface="Consolas" pitchFamily="49" charset="0"/>
                <a:ea typeface="宋体" charset="-122"/>
                <a:sym typeface="Consolas" pitchFamily="49" charset="0"/>
              </a:rPr>
              <a:t>result </a:t>
            </a:r>
            <a:r>
              <a:rPr lang="en-US" altLang="zh-CN" sz="2000">
                <a:solidFill>
                  <a:srgbClr val="F72671"/>
                </a:solidFill>
                <a:latin typeface="Consolas" pitchFamily="49" charset="0"/>
                <a:ea typeface="宋体" charset="-122"/>
                <a:sym typeface="Consolas" pitchFamily="49" charset="0"/>
              </a:rPr>
              <a:t>= </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tag </a:t>
            </a:r>
            <a:r>
              <a:rPr lang="en-US" altLang="zh-CN" sz="2000">
                <a:solidFill>
                  <a:srgbClr val="F72671"/>
                </a:solidFill>
                <a:latin typeface="Consolas" pitchFamily="49" charset="0"/>
                <a:ea typeface="宋体" charset="-122"/>
                <a:sym typeface="Consolas" pitchFamily="49" charset="0"/>
              </a:rPr>
              <a:t>= </a:t>
            </a:r>
            <a:r>
              <a:rPr lang="en-US" altLang="zh-CN" sz="2000">
                <a:solidFill>
                  <a:srgbClr val="BF9BF8"/>
                </a:solidFill>
                <a:latin typeface="Consolas" pitchFamily="49" charset="0"/>
                <a:ea typeface="宋体" charset="-122"/>
                <a:sym typeface="Consolas" pitchFamily="49" charset="0"/>
              </a:rPr>
              <a:t>tag</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if</a:t>
            </a:r>
            <a:r>
              <a:rPr lang="en-US" altLang="zh-CN" sz="2000">
                <a:solidFill>
                  <a:srgbClr val="FFFFFF"/>
                </a:solidFill>
                <a:latin typeface="Consolas" pitchFamily="49" charset="0"/>
                <a:ea typeface="宋体" charset="-122"/>
                <a:sym typeface="Consolas" pitchFamily="49" charset="0"/>
              </a:rPr>
              <a:t>(</a:t>
            </a:r>
            <a:r>
              <a:rPr lang="en-US" altLang="zh-CN" sz="2000">
                <a:solidFill>
                  <a:srgbClr val="66D9EF"/>
                </a:solidFill>
                <a:latin typeface="Consolas" pitchFamily="49" charset="0"/>
                <a:ea typeface="宋体" charset="-122"/>
                <a:sym typeface="Consolas" pitchFamily="49" charset="0"/>
              </a:rPr>
              <a:t>typeof </a:t>
            </a:r>
            <a:r>
              <a:rPr lang="en-US" altLang="zh-CN" sz="2000">
                <a:solidFill>
                  <a:srgbClr val="BF9BF8"/>
                </a:solidFill>
                <a:latin typeface="Consolas" pitchFamily="49" charset="0"/>
                <a:ea typeface="宋体" charset="-122"/>
                <a:sym typeface="Consolas" pitchFamily="49" charset="0"/>
              </a:rPr>
              <a:t>str </a:t>
            </a:r>
            <a:r>
              <a:rPr lang="en-US" altLang="zh-CN" sz="2000">
                <a:solidFill>
                  <a:srgbClr val="F72671"/>
                </a:solidFill>
                <a:latin typeface="Consolas" pitchFamily="49" charset="0"/>
                <a:ea typeface="宋体" charset="-122"/>
                <a:sym typeface="Consolas" pitchFamily="49" charset="0"/>
              </a:rPr>
              <a:t>== </a:t>
            </a:r>
            <a:r>
              <a:rPr lang="en-US" altLang="zh-CN" sz="2000">
                <a:solidFill>
                  <a:srgbClr val="FFE792"/>
                </a:solidFill>
                <a:latin typeface="Consolas" pitchFamily="49" charset="0"/>
                <a:ea typeface="宋体" charset="-122"/>
                <a:sym typeface="Consolas" pitchFamily="49" charset="0"/>
              </a:rPr>
              <a:t>'string'</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F72671"/>
                </a:solidFill>
                <a:latin typeface="Consolas" pitchFamily="49" charset="0"/>
                <a:ea typeface="宋体" charset="-122"/>
                <a:sym typeface="Consolas" pitchFamily="49" charset="0"/>
              </a:rPr>
              <a:t>dom = $</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str</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if</a:t>
            </a:r>
            <a:r>
              <a:rPr lang="en-US" altLang="zh-CN" sz="2000">
                <a:solidFill>
                  <a:srgbClr val="FFFFFF"/>
                </a:solidFill>
                <a:latin typeface="Consolas" pitchFamily="49" charset="0"/>
                <a:ea typeface="宋体" charset="-122"/>
                <a:sym typeface="Consolas" pitchFamily="49" charset="0"/>
              </a:rPr>
              <a:t>(</a:t>
            </a:r>
            <a:r>
              <a:rPr lang="en-US" altLang="zh-CN" sz="2000">
                <a:solidFill>
                  <a:srgbClr val="F72671"/>
                </a:solidFill>
                <a:latin typeface="Consolas" pitchFamily="49" charset="0"/>
                <a:ea typeface="宋体" charset="-122"/>
                <a:sym typeface="Consolas" pitchFamily="49" charset="0"/>
              </a:rPr>
              <a:t>dom</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length</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for</a:t>
            </a:r>
            <a:r>
              <a:rPr lang="en-US" altLang="zh-CN" sz="2000">
                <a:solidFill>
                  <a:srgbClr val="FFFFFF"/>
                </a:solidFill>
                <a:latin typeface="Consolas" pitchFamily="49" charset="0"/>
                <a:ea typeface="宋体" charset="-122"/>
                <a:sym typeface="Consolas" pitchFamily="49" charset="0"/>
              </a:rPr>
              <a:t>(</a:t>
            </a:r>
            <a:r>
              <a:rPr lang="en-US" altLang="zh-CN" sz="2000">
                <a:solidFill>
                  <a:srgbClr val="66D9EF"/>
                </a:solidFill>
                <a:latin typeface="Consolas" pitchFamily="49" charset="0"/>
                <a:ea typeface="宋体" charset="-122"/>
                <a:sym typeface="Consolas" pitchFamily="49" charset="0"/>
              </a:rPr>
              <a:t>var </a:t>
            </a:r>
            <a:r>
              <a:rPr lang="en-US" altLang="zh-CN" sz="2000">
                <a:solidFill>
                  <a:srgbClr val="A6E22E"/>
                </a:solidFill>
                <a:latin typeface="Consolas" pitchFamily="49" charset="0"/>
                <a:ea typeface="宋体" charset="-122"/>
                <a:sym typeface="Consolas" pitchFamily="49" charset="0"/>
              </a:rPr>
              <a:t>i </a:t>
            </a:r>
            <a:r>
              <a:rPr lang="en-US" altLang="zh-CN" sz="2000">
                <a:solidFill>
                  <a:srgbClr val="F72671"/>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0</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len </a:t>
            </a:r>
            <a:r>
              <a:rPr lang="en-US" altLang="zh-CN" sz="2000">
                <a:solidFill>
                  <a:srgbClr val="F72671"/>
                </a:solidFill>
                <a:latin typeface="Consolas" pitchFamily="49" charset="0"/>
                <a:ea typeface="宋体" charset="-122"/>
                <a:sym typeface="Consolas" pitchFamily="49" charset="0"/>
              </a:rPr>
              <a:t>= dom</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length</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i </a:t>
            </a:r>
            <a:r>
              <a:rPr lang="en-US" altLang="zh-CN" sz="2000">
                <a:solidFill>
                  <a:srgbClr val="F72671"/>
                </a:solidFill>
                <a:latin typeface="Consolas" pitchFamily="49" charset="0"/>
                <a:ea typeface="宋体" charset="-122"/>
                <a:sym typeface="Consolas" pitchFamily="49" charset="0"/>
              </a:rPr>
              <a:t>&lt; </a:t>
            </a:r>
            <a:r>
              <a:rPr lang="en-US" altLang="zh-CN" sz="2000">
                <a:solidFill>
                  <a:srgbClr val="A6E22E"/>
                </a:solidFill>
                <a:latin typeface="Consolas" pitchFamily="49" charset="0"/>
                <a:ea typeface="宋体" charset="-122"/>
                <a:sym typeface="Consolas" pitchFamily="49" charset="0"/>
              </a:rPr>
              <a:t>len</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i</a:t>
            </a:r>
            <a:r>
              <a:rPr lang="en-US" altLang="zh-CN" sz="2000">
                <a:solidFill>
                  <a:srgbClr val="F72671"/>
                </a:solidFill>
                <a:latin typeface="Consolas" pitchFamily="49" charset="0"/>
                <a:ea typeface="宋体" charset="-122"/>
                <a:sym typeface="Consolas" pitchFamily="49" charset="0"/>
              </a:rPr>
              <a:t>++</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F72671"/>
                </a:solidFill>
                <a:latin typeface="Consolas" pitchFamily="49" charset="0"/>
                <a:ea typeface="宋体" charset="-122"/>
                <a:sym typeface="Consolas" pitchFamily="49" charset="0"/>
              </a:rPr>
              <a:t>getDom</a:t>
            </a:r>
            <a:r>
              <a:rPr lang="en-US" altLang="zh-CN" sz="2000">
                <a:solidFill>
                  <a:srgbClr val="FFFFFF"/>
                </a:solidFill>
                <a:latin typeface="Consolas" pitchFamily="49" charset="0"/>
                <a:ea typeface="宋体" charset="-122"/>
                <a:sym typeface="Consolas" pitchFamily="49" charset="0"/>
              </a:rPr>
              <a:t>(</a:t>
            </a:r>
            <a:r>
              <a:rPr lang="en-US" altLang="zh-CN" sz="2000">
                <a:solidFill>
                  <a:srgbClr val="F72671"/>
                </a:solidFill>
                <a:latin typeface="Consolas" pitchFamily="49" charset="0"/>
                <a:ea typeface="宋体" charset="-122"/>
                <a:sym typeface="Consolas" pitchFamily="49" charset="0"/>
              </a:rPr>
              <a:t>dom</a:t>
            </a:r>
            <a:r>
              <a:rPr lang="en-US" altLang="zh-CN" sz="2000">
                <a:solidFill>
                  <a:srgbClr val="FFFFFF"/>
                </a:solidFill>
                <a:latin typeface="Consolas" pitchFamily="49" charset="0"/>
                <a:ea typeface="宋体" charset="-122"/>
                <a:sym typeface="Consolas" pitchFamily="49" charset="0"/>
              </a:rPr>
              <a:t>[</a:t>
            </a:r>
            <a:r>
              <a:rPr lang="en-US" altLang="zh-CN" sz="2000">
                <a:solidFill>
                  <a:srgbClr val="A6E22E"/>
                </a:solidFill>
                <a:latin typeface="Consolas" pitchFamily="49" charset="0"/>
                <a:ea typeface="宋体" charset="-122"/>
                <a:sym typeface="Consolas" pitchFamily="49" charset="0"/>
              </a:rPr>
              <a:t>i</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children</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function </a:t>
            </a:r>
            <a:r>
              <a:rPr lang="en-US" altLang="zh-CN" sz="2000">
                <a:solidFill>
                  <a:srgbClr val="F72671"/>
                </a:solidFill>
                <a:latin typeface="Consolas" pitchFamily="49" charset="0"/>
                <a:ea typeface="宋体" charset="-122"/>
                <a:sym typeface="Consolas" pitchFamily="49" charset="0"/>
              </a:rPr>
              <a:t>getDom</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for</a:t>
            </a:r>
            <a:r>
              <a:rPr lang="en-US" altLang="zh-CN" sz="2000">
                <a:solidFill>
                  <a:srgbClr val="FFFFFF"/>
                </a:solidFill>
                <a:latin typeface="Consolas" pitchFamily="49" charset="0"/>
                <a:ea typeface="宋体" charset="-122"/>
                <a:sym typeface="Consolas" pitchFamily="49" charset="0"/>
              </a:rPr>
              <a:t>(</a:t>
            </a:r>
            <a:r>
              <a:rPr lang="en-US" altLang="zh-CN" sz="2000">
                <a:solidFill>
                  <a:srgbClr val="66D9EF"/>
                </a:solidFill>
                <a:latin typeface="Consolas" pitchFamily="49" charset="0"/>
                <a:ea typeface="宋体" charset="-122"/>
                <a:sym typeface="Consolas" pitchFamily="49" charset="0"/>
              </a:rPr>
              <a:t>var </a:t>
            </a:r>
            <a:r>
              <a:rPr lang="en-US" altLang="zh-CN" sz="2000">
                <a:solidFill>
                  <a:srgbClr val="A6E22E"/>
                </a:solidFill>
                <a:latin typeface="Consolas" pitchFamily="49" charset="0"/>
                <a:ea typeface="宋体" charset="-122"/>
                <a:sym typeface="Consolas" pitchFamily="49" charset="0"/>
              </a:rPr>
              <a:t>c </a:t>
            </a:r>
            <a:r>
              <a:rPr lang="en-US" altLang="zh-CN" sz="2000">
                <a:solidFill>
                  <a:srgbClr val="F72671"/>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0</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clen </a:t>
            </a:r>
            <a:r>
              <a:rPr lang="en-US" altLang="zh-CN" sz="2000">
                <a:solidFill>
                  <a:srgbClr val="F72671"/>
                </a:solidFill>
                <a:latin typeface="Consolas" pitchFamily="49" charset="0"/>
                <a:ea typeface="宋体" charset="-122"/>
                <a:sym typeface="Consolas" pitchFamily="49" charset="0"/>
              </a:rPr>
              <a:t>= </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length</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c </a:t>
            </a:r>
            <a:r>
              <a:rPr lang="en-US" altLang="zh-CN" sz="2000">
                <a:solidFill>
                  <a:srgbClr val="F72671"/>
                </a:solidFill>
                <a:latin typeface="Consolas" pitchFamily="49" charset="0"/>
                <a:ea typeface="宋体" charset="-122"/>
                <a:sym typeface="Consolas" pitchFamily="49" charset="0"/>
              </a:rPr>
              <a:t>&lt; </a:t>
            </a:r>
            <a:r>
              <a:rPr lang="en-US" altLang="zh-CN" sz="2000">
                <a:solidFill>
                  <a:srgbClr val="A6E22E"/>
                </a:solidFill>
                <a:latin typeface="Consolas" pitchFamily="49" charset="0"/>
                <a:ea typeface="宋体" charset="-122"/>
                <a:sym typeface="Consolas" pitchFamily="49" charset="0"/>
              </a:rPr>
              <a:t>clen</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c</a:t>
            </a:r>
            <a:r>
              <a:rPr lang="en-US" altLang="zh-CN" sz="2000">
                <a:solidFill>
                  <a:srgbClr val="F72671"/>
                </a:solidFill>
                <a:latin typeface="Consolas" pitchFamily="49" charset="0"/>
                <a:ea typeface="宋体" charset="-122"/>
                <a:sym typeface="Consolas" pitchFamily="49" charset="0"/>
              </a:rPr>
              <a:t>++</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if</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r>
              <a:rPr lang="en-US" altLang="zh-CN" sz="2000">
                <a:solidFill>
                  <a:srgbClr val="A6E22E"/>
                </a:solidFill>
                <a:latin typeface="Consolas" pitchFamily="49" charset="0"/>
                <a:ea typeface="宋体" charset="-122"/>
                <a:sym typeface="Consolas" pitchFamily="49" charset="0"/>
              </a:rPr>
              <a:t>c</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tagName</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toLowerCase</a:t>
            </a:r>
            <a:r>
              <a:rPr lang="en-US" altLang="zh-CN" sz="2000">
                <a:solidFill>
                  <a:srgbClr val="FFFFFF"/>
                </a:solidFill>
                <a:latin typeface="Consolas" pitchFamily="49" charset="0"/>
                <a:ea typeface="宋体" charset="-122"/>
                <a:sym typeface="Consolas" pitchFamily="49" charset="0"/>
              </a:rPr>
              <a:t>() </a:t>
            </a:r>
            <a:r>
              <a:rPr lang="en-US" altLang="zh-CN" sz="2000">
                <a:solidFill>
                  <a:srgbClr val="F72671"/>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tag</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toLowerCase</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result</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push</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r>
              <a:rPr lang="en-US" altLang="zh-CN" sz="2000">
                <a:solidFill>
                  <a:srgbClr val="A6E22E"/>
                </a:solidFill>
                <a:latin typeface="Consolas" pitchFamily="49" charset="0"/>
                <a:ea typeface="宋体" charset="-122"/>
                <a:sym typeface="Consolas" pitchFamily="49" charset="0"/>
              </a:rPr>
              <a:t>c</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return </a:t>
            </a:r>
            <a:r>
              <a:rPr lang="en-US" altLang="zh-CN" sz="2000">
                <a:solidFill>
                  <a:srgbClr val="A6E22E"/>
                </a:solidFill>
                <a:latin typeface="Consolas" pitchFamily="49" charset="0"/>
                <a:ea typeface="宋体" charset="-122"/>
                <a:sym typeface="Consolas" pitchFamily="49" charset="0"/>
              </a:rPr>
              <a:t>result</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a:t>
            </a:r>
            <a:endParaRPr lang="en-US" altLang="zh-CN" sz="2000">
              <a:solidFill>
                <a:srgbClr val="FFFFFF"/>
              </a:solidFill>
              <a:latin typeface="Consolas" pitchFamily="49" charset="0"/>
              <a:ea typeface="宋体" charset="-122"/>
              <a:sym typeface="Consolas" pitchFamily="49"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
          <p:cNvSpPr>
            <a:spLocks noGrp="1"/>
          </p:cNvSpPr>
          <p:nvPr>
            <p:ph type="title"/>
          </p:nvPr>
        </p:nvSpPr>
        <p:spPr>
          <a:xfrm>
            <a:off x="457200" y="274638"/>
            <a:ext cx="8229600" cy="1143000"/>
          </a:xfrm>
        </p:spPr>
        <p:txBody>
          <a:bodyPr vert="horz" anchor="ctr">
            <a:normAutofit/>
          </a:bodyPr>
          <a:p>
            <a:r>
              <a:rPr lang="zh-CN" altLang="en-US" sz="4400"/>
              <a:t>作业讲解</a:t>
            </a:r>
            <a:endParaRPr lang="zh-CN" altLang="en-US" sz="4400"/>
          </a:p>
        </p:txBody>
      </p:sp>
      <p:sp>
        <p:nvSpPr>
          <p:cNvPr id="168963" name="内容占位符 2"/>
          <p:cNvSpPr>
            <a:spLocks noGrp="1"/>
          </p:cNvSpPr>
          <p:nvPr>
            <p:ph idx="1"/>
          </p:nvPr>
        </p:nvSpPr>
        <p:spPr>
          <a:xfrm>
            <a:off x="457200" y="1600200"/>
            <a:ext cx="8229600" cy="4525963"/>
          </a:xfrm>
        </p:spPr>
        <p:txBody>
          <a:bodyPr vert="horz">
            <a:normAutofit/>
          </a:bodyPr>
          <a:p>
            <a:pPr algn="l"/>
            <a:r>
              <a:rPr lang="zh-CN" altLang="en-US" sz="3200" dirty="0"/>
              <a:t>使用已经学习的知识</a:t>
            </a:r>
            <a:endParaRPr lang="en-US" altLang="x-none" sz="3200" dirty="0"/>
          </a:p>
          <a:p>
            <a:pPr algn="l"/>
            <a:r>
              <a:rPr lang="zh-CN" altLang="en-US" sz="3200" dirty="0"/>
              <a:t>完美法则</a:t>
            </a:r>
            <a:endParaRPr lang="en-US" altLang="x-none" sz="3200" dirty="0"/>
          </a:p>
          <a:p>
            <a:pPr algn="l"/>
            <a:r>
              <a:rPr lang="zh-CN" altLang="en-US" sz="3200" dirty="0"/>
              <a:t>需要用到的一些功能可以用闭包函数</a:t>
            </a:r>
            <a:endParaRPr lang="zh-CN" altLang="en-US" sz="32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998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solidFill>
                  <a:schemeClr val="bg1"/>
                </a:solidFill>
                <a:latin typeface="Calibri" charset="0"/>
                <a:ea typeface="宋体" charset="-122"/>
                <a:sym typeface="Calibri" charset="0"/>
              </a:rPr>
              <a:t>完美法则总结</a:t>
            </a:r>
            <a:endParaRPr lang="zh-CN" altLang="en-US" sz="4400" kern="1200">
              <a:solidFill>
                <a:schemeClr val="bg1"/>
              </a:solidFill>
              <a:latin typeface="Calibri" charset="0"/>
              <a:ea typeface="宋体" charset="-122"/>
              <a:sym typeface="Calibri" charset="0"/>
            </a:endParaRPr>
          </a:p>
        </p:txBody>
      </p:sp>
      <p:sp>
        <p:nvSpPr>
          <p:cNvPr id="16998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r>
              <a:rPr lang="zh-CN" altLang="en-US" sz="3200" kern="1200" dirty="0">
                <a:solidFill>
                  <a:srgbClr val="898989"/>
                </a:solidFill>
                <a:latin typeface="Calibri" charset="0"/>
                <a:ea typeface="宋体" charset="-122"/>
                <a:sym typeface="Calibri" charset="0"/>
              </a:rPr>
              <a:t>高性能</a:t>
            </a:r>
            <a:r>
              <a:rPr lang="en-US" altLang="x-none" sz="3200" kern="1200" dirty="0">
                <a:solidFill>
                  <a:srgbClr val="898989"/>
                </a:solidFill>
                <a:latin typeface="Calibri" charset="0"/>
                <a:ea typeface="宋体" charset="-122"/>
                <a:sym typeface="Calibri" charset="0"/>
              </a:rPr>
              <a:t>js</a:t>
            </a:r>
            <a:r>
              <a:rPr lang="zh-CN" altLang="en-US" sz="3200" kern="1200" dirty="0">
                <a:solidFill>
                  <a:srgbClr val="898989"/>
                </a:solidFill>
                <a:latin typeface="Calibri" charset="0"/>
                <a:ea typeface="宋体" charset="-122"/>
                <a:sym typeface="Calibri" charset="0"/>
              </a:rPr>
              <a:t>编程总结</a:t>
            </a:r>
            <a:endParaRPr lang="zh-CN" altLang="en-US" sz="3200" kern="1200" dirty="0">
              <a:latin typeface="Calibri" charset="0"/>
              <a:ea typeface="宋体" charset="-122"/>
              <a:sym typeface="Calibri"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
          <p:cNvSpPr>
            <a:spLocks noGrp="1"/>
          </p:cNvSpPr>
          <p:nvPr>
            <p:ph type="title"/>
          </p:nvPr>
        </p:nvSpPr>
        <p:spPr>
          <a:xfrm>
            <a:off x="457200" y="274638"/>
            <a:ext cx="8229600" cy="1143000"/>
          </a:xfrm>
        </p:spPr>
        <p:txBody>
          <a:bodyPr vert="horz" anchor="ctr">
            <a:normAutofit/>
          </a:bodyPr>
          <a:p>
            <a:r>
              <a:rPr lang="en-US" altLang="zh-CN" sz="4400"/>
              <a:t> </a:t>
            </a:r>
            <a:r>
              <a:rPr lang="zh-CN" altLang="en-US" sz="4400"/>
              <a:t>把数字转换成字符串</a:t>
            </a:r>
            <a:endParaRPr lang="zh-CN" altLang="en-US" sz="4400"/>
          </a:p>
        </p:txBody>
      </p:sp>
      <p:sp>
        <p:nvSpPr>
          <p:cNvPr id="171011" name="内容占位符 2"/>
          <p:cNvSpPr>
            <a:spLocks noGrp="1"/>
          </p:cNvSpPr>
          <p:nvPr>
            <p:ph idx="1"/>
          </p:nvPr>
        </p:nvSpPr>
        <p:spPr>
          <a:xfrm>
            <a:off x="457200" y="1600200"/>
            <a:ext cx="8229600" cy="4525963"/>
          </a:xfrm>
        </p:spPr>
        <p:txBody>
          <a:bodyPr vert="horz">
            <a:normAutofit/>
          </a:bodyPr>
          <a:p>
            <a:pPr algn="l"/>
            <a:r>
              <a:rPr lang="zh-CN" altLang="en-US" sz="3200" dirty="0"/>
              <a:t>性能上来说： </a:t>
            </a:r>
            <a:br>
              <a:rPr lang="zh-CN" altLang="en-US" sz="3200" dirty="0"/>
            </a:br>
            <a:br>
              <a:rPr lang="zh-CN" altLang="en-US" sz="3200" dirty="0"/>
            </a:br>
            <a:r>
              <a:rPr lang="en-US" altLang="x-none" sz="3200" dirty="0"/>
              <a:t>("" +) &gt; String() &gt; .toString() &gt; new String()  </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457200" y="274638"/>
            <a:ext cx="8229600" cy="1143000"/>
          </a:xfrm>
        </p:spPr>
        <p:txBody>
          <a:bodyPr vert="horz" anchor="ctr">
            <a:normAutofit/>
          </a:bodyPr>
          <a:p>
            <a:r>
              <a:rPr lang="zh-CN" altLang="en-US" sz="4400"/>
              <a:t>为什么需要命名规范</a:t>
            </a:r>
            <a:endParaRPr lang="zh-CN" altLang="en-US" sz="4400"/>
          </a:p>
        </p:txBody>
      </p:sp>
      <p:sp>
        <p:nvSpPr>
          <p:cNvPr id="16387" name="内容占位符 2"/>
          <p:cNvSpPr>
            <a:spLocks noGrp="1"/>
          </p:cNvSpPr>
          <p:nvPr>
            <p:ph idx="1"/>
          </p:nvPr>
        </p:nvSpPr>
        <p:spPr>
          <a:xfrm>
            <a:off x="457200" y="1600200"/>
            <a:ext cx="8229600" cy="4525963"/>
          </a:xfrm>
        </p:spPr>
        <p:txBody>
          <a:bodyPr vert="horz">
            <a:normAutofit/>
          </a:bodyPr>
          <a:p>
            <a:pPr algn="l"/>
            <a:r>
              <a:rPr lang="zh-CN" altLang="en-US" sz="3200" dirty="0"/>
              <a:t>为什么需要这样强制定义变量前缀？正式因为</a:t>
            </a:r>
            <a:r>
              <a:rPr lang="en-US" altLang="x-none" sz="3200" dirty="0"/>
              <a:t>javascript</a:t>
            </a:r>
            <a:r>
              <a:rPr lang="zh-CN" altLang="en-US" sz="3200" dirty="0"/>
              <a:t>是弱语言造成的。在定义大量变量的时候，我们需要很明确的知道当前变量是什么属性，如果只通过普通单词，是很难区分的。</a:t>
            </a:r>
            <a:endParaRPr lang="zh-CN" altLang="en-US" sz="32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标题 1"/>
          <p:cNvSpPr>
            <a:spLocks noGrp="1"/>
          </p:cNvSpPr>
          <p:nvPr>
            <p:ph type="title"/>
          </p:nvPr>
        </p:nvSpPr>
        <p:spPr>
          <a:xfrm>
            <a:off x="457200" y="274638"/>
            <a:ext cx="8229600" cy="1143000"/>
          </a:xfrm>
        </p:spPr>
        <p:txBody>
          <a:bodyPr vert="horz" anchor="ctr">
            <a:normAutofit/>
          </a:bodyPr>
          <a:p>
            <a:r>
              <a:rPr lang="zh-CN" altLang="en-US" sz="4400"/>
              <a:t>浮点数转换成整型</a:t>
            </a:r>
            <a:endParaRPr lang="zh-CN" altLang="en-US" sz="4400"/>
          </a:p>
        </p:txBody>
      </p:sp>
      <p:sp>
        <p:nvSpPr>
          <p:cNvPr id="172035" name="内容占位符 2"/>
          <p:cNvSpPr>
            <a:spLocks noGrp="1"/>
          </p:cNvSpPr>
          <p:nvPr>
            <p:ph idx="1"/>
          </p:nvPr>
        </p:nvSpPr>
        <p:spPr>
          <a:xfrm>
            <a:off x="457200" y="1600200"/>
            <a:ext cx="8229600" cy="4525963"/>
          </a:xfrm>
        </p:spPr>
        <p:txBody>
          <a:bodyPr vert="horz">
            <a:normAutofit/>
          </a:bodyPr>
          <a:p>
            <a:pPr algn="l"/>
            <a:r>
              <a:rPr lang="zh-CN" altLang="en-US" sz="3200" dirty="0"/>
              <a:t>这个更容易出错，很多人喜欢使用</a:t>
            </a:r>
            <a:r>
              <a:rPr lang="en-US" altLang="x-none" sz="3200" dirty="0"/>
              <a:t>parseInt()</a:t>
            </a:r>
            <a:r>
              <a:rPr lang="zh-CN" altLang="en-US" sz="3200" dirty="0"/>
              <a:t>，其实</a:t>
            </a:r>
            <a:r>
              <a:rPr lang="en-US" altLang="x-none" sz="3200" dirty="0"/>
              <a:t>parseInt()</a:t>
            </a:r>
            <a:r>
              <a:rPr lang="zh-CN" altLang="en-US" sz="3200" dirty="0"/>
              <a:t>是用于将字符串转换成数字，而不是浮点数和整型之间的转换，我们应该使用</a:t>
            </a:r>
            <a:r>
              <a:rPr lang="en-US" altLang="x-none" sz="3200" dirty="0"/>
              <a:t>Math.floor()</a:t>
            </a:r>
            <a:r>
              <a:rPr lang="zh-CN" altLang="en-US" sz="3200" dirty="0"/>
              <a:t>或者</a:t>
            </a:r>
            <a:r>
              <a:rPr lang="en-US" altLang="x-none" sz="3200" dirty="0"/>
              <a:t>Math.round()</a:t>
            </a:r>
            <a:endParaRPr lang="zh-CN" altLang="en-US" sz="32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
          <p:cNvSpPr>
            <a:spLocks noGrp="1"/>
          </p:cNvSpPr>
          <p:nvPr>
            <p:ph type="title"/>
          </p:nvPr>
        </p:nvSpPr>
        <p:spPr>
          <a:xfrm>
            <a:off x="457200" y="274638"/>
            <a:ext cx="8229600" cy="1143000"/>
          </a:xfrm>
        </p:spPr>
        <p:txBody>
          <a:bodyPr vert="horz" anchor="ctr">
            <a:normAutofit/>
          </a:bodyPr>
          <a:p>
            <a:r>
              <a:rPr lang="zh-CN" altLang="en-US" sz="4400"/>
              <a:t>最小化作用域链</a:t>
            </a:r>
            <a:endParaRPr lang="zh-CN" altLang="en-US" sz="4400"/>
          </a:p>
        </p:txBody>
      </p:sp>
      <p:sp>
        <p:nvSpPr>
          <p:cNvPr id="173059" name="内容占位符 2"/>
          <p:cNvSpPr>
            <a:spLocks noGrp="1"/>
          </p:cNvSpPr>
          <p:nvPr>
            <p:ph idx="1"/>
          </p:nvPr>
        </p:nvSpPr>
        <p:spPr>
          <a:xfrm>
            <a:off x="457200" y="1600200"/>
            <a:ext cx="8229600" cy="4525963"/>
          </a:xfrm>
        </p:spPr>
        <p:txBody>
          <a:bodyPr vert="horz">
            <a:normAutofit/>
          </a:bodyPr>
          <a:p>
            <a:endParaRPr sz="32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
          <p:cNvSpPr>
            <a:spLocks noGrp="1"/>
          </p:cNvSpPr>
          <p:nvPr>
            <p:ph type="title"/>
          </p:nvPr>
        </p:nvSpPr>
        <p:spPr>
          <a:xfrm>
            <a:off x="457200" y="274638"/>
            <a:ext cx="8229600" cy="1143000"/>
          </a:xfrm>
        </p:spPr>
        <p:txBody>
          <a:bodyPr vert="horz" anchor="ctr">
            <a:normAutofit/>
          </a:bodyPr>
          <a:p>
            <a:r>
              <a:rPr lang="zh-CN" altLang="en-US" sz="4400"/>
              <a:t>减值迭代</a:t>
            </a:r>
            <a:endParaRPr lang="zh-CN" altLang="en-US" sz="4400"/>
          </a:p>
        </p:txBody>
      </p:sp>
      <p:sp>
        <p:nvSpPr>
          <p:cNvPr id="174083" name="内容占位符 2"/>
          <p:cNvSpPr>
            <a:spLocks noGrp="1"/>
          </p:cNvSpPr>
          <p:nvPr>
            <p:ph idx="1"/>
          </p:nvPr>
        </p:nvSpPr>
        <p:spPr>
          <a:xfrm>
            <a:off x="0" y="1214438"/>
            <a:ext cx="9144000" cy="4911725"/>
          </a:xfrm>
        </p:spPr>
        <p:txBody>
          <a:bodyPr vert="horz">
            <a:normAutofit/>
          </a:bodyPr>
          <a:p>
            <a:pPr algn="l"/>
            <a:r>
              <a:rPr lang="zh-CN" altLang="en-US" sz="2400" dirty="0"/>
              <a:t>我们写迭代器</a:t>
            </a:r>
            <a:r>
              <a:rPr lang="en-US" altLang="x-none" sz="2400" dirty="0"/>
              <a:t>(</a:t>
            </a:r>
            <a:r>
              <a:rPr lang="zh-CN" altLang="en-US" sz="2400" dirty="0"/>
              <a:t>循环条件</a:t>
            </a:r>
            <a:r>
              <a:rPr lang="en-US" altLang="x-none" sz="2400" dirty="0"/>
              <a:t>)</a:t>
            </a:r>
            <a:r>
              <a:rPr lang="zh-CN" altLang="en-US" sz="2400" dirty="0"/>
              <a:t>的时候一般都这样</a:t>
            </a:r>
            <a:r>
              <a:rPr lang="en-US" altLang="x-none" sz="2400" dirty="0"/>
              <a:t>(var i = 0;i &lt; 10;i ++),</a:t>
            </a:r>
            <a:r>
              <a:rPr lang="zh-CN" altLang="en-US" sz="2400" dirty="0"/>
              <a:t>从</a:t>
            </a:r>
            <a:r>
              <a:rPr lang="en-US" altLang="x-none" sz="2400" dirty="0"/>
              <a:t>0</a:t>
            </a:r>
            <a:r>
              <a:rPr lang="zh-CN" altLang="en-US" sz="2400" dirty="0"/>
              <a:t>开始，增加到某个特定值。然而在很多情况下，如果在循环中使用减值迭代器效率更高。我测试了下，如果</a:t>
            </a:r>
            <a:endParaRPr lang="en-US" altLang="x-none" sz="2400" dirty="0"/>
          </a:p>
          <a:p>
            <a:pPr algn="l"/>
            <a:r>
              <a:rPr lang="zh-CN" altLang="en-US" sz="2400" dirty="0"/>
              <a:t>循环体不复杂的话，两者差不多！</a:t>
            </a:r>
            <a:endParaRPr lang="en-US" altLang="x-none" sz="2400" dirty="0"/>
          </a:p>
          <a:p>
            <a:pPr algn="l">
              <a:spcBef>
                <a:spcPct val="0"/>
              </a:spcBef>
              <a:buFont typeface="Arial" charset="0"/>
              <a:buNone/>
            </a:pPr>
            <a:r>
              <a:rPr lang="zh-CN" altLang="en-US" sz="2400" dirty="0"/>
              <a:t>/增值迭代 --效率较低</a:t>
            </a:r>
            <a:endParaRPr lang="zh-CN" altLang="en-US" sz="2400" dirty="0"/>
          </a:p>
          <a:p>
            <a:pPr algn="l">
              <a:spcBef>
                <a:spcPct val="0"/>
              </a:spcBef>
              <a:buFont typeface="Arial" charset="0"/>
              <a:buNone/>
            </a:pPr>
            <a:r>
              <a:rPr lang="zh-CN" altLang="en-US" sz="2400" dirty="0"/>
              <a:t>for(var i = 0;i &lt; items.length;i++){</a:t>
            </a:r>
            <a:endParaRPr lang="zh-CN" altLang="en-US" sz="2400" dirty="0"/>
          </a:p>
          <a:p>
            <a:pPr algn="l">
              <a:spcBef>
                <a:spcPct val="0"/>
              </a:spcBef>
              <a:buFont typeface="Arial" charset="0"/>
              <a:buNone/>
            </a:pPr>
            <a:r>
              <a:rPr lang="zh-CN" altLang="en-US" sz="2400" dirty="0"/>
              <a:t>  doSomething(items[i]); </a:t>
            </a:r>
            <a:endParaRPr lang="zh-CN" altLang="en-US" sz="2400" dirty="0"/>
          </a:p>
          <a:p>
            <a:pPr algn="l">
              <a:spcBef>
                <a:spcPct val="0"/>
              </a:spcBef>
              <a:buFont typeface="Arial" charset="0"/>
              <a:buNone/>
            </a:pPr>
            <a:r>
              <a:rPr lang="zh-CN" altLang="en-US" sz="2400" dirty="0"/>
              <a:t>}</a:t>
            </a:r>
            <a:endParaRPr lang="zh-CN" altLang="en-US" sz="2400" dirty="0"/>
          </a:p>
          <a:p>
            <a:pPr algn="l">
              <a:spcBef>
                <a:spcPct val="0"/>
              </a:spcBef>
              <a:buFont typeface="Arial" charset="0"/>
              <a:buNone/>
            </a:pPr>
            <a:r>
              <a:rPr lang="zh-CN" altLang="en-US" sz="2400" dirty="0"/>
              <a:t>//减值迭代 --效率较高</a:t>
            </a:r>
            <a:endParaRPr lang="zh-CN" altLang="en-US" sz="2400" dirty="0"/>
          </a:p>
          <a:p>
            <a:pPr algn="l">
              <a:spcBef>
                <a:spcPct val="0"/>
              </a:spcBef>
              <a:buFont typeface="Arial" charset="0"/>
              <a:buNone/>
            </a:pPr>
            <a:r>
              <a:rPr lang="zh-CN" altLang="en-US" sz="2400" dirty="0"/>
              <a:t>for(var i = items.length - 1;i &gt;= 0;i--){</a:t>
            </a:r>
            <a:endParaRPr lang="zh-CN" altLang="en-US" sz="2400" dirty="0"/>
          </a:p>
          <a:p>
            <a:pPr algn="l">
              <a:spcBef>
                <a:spcPct val="0"/>
              </a:spcBef>
              <a:buFont typeface="Arial" charset="0"/>
              <a:buNone/>
            </a:pPr>
            <a:r>
              <a:rPr lang="zh-CN" altLang="en-US" sz="2400" dirty="0"/>
              <a:t>  doSomething(items[i]); </a:t>
            </a:r>
            <a:endParaRPr lang="zh-CN" altLang="en-US" sz="2400" dirty="0"/>
          </a:p>
          <a:p>
            <a:pPr algn="l">
              <a:spcBef>
                <a:spcPct val="0"/>
              </a:spcBef>
              <a:buFont typeface="Arial" charset="0"/>
              <a:buNone/>
            </a:pPr>
            <a:r>
              <a:rPr lang="zh-CN" altLang="en-US" sz="2400" dirty="0"/>
              <a:t>}</a:t>
            </a:r>
            <a:endParaRPr lang="zh-CN" altLang="en-US" sz="2400" dirty="0"/>
          </a:p>
          <a:p>
            <a:pPr algn="l"/>
            <a:endParaRPr lang="zh-CN" altLang="en-US"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标题 1"/>
          <p:cNvSpPr>
            <a:spLocks noGrp="1"/>
          </p:cNvSpPr>
          <p:nvPr>
            <p:ph type="title"/>
          </p:nvPr>
        </p:nvSpPr>
        <p:spPr>
          <a:xfrm>
            <a:off x="457200" y="274638"/>
            <a:ext cx="8229600" cy="1143000"/>
          </a:xfrm>
        </p:spPr>
        <p:txBody>
          <a:bodyPr vert="horz" anchor="ctr">
            <a:normAutofit/>
          </a:bodyPr>
          <a:p>
            <a:r>
              <a:rPr lang="zh-CN" altLang="en-US" sz="4400" dirty="0"/>
              <a:t>算法优化 </a:t>
            </a:r>
            <a:r>
              <a:rPr lang="en-US" altLang="x-none" sz="4400" dirty="0"/>
              <a:t>– </a:t>
            </a:r>
            <a:r>
              <a:rPr lang="zh-CN" altLang="en-US" sz="4400" dirty="0"/>
              <a:t>了解</a:t>
            </a:r>
            <a:endParaRPr lang="zh-CN" altLang="en-US" sz="4400" dirty="0"/>
          </a:p>
        </p:txBody>
      </p:sp>
      <p:sp>
        <p:nvSpPr>
          <p:cNvPr id="175107" name="内容占位符 2"/>
          <p:cNvSpPr>
            <a:spLocks noGrp="1"/>
          </p:cNvSpPr>
          <p:nvPr>
            <p:ph idx="1"/>
          </p:nvPr>
        </p:nvSpPr>
        <p:spPr>
          <a:xfrm>
            <a:off x="467360" y="1556385"/>
            <a:ext cx="8229600" cy="4525963"/>
          </a:xfrm>
        </p:spPr>
        <p:txBody>
          <a:bodyPr vert="horz">
            <a:normAutofit/>
          </a:bodyPr>
          <a:p>
            <a:pPr algn="l"/>
            <a:r>
              <a:rPr lang="en-US" altLang="x-none" sz="2800" dirty="0"/>
              <a:t>O(1) </a:t>
            </a:r>
            <a:r>
              <a:rPr lang="zh-CN" altLang="en-US" sz="2800" dirty="0"/>
              <a:t>：常数，不管有多少值，执行的时间都是恒定的，比如简单值和存储在变量中的值。</a:t>
            </a:r>
            <a:br>
              <a:rPr lang="zh-CN" altLang="en-US" sz="2800" dirty="0"/>
            </a:br>
            <a:r>
              <a:rPr lang="en-US" altLang="x-none" sz="2800" dirty="0"/>
              <a:t>O(log n)</a:t>
            </a:r>
            <a:r>
              <a:rPr lang="zh-CN" altLang="en-US" sz="2800" dirty="0"/>
              <a:t>：对数，总的执行时间和数量有关，但不一定要获取每一个值，如：二分法查找</a:t>
            </a:r>
            <a:br>
              <a:rPr lang="zh-CN" altLang="en-US" sz="2800" dirty="0"/>
            </a:br>
            <a:r>
              <a:rPr lang="en-US" altLang="x-none" sz="2800" dirty="0"/>
              <a:t>O(n) </a:t>
            </a:r>
            <a:r>
              <a:rPr lang="zh-CN" altLang="en-US" sz="2800" dirty="0"/>
              <a:t>：线性，总执行时间和数量直接相关，如：遍历</a:t>
            </a:r>
            <a:br>
              <a:rPr lang="zh-CN" altLang="en-US" sz="2800" dirty="0"/>
            </a:br>
            <a:r>
              <a:rPr lang="en-US" altLang="x-none" sz="2800" dirty="0"/>
              <a:t>O(n*n) </a:t>
            </a:r>
            <a:r>
              <a:rPr lang="zh-CN" altLang="en-US" sz="2800" dirty="0"/>
              <a:t>：平方，总执行时间和数量有关，每个值至少获取</a:t>
            </a:r>
            <a:r>
              <a:rPr lang="en-US" altLang="x-none" sz="2800" dirty="0"/>
              <a:t>N</a:t>
            </a:r>
            <a:r>
              <a:rPr lang="zh-CN" altLang="en-US" sz="2800" dirty="0"/>
              <a:t>次，如：插入排序</a:t>
            </a:r>
            <a:endParaRPr lang="zh-CN" altLang="en-US" sz="32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标题 1"/>
          <p:cNvSpPr>
            <a:spLocks noGrp="1"/>
          </p:cNvSpPr>
          <p:nvPr>
            <p:ph type="title"/>
          </p:nvPr>
        </p:nvSpPr>
        <p:spPr>
          <a:xfrm>
            <a:off x="457200" y="274638"/>
            <a:ext cx="8229600" cy="1143000"/>
          </a:xfrm>
        </p:spPr>
        <p:txBody>
          <a:bodyPr vert="horz" anchor="ctr">
            <a:normAutofit/>
          </a:bodyPr>
          <a:p>
            <a:r>
              <a:rPr lang="zh-CN" altLang="en-US" sz="4400"/>
              <a:t>精简变量声明</a:t>
            </a:r>
            <a:endParaRPr lang="zh-CN" altLang="en-US" sz="4400"/>
          </a:p>
        </p:txBody>
      </p:sp>
      <p:sp>
        <p:nvSpPr>
          <p:cNvPr id="176131" name="Rectangle 1"/>
          <p:cNvSpPr>
            <a:spLocks noGrp="1"/>
          </p:cNvSpPr>
          <p:nvPr>
            <p:ph idx="1"/>
          </p:nvPr>
        </p:nvSpPr>
        <p:spPr>
          <a:xfrm>
            <a:off x="457200" y="1254125"/>
            <a:ext cx="8561388" cy="4832350"/>
          </a:xfrm>
        </p:spPr>
        <p:txBody>
          <a:bodyPr vert="horz" wrap="none" anchor="ctr">
            <a:spAutoFit/>
          </a:bodyPr>
          <a:p>
            <a:pPr algn="l">
              <a:spcBef>
                <a:spcPct val="0"/>
              </a:spcBef>
              <a:buNone/>
            </a:pPr>
            <a:r>
              <a:rPr lang="en-US" altLang="zh-CN" sz="2800"/>
              <a:t>//</a:t>
            </a:r>
            <a:r>
              <a:rPr lang="zh-CN" altLang="en-US" sz="2800"/>
              <a:t>用了</a:t>
            </a:r>
            <a:r>
              <a:rPr lang="en-US" altLang="zh-CN" sz="2800"/>
              <a:t>5</a:t>
            </a:r>
            <a:r>
              <a:rPr lang="zh-CN" altLang="en-US" sz="2800"/>
              <a:t>条语句声明</a:t>
            </a:r>
            <a:r>
              <a:rPr lang="en-US" altLang="zh-CN" sz="2800"/>
              <a:t>5</a:t>
            </a:r>
            <a:r>
              <a:rPr lang="zh-CN" altLang="en-US" sz="2800"/>
              <a:t>个变量</a:t>
            </a:r>
            <a:endParaRPr lang="zh-CN" altLang="en-US" sz="2800"/>
          </a:p>
          <a:p>
            <a:pPr algn="l">
              <a:spcBef>
                <a:spcPct val="0"/>
              </a:spcBef>
              <a:buNone/>
            </a:pPr>
            <a:r>
              <a:rPr lang="en-US" altLang="zh-CN" sz="2800"/>
              <a:t>var count = 5;</a:t>
            </a:r>
            <a:endParaRPr lang="en-US" altLang="zh-CN" sz="2800"/>
          </a:p>
          <a:p>
            <a:pPr algn="l">
              <a:spcBef>
                <a:spcPct val="0"/>
              </a:spcBef>
              <a:buNone/>
            </a:pPr>
            <a:r>
              <a:rPr lang="en-US" altLang="zh-CN" sz="2800"/>
              <a:t>var color = 'red';</a:t>
            </a:r>
            <a:endParaRPr lang="en-US" altLang="zh-CN" sz="2800"/>
          </a:p>
          <a:p>
            <a:pPr algn="l">
              <a:spcBef>
                <a:spcPct val="0"/>
              </a:spcBef>
              <a:buNone/>
            </a:pPr>
            <a:r>
              <a:rPr lang="en-US" altLang="zh-CN" sz="2800"/>
              <a:t>var values = [1,2,3];</a:t>
            </a:r>
            <a:endParaRPr lang="en-US" altLang="zh-CN" sz="2800"/>
          </a:p>
          <a:p>
            <a:pPr algn="l">
              <a:spcBef>
                <a:spcPct val="0"/>
              </a:spcBef>
              <a:buNone/>
            </a:pPr>
            <a:r>
              <a:rPr lang="en-US" altLang="zh-CN" sz="2800"/>
              <a:t>var now = new Date();</a:t>
            </a:r>
            <a:endParaRPr lang="en-US" altLang="zh-CN" sz="2800"/>
          </a:p>
          <a:p>
            <a:pPr algn="l">
              <a:spcBef>
                <a:spcPct val="0"/>
              </a:spcBef>
              <a:buNone/>
            </a:pPr>
            <a:r>
              <a:rPr lang="en-US" altLang="zh-CN" sz="2800"/>
              <a:t> </a:t>
            </a:r>
            <a:endParaRPr lang="en-US" altLang="zh-CN" sz="2800"/>
          </a:p>
          <a:p>
            <a:pPr algn="l">
              <a:spcBef>
                <a:spcPct val="0"/>
              </a:spcBef>
              <a:buNone/>
            </a:pPr>
            <a:r>
              <a:rPr lang="en-US" altLang="zh-CN" sz="2800"/>
              <a:t>//</a:t>
            </a:r>
            <a:r>
              <a:rPr lang="zh-CN" altLang="en-US" sz="2800"/>
              <a:t>用了</a:t>
            </a:r>
            <a:r>
              <a:rPr lang="en-US" altLang="zh-CN" sz="2800"/>
              <a:t>1</a:t>
            </a:r>
            <a:r>
              <a:rPr lang="zh-CN" altLang="en-US" sz="2800"/>
              <a:t>条语句声明</a:t>
            </a:r>
            <a:r>
              <a:rPr lang="en-US" altLang="zh-CN" sz="2800"/>
              <a:t>5</a:t>
            </a:r>
            <a:r>
              <a:rPr lang="zh-CN" altLang="en-US" sz="2800"/>
              <a:t>个变量</a:t>
            </a:r>
            <a:r>
              <a:rPr lang="en-US" altLang="zh-CN" sz="2800"/>
              <a:t>,</a:t>
            </a:r>
            <a:r>
              <a:rPr lang="zh-CN" altLang="en-US" sz="2800"/>
              <a:t>注意每个变量用逗号隔开</a:t>
            </a:r>
            <a:endParaRPr lang="zh-CN" altLang="en-US" sz="2800"/>
          </a:p>
          <a:p>
            <a:pPr algn="l">
              <a:spcBef>
                <a:spcPct val="0"/>
              </a:spcBef>
              <a:buNone/>
            </a:pPr>
            <a:r>
              <a:rPr lang="en-US" altLang="zh-CN" sz="2800"/>
              <a:t>var count = 5,</a:t>
            </a:r>
            <a:endParaRPr lang="en-US" altLang="zh-CN" sz="2800"/>
          </a:p>
          <a:p>
            <a:pPr algn="l">
              <a:spcBef>
                <a:spcPct val="0"/>
              </a:spcBef>
              <a:buNone/>
            </a:pPr>
            <a:r>
              <a:rPr lang="en-US" altLang="zh-CN" sz="2800"/>
              <a:t>  color = 'red',</a:t>
            </a:r>
            <a:endParaRPr lang="en-US" altLang="zh-CN" sz="2800"/>
          </a:p>
          <a:p>
            <a:pPr algn="l">
              <a:spcBef>
                <a:spcPct val="0"/>
              </a:spcBef>
              <a:buNone/>
            </a:pPr>
            <a:r>
              <a:rPr lang="en-US" altLang="zh-CN" sz="2800"/>
              <a:t>  values = [1,2,3],</a:t>
            </a:r>
            <a:endParaRPr lang="en-US" altLang="zh-CN" sz="2800"/>
          </a:p>
          <a:p>
            <a:pPr algn="l">
              <a:spcBef>
                <a:spcPct val="0"/>
              </a:spcBef>
              <a:buNone/>
            </a:pPr>
            <a:r>
              <a:rPr lang="en-US" altLang="zh-CN" sz="2800"/>
              <a:t>  now = new Date();</a:t>
            </a:r>
            <a:endParaRPr lang="en-US" altLang="zh-CN" sz="32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标题 1"/>
          <p:cNvSpPr>
            <a:spLocks noGrp="1"/>
          </p:cNvSpPr>
          <p:nvPr>
            <p:ph type="title"/>
          </p:nvPr>
        </p:nvSpPr>
        <p:spPr>
          <a:xfrm>
            <a:off x="457200" y="274638"/>
            <a:ext cx="8229600" cy="1143000"/>
          </a:xfrm>
        </p:spPr>
        <p:txBody>
          <a:bodyPr vert="horz" anchor="ctr">
            <a:normAutofit/>
          </a:bodyPr>
          <a:p>
            <a:r>
              <a:rPr lang="en-US" altLang="x-none" sz="4400" dirty="0"/>
              <a:t>switch</a:t>
            </a:r>
            <a:r>
              <a:rPr lang="zh-CN" altLang="en-US" sz="4400" dirty="0"/>
              <a:t>和</a:t>
            </a:r>
            <a:r>
              <a:rPr lang="en-US" altLang="x-none" sz="4400" dirty="0"/>
              <a:t>if</a:t>
            </a:r>
            <a:endParaRPr lang="zh-CN" altLang="en-US" sz="4400" dirty="0"/>
          </a:p>
        </p:txBody>
      </p:sp>
      <p:sp>
        <p:nvSpPr>
          <p:cNvPr id="177155" name="内容占位符 2"/>
          <p:cNvSpPr>
            <a:spLocks noGrp="1"/>
          </p:cNvSpPr>
          <p:nvPr>
            <p:ph idx="1"/>
          </p:nvPr>
        </p:nvSpPr>
        <p:spPr>
          <a:xfrm>
            <a:off x="457200" y="1600200"/>
            <a:ext cx="8229600" cy="4525963"/>
          </a:xfrm>
        </p:spPr>
        <p:txBody>
          <a:bodyPr vert="horz">
            <a:normAutofit/>
          </a:bodyPr>
          <a:p>
            <a:pPr algn="l"/>
            <a:br>
              <a:rPr lang="zh-CN" altLang="en-US" sz="3200" dirty="0"/>
            </a:br>
            <a:r>
              <a:rPr lang="zh-CN" altLang="en-US" sz="3200" dirty="0"/>
              <a:t>一般来说超过两种情况时，最好使用</a:t>
            </a:r>
            <a:r>
              <a:rPr lang="en-US" altLang="x-none" sz="3200" dirty="0"/>
              <a:t>switch</a:t>
            </a:r>
            <a:r>
              <a:rPr lang="zh-CN" altLang="en-US" sz="3200" dirty="0"/>
              <a:t>语句。常用</a:t>
            </a:r>
            <a:r>
              <a:rPr lang="en-US" altLang="x-none" sz="3200" dirty="0"/>
              <a:t>switch</a:t>
            </a:r>
            <a:r>
              <a:rPr lang="zh-CN" altLang="en-US" sz="3200" dirty="0"/>
              <a:t>来代替</a:t>
            </a:r>
            <a:r>
              <a:rPr lang="en-US" altLang="x-none" sz="3200" dirty="0"/>
              <a:t>if</a:t>
            </a:r>
            <a:r>
              <a:rPr lang="zh-CN" altLang="en-US" sz="3200" dirty="0"/>
              <a:t>语句，最高可令执行快</a:t>
            </a:r>
            <a:r>
              <a:rPr lang="en-US" altLang="x-none" sz="3200" dirty="0"/>
              <a:t>10</a:t>
            </a:r>
            <a:r>
              <a:rPr lang="zh-CN" altLang="en-US" sz="3200" dirty="0"/>
              <a:t>倍。在</a:t>
            </a:r>
            <a:r>
              <a:rPr lang="en-US" altLang="x-none" sz="3200" dirty="0"/>
              <a:t>javascript</a:t>
            </a:r>
            <a:r>
              <a:rPr lang="zh-CN" altLang="en-US" sz="3200" dirty="0"/>
              <a:t>中就更加可以从中获益，因为</a:t>
            </a:r>
            <a:r>
              <a:rPr lang="en-US" altLang="x-none" sz="3200" dirty="0"/>
              <a:t>case</a:t>
            </a:r>
            <a:r>
              <a:rPr lang="zh-CN" altLang="en-US" sz="3200" dirty="0"/>
              <a:t>语句可以使用任何类型的值。 </a:t>
            </a:r>
            <a:endParaRPr lang="zh-CN" altLang="en-US" sz="32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标题 1"/>
          <p:cNvSpPr>
            <a:spLocks noGrp="1"/>
          </p:cNvSpPr>
          <p:nvPr>
            <p:ph type="title"/>
          </p:nvPr>
        </p:nvSpPr>
        <p:spPr>
          <a:xfrm>
            <a:off x="-36195" y="476250"/>
            <a:ext cx="9153525" cy="1143000"/>
          </a:xfrm>
        </p:spPr>
        <p:txBody>
          <a:bodyPr vert="horz" anchor="ctr">
            <a:normAutofit/>
          </a:bodyPr>
          <a:p>
            <a:r>
              <a:rPr lang="zh-CN" altLang="en-US" sz="3600" dirty="0"/>
              <a:t>避免在性能要求关键的函数中使用</a:t>
            </a:r>
            <a:r>
              <a:rPr lang="en-US" altLang="x-none" sz="3600" dirty="0"/>
              <a:t>for-in</a:t>
            </a:r>
            <a:endParaRPr lang="en-US" altLang="x-none" sz="3600" dirty="0"/>
          </a:p>
        </p:txBody>
      </p:sp>
      <p:sp>
        <p:nvSpPr>
          <p:cNvPr id="178179" name="内容占位符 2"/>
          <p:cNvSpPr>
            <a:spLocks noGrp="1"/>
          </p:cNvSpPr>
          <p:nvPr>
            <p:ph idx="1"/>
          </p:nvPr>
        </p:nvSpPr>
        <p:spPr>
          <a:xfrm>
            <a:off x="457200" y="1600200"/>
            <a:ext cx="8229600" cy="4525963"/>
          </a:xfrm>
        </p:spPr>
        <p:txBody>
          <a:bodyPr vert="horz">
            <a:normAutofit/>
          </a:bodyPr>
          <a:p>
            <a:pPr algn="l"/>
            <a:r>
              <a:rPr lang="en-US" altLang="x-none" sz="3200" dirty="0"/>
              <a:t>for-in</a:t>
            </a:r>
            <a:r>
              <a:rPr lang="zh-CN" altLang="en-US" sz="3200" dirty="0"/>
              <a:t>循环需要脚本引擎建立一张所有可枚举属性的列表，并检查是否与先前的重复。 </a:t>
            </a:r>
            <a:br>
              <a:rPr lang="zh-CN" altLang="en-US" sz="3200" dirty="0"/>
            </a:br>
            <a:r>
              <a:rPr lang="zh-CN" altLang="en-US" sz="3200" dirty="0"/>
              <a:t>如果你的</a:t>
            </a:r>
            <a:r>
              <a:rPr lang="en-US" altLang="x-none" sz="3200" dirty="0"/>
              <a:t>for</a:t>
            </a:r>
            <a:r>
              <a:rPr lang="zh-CN" altLang="en-US" sz="3200" dirty="0"/>
              <a:t>循环作用域中的代码没有修改数组，可以预先计算好数组的长度用于在</a:t>
            </a:r>
            <a:r>
              <a:rPr lang="en-US" altLang="x-none" sz="3200" dirty="0"/>
              <a:t>for</a:t>
            </a:r>
            <a:r>
              <a:rPr lang="zh-CN" altLang="en-US" sz="3200" dirty="0"/>
              <a:t>循环中迭代数组。</a:t>
            </a:r>
            <a:endParaRPr lang="zh-CN" altLang="en-US" sz="32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标题 1"/>
          <p:cNvSpPr>
            <a:spLocks noGrp="1"/>
          </p:cNvSpPr>
          <p:nvPr>
            <p:ph type="title"/>
          </p:nvPr>
        </p:nvSpPr>
        <p:spPr>
          <a:xfrm>
            <a:off x="457200" y="274638"/>
            <a:ext cx="8229600" cy="1143000"/>
          </a:xfrm>
        </p:spPr>
        <p:txBody>
          <a:bodyPr vert="horz" anchor="ctr">
            <a:normAutofit/>
          </a:bodyPr>
          <a:p>
            <a:endParaRPr sz="4400"/>
          </a:p>
        </p:txBody>
      </p:sp>
      <p:sp>
        <p:nvSpPr>
          <p:cNvPr id="179203" name="内容占位符 2"/>
          <p:cNvSpPr>
            <a:spLocks noGrp="1"/>
          </p:cNvSpPr>
          <p:nvPr>
            <p:ph idx="1"/>
          </p:nvPr>
        </p:nvSpPr>
        <p:spPr>
          <a:xfrm>
            <a:off x="458470" y="1966595"/>
            <a:ext cx="7872095" cy="4160520"/>
          </a:xfrm>
        </p:spPr>
        <p:txBody>
          <a:bodyPr vert="horz">
            <a:normAutofit/>
          </a:bodyPr>
          <a:p>
            <a:pPr algn="l"/>
            <a:r>
              <a:rPr lang="en-US" altLang="zh-CN" sz="3200"/>
              <a:t>var sum = 0; </a:t>
            </a:r>
            <a:br>
              <a:rPr lang="en-US" altLang="zh-CN" sz="3200"/>
            </a:br>
            <a:r>
              <a:rPr lang="en-US" altLang="zh-CN" sz="3200"/>
              <a:t>for (var i in arr) { </a:t>
            </a:r>
            <a:br>
              <a:rPr lang="en-US" altLang="zh-CN" sz="3200"/>
            </a:br>
            <a:r>
              <a:rPr lang="en-US" altLang="zh-CN" sz="3200"/>
              <a:t>sum += arr[i]; </a:t>
            </a:r>
            <a:br>
              <a:rPr lang="en-US" altLang="zh-CN" sz="3200"/>
            </a:br>
            <a:r>
              <a:rPr lang="en-US" altLang="zh-CN" sz="3200"/>
              <a:t>}</a:t>
            </a:r>
            <a:endParaRPr lang="en-US" altLang="zh-CN" sz="32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
          <p:cNvSpPr>
            <a:spLocks noGrp="1"/>
          </p:cNvSpPr>
          <p:nvPr>
            <p:ph type="title"/>
          </p:nvPr>
        </p:nvSpPr>
        <p:spPr>
          <a:xfrm>
            <a:off x="457200" y="274638"/>
            <a:ext cx="8229600" cy="1143000"/>
          </a:xfrm>
        </p:spPr>
        <p:txBody>
          <a:bodyPr vert="horz" anchor="ctr">
            <a:normAutofit/>
          </a:bodyPr>
          <a:p>
            <a:r>
              <a:rPr lang="zh-CN" altLang="en-US" sz="4400"/>
              <a:t>使用字符串累加计算风格</a:t>
            </a:r>
            <a:endParaRPr lang="zh-CN" altLang="en-US" sz="4400"/>
          </a:p>
        </p:txBody>
      </p:sp>
      <p:sp>
        <p:nvSpPr>
          <p:cNvPr id="180227" name="内容占位符 2"/>
          <p:cNvSpPr>
            <a:spLocks noGrp="1"/>
          </p:cNvSpPr>
          <p:nvPr>
            <p:ph idx="1"/>
          </p:nvPr>
        </p:nvSpPr>
        <p:spPr>
          <a:xfrm>
            <a:off x="457200" y="1600200"/>
            <a:ext cx="8229600" cy="4525963"/>
          </a:xfrm>
        </p:spPr>
        <p:txBody>
          <a:bodyPr vert="horz">
            <a:normAutofit/>
          </a:bodyPr>
          <a:p>
            <a:pPr algn="l"/>
            <a:r>
              <a:rPr lang="zh-CN" altLang="en-US" sz="3200" dirty="0"/>
              <a:t>使用</a:t>
            </a:r>
            <a:r>
              <a:rPr lang="en-US" altLang="x-none" sz="3200" dirty="0"/>
              <a:t>+</a:t>
            </a:r>
            <a:r>
              <a:rPr lang="zh-CN" altLang="en-US" sz="3200" dirty="0"/>
              <a:t>运算会在内存中创建一个新的字符串并把连接的值赋给它。仅仅是将这个结果赋值给一个变量。 </a:t>
            </a:r>
            <a:br>
              <a:rPr lang="zh-CN" altLang="en-US" sz="3200" dirty="0"/>
            </a:br>
            <a:r>
              <a:rPr lang="zh-CN" altLang="en-US" sz="3200" dirty="0"/>
              <a:t>为了避免连接结果的中间变量，可以使用</a:t>
            </a:r>
            <a:r>
              <a:rPr lang="en-US" altLang="x-none" sz="3200" dirty="0"/>
              <a:t>+=</a:t>
            </a:r>
            <a:r>
              <a:rPr lang="zh-CN" altLang="en-US" sz="3200" dirty="0"/>
              <a:t>来直接赋值结果。</a:t>
            </a:r>
            <a:endParaRPr lang="en-US" altLang="x-none" sz="3200" dirty="0"/>
          </a:p>
          <a:p>
            <a:pPr algn="l"/>
            <a:r>
              <a:rPr lang="en-US" altLang="x-none" sz="3200" dirty="0"/>
              <a:t>a += 'x' + 'y';</a:t>
            </a:r>
            <a:endParaRPr lang="zh-CN" altLang="en-US" sz="3200" dirty="0"/>
          </a:p>
          <a:p>
            <a:pPr algn="l"/>
            <a:r>
              <a:rPr lang="en-US" altLang="x-none" sz="3200" dirty="0"/>
              <a:t>a += 'x'; a += 'y';</a:t>
            </a:r>
            <a:endParaRPr lang="zh-CN" altLang="en-US" sz="32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
          <p:cNvSpPr>
            <a:spLocks noGrp="1"/>
          </p:cNvSpPr>
          <p:nvPr>
            <p:ph type="title"/>
          </p:nvPr>
        </p:nvSpPr>
        <p:spPr>
          <a:xfrm>
            <a:off x="323215" y="620395"/>
            <a:ext cx="8140065" cy="796925"/>
          </a:xfrm>
        </p:spPr>
        <p:txBody>
          <a:bodyPr vert="horz" anchor="ctr">
            <a:normAutofit/>
          </a:bodyPr>
          <a:p>
            <a:r>
              <a:rPr lang="zh-CN" altLang="en-US" sz="2000" b="1" dirty="0"/>
              <a:t>设置</a:t>
            </a:r>
            <a:r>
              <a:rPr lang="en-US" altLang="x-none" sz="2000" b="1" dirty="0"/>
              <a:t>setTimeout() </a:t>
            </a:r>
            <a:r>
              <a:rPr lang="zh-CN" altLang="en-US" sz="2000" b="1" dirty="0"/>
              <a:t>和 </a:t>
            </a:r>
            <a:r>
              <a:rPr lang="en-US" altLang="x-none" sz="2000" b="1" dirty="0"/>
              <a:t>setInterval() </a:t>
            </a:r>
            <a:r>
              <a:rPr lang="zh-CN" altLang="en-US" sz="2000" b="1" dirty="0"/>
              <a:t>时传递函数名而不是字符串</a:t>
            </a:r>
            <a:endParaRPr lang="zh-CN" altLang="en-US" sz="2000" b="1" dirty="0"/>
          </a:p>
        </p:txBody>
      </p:sp>
      <p:sp>
        <p:nvSpPr>
          <p:cNvPr id="181251" name="内容占位符 2"/>
          <p:cNvSpPr>
            <a:spLocks noGrp="1"/>
          </p:cNvSpPr>
          <p:nvPr>
            <p:ph idx="1"/>
          </p:nvPr>
        </p:nvSpPr>
        <p:spPr>
          <a:xfrm>
            <a:off x="457200" y="1600200"/>
            <a:ext cx="8229600" cy="4525963"/>
          </a:xfrm>
        </p:spPr>
        <p:txBody>
          <a:bodyPr vert="horz">
            <a:normAutofit/>
          </a:bodyPr>
          <a:p>
            <a:pPr algn="l"/>
            <a:r>
              <a:rPr lang="zh-CN" altLang="en-US" sz="3200" dirty="0"/>
              <a:t>如果你传递一个字符串到</a:t>
            </a:r>
            <a:r>
              <a:rPr lang="en-US" altLang="x-none" sz="3200" dirty="0"/>
              <a:t>setTimeout() </a:t>
            </a:r>
            <a:r>
              <a:rPr lang="zh-CN" altLang="en-US" sz="3200" dirty="0"/>
              <a:t>或者 </a:t>
            </a:r>
            <a:r>
              <a:rPr lang="en-US" altLang="x-none" sz="3200" dirty="0"/>
              <a:t>setInterval()</a:t>
            </a:r>
            <a:r>
              <a:rPr lang="zh-CN" altLang="en-US" sz="3200" dirty="0"/>
              <a:t>中，字符串将会被</a:t>
            </a:r>
            <a:r>
              <a:rPr lang="en-US" altLang="x-none" sz="3200" dirty="0"/>
              <a:t>eval</a:t>
            </a:r>
            <a:r>
              <a:rPr lang="zh-CN" altLang="en-US" sz="3200" dirty="0"/>
              <a:t>计算而导致缓慢。 </a:t>
            </a:r>
            <a:br>
              <a:rPr lang="zh-CN" altLang="en-US" sz="3200" dirty="0"/>
            </a:br>
            <a:r>
              <a:rPr lang="zh-CN" altLang="en-US" sz="3200" dirty="0"/>
              <a:t>使用一个匿名函数包装来代替，这样在编译的时候就可以被解释和优化。</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457200" y="274638"/>
            <a:ext cx="8229600" cy="1143000"/>
          </a:xfrm>
        </p:spPr>
        <p:txBody>
          <a:bodyPr vert="horz" anchor="ctr">
            <a:normAutofit/>
          </a:bodyPr>
          <a:p>
            <a:r>
              <a:rPr lang="zh-CN" altLang="en-US" sz="4400" dirty="0"/>
              <a:t>命名规范优化</a:t>
            </a:r>
            <a:r>
              <a:rPr lang="en-US" altLang="x-none" sz="4400" dirty="0"/>
              <a:t>1</a:t>
            </a:r>
            <a:endParaRPr lang="zh-CN" altLang="en-US" sz="4400" dirty="0"/>
          </a:p>
        </p:txBody>
      </p:sp>
      <p:sp>
        <p:nvSpPr>
          <p:cNvPr id="17411" name="内容占位符 2"/>
          <p:cNvSpPr>
            <a:spLocks noGrp="1"/>
          </p:cNvSpPr>
          <p:nvPr>
            <p:ph idx="1"/>
          </p:nvPr>
        </p:nvSpPr>
        <p:spPr>
          <a:xfrm>
            <a:off x="0" y="1417638"/>
            <a:ext cx="9144000" cy="4708525"/>
          </a:xfrm>
        </p:spPr>
        <p:txBody>
          <a:bodyPr vert="horz">
            <a:normAutofit/>
          </a:bodyPr>
          <a:p>
            <a:pPr algn="l"/>
            <a:r>
              <a:rPr lang="en-US" altLang="x-none" sz="2800" dirty="0"/>
              <a:t>S(string)</a:t>
            </a:r>
            <a:r>
              <a:rPr lang="zh-CN" altLang="en-US" sz="2800" dirty="0"/>
              <a:t>：表示字符串。例如：</a:t>
            </a:r>
            <a:r>
              <a:rPr lang="en-US" altLang="x-none" sz="2800" dirty="0"/>
              <a:t>sName</a:t>
            </a:r>
            <a:r>
              <a:rPr lang="zh-CN" altLang="en-US" sz="2800" dirty="0"/>
              <a:t>，</a:t>
            </a:r>
            <a:r>
              <a:rPr lang="en-US" altLang="x-none" sz="2800" dirty="0"/>
              <a:t>sHtml</a:t>
            </a:r>
            <a:r>
              <a:rPr lang="zh-CN" altLang="en-US" sz="2800" dirty="0"/>
              <a:t>；</a:t>
            </a:r>
            <a:br>
              <a:rPr lang="zh-CN" altLang="en-US" sz="2800" dirty="0"/>
            </a:br>
            <a:r>
              <a:rPr lang="en-US" altLang="x-none" sz="2800" dirty="0"/>
              <a:t>n(number)</a:t>
            </a:r>
            <a:r>
              <a:rPr lang="zh-CN" altLang="en-US" sz="2800" dirty="0"/>
              <a:t>：表示数字。例如：</a:t>
            </a:r>
            <a:r>
              <a:rPr lang="en-US" altLang="x-none" sz="2800" dirty="0"/>
              <a:t>nPage</a:t>
            </a:r>
            <a:r>
              <a:rPr lang="zh-CN" altLang="en-US" sz="2800" dirty="0"/>
              <a:t>，</a:t>
            </a:r>
            <a:r>
              <a:rPr lang="en-US" altLang="x-none" sz="2800" dirty="0"/>
              <a:t>nTotal</a:t>
            </a:r>
            <a:r>
              <a:rPr lang="zh-CN" altLang="en-US" sz="2800" dirty="0"/>
              <a:t>；</a:t>
            </a:r>
            <a:br>
              <a:rPr lang="zh-CN" altLang="en-US" sz="2800" dirty="0"/>
            </a:br>
            <a:r>
              <a:rPr lang="en-US" altLang="x-none" sz="2800" dirty="0"/>
              <a:t>b(bool)</a:t>
            </a:r>
            <a:r>
              <a:rPr lang="zh-CN" altLang="en-US" sz="2800" dirty="0"/>
              <a:t>：表示逻辑。例如：</a:t>
            </a:r>
            <a:r>
              <a:rPr lang="en-US" altLang="x-none" sz="2800" dirty="0"/>
              <a:t>bChecked</a:t>
            </a:r>
            <a:r>
              <a:rPr lang="zh-CN" altLang="en-US" sz="2800" dirty="0"/>
              <a:t>，</a:t>
            </a:r>
            <a:r>
              <a:rPr lang="en-US" altLang="x-none" sz="2800" dirty="0"/>
              <a:t>bHasLogin</a:t>
            </a:r>
            <a:r>
              <a:rPr lang="zh-CN" altLang="en-US" sz="2800" dirty="0"/>
              <a:t>；</a:t>
            </a:r>
            <a:br>
              <a:rPr lang="zh-CN" altLang="en-US" sz="2800" dirty="0"/>
            </a:br>
            <a:r>
              <a:rPr lang="en-US" altLang="x-none" sz="2800" dirty="0"/>
              <a:t>a(array)</a:t>
            </a:r>
            <a:r>
              <a:rPr lang="zh-CN" altLang="en-US" sz="2800" dirty="0"/>
              <a:t>：表示数组。例如：</a:t>
            </a:r>
            <a:r>
              <a:rPr lang="en-US" altLang="x-none" sz="2800" dirty="0"/>
              <a:t>aList</a:t>
            </a:r>
            <a:r>
              <a:rPr lang="zh-CN" altLang="en-US" sz="2800" dirty="0"/>
              <a:t>，</a:t>
            </a:r>
            <a:r>
              <a:rPr lang="en-US" altLang="x-none" sz="2800" dirty="0"/>
              <a:t>aGroup</a:t>
            </a:r>
            <a:r>
              <a:rPr lang="zh-CN" altLang="en-US" sz="2800" dirty="0"/>
              <a:t>；</a:t>
            </a:r>
            <a:br>
              <a:rPr lang="zh-CN" altLang="en-US" sz="2800" dirty="0"/>
            </a:br>
            <a:r>
              <a:rPr lang="en-US" altLang="x-none" sz="2800" dirty="0"/>
              <a:t>r(reg)</a:t>
            </a:r>
            <a:r>
              <a:rPr lang="zh-CN" altLang="en-US" sz="2800" dirty="0"/>
              <a:t>：表示正则表达式。例如：</a:t>
            </a:r>
            <a:r>
              <a:rPr lang="en-US" altLang="x-none" sz="2800" dirty="0"/>
              <a:t>rDomain</a:t>
            </a:r>
            <a:r>
              <a:rPr lang="zh-CN" altLang="en-US" sz="2800" dirty="0"/>
              <a:t>，</a:t>
            </a:r>
            <a:r>
              <a:rPr lang="en-US" altLang="x-none" sz="2800" dirty="0"/>
              <a:t>rEmail</a:t>
            </a:r>
            <a:r>
              <a:rPr lang="zh-CN" altLang="en-US" sz="2800" dirty="0"/>
              <a:t>；</a:t>
            </a:r>
            <a:br>
              <a:rPr lang="zh-CN" altLang="en-US" sz="2800" dirty="0"/>
            </a:br>
            <a:r>
              <a:rPr lang="en-US" altLang="x-none" sz="2800" dirty="0"/>
              <a:t>f(function)</a:t>
            </a:r>
            <a:r>
              <a:rPr lang="zh-CN" altLang="en-US" sz="2800" dirty="0"/>
              <a:t>：表示函数。例如：</a:t>
            </a:r>
            <a:r>
              <a:rPr lang="en-US" altLang="x-none" sz="2800" dirty="0"/>
              <a:t>fGetHtml</a:t>
            </a:r>
            <a:r>
              <a:rPr lang="zh-CN" altLang="en-US" sz="2800" dirty="0"/>
              <a:t>，</a:t>
            </a:r>
            <a:r>
              <a:rPr lang="en-US" altLang="x-none" sz="2800" dirty="0"/>
              <a:t>fInit</a:t>
            </a:r>
            <a:r>
              <a:rPr lang="zh-CN" altLang="en-US" sz="2800" dirty="0"/>
              <a:t>；</a:t>
            </a:r>
            <a:br>
              <a:rPr lang="zh-CN" altLang="en-US" sz="2800" dirty="0"/>
            </a:br>
            <a:r>
              <a:rPr lang="en-US" altLang="x-none" sz="2800" dirty="0"/>
              <a:t>o</a:t>
            </a:r>
            <a:r>
              <a:rPr lang="zh-CN" altLang="en-US" sz="2800" dirty="0"/>
              <a:t>：表示以上未涉及到的其他对象，例如：</a:t>
            </a:r>
            <a:r>
              <a:rPr lang="en-US" altLang="x-none" sz="2800" dirty="0"/>
              <a:t>oButton</a:t>
            </a:r>
            <a:r>
              <a:rPr lang="zh-CN" altLang="en-US" sz="2800" dirty="0"/>
              <a:t>，</a:t>
            </a:r>
            <a:r>
              <a:rPr lang="en-US" altLang="x-none" sz="2800" dirty="0"/>
              <a:t>oDate</a:t>
            </a:r>
            <a:r>
              <a:rPr lang="zh-CN" altLang="en-US" sz="2800" dirty="0"/>
              <a:t>；</a:t>
            </a:r>
            <a:br>
              <a:rPr lang="zh-CN" altLang="en-US" sz="2800" dirty="0"/>
            </a:br>
            <a:r>
              <a:rPr lang="en-US" altLang="x-none" sz="2800" dirty="0"/>
              <a:t>g(global)</a:t>
            </a:r>
            <a:r>
              <a:rPr lang="zh-CN" altLang="en-US" sz="2800" dirty="0"/>
              <a:t>：表示全局变量，例如：</a:t>
            </a:r>
            <a:r>
              <a:rPr lang="en-US" altLang="x-none" sz="2800" dirty="0"/>
              <a:t>gUserName</a:t>
            </a:r>
            <a:r>
              <a:rPr lang="zh-CN" altLang="en-US" sz="2800" dirty="0"/>
              <a:t>，</a:t>
            </a:r>
            <a:r>
              <a:rPr lang="en-US" altLang="x-none" sz="2800" dirty="0"/>
              <a:t>gLoginTime</a:t>
            </a:r>
            <a:r>
              <a:rPr lang="zh-CN" altLang="en-US" sz="2800" dirty="0"/>
              <a:t>； </a:t>
            </a:r>
            <a:endParaRPr lang="en-US" altLang="x-none" sz="2800" dirty="0"/>
          </a:p>
          <a:p>
            <a:pPr algn="l"/>
            <a:endParaRPr lang="zh-CN" altLang="en-US" sz="28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
          <p:cNvSpPr>
            <a:spLocks noGrp="1"/>
          </p:cNvSpPr>
          <p:nvPr>
            <p:ph type="title"/>
          </p:nvPr>
        </p:nvSpPr>
        <p:spPr>
          <a:xfrm>
            <a:off x="457200" y="274638"/>
            <a:ext cx="8229600" cy="1143000"/>
          </a:xfrm>
        </p:spPr>
        <p:txBody>
          <a:bodyPr vert="horz" anchor="ctr">
            <a:normAutofit/>
          </a:bodyPr>
          <a:p>
            <a:endParaRPr sz="4400"/>
          </a:p>
        </p:txBody>
      </p:sp>
      <p:sp>
        <p:nvSpPr>
          <p:cNvPr id="182275" name="内容占位符 2"/>
          <p:cNvSpPr>
            <a:spLocks noGrp="1"/>
          </p:cNvSpPr>
          <p:nvPr>
            <p:ph idx="1"/>
          </p:nvPr>
        </p:nvSpPr>
        <p:spPr>
          <a:xfrm>
            <a:off x="457200" y="1600200"/>
            <a:ext cx="8229600" cy="4525963"/>
          </a:xfrm>
        </p:spPr>
        <p:txBody>
          <a:bodyPr vert="horz">
            <a:normAutofit/>
          </a:bodyPr>
          <a:p>
            <a:pPr algn="l"/>
            <a:r>
              <a:rPr lang="zh-CN" altLang="en-US" sz="3200" dirty="0"/>
              <a:t>运行缓慢的代码： </a:t>
            </a:r>
            <a:br>
              <a:rPr lang="zh-CN" altLang="en-US" sz="3200" dirty="0"/>
            </a:br>
            <a:r>
              <a:rPr lang="en-US" altLang="x-none" sz="3200" dirty="0"/>
              <a:t>setInterval('doSomethingPeriodically()', 1000); </a:t>
            </a:r>
            <a:br>
              <a:rPr lang="zh-CN" altLang="en-US" sz="3200" dirty="0"/>
            </a:br>
            <a:r>
              <a:rPr lang="en-US" altLang="x-none" sz="3200" dirty="0"/>
              <a:t>setTimeOut('doSomethingAfterFiveSeconds()', 5000);</a:t>
            </a:r>
            <a:endParaRPr lang="zh-CN" altLang="en-US" sz="32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标题 1"/>
          <p:cNvSpPr>
            <a:spLocks noGrp="1"/>
          </p:cNvSpPr>
          <p:nvPr>
            <p:ph type="title"/>
          </p:nvPr>
        </p:nvSpPr>
        <p:spPr>
          <a:xfrm>
            <a:off x="457200" y="274638"/>
            <a:ext cx="8229600" cy="1143000"/>
          </a:xfrm>
        </p:spPr>
        <p:txBody>
          <a:bodyPr vert="horz" anchor="ctr">
            <a:normAutofit/>
          </a:bodyPr>
          <a:p>
            <a:endParaRPr sz="4400"/>
          </a:p>
        </p:txBody>
      </p:sp>
      <p:sp>
        <p:nvSpPr>
          <p:cNvPr id="183299" name="内容占位符 2"/>
          <p:cNvSpPr>
            <a:spLocks noGrp="1"/>
          </p:cNvSpPr>
          <p:nvPr>
            <p:ph idx="1"/>
          </p:nvPr>
        </p:nvSpPr>
        <p:spPr>
          <a:xfrm>
            <a:off x="457200" y="1600200"/>
            <a:ext cx="8229600" cy="4525963"/>
          </a:xfrm>
        </p:spPr>
        <p:txBody>
          <a:bodyPr vert="horz">
            <a:normAutofit/>
          </a:bodyPr>
          <a:p>
            <a:pPr algn="l"/>
            <a:r>
              <a:rPr lang="en-US" altLang="x-none" sz="3200" dirty="0"/>
              <a:t>setInterval(doSomethingPeriodically, 1000); </a:t>
            </a:r>
            <a:br>
              <a:rPr lang="zh-CN" altLang="en-US" sz="3200" dirty="0"/>
            </a:br>
            <a:r>
              <a:rPr lang="en-US" altLang="x-none" sz="3200" dirty="0"/>
              <a:t>setTimeOut(doSomethingAfterFiveSeconds, 5000);</a:t>
            </a:r>
            <a:endParaRPr lang="zh-CN" altLang="en-US" sz="32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标题 1"/>
          <p:cNvSpPr>
            <a:spLocks noGrp="1"/>
          </p:cNvSpPr>
          <p:nvPr>
            <p:ph type="title"/>
          </p:nvPr>
        </p:nvSpPr>
        <p:spPr>
          <a:xfrm>
            <a:off x="457200" y="274638"/>
            <a:ext cx="8229600" cy="1143000"/>
          </a:xfrm>
        </p:spPr>
        <p:txBody>
          <a:bodyPr vert="horz" anchor="ctr">
            <a:normAutofit/>
          </a:bodyPr>
          <a:p>
            <a:r>
              <a:rPr lang="zh-CN" altLang="en-US" sz="4400" dirty="0"/>
              <a:t>数组 对象使用</a:t>
            </a:r>
            <a:r>
              <a:rPr lang="en-US" altLang="x-none" sz="4400" dirty="0"/>
              <a:t>json</a:t>
            </a:r>
            <a:r>
              <a:rPr lang="zh-CN" altLang="en-US" sz="4400" dirty="0"/>
              <a:t>方式</a:t>
            </a:r>
            <a:endParaRPr lang="zh-CN" altLang="en-US" sz="4400" dirty="0"/>
          </a:p>
        </p:txBody>
      </p:sp>
      <p:sp>
        <p:nvSpPr>
          <p:cNvPr id="184323" name="内容占位符 2"/>
          <p:cNvSpPr>
            <a:spLocks noGrp="1"/>
          </p:cNvSpPr>
          <p:nvPr>
            <p:ph idx="1"/>
          </p:nvPr>
        </p:nvSpPr>
        <p:spPr>
          <a:xfrm>
            <a:off x="457200" y="1600200"/>
            <a:ext cx="8229600" cy="4525963"/>
          </a:xfrm>
        </p:spPr>
        <p:txBody>
          <a:bodyPr vert="horz">
            <a:normAutofit/>
          </a:bodyPr>
          <a:p>
            <a:pPr algn="l"/>
            <a:r>
              <a:rPr lang="en-US" altLang="x-none" sz="3200" dirty="0"/>
              <a:t>var car = { </a:t>
            </a:r>
            <a:br>
              <a:rPr lang="zh-CN" altLang="en-US" sz="3200" dirty="0"/>
            </a:br>
            <a:r>
              <a:rPr lang="en-US" altLang="x-none" sz="3200" dirty="0"/>
              <a:t>color : "red"; </a:t>
            </a:r>
            <a:br>
              <a:rPr lang="zh-CN" altLang="en-US" sz="3200" dirty="0"/>
            </a:br>
            <a:r>
              <a:rPr lang="en-US" altLang="x-none" sz="3200" dirty="0"/>
              <a:t>type : "sedan" </a:t>
            </a:r>
            <a:br>
              <a:rPr lang="zh-CN" altLang="en-US" sz="3200" dirty="0"/>
            </a:br>
            <a:r>
              <a:rPr lang="en-US" altLang="x-none" sz="3200" dirty="0"/>
              <a:t>}</a:t>
            </a:r>
            <a:endParaRPr lang="zh-CN" altLang="en-US" sz="32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标题 1"/>
          <p:cNvSpPr>
            <a:spLocks noGrp="1"/>
          </p:cNvSpPr>
          <p:nvPr>
            <p:ph type="title"/>
          </p:nvPr>
        </p:nvSpPr>
        <p:spPr>
          <a:xfrm>
            <a:off x="457200" y="274638"/>
            <a:ext cx="8229600" cy="1143000"/>
          </a:xfrm>
        </p:spPr>
        <p:txBody>
          <a:bodyPr vert="horz" anchor="ctr">
            <a:normAutofit/>
          </a:bodyPr>
          <a:p>
            <a:r>
              <a:rPr lang="zh-CN" altLang="en-US" sz="4400"/>
              <a:t>合并数组</a:t>
            </a:r>
            <a:endParaRPr lang="zh-CN" altLang="en-US" sz="4400"/>
          </a:p>
        </p:txBody>
      </p:sp>
      <p:sp>
        <p:nvSpPr>
          <p:cNvPr id="185347" name="Rectangle 1"/>
          <p:cNvSpPr>
            <a:spLocks noGrp="1"/>
          </p:cNvSpPr>
          <p:nvPr>
            <p:ph idx="1"/>
          </p:nvPr>
        </p:nvSpPr>
        <p:spPr>
          <a:xfrm>
            <a:off x="899795" y="1844675"/>
            <a:ext cx="6839585" cy="2534285"/>
          </a:xfrm>
        </p:spPr>
        <p:txBody>
          <a:bodyPr vert="horz" wrap="square" anchor="ctr">
            <a:spAutoFit/>
          </a:bodyPr>
          <a:p>
            <a:pPr algn="l">
              <a:spcBef>
                <a:spcPct val="0"/>
              </a:spcBef>
              <a:buNone/>
            </a:pPr>
            <a:br>
              <a:rPr lang="zh-CN" altLang="en-US" sz="3200" dirty="0"/>
            </a:br>
            <a:r>
              <a:rPr lang="zh-CN" altLang="en-US" sz="3200" dirty="0"/>
              <a:t>var a = [1,2,3]; </a:t>
            </a:r>
            <a:endParaRPr lang="en-US" altLang="x-none" sz="3200" dirty="0"/>
          </a:p>
          <a:p>
            <a:pPr algn="l">
              <a:spcBef>
                <a:spcPct val="0"/>
              </a:spcBef>
              <a:buNone/>
            </a:pPr>
            <a:r>
              <a:rPr lang="zh-CN" altLang="en-US" sz="3200" dirty="0"/>
              <a:t>var b = [4,5,6]; </a:t>
            </a:r>
            <a:endParaRPr lang="en-US" altLang="x-none" sz="3200" dirty="0"/>
          </a:p>
          <a:p>
            <a:pPr algn="l">
              <a:spcBef>
                <a:spcPct val="0"/>
              </a:spcBef>
              <a:buNone/>
            </a:pPr>
            <a:r>
              <a:rPr lang="zh-CN" altLang="en-US" sz="3200" dirty="0"/>
              <a:t>Array.prototype.push.apply(a, b); </a:t>
            </a:r>
            <a:endParaRPr lang="en-US" altLang="x-none" sz="3200" dirty="0"/>
          </a:p>
          <a:p>
            <a:pPr algn="l">
              <a:spcBef>
                <a:spcPct val="0"/>
              </a:spcBef>
              <a:buNone/>
            </a:pPr>
            <a:r>
              <a:rPr lang="zh-CN" altLang="en-US" sz="3200" dirty="0"/>
              <a:t>uneval(a); //[1,2,3,4,5,6] </a:t>
            </a:r>
            <a:endParaRPr lang="zh-CN" altLang="en-US" sz="32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标题 1"/>
          <p:cNvSpPr>
            <a:spLocks noGrp="1"/>
          </p:cNvSpPr>
          <p:nvPr>
            <p:ph type="title"/>
          </p:nvPr>
        </p:nvSpPr>
        <p:spPr>
          <a:xfrm>
            <a:off x="457200" y="274638"/>
            <a:ext cx="8229600" cy="1143000"/>
          </a:xfrm>
        </p:spPr>
        <p:txBody>
          <a:bodyPr vert="horz" anchor="ctr">
            <a:normAutofit/>
          </a:bodyPr>
          <a:p>
            <a:r>
              <a:rPr lang="zh-CN" altLang="en-US" sz="4400" dirty="0"/>
              <a:t>条件判断  </a:t>
            </a:r>
            <a:r>
              <a:rPr lang="en-US" altLang="x-none" sz="4400" dirty="0"/>
              <a:t>-</a:t>
            </a:r>
            <a:r>
              <a:rPr lang="zh-CN" altLang="en-US" sz="4400" dirty="0"/>
              <a:t>重点讲述</a:t>
            </a:r>
            <a:endParaRPr lang="zh-CN" altLang="en-US" sz="4400" dirty="0"/>
          </a:p>
        </p:txBody>
      </p:sp>
      <p:sp>
        <p:nvSpPr>
          <p:cNvPr id="186371" name="Rectangle 1"/>
          <p:cNvSpPr>
            <a:spLocks noGrp="1"/>
          </p:cNvSpPr>
          <p:nvPr>
            <p:ph idx="1"/>
          </p:nvPr>
        </p:nvSpPr>
        <p:spPr>
          <a:xfrm>
            <a:off x="457200" y="2647950"/>
            <a:ext cx="7310120" cy="2046605"/>
          </a:xfrm>
        </p:spPr>
        <p:txBody>
          <a:bodyPr vert="horz" wrap="square" anchor="ctr">
            <a:spAutoFit/>
          </a:bodyPr>
          <a:p>
            <a:pPr algn="l">
              <a:spcBef>
                <a:spcPct val="0"/>
              </a:spcBef>
              <a:buNone/>
            </a:pPr>
            <a:r>
              <a:rPr lang="en-US" altLang="zh-CN" sz="3200"/>
              <a:t>var a = b &amp;&amp; 1;</a:t>
            </a:r>
            <a:br>
              <a:rPr lang="en-US" altLang="zh-CN" sz="3200"/>
            </a:br>
            <a:r>
              <a:rPr lang="zh-CN" altLang="en-US" sz="3200"/>
              <a:t>相当于</a:t>
            </a:r>
            <a:br>
              <a:rPr lang="zh-CN" altLang="en-US" sz="3200"/>
            </a:br>
            <a:br>
              <a:rPr lang="zh-CN" altLang="en-US" sz="3200"/>
            </a:br>
            <a:r>
              <a:rPr lang="en-US" altLang="zh-CN" sz="3200"/>
              <a:t>if (b) {   a = 1 } </a:t>
            </a:r>
            <a:endParaRPr lang="en-US" altLang="zh-CN" sz="32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标题 1"/>
          <p:cNvSpPr>
            <a:spLocks noGrp="1"/>
          </p:cNvSpPr>
          <p:nvPr>
            <p:ph type="title"/>
          </p:nvPr>
        </p:nvSpPr>
        <p:spPr>
          <a:xfrm>
            <a:off x="457200" y="274638"/>
            <a:ext cx="8229600" cy="1143000"/>
          </a:xfrm>
        </p:spPr>
        <p:txBody>
          <a:bodyPr vert="horz" anchor="ctr">
            <a:normAutofit/>
          </a:bodyPr>
          <a:p>
            <a:r>
              <a:rPr lang="zh-CN" altLang="en-US" sz="4400"/>
              <a:t>变量删除</a:t>
            </a:r>
            <a:endParaRPr lang="zh-CN" altLang="en-US" sz="4400"/>
          </a:p>
        </p:txBody>
      </p:sp>
      <p:sp>
        <p:nvSpPr>
          <p:cNvPr id="187395" name="内容占位符 2"/>
          <p:cNvSpPr>
            <a:spLocks noGrp="1"/>
          </p:cNvSpPr>
          <p:nvPr>
            <p:ph idx="1"/>
          </p:nvPr>
        </p:nvSpPr>
        <p:spPr>
          <a:xfrm>
            <a:off x="184150" y="1691640"/>
            <a:ext cx="8959850" cy="4434840"/>
          </a:xfrm>
        </p:spPr>
        <p:txBody>
          <a:bodyPr vert="horz">
            <a:normAutofit fontScale="70000"/>
          </a:bodyPr>
          <a:p>
            <a:pPr algn="l">
              <a:spcBef>
                <a:spcPct val="0"/>
              </a:spcBef>
              <a:buFont typeface="Arial" charset="0"/>
              <a:buNone/>
            </a:pPr>
            <a:r>
              <a:rPr lang="zh-CN" altLang="en-US" sz="3200"/>
              <a:t>相比较与属性删除我们可能很少或者几乎不会去进行变量删除的操作</a:t>
            </a:r>
            <a:r>
              <a:rPr lang="en-US" altLang="zh-CN" sz="3200"/>
              <a:t>,</a:t>
            </a:r>
            <a:r>
              <a:rPr lang="zh-CN" altLang="en-US" sz="3200"/>
              <a:t>在严格模式下变量的删除是不允许的</a:t>
            </a:r>
            <a:r>
              <a:rPr lang="en-US" altLang="zh-CN" sz="3200"/>
              <a:t>.</a:t>
            </a:r>
            <a:r>
              <a:rPr lang="zh-CN" altLang="en-US" sz="3200"/>
              <a:t>而对于属性的删除</a:t>
            </a:r>
            <a:r>
              <a:rPr lang="en-US" altLang="zh-CN" sz="3200"/>
              <a:t>,</a:t>
            </a:r>
            <a:r>
              <a:rPr lang="zh-CN" altLang="en-US" sz="3200"/>
              <a:t>只有</a:t>
            </a:r>
            <a:r>
              <a:rPr lang="en-US" altLang="zh-CN" sz="3200"/>
              <a:t>configurable</a:t>
            </a:r>
            <a:r>
              <a:rPr lang="zh-CN" altLang="en-US" sz="3200"/>
              <a:t>设为</a:t>
            </a:r>
            <a:r>
              <a:rPr lang="en-US" altLang="zh-CN" sz="3200"/>
              <a:t>true</a:t>
            </a:r>
            <a:r>
              <a:rPr lang="zh-CN" altLang="en-US" sz="3200"/>
              <a:t>的属性才能被删除</a:t>
            </a:r>
            <a:r>
              <a:rPr lang="en-US" altLang="zh-CN" sz="3200"/>
              <a:t>. </a:t>
            </a:r>
            <a:endParaRPr lang="en-US" altLang="zh-CN" sz="3200"/>
          </a:p>
          <a:p>
            <a:pPr algn="l">
              <a:spcBef>
                <a:spcPct val="0"/>
              </a:spcBef>
              <a:buFont typeface="Arial" charset="0"/>
              <a:buNone/>
            </a:pPr>
            <a:r>
              <a:rPr lang="en-US" altLang="zh-CN" sz="3200"/>
              <a:t>"use strict"; </a:t>
            </a:r>
            <a:r>
              <a:rPr lang="zh-CN" altLang="en-US" sz="3200"/>
              <a:t>　　</a:t>
            </a:r>
            <a:endParaRPr lang="zh-CN" altLang="en-US" sz="3200"/>
          </a:p>
          <a:p>
            <a:pPr algn="l">
              <a:spcBef>
                <a:spcPct val="0"/>
              </a:spcBef>
              <a:buFont typeface="Arial" charset="0"/>
              <a:buNone/>
            </a:pPr>
            <a:r>
              <a:rPr lang="en-US" altLang="zh-CN" sz="3200"/>
              <a:t>var x; </a:t>
            </a:r>
            <a:r>
              <a:rPr lang="zh-CN" altLang="en-US" sz="3200"/>
              <a:t>　　</a:t>
            </a:r>
            <a:endParaRPr lang="zh-CN" altLang="en-US" sz="3200"/>
          </a:p>
          <a:p>
            <a:pPr algn="l">
              <a:spcBef>
                <a:spcPct val="0"/>
              </a:spcBef>
              <a:buFont typeface="Arial" charset="0"/>
              <a:buNone/>
            </a:pPr>
            <a:r>
              <a:rPr lang="en-US" altLang="zh-CN" sz="3200"/>
              <a:t>delete x; // </a:t>
            </a:r>
            <a:r>
              <a:rPr lang="zh-CN" altLang="en-US" sz="3200"/>
              <a:t>语法错误 　　</a:t>
            </a:r>
            <a:endParaRPr lang="zh-CN" altLang="en-US" sz="3200"/>
          </a:p>
          <a:p>
            <a:pPr algn="l">
              <a:spcBef>
                <a:spcPct val="0"/>
              </a:spcBef>
              <a:buFont typeface="Arial" charset="0"/>
              <a:buNone/>
            </a:pPr>
            <a:r>
              <a:rPr lang="en-US" altLang="zh-CN" sz="3200"/>
              <a:t>var o = Object.create(null, 'x', </a:t>
            </a:r>
            <a:endParaRPr lang="en-US" altLang="zh-CN" sz="3200"/>
          </a:p>
          <a:p>
            <a:pPr algn="l">
              <a:spcBef>
                <a:spcPct val="0"/>
              </a:spcBef>
              <a:buFont typeface="Arial" charset="0"/>
              <a:buNone/>
            </a:pPr>
            <a:r>
              <a:rPr lang="en-US" altLang="zh-CN" sz="3200"/>
              <a:t>{ </a:t>
            </a:r>
            <a:r>
              <a:rPr lang="zh-CN" altLang="en-US" sz="3200"/>
              <a:t>　　　　　　</a:t>
            </a:r>
            <a:endParaRPr lang="zh-CN" altLang="en-US" sz="3200"/>
          </a:p>
          <a:p>
            <a:pPr algn="l">
              <a:spcBef>
                <a:spcPct val="0"/>
              </a:spcBef>
              <a:buFont typeface="Arial" charset="0"/>
              <a:buNone/>
            </a:pPr>
            <a:r>
              <a:rPr lang="en-US" altLang="zh-CN" sz="3200"/>
              <a:t>value: 1, </a:t>
            </a:r>
            <a:r>
              <a:rPr lang="zh-CN" altLang="en-US" sz="3200"/>
              <a:t>　　　　　　</a:t>
            </a:r>
            <a:endParaRPr lang="zh-CN" altLang="en-US" sz="3200"/>
          </a:p>
          <a:p>
            <a:pPr algn="l">
              <a:spcBef>
                <a:spcPct val="0"/>
              </a:spcBef>
              <a:buFont typeface="Arial" charset="0"/>
              <a:buNone/>
            </a:pPr>
            <a:r>
              <a:rPr lang="en-US" altLang="zh-CN" sz="3200"/>
              <a:t>configurable: true </a:t>
            </a:r>
            <a:r>
              <a:rPr lang="zh-CN" altLang="en-US" sz="3200"/>
              <a:t>　　</a:t>
            </a:r>
            <a:endParaRPr lang="zh-CN" altLang="en-US" sz="3200"/>
          </a:p>
          <a:p>
            <a:pPr algn="l">
              <a:spcBef>
                <a:spcPct val="0"/>
              </a:spcBef>
              <a:buFont typeface="Arial" charset="0"/>
              <a:buNone/>
            </a:pPr>
            <a:r>
              <a:rPr lang="en-US" altLang="zh-CN" sz="3200"/>
              <a:t>}); </a:t>
            </a:r>
            <a:r>
              <a:rPr lang="zh-CN" altLang="en-US" sz="3200"/>
              <a:t>　　</a:t>
            </a:r>
            <a:endParaRPr lang="zh-CN" altLang="en-US" sz="3200"/>
          </a:p>
          <a:p>
            <a:pPr algn="l">
              <a:spcBef>
                <a:spcPct val="0"/>
              </a:spcBef>
              <a:buFont typeface="Arial" charset="0"/>
              <a:buNone/>
            </a:pPr>
            <a:r>
              <a:rPr lang="en-US" altLang="zh-CN" sz="3200"/>
              <a:t>delete o.x; // </a:t>
            </a:r>
            <a:r>
              <a:rPr lang="zh-CN" altLang="en-US" sz="3200"/>
              <a:t>删除成功 </a:t>
            </a:r>
            <a:endParaRPr lang="zh-CN" altLang="en-US" sz="3200"/>
          </a:p>
        </p:txBody>
      </p:sp>
      <p:sp>
        <p:nvSpPr>
          <p:cNvPr id="187396" name="Rectangle 1"/>
          <p:cNvSpPr/>
          <p:nvPr/>
        </p:nvSpPr>
        <p:spPr>
          <a:xfrm>
            <a:off x="0" y="44450"/>
            <a:ext cx="184150" cy="368300"/>
          </a:xfrm>
          <a:prstGeom prst="rect">
            <a:avLst/>
          </a:prstGeom>
          <a:noFill/>
          <a:ln w="9525">
            <a:noFill/>
            <a:miter/>
          </a:ln>
        </p:spPr>
        <p:txBody>
          <a:bodyPr wrap="none" anchor="ctr">
            <a:spAutoFit/>
          </a:bodyPr>
          <a:p>
            <a:pPr lvl="0">
              <a:spcBef>
                <a:spcPct val="0"/>
              </a:spcBef>
              <a:buFont typeface="Arial" charset="0"/>
              <a:buNone/>
            </a:pPr>
            <a:endParaRPr sz="1800">
              <a:solidFill>
                <a:schemeClr val="tx1"/>
              </a:solidFill>
              <a:latin typeface="Arial" charset="0"/>
              <a:ea typeface="宋体" charset="-122"/>
              <a:sym typeface="Arial"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457200" y="274638"/>
            <a:ext cx="8229600" cy="1143000"/>
          </a:xfrm>
        </p:spPr>
        <p:txBody>
          <a:bodyPr vert="horz" anchor="ctr">
            <a:normAutofit/>
          </a:bodyPr>
          <a:p>
            <a:r>
              <a:rPr lang="zh-CN" altLang="en-US" sz="4400" dirty="0"/>
              <a:t>命名规范优化</a:t>
            </a:r>
            <a:r>
              <a:rPr lang="en-US" altLang="x-none" sz="4400" dirty="0"/>
              <a:t>2</a:t>
            </a:r>
            <a:endParaRPr lang="zh-CN" altLang="en-US" sz="4400" dirty="0"/>
          </a:p>
        </p:txBody>
      </p:sp>
      <p:sp>
        <p:nvSpPr>
          <p:cNvPr id="18435" name="内容占位符 2"/>
          <p:cNvSpPr>
            <a:spLocks noGrp="1"/>
          </p:cNvSpPr>
          <p:nvPr>
            <p:ph idx="1"/>
          </p:nvPr>
        </p:nvSpPr>
        <p:spPr>
          <a:xfrm>
            <a:off x="304800" y="1215390"/>
            <a:ext cx="8839835" cy="4911725"/>
          </a:xfrm>
        </p:spPr>
        <p:txBody>
          <a:bodyPr vert="horz">
            <a:normAutofit/>
          </a:bodyPr>
          <a:p>
            <a:pPr algn="l">
              <a:lnSpc>
                <a:spcPct val="90000"/>
              </a:lnSpc>
            </a:pPr>
            <a:r>
              <a:rPr lang="en-US" altLang="x-none" sz="2400" dirty="0"/>
              <a:t>$</a:t>
            </a:r>
            <a:r>
              <a:rPr lang="zh-CN" altLang="en-US" sz="2400" dirty="0"/>
              <a:t>：表示</a:t>
            </a:r>
            <a:r>
              <a:rPr lang="en-US" altLang="x-none" sz="2400" dirty="0"/>
              <a:t>Jquery</a:t>
            </a:r>
            <a:r>
              <a:rPr lang="zh-CN" altLang="en-US" sz="2400" dirty="0"/>
              <a:t>对象。例如：</a:t>
            </a:r>
            <a:r>
              <a:rPr lang="en-US" altLang="x-none" sz="2400" dirty="0"/>
              <a:t>$Content</a:t>
            </a:r>
            <a:r>
              <a:rPr lang="zh-CN" altLang="en-US" sz="2400" dirty="0"/>
              <a:t>，</a:t>
            </a:r>
            <a:r>
              <a:rPr lang="en-US" altLang="x-none" sz="2400" dirty="0"/>
              <a:t>$Module</a:t>
            </a:r>
            <a:r>
              <a:rPr lang="zh-CN" altLang="en-US" sz="2400" dirty="0"/>
              <a:t>；</a:t>
            </a:r>
            <a:br>
              <a:rPr lang="zh-CN" altLang="en-US" sz="2400" dirty="0"/>
            </a:br>
            <a:r>
              <a:rPr lang="zh-CN" altLang="en-US" sz="2400" dirty="0"/>
              <a:t>一种比较广泛的</a:t>
            </a:r>
            <a:r>
              <a:rPr lang="en-US" altLang="x-none" sz="2400" dirty="0"/>
              <a:t>Jquery</a:t>
            </a:r>
            <a:r>
              <a:rPr lang="zh-CN" altLang="en-US" sz="2400" dirty="0"/>
              <a:t>对象变量命名规范。</a:t>
            </a:r>
            <a:endParaRPr lang="en-US" altLang="x-none" sz="2400" dirty="0"/>
          </a:p>
          <a:p>
            <a:pPr algn="l">
              <a:lnSpc>
                <a:spcPct val="90000"/>
              </a:lnSpc>
            </a:pPr>
            <a:br>
              <a:rPr lang="zh-CN" altLang="en-US" sz="2400" dirty="0"/>
            </a:br>
            <a:r>
              <a:rPr lang="en-US" altLang="x-none" sz="2400" dirty="0"/>
              <a:t>j</a:t>
            </a:r>
            <a:r>
              <a:rPr lang="zh-CN" altLang="en-US" sz="2400" dirty="0"/>
              <a:t>：表示</a:t>
            </a:r>
            <a:r>
              <a:rPr lang="en-US" altLang="x-none" sz="2400" dirty="0"/>
              <a:t>Jquery</a:t>
            </a:r>
            <a:r>
              <a:rPr lang="zh-CN" altLang="en-US" sz="2400" dirty="0"/>
              <a:t>对象。例如：</a:t>
            </a:r>
            <a:r>
              <a:rPr lang="en-US" altLang="x-none" sz="2400" dirty="0"/>
              <a:t>jContent</a:t>
            </a:r>
            <a:r>
              <a:rPr lang="zh-CN" altLang="en-US" sz="2400" dirty="0"/>
              <a:t>， </a:t>
            </a:r>
            <a:r>
              <a:rPr lang="en-US" altLang="x-none" sz="2400" dirty="0"/>
              <a:t>jModule</a:t>
            </a:r>
            <a:r>
              <a:rPr lang="zh-CN" altLang="en-US" sz="2400" dirty="0"/>
              <a:t>；</a:t>
            </a:r>
            <a:br>
              <a:rPr lang="zh-CN" altLang="en-US" sz="2400" dirty="0"/>
            </a:br>
            <a:r>
              <a:rPr lang="zh-CN" altLang="en-US" sz="2400" dirty="0"/>
              <a:t>另一种</a:t>
            </a:r>
            <a:r>
              <a:rPr lang="en-US" altLang="x-none" sz="2400" dirty="0"/>
              <a:t>Jquery</a:t>
            </a:r>
            <a:r>
              <a:rPr lang="zh-CN" altLang="en-US" sz="2400" dirty="0"/>
              <a:t>对象变量命名方式。</a:t>
            </a:r>
            <a:endParaRPr lang="en-US" altLang="x-none" sz="2400" dirty="0"/>
          </a:p>
          <a:p>
            <a:pPr algn="l">
              <a:lnSpc>
                <a:spcPct val="90000"/>
              </a:lnSpc>
            </a:pPr>
            <a:br>
              <a:rPr lang="zh-CN" altLang="en-US" sz="2400" dirty="0"/>
            </a:br>
            <a:r>
              <a:rPr lang="en-US" altLang="x-none" sz="2400" dirty="0"/>
              <a:t>fn</a:t>
            </a:r>
            <a:r>
              <a:rPr lang="zh-CN" altLang="en-US" sz="2400" dirty="0"/>
              <a:t>：表示函数。例如：</a:t>
            </a:r>
            <a:r>
              <a:rPr lang="en-US" altLang="x-none" sz="2400" dirty="0"/>
              <a:t>fnGetName</a:t>
            </a:r>
            <a:r>
              <a:rPr lang="zh-CN" altLang="en-US" sz="2400" dirty="0"/>
              <a:t>，</a:t>
            </a:r>
            <a:r>
              <a:rPr lang="en-US" altLang="x-none" sz="2400" dirty="0"/>
              <a:t>fnSetAge</a:t>
            </a:r>
            <a:r>
              <a:rPr lang="zh-CN" altLang="en-US" sz="2400" dirty="0"/>
              <a:t>；</a:t>
            </a:r>
            <a:br>
              <a:rPr lang="zh-CN" altLang="en-US" sz="2400" dirty="0"/>
            </a:br>
            <a:r>
              <a:rPr lang="zh-CN" altLang="en-US" sz="2400" dirty="0"/>
              <a:t>和上面函数的前缀略有不同，改用</a:t>
            </a:r>
            <a:r>
              <a:rPr lang="en-US" altLang="x-none" sz="2400" dirty="0"/>
              <a:t>fn</a:t>
            </a:r>
            <a:r>
              <a:rPr lang="zh-CN" altLang="en-US" sz="2400" dirty="0"/>
              <a:t>来代替，个人认为</a:t>
            </a:r>
            <a:r>
              <a:rPr lang="en-US" altLang="x-none" sz="2400" dirty="0"/>
              <a:t>fn</a:t>
            </a:r>
            <a:r>
              <a:rPr lang="zh-CN" altLang="en-US" sz="2400" dirty="0"/>
              <a:t>能够更好的区分普通变量和函数变量。</a:t>
            </a:r>
            <a:endParaRPr lang="en-US" altLang="x-none" sz="2400" dirty="0"/>
          </a:p>
          <a:p>
            <a:pPr algn="l">
              <a:lnSpc>
                <a:spcPct val="90000"/>
              </a:lnSpc>
            </a:pPr>
            <a:r>
              <a:rPr lang="en-US" altLang="x-none" sz="2400" dirty="0"/>
              <a:t>Id ,var domID = getElementByid(‘id’)  </a:t>
            </a:r>
            <a:br>
              <a:rPr lang="zh-CN" altLang="en-US" sz="2400" dirty="0"/>
            </a:br>
            <a:r>
              <a:rPr lang="en-US" altLang="x-none" sz="2400" dirty="0"/>
              <a:t>dom</a:t>
            </a:r>
            <a:r>
              <a:rPr lang="zh-CN" altLang="en-US" sz="2400" dirty="0"/>
              <a:t>：表示</a:t>
            </a:r>
            <a:r>
              <a:rPr lang="en-US" altLang="x-none" sz="2400" dirty="0"/>
              <a:t>Dom</a:t>
            </a:r>
            <a:r>
              <a:rPr lang="zh-CN" altLang="en-US" sz="2400" dirty="0"/>
              <a:t>对象，例如：</a:t>
            </a:r>
            <a:r>
              <a:rPr lang="en-US" altLang="x-none" sz="2400" dirty="0"/>
              <a:t>domForm</a:t>
            </a:r>
            <a:r>
              <a:rPr lang="zh-CN" altLang="en-US" sz="2400" dirty="0"/>
              <a:t>，</a:t>
            </a:r>
            <a:r>
              <a:rPr lang="en-US" altLang="x-none" sz="2400" dirty="0"/>
              <a:t>domInput</a:t>
            </a:r>
            <a:r>
              <a:rPr lang="zh-CN" altLang="en-US" sz="2400" dirty="0"/>
              <a:t>；</a:t>
            </a:r>
            <a:br>
              <a:rPr lang="zh-CN" altLang="en-US" sz="2400" dirty="0"/>
            </a:br>
            <a:r>
              <a:rPr lang="zh-CN" altLang="en-US" sz="2400" dirty="0"/>
              <a:t>项目中很多地方会用到原生的</a:t>
            </a:r>
            <a:r>
              <a:rPr lang="en-US" altLang="x-none" sz="2400" dirty="0"/>
              <a:t>Dom</a:t>
            </a:r>
            <a:r>
              <a:rPr lang="zh-CN" altLang="en-US" sz="2400" dirty="0"/>
              <a:t>方法及属性，可以根据团队需要适当修改。 </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457200" y="274638"/>
            <a:ext cx="8229600" cy="1143000"/>
          </a:xfrm>
        </p:spPr>
        <p:txBody>
          <a:bodyPr vert="horz" anchor="ctr">
            <a:normAutofit/>
          </a:bodyPr>
          <a:p>
            <a:r>
              <a:rPr lang="zh-CN" altLang="en-US" sz="4400" dirty="0"/>
              <a:t>命名规范优化</a:t>
            </a:r>
            <a:r>
              <a:rPr lang="en-US" altLang="x-none" sz="4400" dirty="0"/>
              <a:t>3</a:t>
            </a:r>
            <a:endParaRPr lang="zh-CN" altLang="en-US" sz="4400" dirty="0"/>
          </a:p>
        </p:txBody>
      </p:sp>
      <p:sp>
        <p:nvSpPr>
          <p:cNvPr id="19459" name="内容占位符 2"/>
          <p:cNvSpPr>
            <a:spLocks noGrp="1"/>
          </p:cNvSpPr>
          <p:nvPr>
            <p:ph idx="1"/>
          </p:nvPr>
        </p:nvSpPr>
        <p:spPr>
          <a:xfrm>
            <a:off x="457200" y="1600200"/>
            <a:ext cx="8229600" cy="4525963"/>
          </a:xfrm>
        </p:spPr>
        <p:txBody>
          <a:bodyPr vert="horz">
            <a:normAutofit/>
          </a:bodyPr>
          <a:p>
            <a:pPr algn="l"/>
            <a:r>
              <a:rPr lang="en-US" altLang="x-none" sz="3200" dirty="0"/>
              <a:t>1</a:t>
            </a:r>
            <a:r>
              <a:rPr lang="zh-CN" altLang="en-US" sz="3200" dirty="0"/>
              <a:t>：作用域不大临时变量可以简写，比如：</a:t>
            </a:r>
            <a:r>
              <a:rPr lang="en-US" altLang="x-none" sz="3200" dirty="0"/>
              <a:t>str</a:t>
            </a:r>
            <a:r>
              <a:rPr lang="zh-CN" altLang="en-US" sz="3200" dirty="0"/>
              <a:t>，</a:t>
            </a:r>
            <a:r>
              <a:rPr lang="en-US" altLang="x-none" sz="3200" dirty="0"/>
              <a:t>num</a:t>
            </a:r>
            <a:r>
              <a:rPr lang="zh-CN" altLang="en-US" sz="3200" dirty="0"/>
              <a:t>，</a:t>
            </a:r>
            <a:r>
              <a:rPr lang="en-US" altLang="x-none" sz="3200" dirty="0"/>
              <a:t>bol</a:t>
            </a:r>
            <a:r>
              <a:rPr lang="zh-CN" altLang="en-US" sz="3200" dirty="0"/>
              <a:t>，</a:t>
            </a:r>
            <a:r>
              <a:rPr lang="en-US" altLang="x-none" sz="3200" dirty="0"/>
              <a:t>obj</a:t>
            </a:r>
            <a:r>
              <a:rPr lang="zh-CN" altLang="en-US" sz="3200" dirty="0"/>
              <a:t>，</a:t>
            </a:r>
            <a:r>
              <a:rPr lang="en-US" altLang="x-none" sz="3200" dirty="0"/>
              <a:t>fun</a:t>
            </a:r>
            <a:r>
              <a:rPr lang="zh-CN" altLang="en-US" sz="3200" dirty="0"/>
              <a:t>，</a:t>
            </a:r>
            <a:r>
              <a:rPr lang="en-US" altLang="x-none" sz="3200" dirty="0"/>
              <a:t>arr</a:t>
            </a:r>
            <a:r>
              <a:rPr lang="zh-CN" altLang="en-US" sz="3200" dirty="0"/>
              <a:t>。</a:t>
            </a:r>
            <a:br>
              <a:rPr lang="zh-CN" altLang="en-US" sz="3200" dirty="0"/>
            </a:br>
            <a:r>
              <a:rPr lang="en-US" altLang="x-none" sz="3200" dirty="0"/>
              <a:t>2</a:t>
            </a:r>
            <a:r>
              <a:rPr lang="zh-CN" altLang="en-US" sz="3200" dirty="0"/>
              <a:t>：循环变量可以简写，比如：</a:t>
            </a:r>
            <a:r>
              <a:rPr lang="en-US" altLang="x-none" sz="3200" dirty="0"/>
              <a:t>i</a:t>
            </a:r>
            <a:r>
              <a:rPr lang="zh-CN" altLang="en-US" sz="3200" dirty="0"/>
              <a:t>，</a:t>
            </a:r>
            <a:r>
              <a:rPr lang="en-US" altLang="x-none" sz="3200" dirty="0"/>
              <a:t>j</a:t>
            </a:r>
            <a:r>
              <a:rPr lang="zh-CN" altLang="en-US" sz="3200" dirty="0"/>
              <a:t>，</a:t>
            </a:r>
            <a:r>
              <a:rPr lang="en-US" altLang="x-none" sz="3200" dirty="0"/>
              <a:t>k</a:t>
            </a:r>
            <a:r>
              <a:rPr lang="zh-CN" altLang="en-US" sz="3200" dirty="0"/>
              <a:t>等。</a:t>
            </a:r>
            <a:br>
              <a:rPr lang="zh-CN" altLang="en-US" sz="3200" dirty="0"/>
            </a:br>
            <a:r>
              <a:rPr lang="en-US" altLang="x-none" sz="3200" dirty="0"/>
              <a:t>3</a:t>
            </a:r>
            <a:r>
              <a:rPr lang="zh-CN" altLang="en-US" sz="3200" dirty="0"/>
              <a:t>：某些作为不允许修改值的变量认为是常量，全部字母都大写。例如：</a:t>
            </a:r>
            <a:r>
              <a:rPr lang="en-US" altLang="x-none" sz="3200" dirty="0"/>
              <a:t>COPYRIGHT</a:t>
            </a:r>
            <a:r>
              <a:rPr lang="zh-CN" altLang="en-US" sz="3200" dirty="0"/>
              <a:t>，</a:t>
            </a:r>
            <a:r>
              <a:rPr lang="en-US" altLang="x-none" sz="3200" dirty="0"/>
              <a:t>PI</a:t>
            </a:r>
            <a:r>
              <a:rPr lang="zh-CN" altLang="en-US" sz="3200" dirty="0"/>
              <a:t>。常量可以存在于函数中，也可以存在于全局。 </a:t>
            </a:r>
            <a:endParaRPr lang="zh-CN" alt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457200" y="274638"/>
            <a:ext cx="8229600" cy="1143000"/>
          </a:xfrm>
        </p:spPr>
        <p:txBody>
          <a:bodyPr vert="horz" anchor="ctr">
            <a:normAutofit/>
          </a:bodyPr>
          <a:p>
            <a:r>
              <a:rPr lang="zh-CN" altLang="en-US" sz="4400"/>
              <a:t>常用动词</a:t>
            </a:r>
            <a:endParaRPr lang="zh-CN" altLang="en-US" sz="4400"/>
          </a:p>
        </p:txBody>
      </p:sp>
      <p:sp>
        <p:nvSpPr>
          <p:cNvPr id="20483" name="内容占位符 2"/>
          <p:cNvSpPr>
            <a:spLocks noGrp="1"/>
          </p:cNvSpPr>
          <p:nvPr>
            <p:ph idx="1"/>
          </p:nvPr>
        </p:nvSpPr>
        <p:spPr>
          <a:xfrm>
            <a:off x="683895" y="1341755"/>
            <a:ext cx="8035290" cy="4651375"/>
          </a:xfrm>
        </p:spPr>
        <p:txBody>
          <a:bodyPr vert="horz">
            <a:normAutofit/>
          </a:bodyPr>
          <a:p>
            <a:pPr algn="l"/>
            <a:r>
              <a:rPr lang="en-US" altLang="x-none" sz="2000" dirty="0"/>
              <a:t>get </a:t>
            </a:r>
            <a:r>
              <a:rPr lang="zh-CN" altLang="en-US" sz="2000" dirty="0"/>
              <a:t>获取</a:t>
            </a:r>
            <a:r>
              <a:rPr lang="en-US" altLang="x-none" sz="2000" dirty="0"/>
              <a:t>/set </a:t>
            </a:r>
            <a:r>
              <a:rPr lang="zh-CN" altLang="en-US" sz="2000" dirty="0"/>
              <a:t>设置</a:t>
            </a:r>
            <a:r>
              <a:rPr lang="en-US" altLang="x-none" sz="2000" dirty="0"/>
              <a:t>, add </a:t>
            </a:r>
            <a:r>
              <a:rPr lang="zh-CN" altLang="en-US" sz="2000" dirty="0"/>
              <a:t>增加</a:t>
            </a:r>
            <a:r>
              <a:rPr lang="en-US" altLang="x-none" sz="2000" dirty="0"/>
              <a:t>/remove </a:t>
            </a:r>
            <a:r>
              <a:rPr lang="zh-CN" altLang="en-US" sz="2000" dirty="0"/>
              <a:t>删除</a:t>
            </a:r>
            <a:r>
              <a:rPr lang="en-US" altLang="x-none" sz="2000" dirty="0"/>
              <a:t>create </a:t>
            </a:r>
            <a:r>
              <a:rPr lang="zh-CN" altLang="en-US" sz="2000" dirty="0"/>
              <a:t>创建</a:t>
            </a:r>
            <a:r>
              <a:rPr lang="en-US" altLang="x-none" sz="2000" dirty="0"/>
              <a:t>/destory </a:t>
            </a:r>
            <a:r>
              <a:rPr lang="zh-CN" altLang="en-US" sz="2000" dirty="0"/>
              <a:t>移除 </a:t>
            </a:r>
            <a:endParaRPr lang="en-US" altLang="x-none" sz="2000" dirty="0"/>
          </a:p>
          <a:p>
            <a:pPr algn="l"/>
            <a:r>
              <a:rPr lang="en-US" altLang="x-none" sz="2000" dirty="0"/>
              <a:t>start </a:t>
            </a:r>
            <a:r>
              <a:rPr lang="zh-CN" altLang="en-US" sz="2000" dirty="0"/>
              <a:t>启动</a:t>
            </a:r>
            <a:r>
              <a:rPr lang="en-US" altLang="x-none" sz="2000" dirty="0"/>
              <a:t>/stop </a:t>
            </a:r>
            <a:r>
              <a:rPr lang="zh-CN" altLang="en-US" sz="2000" dirty="0"/>
              <a:t>停止</a:t>
            </a:r>
            <a:r>
              <a:rPr lang="en-US" altLang="x-none" sz="2000" dirty="0"/>
              <a:t>open </a:t>
            </a:r>
            <a:r>
              <a:rPr lang="zh-CN" altLang="en-US" sz="2000" dirty="0"/>
              <a:t>打开</a:t>
            </a:r>
            <a:r>
              <a:rPr lang="en-US" altLang="x-none" sz="2000" dirty="0"/>
              <a:t>/close </a:t>
            </a:r>
            <a:r>
              <a:rPr lang="zh-CN" altLang="en-US" sz="2000" dirty="0"/>
              <a:t>关闭</a:t>
            </a:r>
            <a:r>
              <a:rPr lang="en-US" altLang="x-none" sz="2000" dirty="0"/>
              <a:t>, read </a:t>
            </a:r>
            <a:r>
              <a:rPr lang="zh-CN" altLang="en-US" sz="2000" dirty="0"/>
              <a:t>读取</a:t>
            </a:r>
            <a:r>
              <a:rPr lang="en-US" altLang="x-none" sz="2000" dirty="0"/>
              <a:t>/write </a:t>
            </a:r>
            <a:r>
              <a:rPr lang="zh-CN" altLang="en-US" sz="2000" dirty="0"/>
              <a:t>写入</a:t>
            </a:r>
            <a:endParaRPr lang="en-US" altLang="x-none" sz="2000" dirty="0"/>
          </a:p>
          <a:p>
            <a:pPr algn="l"/>
            <a:r>
              <a:rPr lang="en-US" altLang="x-none" sz="2000" dirty="0"/>
              <a:t>load </a:t>
            </a:r>
            <a:r>
              <a:rPr lang="zh-CN" altLang="en-US" sz="2000" dirty="0"/>
              <a:t>载入</a:t>
            </a:r>
            <a:r>
              <a:rPr lang="en-US" altLang="x-none" sz="2000" dirty="0"/>
              <a:t>/save </a:t>
            </a:r>
            <a:r>
              <a:rPr lang="zh-CN" altLang="en-US" sz="2000" dirty="0"/>
              <a:t>保存</a:t>
            </a:r>
            <a:r>
              <a:rPr lang="en-US" altLang="x-none" sz="2000" dirty="0"/>
              <a:t>, create </a:t>
            </a:r>
            <a:r>
              <a:rPr lang="zh-CN" altLang="en-US" sz="2000" dirty="0"/>
              <a:t>创建</a:t>
            </a:r>
            <a:r>
              <a:rPr lang="en-US" altLang="x-none" sz="2000" dirty="0"/>
              <a:t>/destroy </a:t>
            </a:r>
            <a:r>
              <a:rPr lang="zh-CN" altLang="en-US" sz="2000" dirty="0"/>
              <a:t>销毁</a:t>
            </a:r>
            <a:br>
              <a:rPr lang="zh-CN" altLang="en-US" sz="2000" dirty="0"/>
            </a:br>
            <a:r>
              <a:rPr lang="en-US" altLang="x-none" sz="2000" dirty="0"/>
              <a:t>begin </a:t>
            </a:r>
            <a:r>
              <a:rPr lang="zh-CN" altLang="en-US" sz="2000" dirty="0"/>
              <a:t>开始</a:t>
            </a:r>
            <a:r>
              <a:rPr lang="en-US" altLang="x-none" sz="2000" dirty="0"/>
              <a:t>/end </a:t>
            </a:r>
            <a:r>
              <a:rPr lang="zh-CN" altLang="en-US" sz="2000" dirty="0"/>
              <a:t>结束</a:t>
            </a:r>
            <a:r>
              <a:rPr lang="en-US" altLang="x-none" sz="2000" dirty="0"/>
              <a:t>, backup </a:t>
            </a:r>
            <a:r>
              <a:rPr lang="zh-CN" altLang="en-US" sz="2000" dirty="0"/>
              <a:t>备份</a:t>
            </a:r>
            <a:r>
              <a:rPr lang="en-US" altLang="x-none" sz="2000" dirty="0"/>
              <a:t>/restore </a:t>
            </a:r>
            <a:r>
              <a:rPr lang="zh-CN" altLang="en-US" sz="2000" dirty="0"/>
              <a:t>恢复</a:t>
            </a:r>
            <a:r>
              <a:rPr lang="en-US" altLang="x-none" sz="2000" dirty="0"/>
              <a:t>/detach </a:t>
            </a:r>
            <a:r>
              <a:rPr lang="zh-CN" altLang="en-US" sz="2000" dirty="0"/>
              <a:t>脱离</a:t>
            </a:r>
            <a:endParaRPr lang="en-US" altLang="x-none" sz="2000" dirty="0"/>
          </a:p>
          <a:p>
            <a:pPr algn="l"/>
            <a:r>
              <a:rPr lang="en-US" altLang="x-none" sz="2000" dirty="0"/>
              <a:t>import </a:t>
            </a:r>
            <a:r>
              <a:rPr lang="zh-CN" altLang="en-US" sz="2000" dirty="0"/>
              <a:t>导入</a:t>
            </a:r>
            <a:r>
              <a:rPr lang="en-US" altLang="x-none" sz="2000" dirty="0"/>
              <a:t>/export </a:t>
            </a:r>
            <a:r>
              <a:rPr lang="zh-CN" altLang="en-US" sz="2000" dirty="0"/>
              <a:t>导出</a:t>
            </a:r>
            <a:r>
              <a:rPr lang="en-US" altLang="x-none" sz="2000" dirty="0"/>
              <a:t>, split </a:t>
            </a:r>
            <a:r>
              <a:rPr lang="zh-CN" altLang="en-US" sz="2000" dirty="0"/>
              <a:t>分割</a:t>
            </a:r>
            <a:r>
              <a:rPr lang="en-US" altLang="x-none" sz="2000" dirty="0"/>
              <a:t>/merge </a:t>
            </a:r>
            <a:r>
              <a:rPr lang="zh-CN" altLang="en-US" sz="2000" dirty="0"/>
              <a:t>合并</a:t>
            </a:r>
            <a:r>
              <a:rPr lang="en-US" altLang="x-none" sz="2000" dirty="0"/>
              <a:t>inject </a:t>
            </a:r>
            <a:r>
              <a:rPr lang="zh-CN" altLang="en-US" sz="2000" dirty="0"/>
              <a:t>注入</a:t>
            </a:r>
            <a:r>
              <a:rPr lang="en-US" altLang="x-none" sz="2000" dirty="0"/>
              <a:t>/extract </a:t>
            </a:r>
            <a:r>
              <a:rPr lang="zh-CN" altLang="en-US" sz="2000" dirty="0"/>
              <a:t>提取</a:t>
            </a:r>
            <a:endParaRPr lang="en-US" altLang="x-none" sz="2000" dirty="0"/>
          </a:p>
          <a:p>
            <a:pPr algn="l"/>
            <a:r>
              <a:rPr lang="en-US" altLang="x-none" sz="2000" dirty="0"/>
              <a:t>attach </a:t>
            </a:r>
            <a:r>
              <a:rPr lang="zh-CN" altLang="en-US" sz="2000" dirty="0"/>
              <a:t>附着</a:t>
            </a:r>
            <a:r>
              <a:rPr lang="en-US" altLang="x-none" sz="2000" dirty="0"/>
              <a:t>bind </a:t>
            </a:r>
            <a:r>
              <a:rPr lang="zh-CN" altLang="en-US" sz="2000" dirty="0"/>
              <a:t>绑定</a:t>
            </a:r>
            <a:r>
              <a:rPr lang="en-US" altLang="x-none" sz="2000" dirty="0"/>
              <a:t>/separate </a:t>
            </a:r>
            <a:r>
              <a:rPr lang="zh-CN" altLang="en-US" sz="2000" dirty="0"/>
              <a:t>分离</a:t>
            </a:r>
            <a:r>
              <a:rPr lang="en-US" altLang="x-none" sz="2000" dirty="0"/>
              <a:t>, view </a:t>
            </a:r>
            <a:r>
              <a:rPr lang="zh-CN" altLang="en-US" sz="2000" dirty="0"/>
              <a:t>查看</a:t>
            </a:r>
            <a:r>
              <a:rPr lang="en-US" altLang="x-none" sz="2000" dirty="0"/>
              <a:t>/browse </a:t>
            </a:r>
            <a:r>
              <a:rPr lang="zh-CN" altLang="en-US" sz="2000" dirty="0"/>
              <a:t>浏览</a:t>
            </a:r>
            <a:br>
              <a:rPr lang="zh-CN" altLang="en-US" sz="2000" dirty="0"/>
            </a:br>
            <a:r>
              <a:rPr lang="en-US" altLang="x-none" sz="2000" dirty="0"/>
              <a:t>edit </a:t>
            </a:r>
            <a:r>
              <a:rPr lang="zh-CN" altLang="en-US" sz="2000" dirty="0"/>
              <a:t>编辑</a:t>
            </a:r>
            <a:r>
              <a:rPr lang="en-US" altLang="x-none" sz="2000" dirty="0"/>
              <a:t>/modify </a:t>
            </a:r>
            <a:r>
              <a:rPr lang="zh-CN" altLang="en-US" sz="2000" dirty="0"/>
              <a:t>修改</a:t>
            </a:r>
            <a:r>
              <a:rPr lang="en-US" altLang="x-none" sz="2000" dirty="0"/>
              <a:t>, select </a:t>
            </a:r>
            <a:r>
              <a:rPr lang="zh-CN" altLang="en-US" sz="2000" dirty="0"/>
              <a:t>选取</a:t>
            </a:r>
            <a:r>
              <a:rPr lang="en-US" altLang="x-none" sz="2000" dirty="0"/>
              <a:t>/mark </a:t>
            </a:r>
            <a:r>
              <a:rPr lang="zh-CN" altLang="en-US" sz="2000" dirty="0"/>
              <a:t>标记</a:t>
            </a:r>
            <a:r>
              <a:rPr lang="en-US" altLang="x-none" sz="2000" dirty="0"/>
              <a:t>copy </a:t>
            </a:r>
            <a:r>
              <a:rPr lang="zh-CN" altLang="en-US" sz="2000" dirty="0"/>
              <a:t>复制</a:t>
            </a:r>
            <a:r>
              <a:rPr lang="en-US" altLang="x-none" sz="2000" dirty="0"/>
              <a:t>/paste </a:t>
            </a:r>
            <a:r>
              <a:rPr lang="zh-CN" altLang="en-US" sz="2000" dirty="0"/>
              <a:t>粘贴</a:t>
            </a:r>
            <a:r>
              <a:rPr lang="en-US" altLang="x-none" sz="2000" dirty="0"/>
              <a:t>, undo </a:t>
            </a:r>
            <a:r>
              <a:rPr lang="zh-CN" altLang="en-US" sz="2000" dirty="0"/>
              <a:t>撤销</a:t>
            </a:r>
            <a:r>
              <a:rPr lang="en-US" altLang="x-none" sz="2000" dirty="0"/>
              <a:t>/redo </a:t>
            </a:r>
            <a:r>
              <a:rPr lang="zh-CN" altLang="en-US" sz="2000" dirty="0"/>
              <a:t>重做</a:t>
            </a:r>
            <a:br>
              <a:rPr lang="zh-CN" altLang="en-US" sz="2000" dirty="0"/>
            </a:br>
            <a:r>
              <a:rPr lang="en-US" altLang="x-none" sz="2000" dirty="0"/>
              <a:t>insert </a:t>
            </a:r>
            <a:r>
              <a:rPr lang="zh-CN" altLang="en-US" sz="2000" dirty="0"/>
              <a:t>插入</a:t>
            </a:r>
            <a:r>
              <a:rPr lang="en-US" altLang="x-none" sz="2000" dirty="0"/>
              <a:t>/delete </a:t>
            </a:r>
            <a:r>
              <a:rPr lang="zh-CN" altLang="en-US" sz="2000" dirty="0"/>
              <a:t>移除</a:t>
            </a:r>
            <a:r>
              <a:rPr lang="en-US" altLang="x-none" sz="2000" dirty="0"/>
              <a:t>, add </a:t>
            </a:r>
            <a:r>
              <a:rPr lang="zh-CN" altLang="en-US" sz="2000" dirty="0"/>
              <a:t>加入</a:t>
            </a:r>
            <a:r>
              <a:rPr lang="en-US" altLang="x-none" sz="2000" dirty="0"/>
              <a:t>/append </a:t>
            </a:r>
            <a:r>
              <a:rPr lang="zh-CN" altLang="en-US" sz="2000" dirty="0"/>
              <a:t>添加</a:t>
            </a:r>
            <a:r>
              <a:rPr lang="en-US" altLang="x-none" sz="2000" dirty="0"/>
              <a:t>clean </a:t>
            </a:r>
            <a:r>
              <a:rPr lang="zh-CN" altLang="en-US" sz="2000" dirty="0"/>
              <a:t>清理</a:t>
            </a:r>
            <a:r>
              <a:rPr lang="en-US" altLang="x-none" sz="2000" dirty="0"/>
              <a:t>/clear </a:t>
            </a:r>
            <a:r>
              <a:rPr lang="zh-CN" altLang="en-US" sz="2000" dirty="0"/>
              <a:t>清除</a:t>
            </a:r>
            <a:r>
              <a:rPr lang="en-US" altLang="x-none" sz="2000" dirty="0"/>
              <a:t>, index </a:t>
            </a:r>
            <a:r>
              <a:rPr lang="zh-CN" altLang="en-US" sz="2000" dirty="0"/>
              <a:t>索引</a:t>
            </a:r>
            <a:r>
              <a:rPr lang="en-US" altLang="x-none" sz="2000" dirty="0"/>
              <a:t>/sort </a:t>
            </a:r>
            <a:r>
              <a:rPr lang="zh-CN" altLang="en-US" sz="2000" dirty="0"/>
              <a:t>排序</a:t>
            </a:r>
            <a:br>
              <a:rPr lang="zh-CN" altLang="en-US" sz="2000" dirty="0"/>
            </a:br>
            <a:r>
              <a:rPr lang="en-US" altLang="x-none" sz="2000" dirty="0"/>
              <a:t>find </a:t>
            </a:r>
            <a:r>
              <a:rPr lang="zh-CN" altLang="en-US" sz="2000" dirty="0"/>
              <a:t>查找</a:t>
            </a:r>
            <a:r>
              <a:rPr lang="en-US" altLang="x-none" sz="2000" dirty="0"/>
              <a:t>/search </a:t>
            </a:r>
            <a:r>
              <a:rPr lang="zh-CN" altLang="en-US" sz="2000" dirty="0"/>
              <a:t>搜索</a:t>
            </a:r>
            <a:r>
              <a:rPr lang="en-US" altLang="x-none" sz="2000" dirty="0"/>
              <a:t>, increase </a:t>
            </a:r>
            <a:r>
              <a:rPr lang="zh-CN" altLang="en-US" sz="2000" dirty="0"/>
              <a:t>增加</a:t>
            </a:r>
            <a:r>
              <a:rPr lang="en-US" altLang="x-none" sz="2000" dirty="0"/>
              <a:t>/decrease </a:t>
            </a:r>
            <a:r>
              <a:rPr lang="zh-CN" altLang="en-US" sz="2000" dirty="0"/>
              <a:t>减少</a:t>
            </a:r>
            <a:endParaRPr lang="en-US" altLang="x-none" sz="2000" dirty="0"/>
          </a:p>
          <a:p>
            <a:pPr algn="l"/>
            <a:r>
              <a:rPr lang="en-US" altLang="x-none" sz="2000" dirty="0"/>
              <a:t>play </a:t>
            </a:r>
            <a:r>
              <a:rPr lang="zh-CN" altLang="en-US" sz="2000" dirty="0"/>
              <a:t>播放</a:t>
            </a:r>
            <a:r>
              <a:rPr lang="en-US" altLang="x-none" sz="2000" dirty="0"/>
              <a:t>/pause </a:t>
            </a:r>
            <a:r>
              <a:rPr lang="zh-CN" altLang="en-US" sz="2000" dirty="0"/>
              <a:t>暂停</a:t>
            </a:r>
            <a:r>
              <a:rPr lang="en-US" altLang="x-none" sz="2000" dirty="0"/>
              <a:t>, launch </a:t>
            </a:r>
            <a:r>
              <a:rPr lang="zh-CN" altLang="en-US" sz="2000" dirty="0"/>
              <a:t>启动</a:t>
            </a:r>
            <a:r>
              <a:rPr lang="en-US" altLang="x-none" sz="2000" dirty="0"/>
              <a:t>/run </a:t>
            </a:r>
            <a:r>
              <a:rPr lang="zh-CN" altLang="en-US" sz="2000" dirty="0"/>
              <a:t>运行</a:t>
            </a:r>
            <a:r>
              <a:rPr lang="en-US" altLang="x-none" sz="2000" dirty="0"/>
              <a:t>pack </a:t>
            </a:r>
            <a:r>
              <a:rPr lang="zh-CN" altLang="en-US" sz="2000" dirty="0"/>
              <a:t>打包</a:t>
            </a:r>
            <a:r>
              <a:rPr lang="en-US" altLang="x-none" sz="2000" dirty="0"/>
              <a:t>/unpack </a:t>
            </a:r>
            <a:r>
              <a:rPr lang="zh-CN" altLang="en-US" sz="2000" dirty="0"/>
              <a:t>解包</a:t>
            </a:r>
            <a:r>
              <a:rPr lang="en-US" altLang="x-none" sz="2000" dirty="0"/>
              <a:t>, parse </a:t>
            </a:r>
            <a:r>
              <a:rPr lang="zh-CN" altLang="en-US" sz="2000" dirty="0"/>
              <a:t>解析</a:t>
            </a:r>
            <a:r>
              <a:rPr lang="en-US" altLang="x-none" sz="2000" dirty="0"/>
              <a:t>/emit </a:t>
            </a:r>
            <a:r>
              <a:rPr lang="zh-CN" altLang="en-US" sz="2000" dirty="0"/>
              <a:t>生成</a:t>
            </a:r>
            <a:endParaRPr lang="en-US" altLang="x-none"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457200" y="274638"/>
            <a:ext cx="8229600" cy="1143000"/>
          </a:xfrm>
        </p:spPr>
        <p:txBody>
          <a:bodyPr vert="horz" anchor="ctr">
            <a:normAutofit/>
          </a:bodyPr>
          <a:p>
            <a:endParaRPr sz="4400"/>
          </a:p>
        </p:txBody>
      </p:sp>
      <p:sp>
        <p:nvSpPr>
          <p:cNvPr id="21507" name="内容占位符 2"/>
          <p:cNvSpPr>
            <a:spLocks noGrp="1"/>
          </p:cNvSpPr>
          <p:nvPr>
            <p:ph idx="1"/>
          </p:nvPr>
        </p:nvSpPr>
        <p:spPr>
          <a:xfrm>
            <a:off x="467995" y="1628775"/>
            <a:ext cx="8229600" cy="4525963"/>
          </a:xfrm>
        </p:spPr>
        <p:txBody>
          <a:bodyPr vert="horz">
            <a:normAutofit/>
          </a:bodyPr>
          <a:p>
            <a:pPr algn="l"/>
            <a:r>
              <a:rPr lang="en-US" altLang="x-none" sz="2000" dirty="0"/>
              <a:t>compile </a:t>
            </a:r>
            <a:r>
              <a:rPr lang="zh-CN" altLang="en-US" sz="2000" dirty="0"/>
              <a:t>编译</a:t>
            </a:r>
            <a:r>
              <a:rPr lang="en-US" altLang="x-none" sz="2000" dirty="0"/>
              <a:t>/execute </a:t>
            </a:r>
            <a:r>
              <a:rPr lang="zh-CN" altLang="en-US" sz="2000" dirty="0"/>
              <a:t>执行</a:t>
            </a:r>
            <a:r>
              <a:rPr lang="en-US" altLang="x-none" sz="2000" dirty="0"/>
              <a:t>, debug </a:t>
            </a:r>
            <a:r>
              <a:rPr lang="zh-CN" altLang="en-US" sz="2000" dirty="0"/>
              <a:t>调试</a:t>
            </a:r>
            <a:r>
              <a:rPr lang="en-US" altLang="x-none" sz="2000" dirty="0"/>
              <a:t>/trace </a:t>
            </a:r>
            <a:r>
              <a:rPr lang="zh-CN" altLang="en-US" sz="2000" dirty="0"/>
              <a:t>跟踪</a:t>
            </a:r>
            <a:br>
              <a:rPr lang="zh-CN" altLang="en-US" sz="2000" dirty="0"/>
            </a:br>
            <a:r>
              <a:rPr lang="en-US" altLang="x-none" sz="2000" dirty="0"/>
              <a:t>observe </a:t>
            </a:r>
            <a:r>
              <a:rPr lang="zh-CN" altLang="en-US" sz="2000" dirty="0"/>
              <a:t>观察</a:t>
            </a:r>
            <a:r>
              <a:rPr lang="en-US" altLang="x-none" sz="2000" dirty="0"/>
              <a:t>/listen </a:t>
            </a:r>
            <a:r>
              <a:rPr lang="zh-CN" altLang="en-US" sz="2000" dirty="0"/>
              <a:t>监听</a:t>
            </a:r>
            <a:r>
              <a:rPr lang="en-US" altLang="x-none" sz="2000" dirty="0"/>
              <a:t>, build </a:t>
            </a:r>
            <a:r>
              <a:rPr lang="zh-CN" altLang="en-US" sz="2000" dirty="0"/>
              <a:t>构建</a:t>
            </a:r>
            <a:r>
              <a:rPr lang="en-US" altLang="x-none" sz="2000" dirty="0"/>
              <a:t>/publish </a:t>
            </a:r>
            <a:r>
              <a:rPr lang="zh-CN" altLang="en-US" sz="2000" dirty="0"/>
              <a:t>发布</a:t>
            </a:r>
            <a:r>
              <a:rPr lang="en-US" altLang="x-none" sz="2000" dirty="0"/>
              <a:t>push </a:t>
            </a:r>
            <a:r>
              <a:rPr lang="zh-CN" altLang="en-US" sz="2000" dirty="0"/>
              <a:t>推</a:t>
            </a:r>
            <a:r>
              <a:rPr lang="en-US" altLang="x-none" sz="2000" dirty="0"/>
              <a:t>/pull </a:t>
            </a:r>
            <a:r>
              <a:rPr lang="zh-CN" altLang="en-US" sz="2000" dirty="0"/>
              <a:t>拉</a:t>
            </a:r>
            <a:r>
              <a:rPr lang="en-US" altLang="x-none" sz="2000" dirty="0"/>
              <a:t>, </a:t>
            </a:r>
            <a:endParaRPr lang="zh-CN" altLang="en-US" sz="2000" dirty="0"/>
          </a:p>
          <a:p>
            <a:pPr algn="l"/>
            <a:r>
              <a:rPr lang="en-US" altLang="x-none" sz="2000" dirty="0"/>
              <a:t>input </a:t>
            </a:r>
            <a:r>
              <a:rPr lang="zh-CN" altLang="en-US" sz="2000" dirty="0"/>
              <a:t>输入</a:t>
            </a:r>
            <a:r>
              <a:rPr lang="en-US" altLang="x-none" sz="2000" dirty="0"/>
              <a:t>/output </a:t>
            </a:r>
            <a:r>
              <a:rPr lang="zh-CN" altLang="en-US" sz="2000" dirty="0"/>
              <a:t>输出</a:t>
            </a:r>
            <a:r>
              <a:rPr lang="en-US" altLang="x-none" sz="2000" dirty="0"/>
              <a:t>, encode </a:t>
            </a:r>
            <a:r>
              <a:rPr lang="zh-CN" altLang="en-US" sz="2000" dirty="0"/>
              <a:t>编码</a:t>
            </a:r>
            <a:r>
              <a:rPr lang="en-US" altLang="x-none" sz="2000" dirty="0"/>
              <a:t>/decode </a:t>
            </a:r>
            <a:r>
              <a:rPr lang="zh-CN" altLang="en-US" sz="2000" dirty="0"/>
              <a:t>解码</a:t>
            </a:r>
            <a:r>
              <a:rPr lang="en-US" altLang="x-none" sz="2000" dirty="0"/>
              <a:t>expand </a:t>
            </a:r>
            <a:r>
              <a:rPr lang="zh-CN" altLang="en-US" sz="2000" dirty="0"/>
              <a:t>展开</a:t>
            </a:r>
            <a:r>
              <a:rPr lang="en-US" altLang="x-none" sz="2000" dirty="0"/>
              <a:t>/collapse </a:t>
            </a:r>
            <a:r>
              <a:rPr lang="zh-CN" altLang="en-US" sz="2000" dirty="0"/>
              <a:t>折叠</a:t>
            </a:r>
            <a:br>
              <a:rPr lang="zh-CN" altLang="en-US" sz="2000" dirty="0"/>
            </a:br>
            <a:r>
              <a:rPr lang="en-US" altLang="x-none" sz="2000" dirty="0"/>
              <a:t>encrypt </a:t>
            </a:r>
            <a:r>
              <a:rPr lang="zh-CN" altLang="en-US" sz="2000" dirty="0"/>
              <a:t>加密</a:t>
            </a:r>
            <a:r>
              <a:rPr lang="en-US" altLang="x-none" sz="2000" dirty="0"/>
              <a:t>/decrypt </a:t>
            </a:r>
            <a:r>
              <a:rPr lang="zh-CN" altLang="en-US" sz="2000" dirty="0"/>
              <a:t>解密</a:t>
            </a:r>
            <a:r>
              <a:rPr lang="en-US" altLang="x-none" sz="2000" dirty="0"/>
              <a:t>, compress </a:t>
            </a:r>
            <a:r>
              <a:rPr lang="zh-CN" altLang="en-US" sz="2000" dirty="0"/>
              <a:t>压缩</a:t>
            </a:r>
            <a:r>
              <a:rPr lang="en-US" altLang="x-none" sz="2000" dirty="0"/>
              <a:t>/decompress </a:t>
            </a:r>
            <a:r>
              <a:rPr lang="zh-CN" altLang="en-US" sz="2000" dirty="0"/>
              <a:t>解压缩</a:t>
            </a:r>
            <a:br>
              <a:rPr lang="zh-CN" altLang="en-US" sz="2000" dirty="0"/>
            </a:br>
            <a:r>
              <a:rPr lang="en-US" altLang="x-none" sz="2000" dirty="0"/>
              <a:t>connect </a:t>
            </a:r>
            <a:r>
              <a:rPr lang="zh-CN" altLang="en-US" sz="2000" dirty="0"/>
              <a:t>连接</a:t>
            </a:r>
            <a:r>
              <a:rPr lang="en-US" altLang="x-none" sz="2000" dirty="0"/>
              <a:t>/disconnect </a:t>
            </a:r>
            <a:r>
              <a:rPr lang="zh-CN" altLang="en-US" sz="2000" dirty="0"/>
              <a:t>断开</a:t>
            </a:r>
            <a:r>
              <a:rPr lang="en-US" altLang="x-none" sz="2000" dirty="0"/>
              <a:t>, send </a:t>
            </a:r>
            <a:r>
              <a:rPr lang="zh-CN" altLang="en-US" sz="2000" dirty="0"/>
              <a:t>发送</a:t>
            </a:r>
            <a:r>
              <a:rPr lang="en-US" altLang="x-none" sz="2000" dirty="0"/>
              <a:t>/receive </a:t>
            </a:r>
            <a:r>
              <a:rPr lang="zh-CN" altLang="en-US" sz="2000" dirty="0"/>
              <a:t>接收</a:t>
            </a:r>
            <a:br>
              <a:rPr lang="zh-CN" altLang="en-US" sz="2000" dirty="0"/>
            </a:br>
            <a:r>
              <a:rPr lang="en-US" altLang="x-none" sz="2000" dirty="0"/>
              <a:t>download </a:t>
            </a:r>
            <a:r>
              <a:rPr lang="zh-CN" altLang="en-US" sz="2000" dirty="0"/>
              <a:t>下载</a:t>
            </a:r>
            <a:r>
              <a:rPr lang="en-US" altLang="x-none" sz="2000" dirty="0"/>
              <a:t>/upload </a:t>
            </a:r>
            <a:r>
              <a:rPr lang="zh-CN" altLang="en-US" sz="2000" dirty="0"/>
              <a:t>上传</a:t>
            </a:r>
            <a:r>
              <a:rPr lang="en-US" altLang="x-none" sz="2000" dirty="0"/>
              <a:t>, refresh </a:t>
            </a:r>
            <a:r>
              <a:rPr lang="zh-CN" altLang="en-US" sz="2000" dirty="0"/>
              <a:t>刷新</a:t>
            </a:r>
            <a:r>
              <a:rPr lang="en-US" altLang="x-none" sz="2000" dirty="0"/>
              <a:t>/synchronize </a:t>
            </a:r>
            <a:r>
              <a:rPr lang="zh-CN" altLang="en-US" sz="2000" dirty="0"/>
              <a:t>同步</a:t>
            </a:r>
            <a:br>
              <a:rPr lang="zh-CN" altLang="en-US" sz="2000" dirty="0"/>
            </a:br>
            <a:r>
              <a:rPr lang="en-US" altLang="x-none" sz="2000" dirty="0"/>
              <a:t>update </a:t>
            </a:r>
            <a:r>
              <a:rPr lang="zh-CN" altLang="en-US" sz="2000" dirty="0"/>
              <a:t>更新</a:t>
            </a:r>
            <a:r>
              <a:rPr lang="en-US" altLang="x-none" sz="2000" dirty="0"/>
              <a:t>/revert </a:t>
            </a:r>
            <a:r>
              <a:rPr lang="zh-CN" altLang="en-US" sz="2000" dirty="0"/>
              <a:t>复原</a:t>
            </a:r>
            <a:r>
              <a:rPr lang="en-US" altLang="x-none" sz="2000" dirty="0"/>
              <a:t>, lock </a:t>
            </a:r>
            <a:r>
              <a:rPr lang="zh-CN" altLang="en-US" sz="2000" dirty="0"/>
              <a:t>锁定</a:t>
            </a:r>
            <a:r>
              <a:rPr lang="en-US" altLang="x-none" sz="2000" dirty="0"/>
              <a:t>/unlock </a:t>
            </a:r>
            <a:r>
              <a:rPr lang="zh-CN" altLang="en-US" sz="2000" dirty="0"/>
              <a:t>解锁</a:t>
            </a:r>
            <a:br>
              <a:rPr lang="zh-CN" altLang="en-US" sz="2000" dirty="0"/>
            </a:br>
            <a:r>
              <a:rPr lang="en-US" altLang="x-none" sz="2000" dirty="0"/>
              <a:t>check out </a:t>
            </a:r>
            <a:r>
              <a:rPr lang="zh-CN" altLang="en-US" sz="2000" dirty="0"/>
              <a:t>签出</a:t>
            </a:r>
            <a:r>
              <a:rPr lang="en-US" altLang="x-none" sz="2000" dirty="0"/>
              <a:t>/check in </a:t>
            </a:r>
            <a:r>
              <a:rPr lang="zh-CN" altLang="en-US" sz="2000" dirty="0"/>
              <a:t>签入</a:t>
            </a:r>
            <a:r>
              <a:rPr lang="en-US" altLang="x-none" sz="2000" dirty="0"/>
              <a:t>, submit </a:t>
            </a:r>
            <a:r>
              <a:rPr lang="zh-CN" altLang="en-US" sz="2000" dirty="0"/>
              <a:t>提交</a:t>
            </a:r>
            <a:r>
              <a:rPr lang="en-US" altLang="x-none" sz="2000" dirty="0"/>
              <a:t>/commit </a:t>
            </a:r>
            <a:r>
              <a:rPr lang="zh-CN" altLang="en-US" sz="2000" dirty="0"/>
              <a:t>交付</a:t>
            </a:r>
            <a:br>
              <a:rPr lang="zh-CN" altLang="en-US" sz="2000" dirty="0"/>
            </a:br>
            <a:r>
              <a:rPr lang="en-US" altLang="x-none" sz="2000" dirty="0"/>
              <a:t>begin </a:t>
            </a:r>
            <a:r>
              <a:rPr lang="zh-CN" altLang="en-US" sz="2000" dirty="0"/>
              <a:t>起始</a:t>
            </a:r>
            <a:r>
              <a:rPr lang="en-US" altLang="x-none" sz="2000" dirty="0"/>
              <a:t>/end </a:t>
            </a:r>
            <a:r>
              <a:rPr lang="zh-CN" altLang="en-US" sz="2000" dirty="0"/>
              <a:t>结束</a:t>
            </a:r>
            <a:r>
              <a:rPr lang="en-US" altLang="x-none" sz="2000" dirty="0"/>
              <a:t>, start </a:t>
            </a:r>
            <a:r>
              <a:rPr lang="zh-CN" altLang="en-US" sz="2000" dirty="0"/>
              <a:t>开始</a:t>
            </a:r>
            <a:r>
              <a:rPr lang="en-US" altLang="x-none" sz="2000" dirty="0"/>
              <a:t>/finish </a:t>
            </a:r>
            <a:r>
              <a:rPr lang="zh-CN" altLang="en-US" sz="2000" dirty="0"/>
              <a:t>完成</a:t>
            </a:r>
            <a:r>
              <a:rPr lang="en-US" altLang="x-none" sz="2000" dirty="0"/>
              <a:t>enter </a:t>
            </a:r>
            <a:r>
              <a:rPr lang="zh-CN" altLang="en-US" sz="2000" dirty="0"/>
              <a:t>进入</a:t>
            </a:r>
            <a:r>
              <a:rPr lang="en-US" altLang="x-none" sz="2000" dirty="0"/>
              <a:t>/exit </a:t>
            </a:r>
            <a:r>
              <a:rPr lang="zh-CN" altLang="en-US" sz="2000" dirty="0"/>
              <a:t>退出</a:t>
            </a:r>
            <a:r>
              <a:rPr lang="en-US" altLang="x-none" sz="2000" dirty="0"/>
              <a:t>, abort </a:t>
            </a:r>
            <a:r>
              <a:rPr lang="zh-CN" altLang="en-US" sz="2000" dirty="0"/>
              <a:t>放弃</a:t>
            </a:r>
            <a:r>
              <a:rPr lang="en-US" altLang="x-none" sz="2000" dirty="0"/>
              <a:t>/quit </a:t>
            </a:r>
            <a:r>
              <a:rPr lang="zh-CN" altLang="en-US" sz="2000" dirty="0"/>
              <a:t>离开</a:t>
            </a:r>
            <a:br>
              <a:rPr lang="zh-CN" altLang="en-US" sz="2000" dirty="0"/>
            </a:br>
            <a:r>
              <a:rPr lang="en-US" altLang="x-none" sz="2000" dirty="0"/>
              <a:t>obsolete </a:t>
            </a:r>
            <a:r>
              <a:rPr lang="zh-CN" altLang="en-US" sz="2000" dirty="0"/>
              <a:t>废弃</a:t>
            </a:r>
            <a:r>
              <a:rPr lang="en-US" altLang="x-none" sz="2000" dirty="0"/>
              <a:t>/depreciate </a:t>
            </a:r>
            <a:r>
              <a:rPr lang="zh-CN" altLang="en-US" sz="2000" dirty="0"/>
              <a:t>废旧</a:t>
            </a:r>
            <a:r>
              <a:rPr lang="en-US" altLang="x-none" sz="2000" dirty="0"/>
              <a:t>, collect </a:t>
            </a:r>
            <a:r>
              <a:rPr lang="zh-CN" altLang="en-US" sz="2000" dirty="0"/>
              <a:t>收集</a:t>
            </a:r>
            <a:r>
              <a:rPr lang="en-US" altLang="x-none" sz="2000" dirty="0"/>
              <a:t>/aggregate </a:t>
            </a:r>
            <a:r>
              <a:rPr lang="zh-CN" altLang="en-US" sz="2000" dirty="0"/>
              <a:t>聚集 </a:t>
            </a:r>
            <a:endParaRPr lang="zh-CN" altLang="en-US" sz="2000" dirty="0"/>
          </a:p>
          <a:p>
            <a:pPr algn="l"/>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457200" y="274638"/>
            <a:ext cx="8229600" cy="1143000"/>
          </a:xfrm>
        </p:spPr>
        <p:txBody>
          <a:bodyPr vert="horz" anchor="ctr">
            <a:normAutofit/>
          </a:bodyPr>
          <a:p>
            <a:endParaRPr sz="4400"/>
          </a:p>
        </p:txBody>
      </p:sp>
      <p:pic>
        <p:nvPicPr>
          <p:cNvPr id="4099" name="内容占位符 4"/>
          <p:cNvPicPr>
            <a:picLocks noGrp="1" noChangeAspect="1"/>
          </p:cNvPicPr>
          <p:nvPr>
            <p:ph idx="1"/>
          </p:nvPr>
        </p:nvPicPr>
        <p:blipFill>
          <a:blip r:embed="rId1"/>
          <a:srcRect/>
          <a:stretch>
            <a:fillRect/>
          </a:stretch>
        </p:blipFill>
        <p:spPr>
          <a:xfrm>
            <a:off x="2609850" y="4435475"/>
            <a:ext cx="2287588" cy="1876425"/>
          </a:xfrm>
        </p:spPr>
      </p:pic>
      <p:pic>
        <p:nvPicPr>
          <p:cNvPr id="4100" name="图片 3"/>
          <p:cNvPicPr>
            <a:picLocks noChangeAspect="1"/>
          </p:cNvPicPr>
          <p:nvPr/>
        </p:nvPicPr>
        <p:blipFill>
          <a:blip r:embed="rId2"/>
          <a:srcRect/>
          <a:stretch>
            <a:fillRect/>
          </a:stretch>
        </p:blipFill>
        <p:spPr>
          <a:xfrm>
            <a:off x="3851275" y="1784350"/>
            <a:ext cx="4724400" cy="1943100"/>
          </a:xfrm>
          <a:prstGeom prst="rect">
            <a:avLst/>
          </a:prstGeom>
          <a:noFill/>
          <a:ln w="9525">
            <a:noFill/>
            <a:miter/>
          </a:ln>
        </p:spPr>
      </p:pic>
      <p:pic>
        <p:nvPicPr>
          <p:cNvPr id="4101" name="图片 5"/>
          <p:cNvPicPr>
            <a:picLocks noChangeAspect="1"/>
          </p:cNvPicPr>
          <p:nvPr/>
        </p:nvPicPr>
        <p:blipFill>
          <a:blip r:embed="rId3"/>
          <a:srcRect/>
          <a:stretch>
            <a:fillRect/>
          </a:stretch>
        </p:blipFill>
        <p:spPr>
          <a:xfrm>
            <a:off x="6348413" y="4241800"/>
            <a:ext cx="1668462" cy="1778000"/>
          </a:xfrm>
          <a:prstGeom prst="rect">
            <a:avLst/>
          </a:prstGeom>
          <a:noFill/>
          <a:ln w="9525">
            <a:noFill/>
            <a:miter/>
          </a:ln>
        </p:spPr>
      </p:pic>
      <p:pic>
        <p:nvPicPr>
          <p:cNvPr id="4102" name="图片 7"/>
          <p:cNvPicPr>
            <a:picLocks noChangeAspect="1"/>
          </p:cNvPicPr>
          <p:nvPr/>
        </p:nvPicPr>
        <p:blipFill>
          <a:blip r:embed="rId4"/>
          <a:srcRect/>
          <a:stretch>
            <a:fillRect/>
          </a:stretch>
        </p:blipFill>
        <p:spPr>
          <a:xfrm>
            <a:off x="268288" y="1778000"/>
            <a:ext cx="2443162" cy="1911350"/>
          </a:xfrm>
          <a:prstGeom prst="rect">
            <a:avLst/>
          </a:prstGeom>
          <a:noFill/>
          <a:ln w="9525">
            <a:noFill/>
            <a:miter/>
          </a:ln>
        </p:spPr>
      </p:pic>
      <p:sp>
        <p:nvSpPr>
          <p:cNvPr id="4103" name="右箭头 8"/>
          <p:cNvSpPr/>
          <p:nvPr/>
        </p:nvSpPr>
        <p:spPr>
          <a:xfrm>
            <a:off x="2916238" y="2492375"/>
            <a:ext cx="719137" cy="576263"/>
          </a:xfrm>
          <a:prstGeom prst="rightArrow">
            <a:avLst>
              <a:gd name="adj1" fmla="val 50000"/>
              <a:gd name="adj2" fmla="val 49905"/>
            </a:avLst>
          </a:prstGeom>
          <a:solidFill>
            <a:srgbClr val="00B050"/>
          </a:solidFill>
          <a:ln w="25400" cap="flat" cmpd="sng">
            <a:solidFill>
              <a:schemeClr val="bg1"/>
            </a:solidFill>
            <a:prstDash val="solid"/>
            <a:miter/>
            <a:headEnd type="none" w="med" len="med"/>
            <a:tailEnd type="none" w="med" len="med"/>
          </a:ln>
        </p:spPr>
        <p:txBody>
          <a:bodyPr anchor="ctr"/>
          <a:p>
            <a:pPr lvl="0" algn="ctr"/>
            <a:endParaRPr>
              <a:solidFill>
                <a:srgbClr val="FFFFFF"/>
              </a:solidFill>
              <a:latin typeface="宋体" charset="-122"/>
              <a:ea typeface="宋体" charset="-122"/>
              <a:sym typeface="宋体" charset="-122"/>
            </a:endParaRPr>
          </a:p>
        </p:txBody>
      </p:sp>
      <p:sp>
        <p:nvSpPr>
          <p:cNvPr id="4104" name="下箭头 9"/>
          <p:cNvSpPr/>
          <p:nvPr/>
        </p:nvSpPr>
        <p:spPr>
          <a:xfrm>
            <a:off x="4067175" y="3854450"/>
            <a:ext cx="504825" cy="674688"/>
          </a:xfrm>
          <a:prstGeom prst="downArrow">
            <a:avLst>
              <a:gd name="adj1" fmla="val 50000"/>
              <a:gd name="adj2" fmla="val 49957"/>
            </a:avLst>
          </a:prstGeom>
          <a:solidFill>
            <a:srgbClr val="00B050"/>
          </a:solidFill>
          <a:ln w="25400" cap="flat" cmpd="sng">
            <a:solidFill>
              <a:schemeClr val="bg1"/>
            </a:solidFill>
            <a:prstDash val="solid"/>
            <a:miter/>
            <a:headEnd type="none" w="med" len="med"/>
            <a:tailEnd type="none" w="med" len="med"/>
          </a:ln>
        </p:spPr>
        <p:txBody>
          <a:bodyPr anchor="ctr"/>
          <a:p>
            <a:pPr lvl="0" algn="ctr"/>
            <a:endParaRPr>
              <a:solidFill>
                <a:srgbClr val="FFFFFF"/>
              </a:solidFill>
              <a:latin typeface="宋体" charset="-122"/>
              <a:ea typeface="宋体" charset="-122"/>
              <a:sym typeface="宋体" charset="-122"/>
            </a:endParaRPr>
          </a:p>
        </p:txBody>
      </p:sp>
      <p:sp>
        <p:nvSpPr>
          <p:cNvPr id="4105" name="右箭头 10"/>
          <p:cNvSpPr/>
          <p:nvPr/>
        </p:nvSpPr>
        <p:spPr>
          <a:xfrm>
            <a:off x="5151438" y="5130800"/>
            <a:ext cx="808037" cy="485775"/>
          </a:xfrm>
          <a:prstGeom prst="rightArrow">
            <a:avLst>
              <a:gd name="adj1" fmla="val 50000"/>
              <a:gd name="adj2" fmla="val 49948"/>
            </a:avLst>
          </a:prstGeom>
          <a:solidFill>
            <a:srgbClr val="00B050"/>
          </a:solidFill>
          <a:ln w="25400" cap="flat" cmpd="sng">
            <a:solidFill>
              <a:schemeClr val="bg1"/>
            </a:solidFill>
            <a:prstDash val="solid"/>
            <a:miter/>
            <a:headEnd type="none" w="med" len="med"/>
            <a:tailEnd type="none" w="med" len="med"/>
          </a:ln>
        </p:spPr>
        <p:txBody>
          <a:bodyPr anchor="ctr"/>
          <a:p>
            <a:pPr lvl="0" algn="ctr"/>
            <a:endParaRPr>
              <a:solidFill>
                <a:srgbClr val="FFFFFF"/>
              </a:solidFill>
              <a:latin typeface="宋体" charset="-122"/>
              <a:ea typeface="宋体" charset="-122"/>
              <a:sym typeface="宋体" charset="-122"/>
            </a:endParaRPr>
          </a:p>
        </p:txBody>
      </p:sp>
      <p:sp>
        <p:nvSpPr>
          <p:cNvPr id="4106" name="文本框 11"/>
          <p:cNvSpPr/>
          <p:nvPr/>
        </p:nvSpPr>
        <p:spPr>
          <a:xfrm>
            <a:off x="3132138" y="6184900"/>
            <a:ext cx="1439862" cy="368300"/>
          </a:xfrm>
          <a:prstGeom prst="rect">
            <a:avLst/>
          </a:prstGeom>
          <a:noFill/>
          <a:ln w="9525">
            <a:noFill/>
            <a:miter/>
          </a:ln>
        </p:spPr>
        <p:txBody>
          <a:bodyPr wrap="square">
            <a:spAutoFit/>
          </a:bodyPr>
          <a:p>
            <a:pPr lvl="0"/>
            <a:r>
              <a:rPr lang="zh-CN" altLang="en-US" dirty="0">
                <a:solidFill>
                  <a:srgbClr val="000000"/>
                </a:solidFill>
                <a:latin typeface="Calibri" charset="0"/>
                <a:ea typeface="宋体" charset="-122"/>
                <a:sym typeface="宋体" charset="-122"/>
              </a:rPr>
              <a:t>半独立思考</a:t>
            </a:r>
            <a:endParaRPr lang="zh-CN" altLang="en-US" dirty="0">
              <a:solidFill>
                <a:srgbClr val="000000"/>
              </a:solidFill>
              <a:latin typeface="Calibri" charset="0"/>
              <a:ea typeface="宋体" charset="-122"/>
              <a:sym typeface="宋体" charset="-122"/>
            </a:endParaRPr>
          </a:p>
        </p:txBody>
      </p:sp>
      <p:sp>
        <p:nvSpPr>
          <p:cNvPr id="4107" name="文本框 12"/>
          <p:cNvSpPr/>
          <p:nvPr/>
        </p:nvSpPr>
        <p:spPr>
          <a:xfrm>
            <a:off x="6661150" y="6127750"/>
            <a:ext cx="1209675" cy="368300"/>
          </a:xfrm>
          <a:prstGeom prst="rect">
            <a:avLst/>
          </a:prstGeom>
          <a:noFill/>
          <a:ln w="9525">
            <a:noFill/>
            <a:miter/>
          </a:ln>
        </p:spPr>
        <p:txBody>
          <a:bodyPr wrap="square">
            <a:spAutoFit/>
          </a:bodyPr>
          <a:p>
            <a:pPr lvl="0"/>
            <a:r>
              <a:rPr lang="zh-CN" altLang="en-US" dirty="0">
                <a:solidFill>
                  <a:srgbClr val="000000"/>
                </a:solidFill>
                <a:latin typeface="Calibri" charset="0"/>
                <a:ea typeface="宋体" charset="-122"/>
                <a:sym typeface="宋体" charset="-122"/>
              </a:rPr>
              <a:t>独立思考</a:t>
            </a:r>
            <a:endParaRPr lang="zh-CN" altLang="en-US" dirty="0">
              <a:solidFill>
                <a:srgbClr val="000000"/>
              </a:solidFill>
              <a:latin typeface="Calibri" charset="0"/>
              <a:ea typeface="宋体" charset="-122"/>
              <a:sym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代码基础完美法则</a:t>
            </a:r>
            <a:endParaRPr lang="zh-CN" altLang="en-US" sz="4400" kern="1200">
              <a:latin typeface="Calibri" charset="0"/>
              <a:ea typeface="宋体" charset="-122"/>
              <a:sym typeface="Calibri" charset="0"/>
            </a:endParaRPr>
          </a:p>
        </p:txBody>
      </p:sp>
      <p:sp>
        <p:nvSpPr>
          <p:cNvPr id="22531"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457200" y="274638"/>
            <a:ext cx="8229600" cy="1143000"/>
          </a:xfrm>
        </p:spPr>
        <p:txBody>
          <a:bodyPr vert="horz" anchor="ctr">
            <a:normAutofit/>
          </a:bodyPr>
          <a:p>
            <a:pPr algn="l"/>
            <a:endParaRPr sz="4400"/>
          </a:p>
        </p:txBody>
      </p:sp>
      <p:sp>
        <p:nvSpPr>
          <p:cNvPr id="23555" name="内容占位符 2"/>
          <p:cNvSpPr>
            <a:spLocks noGrp="1"/>
          </p:cNvSpPr>
          <p:nvPr>
            <p:ph idx="1"/>
          </p:nvPr>
        </p:nvSpPr>
        <p:spPr>
          <a:xfrm>
            <a:off x="457200" y="1600200"/>
            <a:ext cx="8229600" cy="4525963"/>
          </a:xfrm>
        </p:spPr>
        <p:txBody>
          <a:bodyPr vert="horz">
            <a:normAutofit/>
          </a:bodyPr>
          <a:p>
            <a:pPr algn="l"/>
            <a:r>
              <a:rPr lang="en-US" altLang="x-none" sz="3200" dirty="0"/>
              <a:t>HTML</a:t>
            </a:r>
            <a:r>
              <a:rPr lang="zh-CN" altLang="en-US" sz="3200" dirty="0"/>
              <a:t>篇</a:t>
            </a:r>
            <a:endParaRPr lang="en-US" altLang="x-none" sz="3200" dirty="0"/>
          </a:p>
          <a:p>
            <a:pPr algn="l"/>
            <a:r>
              <a:rPr lang="en-US" altLang="x-none" sz="3200" dirty="0"/>
              <a:t>CSS</a:t>
            </a:r>
            <a:r>
              <a:rPr lang="zh-CN" altLang="en-US" sz="3200" dirty="0"/>
              <a:t>篇</a:t>
            </a:r>
            <a:endParaRPr lang="en-US" altLang="x-none" sz="3200" dirty="0"/>
          </a:p>
          <a:p>
            <a:pPr algn="l"/>
            <a:r>
              <a:rPr lang="en-US" altLang="x-none" sz="3200" dirty="0"/>
              <a:t>JS</a:t>
            </a:r>
            <a:r>
              <a:rPr lang="zh-CN" altLang="en-US" sz="3200" dirty="0"/>
              <a:t>篇</a:t>
            </a:r>
            <a:endParaRPr lang="zh-CN"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457200" y="274638"/>
            <a:ext cx="8229600" cy="1143000"/>
          </a:xfrm>
        </p:spPr>
        <p:txBody>
          <a:bodyPr vert="horz" anchor="ctr">
            <a:normAutofit/>
          </a:bodyPr>
          <a:p>
            <a:r>
              <a:rPr lang="en-US" altLang="x-none" sz="4400" dirty="0"/>
              <a:t>JS</a:t>
            </a:r>
            <a:endParaRPr lang="zh-CN" altLang="en-US" sz="4400" dirty="0"/>
          </a:p>
        </p:txBody>
      </p:sp>
      <p:sp>
        <p:nvSpPr>
          <p:cNvPr id="24579" name="内容占位符 2"/>
          <p:cNvSpPr>
            <a:spLocks noGrp="1"/>
          </p:cNvSpPr>
          <p:nvPr>
            <p:ph idx="1"/>
          </p:nvPr>
        </p:nvSpPr>
        <p:spPr>
          <a:xfrm>
            <a:off x="467995" y="1557020"/>
            <a:ext cx="8229600" cy="4525963"/>
          </a:xfrm>
        </p:spPr>
        <p:txBody>
          <a:bodyPr vert="horz">
            <a:normAutofit/>
          </a:bodyPr>
          <a:p>
            <a:pPr lvl="1" algn="l"/>
            <a:r>
              <a:rPr lang="en-US" altLang="x-none" sz="2400" dirty="0"/>
              <a:t>Null </a:t>
            </a:r>
            <a:r>
              <a:rPr lang="zh-CN" altLang="en-US" sz="2400" dirty="0"/>
              <a:t>未定义 为空预防</a:t>
            </a:r>
            <a:endParaRPr lang="en-US" altLang="x-none" sz="2400" dirty="0"/>
          </a:p>
          <a:p>
            <a:pPr lvl="1" algn="l"/>
            <a:r>
              <a:rPr lang="en-US" altLang="x-none" sz="2400" dirty="0"/>
              <a:t>Function add(id){}</a:t>
            </a:r>
            <a:endParaRPr lang="zh-CN" altLang="en-US" sz="2400" dirty="0"/>
          </a:p>
          <a:p>
            <a:pPr lvl="1" algn="l"/>
            <a:r>
              <a:rPr lang="en-US" altLang="x-none" sz="2400" dirty="0"/>
              <a:t>Var id ;</a:t>
            </a:r>
            <a:endParaRPr lang="zh-CN" altLang="en-US" sz="2400" dirty="0"/>
          </a:p>
          <a:p>
            <a:pPr lvl="1" algn="l"/>
            <a:r>
              <a:rPr lang="en-US" altLang="x-none" sz="2400" dirty="0"/>
              <a:t>Add()</a:t>
            </a:r>
            <a:endParaRPr lang="zh-CN" altLang="en-US" sz="2400" dirty="0"/>
          </a:p>
          <a:p>
            <a:pPr lvl="1" algn="l"/>
            <a:r>
              <a:rPr lang="zh-CN" altLang="en-US" sz="2400" dirty="0"/>
              <a:t>正负数零预防</a:t>
            </a:r>
            <a:endParaRPr lang="en-US" altLang="x-none" sz="2400" dirty="0"/>
          </a:p>
          <a:p>
            <a:pPr lvl="2" algn="l"/>
            <a:r>
              <a:rPr lang="zh-CN" altLang="en-US" sz="2000" dirty="0"/>
              <a:t>函数只接受整数，而输入的是负数，你写的代码要能预测到用户可能的恶意输入，而不会导致系统功能被破坏</a:t>
            </a:r>
            <a:endParaRPr lang="en-US" altLang="x-none" sz="2000" dirty="0"/>
          </a:p>
          <a:p>
            <a:pPr lvl="1" algn="l"/>
            <a:r>
              <a:rPr lang="zh-CN" altLang="en-US" sz="2400" dirty="0"/>
              <a:t>数据类型错误预防</a:t>
            </a:r>
            <a:endParaRPr lang="en-US" altLang="x-none" sz="2400" dirty="0"/>
          </a:p>
          <a:p>
            <a:pPr lvl="1" algn="l"/>
            <a:r>
              <a:rPr lang="zh-CN" altLang="en-US" sz="2400" dirty="0"/>
              <a:t>字符篇</a:t>
            </a:r>
            <a:r>
              <a:rPr lang="en-US" altLang="x-none" sz="2400" dirty="0"/>
              <a:t>—</a:t>
            </a:r>
            <a:r>
              <a:rPr lang="zh-CN" altLang="en-US" sz="2400" dirty="0"/>
              <a:t>空白，前缀，后缀，大小写问题</a:t>
            </a:r>
            <a:endParaRPr lang="en-US" altLang="x-none" sz="2400" dirty="0"/>
          </a:p>
          <a:p>
            <a:pPr algn="l"/>
            <a:endParaRPr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457200" y="274638"/>
            <a:ext cx="8229600" cy="1143000"/>
          </a:xfrm>
        </p:spPr>
        <p:txBody>
          <a:bodyPr vert="horz" anchor="ctr">
            <a:normAutofit/>
          </a:bodyPr>
          <a:p>
            <a:r>
              <a:rPr lang="zh-CN" altLang="en-US" sz="4400"/>
              <a:t>案例演示</a:t>
            </a:r>
            <a:endParaRPr lang="zh-CN" altLang="en-US" sz="4400"/>
          </a:p>
        </p:txBody>
      </p:sp>
      <p:sp>
        <p:nvSpPr>
          <p:cNvPr id="25603" name="内容占位符 2"/>
          <p:cNvSpPr>
            <a:spLocks noGrp="1"/>
          </p:cNvSpPr>
          <p:nvPr>
            <p:ph idx="1"/>
          </p:nvPr>
        </p:nvSpPr>
        <p:spPr>
          <a:xfrm>
            <a:off x="457200" y="1600200"/>
            <a:ext cx="8229600" cy="4525963"/>
          </a:xfrm>
        </p:spPr>
        <p:txBody>
          <a:bodyPr vert="horz">
            <a:normAutofit/>
          </a:bodyPr>
          <a:p>
            <a:pPr algn="l"/>
            <a:r>
              <a:rPr lang="zh-CN" altLang="en-US" sz="3200" dirty="0"/>
              <a:t>竞价排名演示</a:t>
            </a:r>
            <a:endParaRPr lang="en-US" altLang="x-none" sz="3200" dirty="0"/>
          </a:p>
          <a:p>
            <a:pPr algn="l"/>
            <a:r>
              <a:rPr lang="zh-CN" altLang="en-US" sz="3200" dirty="0"/>
              <a:t>星座演示</a:t>
            </a:r>
            <a:endParaRPr lang="zh-CN"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其他完美法则</a:t>
            </a:r>
            <a:endParaRPr lang="zh-CN" altLang="en-US"/>
          </a:p>
        </p:txBody>
      </p:sp>
      <p:sp>
        <p:nvSpPr>
          <p:cNvPr id="3" name="内容占位符 2"/>
          <p:cNvSpPr>
            <a:spLocks noGrp="1"/>
          </p:cNvSpPr>
          <p:nvPr>
            <p:ph idx="1"/>
          </p:nvPr>
        </p:nvSpPr>
        <p:spPr/>
        <p:txBody>
          <a:bodyPr/>
          <a:p>
            <a:r>
              <a:rPr lang="zh-CN" altLang="en-US">
                <a:latin typeface="Calibri" charset="0"/>
                <a:ea typeface="宋体" charset="-122"/>
                <a:sym typeface="Calibri" charset="0"/>
              </a:rPr>
              <a:t>内存完美法则</a:t>
            </a:r>
            <a:endParaRPr lang="zh-CN" altLang="en-US">
              <a:latin typeface="Calibri" charset="0"/>
              <a:ea typeface="宋体" charset="-122"/>
              <a:sym typeface="Calibri" charset="0"/>
            </a:endParaRPr>
          </a:p>
          <a:p>
            <a:r>
              <a:rPr lang="zh-CN" altLang="en-US">
                <a:latin typeface="Calibri" charset="0"/>
                <a:ea typeface="宋体" charset="-122"/>
                <a:sym typeface="Calibri" charset="0"/>
              </a:rPr>
              <a:t>浏览器兼容完美法则</a:t>
            </a:r>
            <a:endParaRPr lang="zh-CN" altLang="en-US" kern="1200">
              <a:latin typeface="Calibri" charset="0"/>
              <a:ea typeface="宋体" charset="-122"/>
              <a:sym typeface="Calibri" charset="0"/>
            </a:endParaRPr>
          </a:p>
          <a:p>
            <a:r>
              <a:rPr lang="zh-CN" altLang="en-US">
                <a:latin typeface="Calibri" charset="0"/>
                <a:ea typeface="宋体" charset="-122"/>
                <a:sym typeface="Calibri" charset="0"/>
              </a:rPr>
              <a:t>性能完美法则</a:t>
            </a:r>
            <a:endParaRPr lang="zh-CN" altLang="en-US">
              <a:latin typeface="Calibri" charset="0"/>
              <a:ea typeface="宋体" charset="-122"/>
              <a:sym typeface="Calibri" charset="0"/>
            </a:endParaRPr>
          </a:p>
          <a:p>
            <a:r>
              <a:rPr lang="zh-CN" altLang="en-US">
                <a:latin typeface="Calibri" charset="0"/>
                <a:ea typeface="宋体" charset="-122"/>
                <a:sym typeface="Calibri" charset="0"/>
              </a:rPr>
              <a:t>安全完美法则</a:t>
            </a:r>
            <a:endParaRPr lang="zh-CN" altLang="en-US" kern="1200">
              <a:latin typeface="Calibri" charset="0"/>
              <a:ea typeface="宋体" charset="-122"/>
              <a:sym typeface="Calibri" charset="0"/>
            </a:endParaRPr>
          </a:p>
          <a:p>
            <a:endParaRPr lang="zh-CN" altLang="en-US" kern="1200">
              <a:latin typeface="Calibri" charset="0"/>
              <a:ea typeface="宋体" charset="-122"/>
              <a:sym typeface="Calibri" charset="0"/>
            </a:endParaRPr>
          </a:p>
          <a:p>
            <a:endParaRPr lang="zh-CN" altLang="en-US" kern="1200">
              <a:latin typeface="Calibri" charset="0"/>
              <a:ea typeface="宋体" charset="-122"/>
              <a:sym typeface="Calibri" charset="0"/>
            </a:endParaRP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8130" name="标题 3"/>
          <p:cNvSpPr>
            <a:spLocks noGrp="1"/>
          </p:cNvSpPr>
          <p:nvPr>
            <p:ph type="ctrTitle"/>
          </p:nvPr>
        </p:nvSpPr>
        <p:spPr>
          <a:xfrm>
            <a:off x="685800" y="2130425"/>
            <a:ext cx="7772400" cy="1470025"/>
          </a:xfrm>
        </p:spPr>
        <p:txBody>
          <a:bodyPr vert="horz" anchor="ctr">
            <a:normAutofit/>
          </a:bodyPr>
          <a:p>
            <a:pPr defTabSz="914400">
              <a:buNone/>
            </a:pPr>
            <a:r>
              <a:rPr lang="en-US" altLang="x-none" sz="4400" kern="1200" dirty="0">
                <a:solidFill>
                  <a:schemeClr val="bg1"/>
                </a:solidFill>
                <a:latin typeface="Calibri" charset="0"/>
                <a:ea typeface="宋体" charset="-122"/>
                <a:sym typeface="Calibri" charset="0"/>
              </a:rPr>
              <a:t>id</a:t>
            </a:r>
            <a:r>
              <a:rPr lang="zh-CN" altLang="en-US" sz="4400" kern="1200" dirty="0">
                <a:solidFill>
                  <a:schemeClr val="bg1"/>
                </a:solidFill>
                <a:latin typeface="Calibri" charset="0"/>
                <a:ea typeface="宋体" charset="-122"/>
                <a:sym typeface="Calibri" charset="0"/>
              </a:rPr>
              <a:t>选择器</a:t>
            </a:r>
            <a:endParaRPr lang="zh-CN" altLang="en-US" sz="4400" kern="1200" dirty="0">
              <a:solidFill>
                <a:schemeClr val="bg1"/>
              </a:solidFill>
              <a:latin typeface="Calibri" charset="0"/>
              <a:ea typeface="宋体" charset="-122"/>
              <a:sym typeface="Calibri" charset="0"/>
            </a:endParaRPr>
          </a:p>
        </p:txBody>
      </p:sp>
      <p:sp>
        <p:nvSpPr>
          <p:cNvPr id="48131"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xfrm>
            <a:off x="457200" y="274638"/>
            <a:ext cx="8229600" cy="1143000"/>
          </a:xfrm>
        </p:spPr>
        <p:txBody>
          <a:bodyPr vert="horz" anchor="ctr">
            <a:normAutofit/>
          </a:bodyPr>
          <a:p>
            <a:r>
              <a:rPr lang="en-US" altLang="zh-CN" sz="4400">
                <a:solidFill>
                  <a:srgbClr val="386698"/>
                </a:solidFill>
              </a:rPr>
              <a:t>ID</a:t>
            </a:r>
            <a:r>
              <a:rPr lang="zh-CN" altLang="en-US" sz="4400">
                <a:solidFill>
                  <a:srgbClr val="386698"/>
                </a:solidFill>
              </a:rPr>
              <a:t>选择器</a:t>
            </a:r>
            <a:endParaRPr lang="zh-CN" altLang="en-US" sz="4400"/>
          </a:p>
        </p:txBody>
      </p:sp>
      <p:pic>
        <p:nvPicPr>
          <p:cNvPr id="49155" name="图片 10"/>
          <p:cNvPicPr>
            <a:picLocks noGrp="1" noChangeAspect="1"/>
          </p:cNvPicPr>
          <p:nvPr>
            <p:ph idx="1"/>
          </p:nvPr>
        </p:nvPicPr>
        <p:blipFill>
          <a:blip r:embed="rId1"/>
          <a:srcRect/>
          <a:stretch>
            <a:fillRect/>
          </a:stretch>
        </p:blipFill>
        <p:spPr>
          <a:xfrm>
            <a:off x="323850" y="2349500"/>
            <a:ext cx="8512175" cy="2262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0178" name="标题 3"/>
          <p:cNvSpPr>
            <a:spLocks noGrp="1"/>
          </p:cNvSpPr>
          <p:nvPr>
            <p:ph type="ctrTitle"/>
          </p:nvPr>
        </p:nvSpPr>
        <p:spPr>
          <a:xfrm>
            <a:off x="685800" y="2130425"/>
            <a:ext cx="7772400" cy="1470025"/>
          </a:xfrm>
        </p:spPr>
        <p:txBody>
          <a:bodyPr vert="horz" anchor="ctr">
            <a:normAutofit/>
          </a:bodyPr>
          <a:p>
            <a:pPr defTabSz="914400">
              <a:buNone/>
            </a:pPr>
            <a:r>
              <a:rPr lang="en-US" altLang="x-none" sz="4400" kern="1200" dirty="0">
                <a:solidFill>
                  <a:schemeClr val="bg1"/>
                </a:solidFill>
                <a:latin typeface="Calibri" charset="0"/>
                <a:ea typeface="宋体" charset="-122"/>
                <a:sym typeface="Calibri" charset="0"/>
              </a:rPr>
              <a:t>Tag</a:t>
            </a:r>
            <a:r>
              <a:rPr lang="zh-CN" altLang="en-US" sz="4400" kern="1200" dirty="0">
                <a:solidFill>
                  <a:schemeClr val="bg1"/>
                </a:solidFill>
                <a:latin typeface="Calibri" charset="0"/>
                <a:ea typeface="宋体" charset="-122"/>
                <a:sym typeface="Calibri" charset="0"/>
              </a:rPr>
              <a:t>选择器</a:t>
            </a:r>
            <a:endParaRPr lang="zh-CN" altLang="en-US" sz="4400" kern="1200" dirty="0">
              <a:solidFill>
                <a:schemeClr val="bg1"/>
              </a:solidFill>
              <a:latin typeface="Calibri" charset="0"/>
              <a:ea typeface="宋体" charset="-122"/>
              <a:sym typeface="Calibri" charset="0"/>
            </a:endParaRPr>
          </a:p>
        </p:txBody>
      </p:sp>
      <p:sp>
        <p:nvSpPr>
          <p:cNvPr id="50179"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xfrm>
            <a:off x="457200" y="274638"/>
            <a:ext cx="8229600" cy="1143000"/>
          </a:xfrm>
        </p:spPr>
        <p:txBody>
          <a:bodyPr vert="horz" anchor="ctr">
            <a:normAutofit/>
          </a:bodyPr>
          <a:p>
            <a:r>
              <a:rPr lang="zh-CN" altLang="en-US" sz="4400">
                <a:solidFill>
                  <a:srgbClr val="386698"/>
                </a:solidFill>
              </a:rPr>
              <a:t>元素名称选择器</a:t>
            </a:r>
            <a:endParaRPr lang="zh-CN" altLang="en-US" sz="4400"/>
          </a:p>
        </p:txBody>
      </p:sp>
      <p:sp>
        <p:nvSpPr>
          <p:cNvPr id="51203" name="内容占位符 2"/>
          <p:cNvSpPr>
            <a:spLocks noGrp="1"/>
          </p:cNvSpPr>
          <p:nvPr>
            <p:ph idx="1"/>
          </p:nvPr>
        </p:nvSpPr>
        <p:spPr>
          <a:xfrm>
            <a:off x="395605" y="1700213"/>
            <a:ext cx="8229600" cy="1143000"/>
          </a:xfrm>
        </p:spPr>
        <p:txBody>
          <a:bodyPr vert="horz">
            <a:normAutofit/>
          </a:bodyPr>
          <a:p>
            <a:pPr lvl="1" algn="l"/>
            <a:r>
              <a:rPr lang="en-US" altLang="zh-CN" sz="2800">
                <a:latin typeface="微软雅黑" pitchFamily="34" charset="-122"/>
                <a:ea typeface="微软雅黑" pitchFamily="34" charset="-122"/>
                <a:sym typeface="微软雅黑" pitchFamily="34" charset="-122"/>
              </a:rPr>
              <a:t> document.getElementsByTagName(name)</a:t>
            </a:r>
            <a:r>
              <a:rPr lang="zh-CN" altLang="en-US" sz="2800">
                <a:latin typeface="微软雅黑" pitchFamily="34" charset="-122"/>
                <a:ea typeface="微软雅黑" pitchFamily="34" charset="-122"/>
                <a:sym typeface="微软雅黑" pitchFamily="34" charset="-122"/>
              </a:rPr>
              <a:t>：根据元素名称获取元素。</a:t>
            </a:r>
            <a:endParaRPr lang="zh-CN" altLang="en-US" sz="2800">
              <a:latin typeface="微软雅黑" pitchFamily="34" charset="-122"/>
              <a:ea typeface="微软雅黑" pitchFamily="34" charset="-122"/>
              <a:sym typeface="微软雅黑" pitchFamily="34" charset="-122"/>
            </a:endParaRPr>
          </a:p>
          <a:p>
            <a:pPr lvl="1" algn="l"/>
            <a:r>
              <a:rPr lang="zh-CN" altLang="en-US" sz="2800">
                <a:latin typeface="微软雅黑" pitchFamily="34" charset="-122"/>
                <a:ea typeface="微软雅黑" pitchFamily="34" charset="-122"/>
                <a:sym typeface="微软雅黑" pitchFamily="34" charset="-122"/>
              </a:rPr>
              <a:t>注：</a:t>
            </a:r>
            <a:r>
              <a:rPr lang="en-US" altLang="zh-CN" sz="2800">
                <a:latin typeface="微软雅黑" pitchFamily="34" charset="-122"/>
                <a:ea typeface="微软雅黑" pitchFamily="34" charset="-122"/>
                <a:sym typeface="微软雅黑" pitchFamily="34" charset="-122"/>
              </a:rPr>
              <a:t>document</a:t>
            </a:r>
            <a:r>
              <a:rPr lang="zh-CN" altLang="en-US" sz="2800">
                <a:latin typeface="微软雅黑" pitchFamily="34" charset="-122"/>
                <a:ea typeface="微软雅黑" pitchFamily="34" charset="-122"/>
                <a:sym typeface="微软雅黑" pitchFamily="34" charset="-122"/>
              </a:rPr>
              <a:t>可为其他元素</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不封装代码</a:t>
            </a:r>
            <a:endParaRPr lang="zh-CN" altLang="en-US"/>
          </a:p>
        </p:txBody>
      </p:sp>
      <p:pic>
        <p:nvPicPr>
          <p:cNvPr id="4" name="内容占位符 3"/>
          <p:cNvPicPr>
            <a:picLocks noChangeAspect="1"/>
          </p:cNvPicPr>
          <p:nvPr>
            <p:ph idx="1"/>
          </p:nvPr>
        </p:nvPicPr>
        <p:blipFill>
          <a:blip r:embed="rId1"/>
          <a:stretch>
            <a:fillRect/>
          </a:stretch>
        </p:blipFill>
        <p:spPr>
          <a:xfrm>
            <a:off x="827405" y="2060575"/>
            <a:ext cx="7936230" cy="30556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122" name="标题 1"/>
          <p:cNvSpPr>
            <a:spLocks noGrp="1"/>
          </p:cNvSpPr>
          <p:nvPr>
            <p:ph type="ctrTitle"/>
          </p:nvPr>
        </p:nvSpPr>
        <p:spPr>
          <a:xfrm>
            <a:off x="0" y="2636838"/>
            <a:ext cx="9144000" cy="1470025"/>
          </a:xfrm>
        </p:spPr>
        <p:txBody>
          <a:bodyPr vert="horz" anchor="ctr">
            <a:normAutofit/>
          </a:bodyPr>
          <a:p>
            <a:pPr defTabSz="914400">
              <a:buNone/>
            </a:pPr>
            <a:r>
              <a:rPr lang="zh-CN" altLang="en-US" sz="6000" kern="1200">
                <a:solidFill>
                  <a:schemeClr val="tx1"/>
                </a:solidFill>
                <a:latin typeface="微软雅黑" pitchFamily="34" charset="-122"/>
                <a:ea typeface="宋体" charset="-122"/>
                <a:sym typeface="微软雅黑" pitchFamily="34" charset="-122"/>
              </a:rPr>
              <a:t>完美法则</a:t>
            </a:r>
            <a:endParaRPr lang="zh-CN" altLang="en-US" sz="6000" kern="1200">
              <a:solidFill>
                <a:schemeClr val="tx1"/>
              </a:solidFill>
              <a:latin typeface="微软雅黑" pitchFamily="34" charset="-122"/>
              <a:ea typeface="宋体" charset="-122"/>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封装成函数</a:t>
            </a:r>
            <a:endParaRPr lang="zh-CN" altLang="en-US"/>
          </a:p>
        </p:txBody>
      </p:sp>
      <p:pic>
        <p:nvPicPr>
          <p:cNvPr id="4" name="内容占位符 3"/>
          <p:cNvPicPr>
            <a:picLocks noChangeAspect="1"/>
          </p:cNvPicPr>
          <p:nvPr>
            <p:ph idx="1"/>
          </p:nvPr>
        </p:nvPicPr>
        <p:blipFill>
          <a:blip r:embed="rId1"/>
          <a:stretch>
            <a:fillRect/>
          </a:stretch>
        </p:blipFill>
        <p:spPr>
          <a:xfrm>
            <a:off x="35560" y="2060575"/>
            <a:ext cx="9070975" cy="26333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缩小搜索范围优化</a:t>
            </a:r>
            <a:endParaRPr lang="zh-CN" altLang="en-US" sz="4400" kern="1200">
              <a:latin typeface="Calibri" charset="0"/>
              <a:ea typeface="宋体" charset="-122"/>
              <a:sym typeface="Calibri" charset="0"/>
            </a:endParaRPr>
          </a:p>
        </p:txBody>
      </p:sp>
      <p:sp>
        <p:nvSpPr>
          <p:cNvPr id="5837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a:xfrm>
            <a:off x="457200" y="274638"/>
            <a:ext cx="8229600" cy="1143000"/>
          </a:xfrm>
        </p:spPr>
        <p:txBody>
          <a:bodyPr vert="horz" anchor="ctr">
            <a:normAutofit/>
          </a:bodyPr>
          <a:p>
            <a:r>
              <a:rPr lang="zh-CN" altLang="en-US" sz="4400"/>
              <a:t>好处</a:t>
            </a:r>
            <a:endParaRPr lang="zh-CN" altLang="en-US" sz="4400"/>
          </a:p>
        </p:txBody>
      </p:sp>
      <p:sp>
        <p:nvSpPr>
          <p:cNvPr id="59395" name="矩形 4"/>
          <p:cNvSpPr/>
          <p:nvPr/>
        </p:nvSpPr>
        <p:spPr>
          <a:xfrm>
            <a:off x="4743450" y="1770063"/>
            <a:ext cx="3617913" cy="2160587"/>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59396" name="矩形 5"/>
          <p:cNvSpPr/>
          <p:nvPr/>
        </p:nvSpPr>
        <p:spPr>
          <a:xfrm>
            <a:off x="6011863" y="2438400"/>
            <a:ext cx="1081087" cy="865188"/>
          </a:xfrm>
          <a:prstGeom prst="rect">
            <a:avLst/>
          </a:prstGeom>
          <a:solidFill>
            <a:srgbClr val="FFFFC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59397" name="文本框 6"/>
          <p:cNvSpPr/>
          <p:nvPr/>
        </p:nvSpPr>
        <p:spPr>
          <a:xfrm>
            <a:off x="563563" y="4718050"/>
            <a:ext cx="3006725" cy="461963"/>
          </a:xfrm>
          <a:prstGeom prst="rect">
            <a:avLst/>
          </a:prstGeom>
          <a:noFill/>
          <a:ln w="9525">
            <a:noFill/>
            <a:miter/>
          </a:ln>
        </p:spPr>
        <p:txBody>
          <a:bodyPr>
            <a:spAutoFit/>
          </a:bodyPr>
          <a:p>
            <a:pPr lvl="0">
              <a:spcBef>
                <a:spcPct val="0"/>
              </a:spcBef>
              <a:buFont typeface="Arial" charset="0"/>
              <a:buNone/>
            </a:pPr>
            <a:r>
              <a:rPr lang="zh-CN" altLang="en-US" sz="2400" b="1" dirty="0">
                <a:solidFill>
                  <a:srgbClr val="00B050"/>
                </a:solidFill>
                <a:latin typeface="Arial" charset="0"/>
                <a:ea typeface="宋体" charset="-122"/>
                <a:sym typeface="Arial" charset="0"/>
              </a:rPr>
              <a:t>从整个地球搜索</a:t>
            </a:r>
            <a:endParaRPr lang="en-US" altLang="x-none" sz="2400" b="1" dirty="0">
              <a:solidFill>
                <a:srgbClr val="00B050"/>
              </a:solidFill>
              <a:latin typeface="Arial" charset="0"/>
              <a:ea typeface="宋体" charset="-122"/>
              <a:sym typeface="Arial" charset="0"/>
            </a:endParaRPr>
          </a:p>
        </p:txBody>
      </p:sp>
      <p:sp>
        <p:nvSpPr>
          <p:cNvPr id="59398" name="文本框 7"/>
          <p:cNvSpPr/>
          <p:nvPr/>
        </p:nvSpPr>
        <p:spPr>
          <a:xfrm>
            <a:off x="4244975" y="4167188"/>
            <a:ext cx="4892675" cy="461962"/>
          </a:xfrm>
          <a:prstGeom prst="rect">
            <a:avLst/>
          </a:prstGeom>
          <a:noFill/>
          <a:ln w="9525">
            <a:noFill/>
            <a:miter/>
          </a:ln>
        </p:spPr>
        <p:txBody>
          <a:bodyPr>
            <a:spAutoFit/>
          </a:bodyPr>
          <a:p>
            <a:pPr lvl="0">
              <a:spcBef>
                <a:spcPct val="0"/>
              </a:spcBef>
              <a:buFont typeface="Arial" charset="0"/>
              <a:buNone/>
            </a:pPr>
            <a:r>
              <a:rPr lang="zh-CN" altLang="en-US" sz="2400" b="1" dirty="0">
                <a:solidFill>
                  <a:srgbClr val="00B050"/>
                </a:solidFill>
                <a:latin typeface="Arial" charset="0"/>
                <a:ea typeface="宋体" charset="-122"/>
                <a:sym typeface="Arial" charset="0"/>
              </a:rPr>
              <a:t>只搜索中国某个省某个城市某个村</a:t>
            </a:r>
            <a:endParaRPr lang="zh-CN" altLang="en-US" dirty="0">
              <a:ea typeface="宋体" charset="-122"/>
            </a:endParaRPr>
          </a:p>
        </p:txBody>
      </p:sp>
      <p:sp>
        <p:nvSpPr>
          <p:cNvPr id="59399" name="文本框 1"/>
          <p:cNvSpPr/>
          <p:nvPr/>
        </p:nvSpPr>
        <p:spPr>
          <a:xfrm>
            <a:off x="107950" y="1287463"/>
            <a:ext cx="8910638" cy="368300"/>
          </a:xfrm>
          <a:prstGeom prst="rect">
            <a:avLst/>
          </a:prstGeom>
          <a:solidFill>
            <a:srgbClr val="00B050"/>
          </a:solidFill>
          <a:ln w="9525">
            <a:noFill/>
            <a:miter/>
          </a:ln>
        </p:spPr>
        <p:txBody>
          <a:bodyPr>
            <a:spAutoFit/>
          </a:bodyPr>
          <a:p>
            <a:pPr lvl="0">
              <a:spcBef>
                <a:spcPct val="0"/>
              </a:spcBef>
              <a:buFont typeface="Arial" charset="0"/>
              <a:buNone/>
            </a:pPr>
            <a:r>
              <a:rPr lang="zh-CN" altLang="en-US" sz="1800" dirty="0">
                <a:solidFill>
                  <a:schemeClr val="bg1"/>
                </a:solidFill>
                <a:latin typeface="Arial" charset="0"/>
                <a:ea typeface="宋体" charset="-122"/>
                <a:sym typeface="Arial" charset="0"/>
              </a:rPr>
              <a:t>我想找个人 </a:t>
            </a:r>
            <a:r>
              <a:rPr lang="en-US" altLang="x-none" sz="1800" dirty="0">
                <a:solidFill>
                  <a:schemeClr val="bg1"/>
                </a:solidFill>
                <a:latin typeface="Arial" charset="0"/>
                <a:ea typeface="宋体" charset="-122"/>
                <a:sym typeface="Arial" charset="0"/>
              </a:rPr>
              <a:t>,</a:t>
            </a:r>
            <a:r>
              <a:rPr lang="zh-CN" altLang="en-US" sz="1800" dirty="0">
                <a:solidFill>
                  <a:schemeClr val="bg1"/>
                </a:solidFill>
                <a:latin typeface="Arial" charset="0"/>
                <a:ea typeface="宋体" charset="-122"/>
                <a:sym typeface="Arial" charset="0"/>
              </a:rPr>
              <a:t>如果已经大概知道他在某个范围</a:t>
            </a:r>
            <a:r>
              <a:rPr lang="en-US" altLang="x-none" sz="1800" dirty="0">
                <a:solidFill>
                  <a:schemeClr val="bg1"/>
                </a:solidFill>
                <a:latin typeface="Arial" charset="0"/>
                <a:ea typeface="宋体" charset="-122"/>
                <a:sym typeface="Arial" charset="0"/>
              </a:rPr>
              <a:t>,</a:t>
            </a:r>
            <a:r>
              <a:rPr lang="zh-CN" altLang="en-US" sz="1800" dirty="0">
                <a:solidFill>
                  <a:schemeClr val="bg1"/>
                </a:solidFill>
                <a:latin typeface="Arial" charset="0"/>
                <a:ea typeface="宋体" charset="-122"/>
                <a:sym typeface="Arial" charset="0"/>
              </a:rPr>
              <a:t>就可以只在这个小范围内搜索</a:t>
            </a:r>
            <a:endParaRPr lang="zh-CN" altLang="en-US" dirty="0">
              <a:ea typeface="宋体" charset="-122"/>
            </a:endParaRPr>
          </a:p>
        </p:txBody>
      </p:sp>
      <p:pic>
        <p:nvPicPr>
          <p:cNvPr id="59400" name="图片 2"/>
          <p:cNvPicPr>
            <a:picLocks noChangeAspect="1"/>
          </p:cNvPicPr>
          <p:nvPr/>
        </p:nvPicPr>
        <p:blipFill>
          <a:blip r:embed="rId1"/>
          <a:srcRect/>
          <a:stretch>
            <a:fillRect/>
          </a:stretch>
        </p:blipFill>
        <p:spPr>
          <a:xfrm>
            <a:off x="525463" y="1770063"/>
            <a:ext cx="2724150" cy="2628900"/>
          </a:xfrm>
          <a:prstGeom prst="rect">
            <a:avLst/>
          </a:prstGeom>
          <a:noFill/>
          <a:ln w="9525">
            <a:noFill/>
            <a:miter/>
          </a:ln>
        </p:spPr>
      </p:pic>
      <p:sp>
        <p:nvSpPr>
          <p:cNvPr id="59401" name="乘号 3"/>
          <p:cNvSpPr/>
          <p:nvPr/>
        </p:nvSpPr>
        <p:spPr>
          <a:xfrm>
            <a:off x="1381125" y="5113338"/>
            <a:ext cx="719138" cy="711200"/>
          </a:xfrm>
          <a:custGeom>
            <a:avLst/>
            <a:gdLst>
              <a:gd name="txL" fmla="*/ 0 w 1133"/>
              <a:gd name="txT" fmla="*/ 0 h 1120"/>
              <a:gd name="txR" fmla="*/ 1133 w 1133"/>
              <a:gd name="txB" fmla="*/ 1120 h 1120"/>
            </a:gdLst>
            <a:ahLst/>
            <a:cxnLst/>
            <a:rect l="txL" t="txT" r="txR" b="txB"/>
            <a:pathLst>
              <a:path w="1133" h="1120">
                <a:moveTo>
                  <a:pt x="179" y="362"/>
                </a:moveTo>
                <a:lnTo>
                  <a:pt x="364" y="175"/>
                </a:lnTo>
                <a:lnTo>
                  <a:pt x="566" y="374"/>
                </a:lnTo>
                <a:lnTo>
                  <a:pt x="768" y="175"/>
                </a:lnTo>
                <a:lnTo>
                  <a:pt x="953" y="362"/>
                </a:lnTo>
                <a:lnTo>
                  <a:pt x="753" y="560"/>
                </a:lnTo>
                <a:lnTo>
                  <a:pt x="953" y="757"/>
                </a:lnTo>
                <a:lnTo>
                  <a:pt x="768" y="944"/>
                </a:lnTo>
                <a:lnTo>
                  <a:pt x="566" y="745"/>
                </a:lnTo>
                <a:lnTo>
                  <a:pt x="364" y="944"/>
                </a:lnTo>
                <a:lnTo>
                  <a:pt x="179" y="757"/>
                </a:lnTo>
                <a:lnTo>
                  <a:pt x="379" y="560"/>
                </a:lnTo>
                <a:close/>
              </a:path>
            </a:pathLst>
          </a:custGeom>
          <a:solidFill>
            <a:srgbClr val="FF0000"/>
          </a:solidFill>
          <a:ln w="9525">
            <a:noFill/>
            <a:miter/>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59402" name="文本框 1"/>
          <p:cNvSpPr/>
          <p:nvPr/>
        </p:nvSpPr>
        <p:spPr>
          <a:xfrm>
            <a:off x="107950" y="5813425"/>
            <a:ext cx="4672013" cy="369888"/>
          </a:xfrm>
          <a:prstGeom prst="rect">
            <a:avLst/>
          </a:prstGeom>
          <a:solidFill>
            <a:srgbClr val="F2F2F2"/>
          </a:solidFill>
          <a:ln w="9525">
            <a:noFill/>
            <a:miter/>
          </a:ln>
        </p:spPr>
        <p:txBody>
          <a:bodyPr>
            <a:spAutoFit/>
          </a:bodyPr>
          <a:p>
            <a:pPr lvl="0"/>
            <a:r>
              <a:rPr lang="en-US" altLang="x-none" dirty="0">
                <a:solidFill>
                  <a:srgbClr val="0070C0"/>
                </a:solidFill>
                <a:latin typeface="Calibri" charset="0"/>
                <a:ea typeface="Calibri" charset="0"/>
                <a:sym typeface="Calibri" charset="0"/>
              </a:rPr>
              <a:t>Document.getElementByTagName(‘div’)</a:t>
            </a:r>
            <a:endParaRPr lang="zh-CN" altLang="en-US" dirty="0">
              <a:solidFill>
                <a:srgbClr val="0070C0"/>
              </a:solidFill>
              <a:latin typeface="Calibri" charset="0"/>
              <a:ea typeface="宋体" charset="-122"/>
              <a:sym typeface="宋体" charset="-122"/>
            </a:endParaRPr>
          </a:p>
        </p:txBody>
      </p:sp>
      <p:sp>
        <p:nvSpPr>
          <p:cNvPr id="59403" name="文本框 10"/>
          <p:cNvSpPr/>
          <p:nvPr/>
        </p:nvSpPr>
        <p:spPr>
          <a:xfrm>
            <a:off x="4286250" y="4767263"/>
            <a:ext cx="4857750" cy="646112"/>
          </a:xfrm>
          <a:prstGeom prst="rect">
            <a:avLst/>
          </a:prstGeom>
          <a:solidFill>
            <a:srgbClr val="F2F2F2"/>
          </a:solidFill>
          <a:ln w="9525">
            <a:noFill/>
            <a:miter/>
          </a:ln>
        </p:spPr>
        <p:txBody>
          <a:bodyPr>
            <a:spAutoFit/>
          </a:bodyPr>
          <a:p>
            <a:pPr lvl="0"/>
            <a:r>
              <a:rPr lang="en-US" altLang="x-none" dirty="0">
                <a:solidFill>
                  <a:srgbClr val="0070C0"/>
                </a:solidFill>
                <a:latin typeface="Calibri" charset="0"/>
                <a:ea typeface="Calibri" charset="0"/>
                <a:sym typeface="Calibri" charset="0"/>
              </a:rPr>
              <a:t>Var div = document.getElementById(‘mydiv’);</a:t>
            </a:r>
            <a:endParaRPr lang="zh-CN" altLang="en-US" dirty="0">
              <a:solidFill>
                <a:srgbClr val="0070C0"/>
              </a:solidFill>
              <a:latin typeface="Calibri" charset="0"/>
              <a:ea typeface="Calibri" charset="0"/>
              <a:sym typeface="Calibri" charset="0"/>
            </a:endParaRPr>
          </a:p>
          <a:p>
            <a:pPr lvl="0"/>
            <a:r>
              <a:rPr lang="en-US" altLang="x-none" dirty="0">
                <a:solidFill>
                  <a:srgbClr val="0070C0"/>
                </a:solidFill>
                <a:latin typeface="Calibri" charset="0"/>
                <a:ea typeface="Calibri" charset="0"/>
                <a:sym typeface="Calibri" charset="0"/>
              </a:rPr>
              <a:t>Var divs = div.getElementByTagName(‘div’);</a:t>
            </a:r>
            <a:endParaRPr lang="zh-CN" altLang="en-US" dirty="0">
              <a:solidFill>
                <a:srgbClr val="0070C0"/>
              </a:solidFill>
              <a:latin typeface="Calibri" charset="0"/>
              <a:ea typeface="宋体" charset="-122"/>
              <a:sym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60420" name="Rectangle 4"/>
          <p:cNvSpPr/>
          <p:nvPr/>
        </p:nvSpPr>
        <p:spPr>
          <a:xfrm>
            <a:off x="275590" y="2172970"/>
            <a:ext cx="8667750" cy="283464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2400" dirty="0">
                <a:solidFill>
                  <a:srgbClr val="F8F8F2"/>
                </a:solidFill>
                <a:latin typeface="Consolas" pitchFamily="49" charset="0"/>
                <a:ea typeface="宋体" charset="-122"/>
                <a:sym typeface="Consolas" pitchFamily="49" charset="0"/>
              </a:rPr>
              <a:t>   </a:t>
            </a:r>
            <a:r>
              <a:rPr lang="zh-CN" altLang="en-US" sz="2400" dirty="0">
                <a:solidFill>
                  <a:srgbClr val="28D813"/>
                </a:solidFill>
                <a:latin typeface="Consolas" pitchFamily="49" charset="0"/>
                <a:ea typeface="宋体" charset="-122"/>
                <a:sym typeface="Consolas" pitchFamily="49" charset="0"/>
              </a:rPr>
              <a:t>//</a:t>
            </a:r>
            <a:r>
              <a:rPr lang="zh-CN" altLang="en-US" sz="2400" dirty="0">
                <a:solidFill>
                  <a:srgbClr val="28D813"/>
                </a:solidFill>
                <a:latin typeface="宋体" charset="-122"/>
                <a:ea typeface="宋体" charset="-122"/>
                <a:sym typeface="Consolas" pitchFamily="49" charset="0"/>
              </a:rPr>
              <a:t>缩小搜索范围</a:t>
            </a:r>
            <a:br>
              <a:rPr lang="zh-CN" altLang="en-US" sz="2400" dirty="0">
                <a:solidFill>
                  <a:srgbClr val="28D813"/>
                </a:solidFill>
                <a:latin typeface="宋体" charset="-122"/>
                <a:ea typeface="宋体" charset="-122"/>
                <a:sym typeface="Consolas" pitchFamily="49" charset="0"/>
              </a:rPr>
            </a:br>
            <a:r>
              <a:rPr lang="zh-CN" altLang="en-US" sz="2400" dirty="0">
                <a:solidFill>
                  <a:srgbClr val="28D813"/>
                </a:solidFill>
                <a:latin typeface="宋体" charset="-122"/>
                <a:ea typeface="宋体" charset="-122"/>
                <a:sym typeface="Consolas" pitchFamily="49" charset="0"/>
              </a:rPr>
              <a:t>  </a:t>
            </a:r>
            <a:r>
              <a:rPr lang="zh-CN" altLang="en-US" sz="2400" dirty="0">
                <a:solidFill>
                  <a:srgbClr val="28D813"/>
                </a:solidFill>
                <a:latin typeface="Consolas" pitchFamily="49" charset="0"/>
                <a:ea typeface="宋体" charset="-122"/>
                <a:sym typeface="Consolas" pitchFamily="49" charset="0"/>
              </a:rPr>
              <a:t>//</a:t>
            </a:r>
            <a:r>
              <a:rPr lang="zh-CN" altLang="en-US" sz="2400" dirty="0">
                <a:solidFill>
                  <a:srgbClr val="28D813"/>
                </a:solidFill>
                <a:latin typeface="宋体" charset="-122"/>
                <a:ea typeface="宋体" charset="-122"/>
                <a:sym typeface="Consolas" pitchFamily="49" charset="0"/>
              </a:rPr>
              <a:t>先根据</a:t>
            </a:r>
            <a:r>
              <a:rPr lang="zh-CN" altLang="en-US" sz="2400" dirty="0">
                <a:solidFill>
                  <a:srgbClr val="28D813"/>
                </a:solidFill>
                <a:latin typeface="Consolas" pitchFamily="49" charset="0"/>
                <a:ea typeface="宋体" charset="-122"/>
                <a:sym typeface="Consolas" pitchFamily="49" charset="0"/>
              </a:rPr>
              <a:t>id </a:t>
            </a:r>
            <a:r>
              <a:rPr lang="zh-CN" altLang="en-US" sz="2400" dirty="0">
                <a:solidFill>
                  <a:srgbClr val="28D813"/>
                </a:solidFill>
                <a:latin typeface="宋体" charset="-122"/>
                <a:ea typeface="宋体" charset="-122"/>
                <a:sym typeface="Consolas" pitchFamily="49" charset="0"/>
              </a:rPr>
              <a:t>再根据</a:t>
            </a:r>
            <a:r>
              <a:rPr lang="zh-CN" altLang="en-US" sz="2400" dirty="0">
                <a:solidFill>
                  <a:srgbClr val="28D813"/>
                </a:solidFill>
                <a:latin typeface="Consolas" pitchFamily="49" charset="0"/>
                <a:ea typeface="宋体" charset="-122"/>
                <a:sym typeface="Consolas" pitchFamily="49" charset="0"/>
              </a:rPr>
              <a:t>tag</a:t>
            </a:r>
            <a:br>
              <a:rPr lang="zh-CN" altLang="en-US" sz="2400" dirty="0">
                <a:solidFill>
                  <a:srgbClr val="28D813"/>
                </a:solidFill>
                <a:latin typeface="Consolas" pitchFamily="49" charset="0"/>
                <a:ea typeface="宋体" charset="-122"/>
                <a:sym typeface="Consolas" pitchFamily="49" charset="0"/>
              </a:rPr>
            </a:br>
            <a:r>
              <a:rPr lang="zh-CN" altLang="en-US" sz="2400" dirty="0">
                <a:solidFill>
                  <a:srgbClr val="66D9EF"/>
                </a:solidFill>
                <a:latin typeface="Consolas" pitchFamily="49" charset="0"/>
                <a:ea typeface="宋体" charset="-122"/>
                <a:sym typeface="Consolas" pitchFamily="49" charset="0"/>
              </a:rPr>
              <a:t>function </a:t>
            </a:r>
            <a:r>
              <a:rPr lang="zh-CN" altLang="en-US" sz="2400" dirty="0">
                <a:solidFill>
                  <a:srgbClr val="F72671"/>
                </a:solidFill>
                <a:latin typeface="Consolas" pitchFamily="49" charset="0"/>
                <a:ea typeface="宋体" charset="-122"/>
                <a:sym typeface="Consolas" pitchFamily="49" charset="0"/>
              </a:rPr>
              <a:t>$ag</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tag</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A6E22E"/>
                </a:solidFill>
                <a:latin typeface="Consolas" pitchFamily="49" charset="0"/>
                <a:ea typeface="宋体" charset="-122"/>
                <a:sym typeface="Consolas" pitchFamily="49" charset="0"/>
              </a:rPr>
              <a:t>dom </a:t>
            </a:r>
            <a:r>
              <a:rPr lang="zh-CN" altLang="en-US" sz="2400" dirty="0">
                <a:solidFill>
                  <a:srgbClr val="F72671"/>
                </a:solidFill>
                <a:latin typeface="Consolas" pitchFamily="49" charset="0"/>
                <a:ea typeface="宋体" charset="-122"/>
                <a:sym typeface="Consolas" pitchFamily="49" charset="0"/>
              </a:rPr>
              <a:t>= </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getElementById</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return </a:t>
            </a:r>
            <a:r>
              <a:rPr lang="zh-CN" altLang="en-US" sz="2400" dirty="0">
                <a:solidFill>
                  <a:srgbClr val="A6E22E"/>
                </a:solidFill>
                <a:latin typeface="Consolas" pitchFamily="49" charset="0"/>
                <a:ea typeface="宋体" charset="-122"/>
                <a:sym typeface="Consolas" pitchFamily="49" charset="0"/>
              </a:rPr>
              <a:t>dom</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getElementsByTagName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tag</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endParaRPr lang="zh-CN" altLang="en-US" sz="3600" dirty="0">
              <a:solidFill>
                <a:schemeClr val="tx1"/>
              </a:solidFill>
              <a:latin typeface="Arial" charset="0"/>
              <a:ea typeface="宋体" charset="-122"/>
              <a:sym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运用完美方法则</a:t>
            </a:r>
            <a:endParaRPr lang="zh-CN" altLang="en-US" sz="4400" kern="1200">
              <a:latin typeface="Calibri" charset="0"/>
              <a:ea typeface="宋体" charset="-122"/>
              <a:sym typeface="Calibri" charset="0"/>
            </a:endParaRPr>
          </a:p>
        </p:txBody>
      </p:sp>
      <p:sp>
        <p:nvSpPr>
          <p:cNvPr id="6144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xfrm>
            <a:off x="457200" y="274638"/>
            <a:ext cx="8229600" cy="1143000"/>
          </a:xfrm>
        </p:spPr>
        <p:txBody>
          <a:bodyPr vert="horz" anchor="ctr">
            <a:normAutofit/>
          </a:bodyPr>
          <a:p>
            <a:endParaRPr sz="4400"/>
          </a:p>
        </p:txBody>
      </p:sp>
      <p:sp>
        <p:nvSpPr>
          <p:cNvPr id="62467" name="内容占位符 2"/>
          <p:cNvSpPr>
            <a:spLocks noGrp="1"/>
          </p:cNvSpPr>
          <p:nvPr>
            <p:ph idx="1"/>
          </p:nvPr>
        </p:nvSpPr>
        <p:spPr>
          <a:xfrm>
            <a:off x="457200" y="1600200"/>
            <a:ext cx="8229600" cy="4525963"/>
          </a:xfrm>
        </p:spPr>
        <p:txBody>
          <a:bodyPr vert="horz">
            <a:normAutofit/>
          </a:bodyPr>
          <a:p>
            <a:r>
              <a:rPr lang="zh-CN" altLang="en-US" sz="3200"/>
              <a:t>写完基本功能之后，考虑是否可以优化完美</a:t>
            </a:r>
            <a:endParaRPr lang="zh-CN" altLang="en-US"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xfrm>
            <a:off x="457200" y="274638"/>
            <a:ext cx="8229600" cy="1143000"/>
          </a:xfrm>
        </p:spPr>
        <p:txBody>
          <a:bodyPr vert="horz" anchor="ctr">
            <a:normAutofit/>
          </a:bodyPr>
          <a:p>
            <a:r>
              <a:rPr lang="zh-CN" altLang="en-US" sz="4400"/>
              <a:t>完美法则思考</a:t>
            </a:r>
            <a:endParaRPr lang="zh-CN" altLang="en-US" sz="4400"/>
          </a:p>
        </p:txBody>
      </p:sp>
      <p:sp>
        <p:nvSpPr>
          <p:cNvPr id="63491" name="内容占位符 2"/>
          <p:cNvSpPr>
            <a:spLocks noGrp="1"/>
          </p:cNvSpPr>
          <p:nvPr>
            <p:ph idx="1"/>
          </p:nvPr>
        </p:nvSpPr>
        <p:spPr>
          <a:xfrm>
            <a:off x="0" y="1965960"/>
            <a:ext cx="9144000" cy="4160520"/>
          </a:xfrm>
        </p:spPr>
        <p:txBody>
          <a:bodyPr vert="horz">
            <a:normAutofit/>
          </a:bodyPr>
          <a:p>
            <a:r>
              <a:rPr lang="zh-CN" altLang="en-US" sz="3200" dirty="0"/>
              <a:t>这里要考虑如果传递的</a:t>
            </a:r>
            <a:r>
              <a:rPr lang="en-US" altLang="x-none" sz="3200" dirty="0"/>
              <a:t>id </a:t>
            </a:r>
            <a:r>
              <a:rPr lang="zh-CN" altLang="en-US" sz="3200" dirty="0"/>
              <a:t>为</a:t>
            </a:r>
            <a:r>
              <a:rPr lang="en-US" altLang="x-none" sz="3200" dirty="0"/>
              <a:t>null</a:t>
            </a:r>
            <a:r>
              <a:rPr lang="zh-CN" altLang="en-US" sz="3200" dirty="0"/>
              <a:t>或者未定义怎么办</a:t>
            </a:r>
            <a:endParaRPr lang="zh-CN" alt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xfrm>
            <a:off x="520700" y="621665"/>
            <a:ext cx="8070850" cy="796925"/>
          </a:xfrm>
        </p:spPr>
        <p:txBody>
          <a:bodyPr vert="horz" anchor="ctr">
            <a:normAutofit/>
          </a:bodyPr>
          <a:p>
            <a:r>
              <a:rPr lang="zh-CN" altLang="en-US" sz="4400" dirty="0"/>
              <a:t>类型为</a:t>
            </a:r>
            <a:r>
              <a:rPr lang="en-US" altLang="x-none" sz="4400" dirty="0"/>
              <a:t>null</a:t>
            </a:r>
            <a:r>
              <a:rPr lang="zh-CN" altLang="en-US" sz="4400" dirty="0"/>
              <a:t>或者</a:t>
            </a:r>
            <a:r>
              <a:rPr lang="en-US" altLang="x-none" sz="4400" dirty="0"/>
              <a:t>undefined</a:t>
            </a:r>
            <a:r>
              <a:rPr lang="zh-CN" altLang="en-US" sz="4400" dirty="0"/>
              <a:t>判断</a:t>
            </a:r>
            <a:endParaRPr lang="zh-CN" altLang="en-US" sz="4400" dirty="0"/>
          </a:p>
        </p:txBody>
      </p:sp>
      <p:sp>
        <p:nvSpPr>
          <p:cNvPr id="64515" name="内容占位符 2"/>
          <p:cNvSpPr>
            <a:spLocks noGrp="1"/>
          </p:cNvSpPr>
          <p:nvPr>
            <p:ph idx="1"/>
          </p:nvPr>
        </p:nvSpPr>
        <p:spPr>
          <a:xfrm>
            <a:off x="457200" y="1600200"/>
            <a:ext cx="8229600" cy="4525963"/>
          </a:xfrm>
        </p:spPr>
        <p:txBody>
          <a:bodyPr vert="horz">
            <a:normAutofit/>
          </a:bodyPr>
          <a:p>
            <a:pPr algn="l"/>
            <a:r>
              <a:rPr lang="zh-CN" altLang="en-US" sz="3200" dirty="0"/>
              <a:t>提前预防</a:t>
            </a:r>
            <a:endParaRPr lang="en-US" altLang="x-none" sz="3200" dirty="0"/>
          </a:p>
          <a:p>
            <a:pPr algn="l"/>
            <a:r>
              <a:rPr lang="zh-CN" altLang="en-US" sz="3200" dirty="0"/>
              <a:t>滞后预防</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xfrm>
            <a:off x="457200" y="274638"/>
            <a:ext cx="8229600" cy="1143000"/>
          </a:xfrm>
        </p:spPr>
        <p:txBody>
          <a:bodyPr vert="horz" anchor="ctr">
            <a:normAutofit/>
          </a:bodyPr>
          <a:p>
            <a:r>
              <a:rPr lang="zh-CN" altLang="en-US" sz="4400"/>
              <a:t>提前预防</a:t>
            </a:r>
            <a:endParaRPr lang="zh-CN" altLang="en-US" sz="4400"/>
          </a:p>
        </p:txBody>
      </p:sp>
      <p:sp>
        <p:nvSpPr>
          <p:cNvPr id="65539" name="Rectangle 4"/>
          <p:cNvSpPr>
            <a:spLocks noGrp="1"/>
          </p:cNvSpPr>
          <p:nvPr>
            <p:ph idx="1"/>
          </p:nvPr>
        </p:nvSpPr>
        <p:spPr>
          <a:xfrm>
            <a:off x="395605" y="1268730"/>
            <a:ext cx="8177213" cy="5264150"/>
          </a:xfrm>
          <a:solidFill>
            <a:srgbClr val="272822"/>
          </a:solidFill>
        </p:spPr>
        <p:txBody>
          <a:bodyPr vert="horz" wrap="none" anchor="ctr">
            <a:spAutoFit/>
          </a:bodyPr>
          <a:p>
            <a:pPr algn="l">
              <a:spcBef>
                <a:spcPct val="0"/>
              </a:spcBef>
              <a:buNone/>
            </a:pPr>
            <a:r>
              <a:rPr lang="en-US" altLang="zh-CN" sz="2400">
                <a:solidFill>
                  <a:srgbClr val="66D9EF"/>
                </a:solidFill>
                <a:latin typeface="Consolas" pitchFamily="49" charset="0"/>
                <a:ea typeface="宋体" charset="-122"/>
                <a:sym typeface="Consolas" pitchFamily="49" charset="0"/>
              </a:rPr>
              <a:t>function </a:t>
            </a:r>
            <a:r>
              <a:rPr lang="en-US" altLang="zh-CN" sz="2400">
                <a:solidFill>
                  <a:srgbClr val="F72671"/>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id</a:t>
            </a:r>
            <a:r>
              <a:rPr lang="en-US" altLang="zh-CN" sz="2400">
                <a:solidFill>
                  <a:srgbClr val="FFFFFF"/>
                </a:solidFill>
                <a:latin typeface="Consolas" pitchFamily="49" charset="0"/>
                <a:ea typeface="宋体" charset="-122"/>
                <a:sym typeface="Consolas" pitchFamily="49" charset="0"/>
              </a:rPr>
              <a:t>) {</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a:t>
            </a:r>
            <a:r>
              <a:rPr lang="zh-CN" altLang="en-US" sz="2400">
                <a:solidFill>
                  <a:srgbClr val="28D813"/>
                </a:solidFill>
                <a:latin typeface="宋体" charset="-122"/>
                <a:ea typeface="宋体" charset="-122"/>
                <a:sym typeface="Consolas" pitchFamily="49" charset="0"/>
              </a:rPr>
              <a:t>完美法则</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a:t>
            </a:r>
            <a:r>
              <a:rPr lang="zh-CN" altLang="en-US" sz="2400">
                <a:solidFill>
                  <a:srgbClr val="28D813"/>
                </a:solidFill>
                <a:latin typeface="宋体" charset="-122"/>
                <a:ea typeface="宋体" charset="-122"/>
                <a:sym typeface="Consolas" pitchFamily="49" charset="0"/>
              </a:rPr>
              <a:t>完美法则</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a:t>
            </a:r>
            <a:r>
              <a:rPr lang="zh-CN" altLang="en-US" sz="2400">
                <a:solidFill>
                  <a:srgbClr val="28D813"/>
                </a:solidFill>
                <a:latin typeface="宋体" charset="-122"/>
                <a:ea typeface="宋体" charset="-122"/>
                <a:sym typeface="Consolas" pitchFamily="49" charset="0"/>
              </a:rPr>
              <a:t>我要的是</a:t>
            </a:r>
            <a:r>
              <a:rPr lang="en-US" altLang="zh-CN" sz="2400">
                <a:solidFill>
                  <a:srgbClr val="28D813"/>
                </a:solidFill>
                <a:latin typeface="Consolas" pitchFamily="49" charset="0"/>
                <a:ea typeface="宋体" charset="-122"/>
                <a:sym typeface="Consolas" pitchFamily="49" charset="0"/>
              </a:rPr>
              <a:t>id </a:t>
            </a:r>
            <a:r>
              <a:rPr lang="zh-CN" altLang="en-US" sz="2400">
                <a:solidFill>
                  <a:srgbClr val="28D813"/>
                </a:solidFill>
                <a:latin typeface="宋体" charset="-122"/>
                <a:ea typeface="宋体" charset="-122"/>
                <a:sym typeface="Consolas" pitchFamily="49" charset="0"/>
              </a:rPr>
              <a:t>结果你返给我</a:t>
            </a:r>
            <a:r>
              <a:rPr lang="en-US" altLang="zh-CN" sz="2400">
                <a:solidFill>
                  <a:srgbClr val="28D813"/>
                </a:solidFill>
                <a:latin typeface="Consolas" pitchFamily="49" charset="0"/>
                <a:ea typeface="宋体" charset="-122"/>
                <a:sym typeface="Consolas" pitchFamily="49" charset="0"/>
              </a:rPr>
              <a:t>dom</a:t>
            </a:r>
            <a:r>
              <a:rPr lang="zh-CN" altLang="en-US" sz="2400">
                <a:solidFill>
                  <a:srgbClr val="28D813"/>
                </a:solidFill>
                <a:latin typeface="宋体" charset="-122"/>
                <a:ea typeface="宋体" charset="-122"/>
                <a:sym typeface="Consolas" pitchFamily="49" charset="0"/>
              </a:rPr>
              <a:t>元素</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a:t>
            </a:r>
            <a:r>
              <a:rPr lang="zh-CN" altLang="en-US" sz="2400">
                <a:solidFill>
                  <a:srgbClr val="28D813"/>
                </a:solidFill>
                <a:latin typeface="宋体" charset="-122"/>
                <a:ea typeface="宋体" charset="-122"/>
                <a:sym typeface="Consolas" pitchFamily="49" charset="0"/>
              </a:rPr>
              <a:t>我要的是数字，你哥们给我字符串 。。。类型</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tag id</a:t>
            </a:r>
            <a:r>
              <a:rPr lang="zh-CN" altLang="en-US" sz="2400">
                <a:solidFill>
                  <a:srgbClr val="28D813"/>
                </a:solidFill>
                <a:latin typeface="宋体" charset="-122"/>
                <a:ea typeface="宋体" charset="-122"/>
                <a:sym typeface="Consolas" pitchFamily="49" charset="0"/>
              </a:rPr>
              <a:t>不合法</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a:t>
            </a:r>
            <a:r>
              <a:rPr lang="zh-CN" altLang="en-US" sz="2400">
                <a:solidFill>
                  <a:srgbClr val="28D813"/>
                </a:solidFill>
                <a:latin typeface="宋体" charset="-122"/>
                <a:ea typeface="宋体" charset="-122"/>
                <a:sym typeface="Consolas" pitchFamily="49" charset="0"/>
              </a:rPr>
              <a:t>提前预防</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if </a:t>
            </a:r>
            <a:r>
              <a:rPr lang="en-US" altLang="zh-CN" sz="2400">
                <a:solidFill>
                  <a:srgbClr val="FFFFFF"/>
                </a:solidFill>
                <a:latin typeface="Consolas" pitchFamily="49" charset="0"/>
                <a:ea typeface="宋体" charset="-122"/>
                <a:sym typeface="Consolas" pitchFamily="49" charset="0"/>
              </a:rPr>
              <a:t>(</a:t>
            </a:r>
            <a:r>
              <a:rPr lang="en-US" altLang="zh-CN" sz="2400">
                <a:solidFill>
                  <a:srgbClr val="F72671"/>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id</a:t>
            </a:r>
            <a:r>
              <a:rPr lang="en-US" altLang="zh-CN" sz="2400">
                <a:solidFill>
                  <a:srgbClr val="FFFFFF"/>
                </a:solidFill>
                <a:latin typeface="Consolas" pitchFamily="49" charset="0"/>
                <a:ea typeface="宋体" charset="-122"/>
                <a:sym typeface="Consolas" pitchFamily="49" charset="0"/>
              </a:rPr>
              <a:t>) {</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var </a:t>
            </a:r>
            <a:r>
              <a:rPr lang="en-US" altLang="zh-CN" sz="2400">
                <a:solidFill>
                  <a:srgbClr val="A6E22E"/>
                </a:solidFill>
                <a:latin typeface="Consolas" pitchFamily="49" charset="0"/>
                <a:ea typeface="宋体" charset="-122"/>
                <a:sym typeface="Consolas" pitchFamily="49" charset="0"/>
              </a:rPr>
              <a:t>dom </a:t>
            </a:r>
            <a:r>
              <a:rPr lang="en-US" altLang="zh-CN" sz="2400">
                <a:solidFill>
                  <a:srgbClr val="F72671"/>
                </a:solidFill>
                <a:latin typeface="Consolas" pitchFamily="49" charset="0"/>
                <a:ea typeface="宋体" charset="-122"/>
                <a:sym typeface="Consolas" pitchFamily="49" charset="0"/>
              </a:rPr>
              <a:t>= </a:t>
            </a:r>
            <a:r>
              <a:rPr lang="en-US" altLang="zh-CN" sz="2400" b="1">
                <a:solidFill>
                  <a:srgbClr val="6CCAB8"/>
                </a:solidFill>
                <a:latin typeface="Consolas" pitchFamily="49" charset="0"/>
                <a:ea typeface="宋体" charset="-122"/>
                <a:sym typeface="Consolas" pitchFamily="49" charset="0"/>
              </a:rPr>
              <a:t>document</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getElementById</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id</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return </a:t>
            </a:r>
            <a:r>
              <a:rPr lang="en-US" altLang="zh-CN" sz="2400">
                <a:solidFill>
                  <a:srgbClr val="A6E22E"/>
                </a:solidFill>
                <a:latin typeface="Consolas" pitchFamily="49" charset="0"/>
                <a:ea typeface="宋体" charset="-122"/>
                <a:sym typeface="Consolas" pitchFamily="49" charset="0"/>
              </a:rPr>
              <a:t>dom</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getElementsByTagName</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 </a:t>
            </a:r>
            <a:r>
              <a:rPr lang="en-US" altLang="zh-CN" sz="2400">
                <a:solidFill>
                  <a:srgbClr val="66D9EF"/>
                </a:solidFill>
                <a:latin typeface="Consolas" pitchFamily="49" charset="0"/>
                <a:ea typeface="宋体" charset="-122"/>
                <a:sym typeface="Consolas" pitchFamily="49" charset="0"/>
              </a:rPr>
              <a:t>else </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return </a:t>
            </a:r>
            <a:r>
              <a:rPr lang="en-US" altLang="zh-CN" sz="2400" b="1">
                <a:solidFill>
                  <a:srgbClr val="6CCAB8"/>
                </a:solidFill>
                <a:latin typeface="Consolas" pitchFamily="49" charset="0"/>
                <a:ea typeface="宋体" charset="-122"/>
                <a:sym typeface="Consolas" pitchFamily="49" charset="0"/>
              </a:rPr>
              <a:t>document</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getElementsByTagName</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a:t>
            </a:r>
            <a:endParaRPr lang="en-US" altLang="zh-CN" sz="3600">
              <a:latin typeface="Arial" charset="0"/>
              <a:ea typeface="宋体" charset="-122"/>
              <a:sym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xfrm>
            <a:off x="457200" y="274638"/>
            <a:ext cx="8229600" cy="1143000"/>
          </a:xfrm>
        </p:spPr>
        <p:txBody>
          <a:bodyPr vert="horz" anchor="ctr">
            <a:normAutofit/>
          </a:bodyPr>
          <a:p>
            <a:r>
              <a:rPr lang="zh-CN" altLang="en-US" sz="4400"/>
              <a:t>提前预防存在的问题</a:t>
            </a:r>
            <a:endParaRPr lang="zh-CN" altLang="en-US" sz="4400"/>
          </a:p>
        </p:txBody>
      </p:sp>
      <p:sp>
        <p:nvSpPr>
          <p:cNvPr id="66563" name="内容占位符 2"/>
          <p:cNvSpPr>
            <a:spLocks noGrp="1"/>
          </p:cNvSpPr>
          <p:nvPr>
            <p:ph idx="1"/>
          </p:nvPr>
        </p:nvSpPr>
        <p:spPr>
          <a:xfrm>
            <a:off x="457200" y="1600200"/>
            <a:ext cx="8229600" cy="4525963"/>
          </a:xfrm>
        </p:spPr>
        <p:txBody>
          <a:bodyPr vert="horz">
            <a:normAutofit/>
          </a:bodyPr>
          <a:p>
            <a:pPr algn="l"/>
            <a:r>
              <a:rPr lang="zh-CN" altLang="en-US" sz="3200" dirty="0"/>
              <a:t>代码重复 </a:t>
            </a:r>
            <a:endParaRPr lang="en-US" altLang="x-none" sz="3200" dirty="0"/>
          </a:p>
          <a:p>
            <a:pPr algn="l"/>
            <a:r>
              <a:rPr lang="zh-CN" altLang="en-US" sz="3200" dirty="0"/>
              <a:t>代码重复可能带来的问题：</a:t>
            </a:r>
            <a:endParaRPr lang="en-US" altLang="x-none" sz="3200" dirty="0"/>
          </a:p>
          <a:p>
            <a:pPr lvl="1" algn="l"/>
            <a:r>
              <a:rPr lang="zh-CN" altLang="en-US" sz="2800" dirty="0"/>
              <a:t>如果万一以后需求变更，需要修改，那么所有一样的地方都要修改。。。。有经验的人会深刻体会到。。。什么叫进入地狱。。。。</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3"/>
          <p:cNvSpPr>
            <a:spLocks noGrp="1"/>
          </p:cNvSpPr>
          <p:nvPr>
            <p:ph type="ctrTitle"/>
          </p:nvPr>
        </p:nvSpPr>
        <p:spPr>
          <a:xfrm>
            <a:off x="685800" y="2130425"/>
            <a:ext cx="7772400" cy="1470025"/>
          </a:xfrm>
        </p:spPr>
        <p:txBody>
          <a:bodyPr vert="horz" anchor="ctr">
            <a:normAutofit/>
          </a:bodyPr>
          <a:p>
            <a:pPr defTabSz="914400">
              <a:buNone/>
            </a:pP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修仙法则</a:t>
            </a:r>
            <a:endParaRPr lang="zh-CN" altLang="en-US" sz="4400" kern="1200">
              <a:latin typeface="Calibri" charset="0"/>
              <a:ea typeface="宋体" charset="-122"/>
              <a:sym typeface="Calibri" charset="0"/>
            </a:endParaRPr>
          </a:p>
        </p:txBody>
      </p:sp>
      <p:sp>
        <p:nvSpPr>
          <p:cNvPr id="614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xfrm>
            <a:off x="457200" y="274638"/>
            <a:ext cx="8229600" cy="1143000"/>
          </a:xfrm>
        </p:spPr>
        <p:txBody>
          <a:bodyPr vert="horz" anchor="ctr">
            <a:normAutofit/>
          </a:bodyPr>
          <a:p>
            <a:r>
              <a:rPr lang="zh-CN" altLang="en-US" sz="4400"/>
              <a:t>如何解决</a:t>
            </a:r>
            <a:endParaRPr lang="zh-CN" altLang="en-US" sz="4400"/>
          </a:p>
        </p:txBody>
      </p:sp>
      <p:sp>
        <p:nvSpPr>
          <p:cNvPr id="67587" name="内容占位符 2"/>
          <p:cNvSpPr>
            <a:spLocks noGrp="1"/>
          </p:cNvSpPr>
          <p:nvPr>
            <p:ph idx="1"/>
          </p:nvPr>
        </p:nvSpPr>
        <p:spPr>
          <a:xfrm>
            <a:off x="107950" y="1214438"/>
            <a:ext cx="9036050" cy="4911725"/>
          </a:xfrm>
        </p:spPr>
        <p:txBody>
          <a:bodyPr vert="horz">
            <a:normAutofit/>
          </a:bodyPr>
          <a:p>
            <a:pPr algn="l"/>
            <a:r>
              <a:rPr lang="zh-CN" altLang="en-US" sz="3200" dirty="0"/>
              <a:t>封装成函数（功能简单）或者对象（复杂）</a:t>
            </a:r>
            <a:endParaRPr lang="en-US" altLang="x-none" sz="3200" dirty="0"/>
          </a:p>
          <a:p>
            <a:pPr algn="l"/>
            <a:r>
              <a:rPr lang="zh-CN" altLang="en-US" sz="3200" dirty="0"/>
              <a:t>通过优化代码避免重复</a:t>
            </a:r>
            <a:r>
              <a:rPr lang="en-US" altLang="x-none" sz="3200" dirty="0"/>
              <a:t>—</a:t>
            </a:r>
            <a:r>
              <a:rPr lang="zh-CN" altLang="en-US" sz="3200" dirty="0"/>
              <a:t>滞后预防</a:t>
            </a:r>
            <a:endParaRPr lang="zh-CN"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xfrm>
            <a:off x="457200" y="274638"/>
            <a:ext cx="8229600" cy="1143000"/>
          </a:xfrm>
        </p:spPr>
        <p:txBody>
          <a:bodyPr vert="horz" anchor="ctr">
            <a:normAutofit/>
          </a:bodyPr>
          <a:p>
            <a:r>
              <a:rPr lang="zh-CN" altLang="en-US" sz="4400"/>
              <a:t>滞后预防</a:t>
            </a:r>
            <a:endParaRPr lang="zh-CN" altLang="en-US" sz="4400"/>
          </a:p>
        </p:txBody>
      </p:sp>
      <p:sp>
        <p:nvSpPr>
          <p:cNvPr id="68611" name="Rectangle 1"/>
          <p:cNvSpPr>
            <a:spLocks noGrp="1"/>
          </p:cNvSpPr>
          <p:nvPr>
            <p:ph idx="1"/>
          </p:nvPr>
        </p:nvSpPr>
        <p:spPr>
          <a:xfrm>
            <a:off x="457200" y="1531938"/>
            <a:ext cx="8580438" cy="4276725"/>
          </a:xfrm>
          <a:solidFill>
            <a:srgbClr val="272822"/>
          </a:solidFill>
        </p:spPr>
        <p:txBody>
          <a:bodyPr vert="horz" wrap="none" anchor="ctr">
            <a:spAutoFit/>
          </a:bodyPr>
          <a:p>
            <a:pPr algn="l">
              <a:spcBef>
                <a:spcPct val="0"/>
              </a:spcBef>
              <a:buNone/>
            </a:pPr>
            <a:r>
              <a:rPr lang="en-US" altLang="zh-CN" sz="1600">
                <a:solidFill>
                  <a:srgbClr val="66D9EF"/>
                </a:solidFill>
                <a:latin typeface="Consolas" pitchFamily="49" charset="0"/>
                <a:ea typeface="宋体" charset="-122"/>
                <a:sym typeface="Consolas" pitchFamily="49" charset="0"/>
              </a:rPr>
              <a:t>function </a:t>
            </a:r>
            <a:r>
              <a:rPr lang="en-US" altLang="zh-CN" sz="1600">
                <a:solidFill>
                  <a:srgbClr val="F72671"/>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id</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zh-CN" altLang="en-US" sz="1600">
                <a:solidFill>
                  <a:srgbClr val="28D813"/>
                </a:solidFill>
                <a:latin typeface="宋体" charset="-122"/>
                <a:ea typeface="宋体" charset="-122"/>
                <a:sym typeface="Consolas" pitchFamily="49" charset="0"/>
              </a:rPr>
              <a:t>完美法则</a:t>
            </a:r>
            <a:br>
              <a:rPr lang="zh-CN" altLang="en-US" sz="1600">
                <a:solidFill>
                  <a:srgbClr val="28D813"/>
                </a:solidFill>
                <a:latin typeface="宋体" charset="-122"/>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zh-CN" altLang="en-US" sz="1600">
                <a:solidFill>
                  <a:srgbClr val="28D813"/>
                </a:solidFill>
                <a:latin typeface="宋体" charset="-122"/>
                <a:ea typeface="宋体" charset="-122"/>
                <a:sym typeface="Consolas" pitchFamily="49" charset="0"/>
              </a:rPr>
              <a:t>我要的是</a:t>
            </a:r>
            <a:r>
              <a:rPr lang="en-US" altLang="zh-CN" sz="1600">
                <a:solidFill>
                  <a:srgbClr val="28D813"/>
                </a:solidFill>
                <a:latin typeface="Consolas" pitchFamily="49" charset="0"/>
                <a:ea typeface="宋体" charset="-122"/>
                <a:sym typeface="Consolas" pitchFamily="49" charset="0"/>
              </a:rPr>
              <a:t>id </a:t>
            </a:r>
            <a:r>
              <a:rPr lang="zh-CN" altLang="en-US" sz="1600">
                <a:solidFill>
                  <a:srgbClr val="28D813"/>
                </a:solidFill>
                <a:latin typeface="宋体" charset="-122"/>
                <a:ea typeface="宋体" charset="-122"/>
                <a:sym typeface="Consolas" pitchFamily="49" charset="0"/>
              </a:rPr>
              <a:t>结果你返给我</a:t>
            </a:r>
            <a:r>
              <a:rPr lang="en-US" altLang="zh-CN" sz="1600">
                <a:solidFill>
                  <a:srgbClr val="28D813"/>
                </a:solidFill>
                <a:latin typeface="Consolas" pitchFamily="49" charset="0"/>
                <a:ea typeface="宋体" charset="-122"/>
                <a:sym typeface="Consolas" pitchFamily="49" charset="0"/>
              </a:rPr>
              <a:t>dom</a:t>
            </a:r>
            <a:r>
              <a:rPr lang="zh-CN" altLang="en-US" sz="1600">
                <a:solidFill>
                  <a:srgbClr val="28D813"/>
                </a:solidFill>
                <a:latin typeface="宋体" charset="-122"/>
                <a:ea typeface="宋体" charset="-122"/>
                <a:sym typeface="Consolas" pitchFamily="49" charset="0"/>
              </a:rPr>
              <a:t>元素</a:t>
            </a:r>
            <a:br>
              <a:rPr lang="zh-CN" altLang="en-US" sz="1600">
                <a:solidFill>
                  <a:srgbClr val="28D813"/>
                </a:solidFill>
                <a:latin typeface="宋体" charset="-122"/>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zh-CN" altLang="en-US" sz="1600">
                <a:solidFill>
                  <a:srgbClr val="28D813"/>
                </a:solidFill>
                <a:latin typeface="宋体" charset="-122"/>
                <a:ea typeface="宋体" charset="-122"/>
                <a:sym typeface="Consolas" pitchFamily="49" charset="0"/>
              </a:rPr>
              <a:t>我要的是数字，你哥们给我字符串 。。。类型</a:t>
            </a:r>
            <a:br>
              <a:rPr lang="zh-CN" altLang="en-US" sz="1600">
                <a:solidFill>
                  <a:srgbClr val="28D813"/>
                </a:solidFill>
                <a:latin typeface="宋体" charset="-122"/>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tag id</a:t>
            </a:r>
            <a:r>
              <a:rPr lang="zh-CN" altLang="en-US" sz="1600">
                <a:solidFill>
                  <a:srgbClr val="28D813"/>
                </a:solidFill>
                <a:latin typeface="宋体" charset="-122"/>
                <a:ea typeface="宋体" charset="-122"/>
                <a:sym typeface="Consolas" pitchFamily="49" charset="0"/>
              </a:rPr>
              <a:t>不合法</a:t>
            </a:r>
            <a:br>
              <a:rPr lang="zh-CN" altLang="en-US" sz="1600">
                <a:solidFill>
                  <a:srgbClr val="28D813"/>
                </a:solidFill>
                <a:latin typeface="宋体" charset="-122"/>
                <a:ea typeface="宋体" charset="-122"/>
                <a:sym typeface="Consolas" pitchFamily="49" charset="0"/>
              </a:rPr>
            </a:br>
            <a:r>
              <a:rPr lang="zh-CN" altLang="en-US" sz="1600">
                <a:solidFill>
                  <a:srgbClr val="28D813"/>
                </a:solidFill>
                <a:latin typeface="宋体" charset="-122"/>
                <a:ea typeface="宋体" charset="-122"/>
                <a:sym typeface="Consolas" pitchFamily="49" charset="0"/>
              </a:rPr>
              <a:t> </a:t>
            </a:r>
            <a:r>
              <a:rPr lang="en-US" altLang="zh-CN" sz="1600">
                <a:solidFill>
                  <a:srgbClr val="28D813"/>
                </a:solidFill>
                <a:latin typeface="Consolas" pitchFamily="49" charset="0"/>
                <a:ea typeface="宋体" charset="-122"/>
                <a:sym typeface="Consolas" pitchFamily="49" charset="0"/>
              </a:rPr>
              <a:t>//</a:t>
            </a:r>
            <a:r>
              <a:rPr lang="zh-CN" altLang="en-US" sz="1600">
                <a:solidFill>
                  <a:srgbClr val="28D813"/>
                </a:solidFill>
                <a:latin typeface="宋体" charset="-122"/>
                <a:ea typeface="宋体" charset="-122"/>
                <a:sym typeface="Consolas" pitchFamily="49" charset="0"/>
              </a:rPr>
              <a:t>滞后预防</a:t>
            </a:r>
            <a:br>
              <a:rPr lang="zh-CN" altLang="en-US" sz="1600">
                <a:solidFill>
                  <a:srgbClr val="28D813"/>
                </a:solidFill>
                <a:latin typeface="宋体" charset="-122"/>
                <a:ea typeface="宋体" charset="-122"/>
                <a:sym typeface="Consolas" pitchFamily="49" charset="0"/>
              </a:rPr>
            </a:br>
            <a:r>
              <a:rPr lang="zh-CN" altLang="en-US" sz="1600">
                <a:solidFill>
                  <a:srgbClr val="28D813"/>
                </a:solidFill>
                <a:latin typeface="宋体" charset="-122"/>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var </a:t>
            </a:r>
            <a:r>
              <a:rPr lang="en-US" altLang="zh-CN" sz="1600">
                <a:solidFill>
                  <a:srgbClr val="A6E22E"/>
                </a:solidFill>
                <a:latin typeface="Consolas" pitchFamily="49" charset="0"/>
                <a:ea typeface="宋体" charset="-122"/>
                <a:sym typeface="Consolas" pitchFamily="49" charset="0"/>
              </a:rPr>
              <a:t>dom </a:t>
            </a:r>
            <a:r>
              <a:rPr lang="en-US" altLang="zh-CN" sz="1600">
                <a:solidFill>
                  <a:srgbClr val="F72671"/>
                </a:solidFill>
                <a:latin typeface="Consolas" pitchFamily="49" charset="0"/>
                <a:ea typeface="宋体" charset="-122"/>
                <a:sym typeface="Consolas" pitchFamily="49" charset="0"/>
              </a:rPr>
              <a:t>= </a:t>
            </a:r>
            <a:r>
              <a:rPr lang="en-US" altLang="zh-CN" sz="1600" b="1">
                <a:solidFill>
                  <a:srgbClr val="6CCAB8"/>
                </a:solidFill>
                <a:latin typeface="Consolas" pitchFamily="49" charset="0"/>
                <a:ea typeface="宋体" charset="-122"/>
                <a:sym typeface="Consolas" pitchFamily="49" charset="0"/>
              </a:rPr>
              <a:t>document</a:t>
            </a:r>
            <a:r>
              <a:rPr lang="en-US" altLang="zh-CN" sz="1600">
                <a:solidFill>
                  <a:srgbClr val="FFFFFF"/>
                </a:solidFill>
                <a:latin typeface="Consolas" pitchFamily="49" charset="0"/>
                <a:ea typeface="宋体" charset="-122"/>
                <a:sym typeface="Consolas" pitchFamily="49" charset="0"/>
              </a:rPr>
              <a:t>.</a:t>
            </a:r>
            <a:r>
              <a:rPr lang="en-US" altLang="zh-CN" sz="1600">
                <a:solidFill>
                  <a:srgbClr val="6CCAB8"/>
                </a:solidFill>
                <a:latin typeface="Consolas" pitchFamily="49" charset="0"/>
                <a:ea typeface="宋体" charset="-122"/>
                <a:sym typeface="Consolas" pitchFamily="49" charset="0"/>
              </a:rPr>
              <a:t>getElementById</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id</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28D813"/>
                </a:solidFill>
                <a:latin typeface="Consolas" pitchFamily="49" charset="0"/>
                <a:ea typeface="宋体" charset="-122"/>
                <a:sym typeface="Consolas" pitchFamily="49" charset="0"/>
              </a:rPr>
              <a:t>//</a:t>
            </a:r>
            <a:r>
              <a:rPr lang="zh-CN" altLang="en-US" sz="1600">
                <a:solidFill>
                  <a:srgbClr val="28D813"/>
                </a:solidFill>
                <a:latin typeface="宋体" charset="-122"/>
                <a:ea typeface="宋体" charset="-122"/>
                <a:sym typeface="Consolas" pitchFamily="49" charset="0"/>
              </a:rPr>
              <a:t>如果数据类型为</a:t>
            </a:r>
            <a:r>
              <a:rPr lang="en-US" altLang="zh-CN" sz="1600">
                <a:solidFill>
                  <a:srgbClr val="28D813"/>
                </a:solidFill>
                <a:latin typeface="Consolas" pitchFamily="49" charset="0"/>
                <a:ea typeface="宋体" charset="-122"/>
                <a:sym typeface="Consolas" pitchFamily="49" charset="0"/>
              </a:rPr>
              <a:t>null undefined </a:t>
            </a:r>
            <a:r>
              <a:rPr lang="zh-CN" altLang="en-US" sz="1600">
                <a:solidFill>
                  <a:srgbClr val="28D813"/>
                </a:solidFill>
                <a:latin typeface="宋体" charset="-122"/>
                <a:ea typeface="宋体" charset="-122"/>
                <a:sym typeface="Consolas" pitchFamily="49" charset="0"/>
              </a:rPr>
              <a:t>则为</a:t>
            </a:r>
            <a:r>
              <a:rPr lang="en-US" altLang="zh-CN" sz="1600">
                <a:solidFill>
                  <a:srgbClr val="28D813"/>
                </a:solidFill>
                <a:latin typeface="Consolas" pitchFamily="49" charset="0"/>
                <a:ea typeface="宋体" charset="-122"/>
                <a:sym typeface="Consolas" pitchFamily="49" charset="0"/>
              </a:rPr>
              <a:t>false</a:t>
            </a:r>
            <a:br>
              <a:rPr lang="en-US" altLang="zh-CN" sz="1600">
                <a:solidFill>
                  <a:srgbClr val="28D813"/>
                </a:solidFill>
                <a:latin typeface="Consolas" pitchFamily="49" charset="0"/>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if</a:t>
            </a:r>
            <a:r>
              <a:rPr lang="en-US" altLang="zh-CN" sz="1600">
                <a:solidFill>
                  <a:srgbClr val="FFFFFF"/>
                </a:solidFill>
                <a:latin typeface="Consolas" pitchFamily="49" charset="0"/>
                <a:ea typeface="宋体" charset="-122"/>
                <a:sym typeface="Consolas" pitchFamily="49" charset="0"/>
              </a:rPr>
              <a:t>(</a:t>
            </a:r>
            <a:r>
              <a:rPr lang="en-US" altLang="zh-CN" sz="1600">
                <a:solidFill>
                  <a:srgbClr val="A6E22E"/>
                </a:solidFill>
                <a:latin typeface="Consolas" pitchFamily="49" charset="0"/>
                <a:ea typeface="宋体" charset="-122"/>
                <a:sym typeface="Consolas" pitchFamily="49" charset="0"/>
              </a:rPr>
              <a:t>dom</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28D813"/>
                </a:solidFill>
                <a:latin typeface="Consolas" pitchFamily="49" charset="0"/>
                <a:ea typeface="宋体" charset="-122"/>
                <a:sym typeface="Consolas" pitchFamily="49" charset="0"/>
              </a:rPr>
              <a:t>//</a:t>
            </a:r>
            <a:r>
              <a:rPr lang="zh-CN" altLang="en-US" sz="1600">
                <a:solidFill>
                  <a:srgbClr val="28D813"/>
                </a:solidFill>
                <a:latin typeface="宋体" charset="-122"/>
                <a:ea typeface="宋体" charset="-122"/>
                <a:sym typeface="Consolas" pitchFamily="49" charset="0"/>
              </a:rPr>
              <a:t>这里有的同学说</a:t>
            </a:r>
            <a:r>
              <a:rPr lang="en-US" altLang="zh-CN" sz="1600">
                <a:solidFill>
                  <a:srgbClr val="28D813"/>
                </a:solidFill>
                <a:latin typeface="Consolas" pitchFamily="49" charset="0"/>
                <a:ea typeface="宋体" charset="-122"/>
                <a:sym typeface="Consolas" pitchFamily="49" charset="0"/>
              </a:rPr>
              <a:t>tag</a:t>
            </a:r>
            <a:r>
              <a:rPr lang="zh-CN" altLang="en-US" sz="1600">
                <a:solidFill>
                  <a:srgbClr val="28D813"/>
                </a:solidFill>
                <a:latin typeface="宋体" charset="-122"/>
                <a:ea typeface="宋体" charset="-122"/>
                <a:sym typeface="Consolas" pitchFamily="49" charset="0"/>
              </a:rPr>
              <a:t>是不是也要判断，这里没必要，一般编程都会考虑是否未定义情况</a:t>
            </a:r>
            <a:br>
              <a:rPr lang="zh-CN" altLang="en-US" sz="1600">
                <a:solidFill>
                  <a:srgbClr val="28D813"/>
                </a:solidFill>
                <a:latin typeface="宋体" charset="-122"/>
                <a:ea typeface="宋体" charset="-122"/>
                <a:sym typeface="Consolas" pitchFamily="49" charset="0"/>
              </a:rPr>
            </a:br>
            <a:r>
              <a:rPr lang="zh-CN" altLang="en-US" sz="1600">
                <a:solidFill>
                  <a:srgbClr val="28D813"/>
                </a:solidFill>
                <a:latin typeface="宋体" charset="-122"/>
                <a:ea typeface="宋体" charset="-122"/>
                <a:sym typeface="Consolas" pitchFamily="49" charset="0"/>
              </a:rPr>
              <a:t>   </a:t>
            </a:r>
            <a:r>
              <a:rPr lang="en-US" altLang="zh-CN" sz="1600">
                <a:solidFill>
                  <a:srgbClr val="A6E22E"/>
                </a:solidFill>
                <a:latin typeface="Consolas" pitchFamily="49" charset="0"/>
                <a:ea typeface="宋体" charset="-122"/>
                <a:sym typeface="Consolas" pitchFamily="49" charset="0"/>
              </a:rPr>
              <a:t>dom</a:t>
            </a:r>
            <a:r>
              <a:rPr lang="en-US" altLang="zh-CN" sz="1600">
                <a:solidFill>
                  <a:srgbClr val="FFFFFF"/>
                </a:solidFill>
                <a:latin typeface="Consolas" pitchFamily="49" charset="0"/>
                <a:ea typeface="宋体" charset="-122"/>
                <a:sym typeface="Consolas" pitchFamily="49" charset="0"/>
              </a:rPr>
              <a:t>.</a:t>
            </a:r>
            <a:r>
              <a:rPr lang="en-US" altLang="zh-CN" sz="1600">
                <a:solidFill>
                  <a:srgbClr val="6CCAB8"/>
                </a:solidFill>
                <a:latin typeface="Consolas" pitchFamily="49" charset="0"/>
                <a:ea typeface="宋体" charset="-122"/>
                <a:sym typeface="Consolas" pitchFamily="49" charset="0"/>
              </a:rPr>
              <a:t>getElementsByTagName</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else</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return </a:t>
            </a:r>
            <a:r>
              <a:rPr lang="en-US" altLang="zh-CN" sz="1600" b="1">
                <a:solidFill>
                  <a:srgbClr val="6CCAB8"/>
                </a:solidFill>
                <a:latin typeface="Consolas" pitchFamily="49" charset="0"/>
                <a:ea typeface="宋体" charset="-122"/>
                <a:sym typeface="Consolas" pitchFamily="49" charset="0"/>
              </a:rPr>
              <a:t>document</a:t>
            </a:r>
            <a:r>
              <a:rPr lang="en-US" altLang="zh-CN" sz="1600">
                <a:solidFill>
                  <a:srgbClr val="FFFFFF"/>
                </a:solidFill>
                <a:latin typeface="Consolas" pitchFamily="49" charset="0"/>
                <a:ea typeface="宋体" charset="-122"/>
                <a:sym typeface="Consolas" pitchFamily="49" charset="0"/>
              </a:rPr>
              <a:t>.</a:t>
            </a:r>
            <a:r>
              <a:rPr lang="en-US" altLang="zh-CN" sz="1600">
                <a:solidFill>
                  <a:srgbClr val="6CCAB8"/>
                </a:solidFill>
                <a:latin typeface="Consolas" pitchFamily="49" charset="0"/>
                <a:ea typeface="宋体" charset="-122"/>
                <a:sym typeface="Consolas" pitchFamily="49" charset="0"/>
              </a:rPr>
              <a:t>getElementsByTagName</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endParaRPr lang="en-US" altLang="zh-CN" sz="2400">
              <a:latin typeface="Arial" charset="0"/>
              <a:ea typeface="宋体" charset="-122"/>
              <a:sym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xfrm>
            <a:off x="457200" y="274638"/>
            <a:ext cx="8229600" cy="1143000"/>
          </a:xfrm>
        </p:spPr>
        <p:txBody>
          <a:bodyPr vert="horz" anchor="ctr">
            <a:normAutofit/>
          </a:bodyPr>
          <a:p>
            <a:r>
              <a:rPr lang="zh-CN" altLang="en-US" sz="4400" dirty="0">
                <a:solidFill>
                  <a:srgbClr val="FF0000"/>
                </a:solidFill>
              </a:rPr>
              <a:t>隔离法则</a:t>
            </a:r>
            <a:endParaRPr lang="zh-CN" altLang="en-US" sz="4400" dirty="0">
              <a:solidFill>
                <a:srgbClr val="FF0000"/>
              </a:solidFill>
            </a:endParaRPr>
          </a:p>
        </p:txBody>
      </p:sp>
      <p:sp>
        <p:nvSpPr>
          <p:cNvPr id="70659" name="内容占位符 2"/>
          <p:cNvSpPr>
            <a:spLocks noGrp="1"/>
          </p:cNvSpPr>
          <p:nvPr>
            <p:ph idx="1"/>
          </p:nvPr>
        </p:nvSpPr>
        <p:spPr>
          <a:xfrm>
            <a:off x="0" y="1600200"/>
            <a:ext cx="9144000" cy="4525963"/>
          </a:xfrm>
        </p:spPr>
        <p:txBody>
          <a:bodyPr vert="horz">
            <a:normAutofit/>
          </a:bodyPr>
          <a:p>
            <a:pPr algn="l"/>
            <a:endParaRPr lang="en-US" altLang="x-none" sz="3200" dirty="0">
              <a:solidFill>
                <a:srgbClr val="FF0000"/>
              </a:solidFill>
            </a:endParaRPr>
          </a:p>
          <a:p>
            <a:pPr lvl="1" algn="l"/>
            <a:r>
              <a:rPr lang="zh-CN" altLang="en-US" sz="2800" dirty="0"/>
              <a:t>将函数看做多个独立的功能小块，彼此独立实现功能</a:t>
            </a:r>
            <a:endParaRPr lang="en-US" altLang="x-none" sz="2800" dirty="0"/>
          </a:p>
          <a:p>
            <a:pPr lvl="1" algn="l"/>
            <a:r>
              <a:rPr lang="zh-CN" altLang="en-US" sz="2800" dirty="0"/>
              <a:t>然后采用适配器思想，前面的模块负责适配，这样后面的模块只针对某个变量进行编程，如果编程导致该变量变化，一切由前面的模块负责</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xfrm>
            <a:off x="457200" y="274638"/>
            <a:ext cx="8229600" cy="1143000"/>
          </a:xfrm>
        </p:spPr>
        <p:txBody>
          <a:bodyPr vert="horz" anchor="ctr">
            <a:normAutofit/>
          </a:bodyPr>
          <a:p>
            <a:r>
              <a:rPr lang="zh-CN" altLang="en-US" sz="4400"/>
              <a:t>注释法编程</a:t>
            </a:r>
            <a:endParaRPr lang="zh-CN" altLang="en-US" sz="4400"/>
          </a:p>
        </p:txBody>
      </p:sp>
      <p:sp>
        <p:nvSpPr>
          <p:cNvPr id="72707" name="内容占位符 2"/>
          <p:cNvSpPr>
            <a:spLocks noGrp="1"/>
          </p:cNvSpPr>
          <p:nvPr>
            <p:ph idx="1"/>
          </p:nvPr>
        </p:nvSpPr>
        <p:spPr>
          <a:xfrm>
            <a:off x="457200" y="1600200"/>
            <a:ext cx="8229600" cy="4525963"/>
          </a:xfrm>
        </p:spPr>
        <p:txBody>
          <a:bodyPr vert="horz">
            <a:normAutofit/>
          </a:bodyPr>
          <a:p>
            <a:pPr marL="457200" lvl="1" algn="l">
              <a:buNone/>
            </a:pPr>
            <a:r>
              <a:rPr lang="en-US" altLang="x-none" sz="2800" dirty="0"/>
              <a:t>1,    </a:t>
            </a:r>
            <a:r>
              <a:rPr lang="zh-CN" altLang="en-US" sz="2800" dirty="0"/>
              <a:t>获取范围（如果是</a:t>
            </a:r>
            <a:r>
              <a:rPr lang="en-US" altLang="x-none" sz="2800" dirty="0"/>
              <a:t>id</a:t>
            </a:r>
            <a:r>
              <a:rPr lang="zh-CN" altLang="en-US" sz="2800" dirty="0"/>
              <a:t>，则转成</a:t>
            </a:r>
            <a:r>
              <a:rPr lang="en-US" altLang="x-none" sz="2800" dirty="0"/>
              <a:t>dom</a:t>
            </a:r>
            <a:r>
              <a:rPr lang="zh-CN" altLang="en-US" sz="2800" dirty="0"/>
              <a:t>）</a:t>
            </a:r>
            <a:endParaRPr lang="en-US" altLang="x-none" sz="2800" dirty="0"/>
          </a:p>
          <a:p>
            <a:pPr marL="457200" lvl="1" algn="l">
              <a:buNone/>
            </a:pPr>
            <a:r>
              <a:rPr lang="en-US" altLang="x-none" sz="2800" dirty="0"/>
              <a:t>2</a:t>
            </a:r>
            <a:r>
              <a:rPr lang="zh-CN" altLang="en-US" sz="2800" dirty="0"/>
              <a:t>，从范围中获取所有的</a:t>
            </a:r>
            <a:r>
              <a:rPr lang="en-US" altLang="x-none" sz="2800" dirty="0"/>
              <a:t>tag</a:t>
            </a:r>
            <a:r>
              <a:rPr lang="zh-CN" altLang="en-US" sz="2800" dirty="0"/>
              <a:t>元素</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a:xfrm>
            <a:off x="457200" y="274638"/>
            <a:ext cx="8229600" cy="1143000"/>
          </a:xfrm>
        </p:spPr>
        <p:txBody>
          <a:bodyPr vert="horz" anchor="ctr">
            <a:normAutofit/>
          </a:bodyPr>
          <a:p>
            <a:r>
              <a:rPr lang="zh-CN" altLang="en-US" sz="4400"/>
              <a:t>隔离法则 函数版本</a:t>
            </a:r>
            <a:endParaRPr lang="zh-CN" altLang="en-US" sz="4400"/>
          </a:p>
        </p:txBody>
      </p:sp>
      <p:pic>
        <p:nvPicPr>
          <p:cNvPr id="2" name="内容占位符 1"/>
          <p:cNvPicPr>
            <a:picLocks noChangeAspect="1"/>
          </p:cNvPicPr>
          <p:nvPr>
            <p:ph idx="1"/>
          </p:nvPr>
        </p:nvPicPr>
        <p:blipFill>
          <a:blip r:embed="rId1"/>
          <a:stretch>
            <a:fillRect/>
          </a:stretch>
        </p:blipFill>
        <p:spPr>
          <a:xfrm>
            <a:off x="252095" y="1700530"/>
            <a:ext cx="8475980" cy="38855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xfrm>
            <a:off x="457200" y="274638"/>
            <a:ext cx="8229600" cy="1143000"/>
          </a:xfrm>
        </p:spPr>
        <p:txBody>
          <a:bodyPr vert="horz" anchor="ctr">
            <a:normAutofit/>
          </a:bodyPr>
          <a:p>
            <a:r>
              <a:rPr lang="zh-CN" altLang="en-US" sz="4400"/>
              <a:t>单函数实现</a:t>
            </a:r>
            <a:endParaRPr lang="zh-CN" altLang="en-US" sz="4400"/>
          </a:p>
        </p:txBody>
      </p:sp>
      <p:pic>
        <p:nvPicPr>
          <p:cNvPr id="3" name="内容占位符 2"/>
          <p:cNvPicPr>
            <a:picLocks noChangeAspect="1"/>
          </p:cNvPicPr>
          <p:nvPr>
            <p:ph idx="1"/>
          </p:nvPr>
        </p:nvPicPr>
        <p:blipFill>
          <a:blip r:embed="rId1"/>
          <a:stretch>
            <a:fillRect/>
          </a:stretch>
        </p:blipFill>
        <p:spPr>
          <a:xfrm>
            <a:off x="323850" y="1700530"/>
            <a:ext cx="8672195" cy="40259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xfrm>
            <a:off x="457200" y="274638"/>
            <a:ext cx="8229600" cy="1143000"/>
          </a:xfrm>
        </p:spPr>
        <p:txBody>
          <a:bodyPr vert="horz" anchor="ctr">
            <a:normAutofit/>
          </a:bodyPr>
          <a:p>
            <a:r>
              <a:rPr lang="zh-CN" altLang="en-US" sz="4400"/>
              <a:t>完美过度法则</a:t>
            </a:r>
            <a:endParaRPr lang="zh-CN" altLang="en-US" sz="4400"/>
          </a:p>
        </p:txBody>
      </p:sp>
      <p:sp>
        <p:nvSpPr>
          <p:cNvPr id="74755" name="内容占位符 2"/>
          <p:cNvSpPr>
            <a:spLocks noGrp="1"/>
          </p:cNvSpPr>
          <p:nvPr>
            <p:ph idx="1"/>
          </p:nvPr>
        </p:nvSpPr>
        <p:spPr>
          <a:xfrm>
            <a:off x="107950" y="1600200"/>
            <a:ext cx="9001125" cy="4525963"/>
          </a:xfrm>
        </p:spPr>
        <p:txBody>
          <a:bodyPr vert="horz">
            <a:normAutofit/>
          </a:bodyPr>
          <a:p>
            <a:pPr algn="l"/>
            <a:r>
              <a:rPr lang="zh-CN" altLang="en-US" sz="3200" dirty="0"/>
              <a:t>前面讲过，用户输入任何信息都要保证程序健康运行不会报错，不会报错不是包容用户的粗心，而是帮助客户发现错误</a:t>
            </a:r>
            <a:endParaRPr lang="en-US" altLang="x-none" sz="3200" dirty="0"/>
          </a:p>
          <a:p>
            <a:pPr algn="l"/>
            <a:r>
              <a:rPr lang="zh-CN" altLang="en-US" sz="3200" dirty="0"/>
              <a:t>如果用户因为粗心出错，应该报错</a:t>
            </a:r>
            <a:endParaRPr lang="en-US" altLang="x-none" sz="3200" dirty="0"/>
          </a:p>
          <a:p>
            <a:pPr algn="l"/>
            <a:r>
              <a:rPr lang="zh-CN" altLang="en-US" sz="3200" dirty="0"/>
              <a:t>比如本来是</a:t>
            </a:r>
            <a:r>
              <a:rPr lang="en-US" altLang="x-none" sz="3200" dirty="0"/>
              <a:t>abc</a:t>
            </a:r>
            <a:r>
              <a:rPr lang="zh-CN" altLang="en-US" sz="3200" dirty="0"/>
              <a:t>，用户输入</a:t>
            </a:r>
            <a:r>
              <a:rPr lang="en-US" altLang="x-none" sz="3200" dirty="0"/>
              <a:t>abcd</a:t>
            </a:r>
            <a:endParaRPr lang="en-US" altLang="x-none" sz="3200" dirty="0"/>
          </a:p>
          <a:p>
            <a:pPr algn="l"/>
            <a:r>
              <a:rPr lang="zh-CN" altLang="en-US" sz="3200" dirty="0"/>
              <a:t>但是有些情况可以允许程序继续执行</a:t>
            </a:r>
            <a:endParaRPr lang="en-US" altLang="x-none" sz="3200" dirty="0"/>
          </a:p>
          <a:p>
            <a:pPr lvl="1" algn="l"/>
            <a:r>
              <a:rPr lang="zh-CN" altLang="en-US" sz="2800" dirty="0"/>
              <a:t>比如用户输入了‘  </a:t>
            </a:r>
            <a:r>
              <a:rPr lang="en-US" altLang="x-none" sz="2800" dirty="0"/>
              <a:t>abc</a:t>
            </a:r>
            <a:r>
              <a:rPr lang="zh-CN" altLang="en-US" sz="2800" dirty="0"/>
              <a:t>’，含有空格，那么为了保证健壮性，我们应该想到去除空格。</a:t>
            </a:r>
            <a:endParaRPr lang="en-US" altLang="x-none"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放入框架中</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75778" name="标题 3"/>
          <p:cNvSpPr>
            <a:spLocks noGrp="1"/>
          </p:cNvSpPr>
          <p:nvPr>
            <p:ph type="ctrTitle"/>
          </p:nvPr>
        </p:nvSpPr>
        <p:spPr>
          <a:xfrm>
            <a:off x="685800" y="2130425"/>
            <a:ext cx="7772400" cy="1470025"/>
          </a:xfrm>
        </p:spPr>
        <p:txBody>
          <a:bodyPr vert="horz" anchor="ctr">
            <a:normAutofit/>
          </a:bodyPr>
          <a:p>
            <a:pPr defTabSz="914400">
              <a:buNone/>
            </a:pPr>
            <a:r>
              <a:rPr lang="en-US" altLang="zh-CN" sz="4400" kern="1200">
                <a:solidFill>
                  <a:schemeClr val="bg1"/>
                </a:solidFill>
                <a:latin typeface="Calibri" charset="0"/>
                <a:ea typeface="宋体" charset="-122"/>
                <a:sym typeface="Calibri" charset="0"/>
              </a:rPr>
              <a:t>class</a:t>
            </a:r>
            <a:r>
              <a:rPr lang="zh-CN" altLang="en-US" sz="4400" kern="1200">
                <a:solidFill>
                  <a:schemeClr val="bg1"/>
                </a:solidFill>
                <a:latin typeface="Calibri" charset="0"/>
                <a:ea typeface="宋体" charset="-122"/>
                <a:sym typeface="Calibri" charset="0"/>
              </a:rPr>
              <a:t>选择器</a:t>
            </a:r>
            <a:endParaRPr lang="zh-CN" altLang="en-US" sz="4400" kern="1200">
              <a:solidFill>
                <a:schemeClr val="bg1"/>
              </a:solidFill>
              <a:latin typeface="Calibri" charset="0"/>
              <a:ea typeface="宋体" charset="-122"/>
              <a:sym typeface="Calibri" charset="0"/>
            </a:endParaRPr>
          </a:p>
        </p:txBody>
      </p:sp>
      <p:sp>
        <p:nvSpPr>
          <p:cNvPr id="75779"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457200" y="274638"/>
            <a:ext cx="8229600" cy="1143000"/>
          </a:xfrm>
        </p:spPr>
        <p:txBody>
          <a:bodyPr vert="horz" anchor="ctr">
            <a:normAutofit/>
          </a:bodyPr>
          <a:p>
            <a:r>
              <a:rPr lang="zh-CN" altLang="en-US" sz="4400">
                <a:solidFill>
                  <a:srgbClr val="386698"/>
                </a:solidFill>
              </a:rPr>
              <a:t>知识点</a:t>
            </a:r>
            <a:endParaRPr lang="zh-CN" altLang="en-US" sz="4400">
              <a:solidFill>
                <a:srgbClr val="386698"/>
              </a:solidFill>
            </a:endParaRPr>
          </a:p>
        </p:txBody>
      </p:sp>
      <p:sp>
        <p:nvSpPr>
          <p:cNvPr id="76803" name="内容占位符 2"/>
          <p:cNvSpPr>
            <a:spLocks noGrp="1"/>
          </p:cNvSpPr>
          <p:nvPr>
            <p:ph idx="1"/>
          </p:nvPr>
        </p:nvSpPr>
        <p:spPr>
          <a:xfrm>
            <a:off x="683895" y="1340803"/>
            <a:ext cx="8229600" cy="1143000"/>
          </a:xfrm>
        </p:spPr>
        <p:txBody>
          <a:bodyPr vert="horz">
            <a:normAutofit/>
          </a:bodyPr>
          <a:p>
            <a:pPr lvl="1" algn="l"/>
            <a:r>
              <a:rPr lang="zh-CN" altLang="en-US" sz="2800" dirty="0">
                <a:latin typeface="微软雅黑" pitchFamily="34" charset="-122"/>
                <a:ea typeface="微软雅黑" pitchFamily="34" charset="-122"/>
                <a:sym typeface="微软雅黑" pitchFamily="34" charset="-122"/>
              </a:rPr>
              <a:t>document.getElementsByClassName(className);根据元素class获取元素。</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solidFill>
                  <a:srgbClr val="FF0000"/>
                </a:solidFill>
                <a:latin typeface="微软雅黑" pitchFamily="34" charset="-122"/>
                <a:ea typeface="微软雅黑" pitchFamily="34" charset="-122"/>
                <a:sym typeface="微软雅黑" pitchFamily="34" charset="-122"/>
              </a:rPr>
              <a:t>document可为其他元素</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solidFill>
                  <a:srgbClr val="00B050"/>
                </a:solidFill>
                <a:latin typeface="微软雅黑" pitchFamily="34" charset="-122"/>
                <a:ea typeface="微软雅黑" pitchFamily="34" charset="-122"/>
                <a:sym typeface="微软雅黑" pitchFamily="34" charset="-122"/>
              </a:rPr>
              <a:t>document.getElementsByTagName('*')获取页面所有元素</a:t>
            </a:r>
            <a:endParaRPr lang="en-US" altLang="x-none" sz="2800" dirty="0">
              <a:solidFill>
                <a:srgbClr val="00B050"/>
              </a:solidFill>
              <a:latin typeface="微软雅黑" pitchFamily="34" charset="-122"/>
              <a:ea typeface="微软雅黑" pitchFamily="34" charset="-122"/>
              <a:sym typeface="微软雅黑" pitchFamily="34" charset="-122"/>
            </a:endParaRPr>
          </a:p>
          <a:p>
            <a:pPr lvl="1" algn="l"/>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indexOf字符串方法，获取子字符串索引</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solidFill>
                  <a:srgbClr val="00B0F0"/>
                </a:solidFill>
                <a:latin typeface="微软雅黑" pitchFamily="34" charset="-122"/>
                <a:ea typeface="微软雅黑" pitchFamily="34" charset="-122"/>
                <a:sym typeface="微软雅黑" pitchFamily="34" charset="-122"/>
              </a:rPr>
              <a:t>push数组方法，在数组末尾添加新成员</a:t>
            </a:r>
            <a:endParaRPr lang="zh-CN" altLang="en-US" sz="2800" dirty="0">
              <a:solidFill>
                <a:srgbClr val="00B0F0"/>
              </a:solidFill>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className获取元素class</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xfrm>
            <a:off x="457200" y="274638"/>
            <a:ext cx="8229600" cy="1143000"/>
          </a:xfrm>
        </p:spPr>
        <p:txBody>
          <a:bodyPr vert="horz" anchor="ctr">
            <a:normAutofit/>
          </a:bodyPr>
          <a:p>
            <a:endParaRPr sz="4400"/>
          </a:p>
        </p:txBody>
      </p:sp>
      <p:sp>
        <p:nvSpPr>
          <p:cNvPr id="7171" name="内容占位符 2"/>
          <p:cNvSpPr>
            <a:spLocks noGrp="1"/>
          </p:cNvSpPr>
          <p:nvPr>
            <p:ph idx="1"/>
          </p:nvPr>
        </p:nvSpPr>
        <p:spPr>
          <a:xfrm>
            <a:off x="0" y="2060575"/>
            <a:ext cx="9144000" cy="4065588"/>
          </a:xfrm>
        </p:spPr>
        <p:txBody>
          <a:bodyPr vert="horz">
            <a:normAutofit/>
          </a:bodyPr>
          <a:p>
            <a:pPr algn="l"/>
            <a:r>
              <a:rPr lang="zh-CN" altLang="en-US" sz="3200" dirty="0"/>
              <a:t>学习完三大框架，希望大家的经验值增加</a:t>
            </a:r>
            <a:r>
              <a:rPr lang="en-US" altLang="x-none" sz="3200" dirty="0"/>
              <a:t>1000</a:t>
            </a:r>
            <a:r>
              <a:rPr lang="zh-CN" altLang="en-US" sz="3200" dirty="0"/>
              <a:t>，提升</a:t>
            </a:r>
            <a:r>
              <a:rPr lang="en-US" altLang="x-none" sz="3200" dirty="0"/>
              <a:t>10</a:t>
            </a:r>
            <a:r>
              <a:rPr lang="zh-CN" altLang="en-US" sz="3200" dirty="0"/>
              <a:t>级。</a:t>
            </a:r>
            <a:endParaRPr lang="en-US" altLang="x-none" sz="3200" dirty="0"/>
          </a:p>
          <a:p>
            <a:pPr algn="l"/>
            <a:r>
              <a:rPr lang="zh-CN" altLang="en-US" sz="3200" dirty="0"/>
              <a:t>基本可以去打个</a:t>
            </a:r>
            <a:r>
              <a:rPr lang="zh-CN" altLang="en-US" sz="3200" b="1" dirty="0">
                <a:solidFill>
                  <a:srgbClr val="00B050"/>
                </a:solidFill>
              </a:rPr>
              <a:t>小小小</a:t>
            </a:r>
            <a:r>
              <a:rPr lang="en-US" altLang="x-none" sz="3200" dirty="0"/>
              <a:t>BOSS</a:t>
            </a:r>
            <a:r>
              <a:rPr lang="zh-CN" altLang="en-US" sz="3200" dirty="0"/>
              <a:t>了。。。</a:t>
            </a:r>
            <a:endParaRPr lang="en-US" altLang="x-none" sz="3200" dirty="0"/>
          </a:p>
          <a:p>
            <a:pPr marL="457200" lvl="1" algn="l"/>
            <a:r>
              <a:rPr lang="zh-CN" altLang="en-US" sz="2800" dirty="0"/>
              <a:t>下面还有小</a:t>
            </a:r>
            <a:r>
              <a:rPr lang="en-US" altLang="x-none" sz="2800" dirty="0"/>
              <a:t>BOSS</a:t>
            </a:r>
            <a:r>
              <a:rPr lang="zh-CN" altLang="en-US" sz="2800" dirty="0"/>
              <a:t>，小小</a:t>
            </a:r>
            <a:r>
              <a:rPr lang="en-US" altLang="x-none" sz="2800" dirty="0"/>
              <a:t>BOSS</a:t>
            </a:r>
            <a:r>
              <a:rPr lang="zh-CN" altLang="en-US" sz="2800" dirty="0"/>
              <a:t>，小</a:t>
            </a:r>
            <a:r>
              <a:rPr lang="en-US" altLang="x-none" sz="2800" dirty="0"/>
              <a:t>BOSS</a:t>
            </a:r>
            <a:endParaRPr lang="zh-CN" altLang="en-US" sz="2800" dirty="0"/>
          </a:p>
          <a:p>
            <a:pPr marL="457200" lvl="1" algn="l"/>
            <a:r>
              <a:rPr lang="zh-CN" altLang="en-US" sz="2800" dirty="0"/>
              <a:t>接下来才是</a:t>
            </a:r>
            <a:r>
              <a:rPr lang="en-US" altLang="x-none" sz="2800" dirty="0"/>
              <a:t>BOSS</a:t>
            </a:r>
            <a:r>
              <a:rPr lang="zh-CN" altLang="en-US" sz="2800" dirty="0"/>
              <a:t>，大</a:t>
            </a:r>
            <a:r>
              <a:rPr lang="en-US" altLang="x-none" sz="2800" dirty="0"/>
              <a:t>BOSS</a:t>
            </a:r>
            <a:endParaRPr lang="zh-CN" altLang="en-US" sz="2800" dirty="0"/>
          </a:p>
          <a:p>
            <a:pPr marL="457200" lvl="1" algn="l"/>
            <a:r>
              <a:rPr lang="zh-CN" altLang="en-US" sz="2800" dirty="0"/>
              <a:t>所以大家还有很多需要提高。。。。</a:t>
            </a:r>
            <a:endParaRPr lang="en-US" altLang="x-none" sz="2800" dirty="0"/>
          </a:p>
          <a:p>
            <a:pPr marL="457200" lvl="1" algn="l">
              <a:buNone/>
            </a:pPr>
            <a:endParaRPr lang="zh-CN" altLang="en-US" sz="2800" dirty="0"/>
          </a:p>
          <a:p>
            <a:pPr algn="l"/>
            <a:endParaRPr lang="zh-CN" altLang="en-US"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内置功能</a:t>
            </a:r>
            <a:endParaRPr lang="zh-CN" altLang="en-US" sz="4400" kern="1200">
              <a:latin typeface="Calibri" charset="0"/>
              <a:ea typeface="宋体" charset="-122"/>
              <a:sym typeface="Calibri" charset="0"/>
            </a:endParaRPr>
          </a:p>
        </p:txBody>
      </p:sp>
      <p:sp>
        <p:nvSpPr>
          <p:cNvPr id="77827" name="副标题 2"/>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4"/>
          <p:cNvSpPr/>
          <p:nvPr/>
        </p:nvSpPr>
        <p:spPr>
          <a:xfrm>
            <a:off x="467678" y="2204403"/>
            <a:ext cx="8085137" cy="2862262"/>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F7F7F1"/>
                </a:solidFill>
                <a:latin typeface="Consolas" pitchFamily="49" charset="0"/>
                <a:ea typeface="宋体" charset="-122"/>
                <a:sym typeface="Consolas" pitchFamily="49" charset="0"/>
              </a:rPr>
              <a:t>&lt;</a:t>
            </a:r>
            <a:r>
              <a:rPr lang="zh-CN" altLang="en-US" sz="2000" dirty="0">
                <a:solidFill>
                  <a:srgbClr val="F72671"/>
                </a:solidFill>
                <a:latin typeface="Consolas" pitchFamily="49" charset="0"/>
                <a:ea typeface="宋体" charset="-122"/>
                <a:sym typeface="Consolas" pitchFamily="49" charset="0"/>
              </a:rPr>
              <a:t>script </a:t>
            </a:r>
            <a:r>
              <a:rPr lang="zh-CN" altLang="en-US" sz="2000" dirty="0">
                <a:solidFill>
                  <a:srgbClr val="A6E22E"/>
                </a:solidFill>
                <a:latin typeface="Consolas" pitchFamily="49" charset="0"/>
                <a:ea typeface="宋体" charset="-122"/>
                <a:sym typeface="Consolas" pitchFamily="49" charset="0"/>
              </a:rPr>
              <a:t>type=</a:t>
            </a:r>
            <a:r>
              <a:rPr lang="zh-CN" altLang="en-US" sz="2000" dirty="0">
                <a:solidFill>
                  <a:srgbClr val="FFE792"/>
                </a:solidFill>
                <a:latin typeface="Consolas" pitchFamily="49" charset="0"/>
                <a:ea typeface="宋体" charset="-122"/>
                <a:sym typeface="Consolas" pitchFamily="49" charset="0"/>
              </a:rPr>
              <a:t>"text/javascript"</a:t>
            </a:r>
            <a:r>
              <a:rPr lang="zh-CN" altLang="en-US" sz="2000" dirty="0">
                <a:solidFill>
                  <a:srgbClr val="F7F7F1"/>
                </a:solidFill>
                <a:latin typeface="Consolas" pitchFamily="49" charset="0"/>
                <a:ea typeface="宋体" charset="-122"/>
                <a:sym typeface="Consolas" pitchFamily="49" charset="0"/>
              </a:rPr>
              <a:t>&gt;</a:t>
            </a:r>
            <a:br>
              <a:rPr lang="zh-CN" altLang="en-US" sz="2000" dirty="0">
                <a:solidFill>
                  <a:srgbClr val="F7F7F1"/>
                </a:solidFill>
                <a:latin typeface="Consolas" pitchFamily="49" charset="0"/>
                <a:ea typeface="宋体" charset="-122"/>
                <a:sym typeface="Consolas" pitchFamily="49" charset="0"/>
              </a:rPr>
            </a:br>
            <a:r>
              <a:rPr lang="zh-CN" altLang="en-US" sz="2000" dirty="0">
                <a:solidFill>
                  <a:srgbClr val="F7F7F1"/>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F72671"/>
                </a:solidFill>
                <a:latin typeface="Consolas" pitchFamily="49" charset="0"/>
                <a:ea typeface="宋体" charset="-122"/>
                <a:sym typeface="Consolas" pitchFamily="49" charset="0"/>
              </a:rPr>
              <a:t>divs =$class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FE792"/>
                </a:solidFill>
                <a:latin typeface="Consolas" pitchFamily="49" charset="0"/>
                <a:ea typeface="宋体" charset="-122"/>
                <a:sym typeface="Consolas" pitchFamily="49" charset="0"/>
              </a:rPr>
              <a:t>'chooseDiv'</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CCAB8"/>
                </a:solidFill>
                <a:latin typeface="Consolas" pitchFamily="49" charset="0"/>
                <a:ea typeface="宋体" charset="-122"/>
                <a:sym typeface="Consolas" pitchFamily="49" charset="0"/>
              </a:rPr>
              <a:t>alert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72671"/>
                </a:solidFill>
                <a:latin typeface="Consolas" pitchFamily="49" charset="0"/>
                <a:ea typeface="宋体" charset="-122"/>
                <a:sym typeface="Consolas" pitchFamily="49" charset="0"/>
              </a:rPr>
              <a:t>divs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length</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function </a:t>
            </a:r>
            <a:r>
              <a:rPr lang="zh-CN" altLang="en-US" sz="2000" dirty="0">
                <a:solidFill>
                  <a:srgbClr val="F72671"/>
                </a:solidFill>
                <a:latin typeface="Consolas" pitchFamily="49" charset="0"/>
                <a:ea typeface="宋体" charset="-122"/>
                <a:sym typeface="Consolas" pitchFamily="49" charset="0"/>
              </a:rPr>
              <a:t>$class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getElementsByClassName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7F7F1"/>
                </a:solidFill>
                <a:latin typeface="Consolas" pitchFamily="49" charset="0"/>
                <a:ea typeface="宋体" charset="-122"/>
                <a:sym typeface="Consolas" pitchFamily="49" charset="0"/>
              </a:rPr>
              <a:t>&lt;/</a:t>
            </a:r>
            <a:r>
              <a:rPr lang="zh-CN" altLang="en-US" sz="2000" dirty="0">
                <a:solidFill>
                  <a:srgbClr val="F72671"/>
                </a:solidFill>
                <a:latin typeface="Consolas" pitchFamily="49" charset="0"/>
                <a:ea typeface="宋体" charset="-122"/>
                <a:sym typeface="Consolas" pitchFamily="49" charset="0"/>
              </a:rPr>
              <a:t>script</a:t>
            </a:r>
            <a:r>
              <a:rPr lang="zh-CN" altLang="en-US" sz="2000" dirty="0">
                <a:solidFill>
                  <a:srgbClr val="F7F7F1"/>
                </a:solidFill>
                <a:latin typeface="Consolas" pitchFamily="49" charset="0"/>
                <a:ea typeface="宋体" charset="-122"/>
                <a:sym typeface="Consolas" pitchFamily="49" charset="0"/>
              </a:rPr>
              <a:t>&gt;</a:t>
            </a:r>
            <a:endParaRPr lang="zh-CN" altLang="en-US" sz="3200" dirty="0">
              <a:solidFill>
                <a:schemeClr val="tx1"/>
              </a:solidFill>
              <a:latin typeface="Arial" charset="0"/>
              <a:ea typeface="宋体" charset="-122"/>
              <a:sym typeface="Consolas" pitchFamily="49" charset="0"/>
            </a:endParaRPr>
          </a:p>
        </p:txBody>
      </p:sp>
      <p:sp>
        <p:nvSpPr>
          <p:cNvPr id="78851" name="标题 1"/>
          <p:cNvSpPr/>
          <p:nvPr/>
        </p:nvSpPr>
        <p:spPr>
          <a:xfrm>
            <a:off x="2700020" y="620713"/>
            <a:ext cx="5686425" cy="796925"/>
          </a:xfrm>
          <a:prstGeom prst="rect">
            <a:avLst/>
          </a:prstGeom>
          <a:noFill/>
          <a:ln w="9525">
            <a:noFill/>
            <a:miter/>
          </a:ln>
        </p:spPr>
        <p:txBody>
          <a:bodyPr anchor="ctr"/>
          <a:p>
            <a:pPr lvl="0" eaLnBrk="1" hangingPunct="1">
              <a:spcBef>
                <a:spcPct val="0"/>
              </a:spcBef>
              <a:buFont typeface="Arial" charset="0"/>
              <a:buNone/>
            </a:pPr>
            <a:r>
              <a:rPr lang="zh-CN" altLang="en-US" sz="3600" b="1" dirty="0">
                <a:solidFill>
                  <a:srgbClr val="386698"/>
                </a:solidFill>
                <a:latin typeface="Franklin Gothic Medium" pitchFamily="34" charset="0"/>
                <a:ea typeface="微软雅黑" pitchFamily="34" charset="-122"/>
                <a:sym typeface="Franklin Gothic Medium" pitchFamily="34" charset="0"/>
              </a:rPr>
              <a:t>内置功能</a:t>
            </a:r>
            <a:endParaRPr lang="zh-CN" altLang="en-US" sz="3600" b="1" dirty="0">
              <a:solidFill>
                <a:srgbClr val="386698"/>
              </a:solidFill>
              <a:latin typeface="Franklin Gothic Medium" pitchFamily="34" charset="0"/>
              <a:ea typeface="微软雅黑" pitchFamily="34" charset="-122"/>
              <a:sym typeface="Franklin Gothic Medium"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xfrm>
            <a:off x="457200" y="274638"/>
            <a:ext cx="8229600" cy="1143000"/>
          </a:xfrm>
        </p:spPr>
        <p:txBody>
          <a:bodyPr vert="horz" anchor="ctr">
            <a:normAutofit/>
          </a:bodyPr>
          <a:p>
            <a:r>
              <a:rPr lang="zh-CN" altLang="en-US" sz="4400"/>
              <a:t>内置功能缺点</a:t>
            </a:r>
            <a:endParaRPr lang="zh-CN" altLang="en-US" sz="4400"/>
          </a:p>
        </p:txBody>
      </p:sp>
      <p:sp>
        <p:nvSpPr>
          <p:cNvPr id="79875" name="内容占位符 2"/>
          <p:cNvSpPr>
            <a:spLocks noGrp="1"/>
          </p:cNvSpPr>
          <p:nvPr>
            <p:ph idx="1"/>
          </p:nvPr>
        </p:nvSpPr>
        <p:spPr>
          <a:xfrm>
            <a:off x="467360" y="1556385"/>
            <a:ext cx="8229600" cy="4525963"/>
          </a:xfrm>
        </p:spPr>
        <p:txBody>
          <a:bodyPr vert="horz">
            <a:normAutofit/>
          </a:bodyPr>
          <a:p>
            <a:pPr algn="l"/>
            <a:r>
              <a:rPr lang="zh-CN" altLang="en-US" sz="3200" dirty="0"/>
              <a:t>不能完全兼容所有版本浏览器</a:t>
            </a:r>
            <a:endParaRPr lang="en-US" altLang="x-none" sz="3200" dirty="0"/>
          </a:p>
          <a:p>
            <a:pPr algn="l"/>
            <a:r>
              <a:rPr lang="zh-CN" altLang="en-US" sz="3200" dirty="0"/>
              <a:t>目前所有浏览器兼容根据</a:t>
            </a:r>
            <a:r>
              <a:rPr lang="en-US" altLang="x-none" sz="3200" dirty="0"/>
              <a:t>id tag</a:t>
            </a:r>
            <a:r>
              <a:rPr lang="zh-CN" altLang="en-US" sz="3200" dirty="0"/>
              <a:t>获取元素，所以我们必须使用</a:t>
            </a:r>
            <a:r>
              <a:rPr lang="en-US" altLang="x-none" sz="3200" dirty="0"/>
              <a:t>id tag</a:t>
            </a:r>
            <a:r>
              <a:rPr lang="zh-CN" altLang="en-US" sz="3200" dirty="0"/>
              <a:t>方式重写</a:t>
            </a:r>
            <a:r>
              <a:rPr lang="zh-CN" altLang="en-US" sz="3200" dirty="0">
                <a:latin typeface="微软雅黑" pitchFamily="34" charset="-122"/>
                <a:ea typeface="微软雅黑" pitchFamily="34" charset="-122"/>
                <a:sym typeface="微软雅黑" pitchFamily="34" charset="-122"/>
              </a:rPr>
              <a:t>getElementsByClassName</a:t>
            </a:r>
            <a:endParaRPr lang="zh-CN" altLang="en-US" sz="3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xfrm>
            <a:off x="457200" y="274638"/>
            <a:ext cx="8229600" cy="1143000"/>
          </a:xfrm>
        </p:spPr>
        <p:txBody>
          <a:bodyPr vert="horz" anchor="ctr">
            <a:normAutofit/>
          </a:bodyPr>
          <a:p>
            <a:r>
              <a:rPr lang="zh-CN" altLang="en-US" sz="4400"/>
              <a:t>算法编程三步</a:t>
            </a:r>
            <a:endParaRPr lang="zh-CN" altLang="en-US" sz="4400"/>
          </a:p>
        </p:txBody>
      </p:sp>
      <p:sp>
        <p:nvSpPr>
          <p:cNvPr id="80899" name="内容占位符 2"/>
          <p:cNvSpPr>
            <a:spLocks noGrp="1"/>
          </p:cNvSpPr>
          <p:nvPr>
            <p:ph idx="1"/>
          </p:nvPr>
        </p:nvSpPr>
        <p:spPr>
          <a:xfrm>
            <a:off x="248920" y="1285240"/>
            <a:ext cx="8438515" cy="4841875"/>
          </a:xfrm>
        </p:spPr>
        <p:txBody>
          <a:bodyPr vert="horz">
            <a:normAutofit lnSpcReduction="10000"/>
          </a:bodyPr>
          <a:p>
            <a:pPr algn="l"/>
            <a:r>
              <a:rPr lang="en-US" altLang="x-none" sz="3200" dirty="0"/>
              <a:t>1</a:t>
            </a:r>
            <a:r>
              <a:rPr lang="zh-CN" altLang="en-US" sz="3200" dirty="0"/>
              <a:t>宏观注释  </a:t>
            </a:r>
            <a:endParaRPr lang="en-US" altLang="x-none" sz="3200" dirty="0"/>
          </a:p>
          <a:p>
            <a:pPr lvl="1" algn="l"/>
            <a:r>
              <a:rPr lang="zh-CN" altLang="en-US" sz="2800" dirty="0"/>
              <a:t>首先获取所有的元素，然后从这里们的元素得到</a:t>
            </a:r>
            <a:r>
              <a:rPr lang="en-US" altLang="x-none" sz="2800" dirty="0"/>
              <a:t>class</a:t>
            </a:r>
            <a:r>
              <a:rPr lang="zh-CN" altLang="en-US" sz="2800" dirty="0"/>
              <a:t>是</a:t>
            </a:r>
            <a:r>
              <a:rPr lang="en-US" altLang="x-none" sz="2800" dirty="0"/>
              <a:t>nav</a:t>
            </a:r>
            <a:r>
              <a:rPr lang="zh-CN" altLang="en-US" sz="2800" dirty="0"/>
              <a:t>的所有元素，并返回</a:t>
            </a:r>
            <a:endParaRPr lang="en-US" altLang="x-none" sz="2800" dirty="0"/>
          </a:p>
          <a:p>
            <a:pPr algn="l"/>
            <a:r>
              <a:rPr lang="en-US" altLang="x-none" sz="3200" dirty="0"/>
              <a:t>2 </a:t>
            </a:r>
            <a:r>
              <a:rPr lang="zh-CN" altLang="en-US" sz="3200" dirty="0"/>
              <a:t>分布注释</a:t>
            </a:r>
            <a:endParaRPr lang="en-US" altLang="x-none" sz="3200" dirty="0"/>
          </a:p>
          <a:p>
            <a:pPr lvl="1" algn="l"/>
            <a:r>
              <a:rPr lang="en-US" altLang="x-none" sz="2800" dirty="0"/>
              <a:t>1 </a:t>
            </a:r>
            <a:r>
              <a:rPr lang="zh-CN" altLang="en-US" sz="2800" dirty="0"/>
              <a:t>先获取所有</a:t>
            </a:r>
            <a:endParaRPr lang="en-US" altLang="x-none" sz="2800" dirty="0"/>
          </a:p>
          <a:p>
            <a:pPr lvl="1" algn="l"/>
            <a:r>
              <a:rPr lang="en-US" altLang="x-none" sz="2800" dirty="0"/>
              <a:t>var domAll = document.getElementBy(‘*’)</a:t>
            </a:r>
            <a:endParaRPr lang="zh-CN" altLang="en-US" sz="2800" dirty="0"/>
          </a:p>
          <a:p>
            <a:pPr lvl="1" algn="l"/>
            <a:r>
              <a:rPr lang="en-US" altLang="x-none" sz="2800" dirty="0"/>
              <a:t>2</a:t>
            </a:r>
            <a:r>
              <a:rPr lang="zh-CN" altLang="en-US" sz="2800" dirty="0"/>
              <a:t>，再筛选</a:t>
            </a:r>
            <a:endParaRPr lang="en-US" altLang="x-none" sz="2800" dirty="0"/>
          </a:p>
          <a:p>
            <a:pPr algn="l"/>
            <a:r>
              <a:rPr lang="en-US" altLang="x-none" sz="3200" dirty="0"/>
              <a:t>3 </a:t>
            </a:r>
            <a:r>
              <a:rPr lang="zh-CN" altLang="en-US" sz="3200" dirty="0"/>
              <a:t>思考数据结构</a:t>
            </a:r>
            <a:endParaRPr lang="en-US" altLang="x-none" sz="3200" dirty="0"/>
          </a:p>
          <a:p>
            <a:pPr lvl="1" algn="l"/>
            <a:r>
              <a:rPr lang="zh-CN" altLang="en-US" sz="2800" dirty="0"/>
              <a:t>传入的参数（</a:t>
            </a:r>
            <a:r>
              <a:rPr lang="en-US" altLang="x-none" sz="2800" dirty="0"/>
              <a:t>className</a:t>
            </a:r>
            <a:r>
              <a:rPr lang="zh-CN" altLang="en-US" sz="2800" dirty="0"/>
              <a:t>），输出的数据（集合），编程当中可能用到的一些数据（数组）</a:t>
            </a:r>
            <a:endParaRPr lang="en-US" altLang="x-none" sz="2800" dirty="0"/>
          </a:p>
          <a:p>
            <a:pPr lvl="1" algn="l"/>
            <a:endParaRPr lang="zh-CN" alt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改造</a:t>
            </a:r>
            <a:endParaRPr lang="zh-CN" altLang="en-US" sz="4400" kern="1200">
              <a:latin typeface="Calibri" charset="0"/>
              <a:ea typeface="宋体" charset="-122"/>
              <a:sym typeface="Calibri" charset="0"/>
            </a:endParaRPr>
          </a:p>
        </p:txBody>
      </p:sp>
      <p:sp>
        <p:nvSpPr>
          <p:cNvPr id="81923" name="副标题 2"/>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xfrm>
            <a:off x="457200" y="274638"/>
            <a:ext cx="8229600" cy="1143000"/>
          </a:xfrm>
        </p:spPr>
        <p:txBody>
          <a:bodyPr vert="horz" anchor="ctr">
            <a:normAutofit/>
          </a:bodyPr>
          <a:p>
            <a:r>
              <a:rPr lang="zh-CN" altLang="en-US" sz="4400"/>
              <a:t>不考虑完美法则</a:t>
            </a:r>
            <a:endParaRPr lang="zh-CN" altLang="en-US" sz="4400"/>
          </a:p>
        </p:txBody>
      </p:sp>
      <p:sp>
        <p:nvSpPr>
          <p:cNvPr id="82947" name="内容占位符 2"/>
          <p:cNvSpPr>
            <a:spLocks noGrp="1"/>
          </p:cNvSpPr>
          <p:nvPr>
            <p:ph idx="1"/>
          </p:nvPr>
        </p:nvSpPr>
        <p:spPr>
          <a:xfrm>
            <a:off x="457200" y="1600200"/>
            <a:ext cx="8229600" cy="4525963"/>
          </a:xfrm>
        </p:spPr>
        <p:txBody>
          <a:bodyPr vert="horz">
            <a:normAutofit/>
          </a:bodyPr>
          <a:p>
            <a:r>
              <a:rPr lang="zh-CN" altLang="en-US" sz="3200" dirty="0"/>
              <a:t>通常先使用</a:t>
            </a:r>
            <a:r>
              <a:rPr lang="en-US" altLang="x-none" sz="3200" dirty="0"/>
              <a:t>getElementsByClassName("*")</a:t>
            </a:r>
            <a:r>
              <a:rPr lang="zh-CN" altLang="en-US" sz="3200" dirty="0"/>
              <a:t>取出文档中所有元素，然后进行遍历，使用正则表达式找出匹配的元素放入一个数组返回。</a:t>
            </a:r>
            <a:endParaRPr lang="zh-CN" altLang="en-US" sz="3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a:xfrm>
            <a:off x="457200" y="274638"/>
            <a:ext cx="8229600" cy="1143000"/>
          </a:xfrm>
        </p:spPr>
        <p:txBody>
          <a:bodyPr vert="horz" anchor="ctr">
            <a:normAutofit/>
          </a:bodyPr>
          <a:p>
            <a:r>
              <a:rPr lang="zh-CN" altLang="en-US" sz="4400"/>
              <a:t>重要：实现思路</a:t>
            </a:r>
            <a:endParaRPr lang="zh-CN" altLang="en-US" sz="4400"/>
          </a:p>
        </p:txBody>
      </p:sp>
      <p:sp>
        <p:nvSpPr>
          <p:cNvPr id="83971" name="Rectangle 1"/>
          <p:cNvSpPr/>
          <p:nvPr/>
        </p:nvSpPr>
        <p:spPr>
          <a:xfrm>
            <a:off x="452438" y="1214438"/>
            <a:ext cx="8167687" cy="5842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200" dirty="0">
                <a:solidFill>
                  <a:srgbClr val="28D813"/>
                </a:solidFill>
                <a:latin typeface="Consolas" pitchFamily="49" charset="0"/>
                <a:ea typeface="宋体" charset="-122"/>
                <a:sym typeface="Consolas" pitchFamily="49" charset="0"/>
              </a:rPr>
              <a:t>//</a:t>
            </a:r>
            <a:r>
              <a:rPr lang="zh-CN" altLang="en-US" sz="3200" dirty="0">
                <a:solidFill>
                  <a:srgbClr val="28D813"/>
                </a:solidFill>
                <a:latin typeface="宋体" charset="-122"/>
                <a:ea typeface="宋体" charset="-122"/>
                <a:sym typeface="Consolas" pitchFamily="49" charset="0"/>
              </a:rPr>
              <a:t>遍历集合</a:t>
            </a:r>
            <a:r>
              <a:rPr lang="zh-CN" altLang="en-US" sz="3200" dirty="0">
                <a:solidFill>
                  <a:srgbClr val="28D813"/>
                </a:solidFill>
                <a:latin typeface="Consolas" pitchFamily="49" charset="0"/>
                <a:ea typeface="宋体" charset="-122"/>
                <a:sym typeface="Consolas" pitchFamily="49" charset="0"/>
              </a:rPr>
              <a:t>--</a:t>
            </a:r>
            <a:r>
              <a:rPr lang="zh-CN" altLang="en-US" sz="3200" dirty="0">
                <a:solidFill>
                  <a:srgbClr val="28D813"/>
                </a:solidFill>
                <a:latin typeface="宋体" charset="-122"/>
                <a:ea typeface="宋体" charset="-122"/>
                <a:sym typeface="Consolas" pitchFamily="49" charset="0"/>
              </a:rPr>
              <a:t>依次比较 判断是否等于</a:t>
            </a:r>
            <a:r>
              <a:rPr lang="zh-CN" altLang="en-US" sz="3200" dirty="0">
                <a:solidFill>
                  <a:srgbClr val="28D813"/>
                </a:solidFill>
                <a:latin typeface="Consolas" pitchFamily="49" charset="0"/>
                <a:ea typeface="宋体" charset="-122"/>
                <a:sym typeface="Consolas" pitchFamily="49" charset="0"/>
              </a:rPr>
              <a:t>class</a:t>
            </a:r>
            <a:endParaRPr lang="zh-CN" altLang="en-US" sz="4400" dirty="0">
              <a:solidFill>
                <a:schemeClr val="tx1"/>
              </a:solidFill>
              <a:latin typeface="Arial" charset="0"/>
              <a:ea typeface="宋体" charset="-122"/>
              <a:sym typeface="Consolas"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84995" name="内容占位符 2"/>
          <p:cNvSpPr>
            <a:spLocks noGrp="1"/>
          </p:cNvSpPr>
          <p:nvPr>
            <p:ph idx="1"/>
          </p:nvPr>
        </p:nvSpPr>
        <p:spPr>
          <a:xfrm>
            <a:off x="457200" y="1600200"/>
            <a:ext cx="8229600" cy="4525963"/>
          </a:xfrm>
        </p:spPr>
        <p:txBody>
          <a:bodyPr vert="horz">
            <a:normAutofit/>
          </a:bodyPr>
          <a:p>
            <a:endParaRPr sz="3200"/>
          </a:p>
        </p:txBody>
      </p:sp>
      <p:sp>
        <p:nvSpPr>
          <p:cNvPr id="84996" name="Rectangle 1"/>
          <p:cNvSpPr/>
          <p:nvPr/>
        </p:nvSpPr>
        <p:spPr>
          <a:xfrm>
            <a:off x="827088" y="1328738"/>
            <a:ext cx="7097712" cy="50165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66D9EF"/>
                </a:solidFill>
                <a:latin typeface="Consolas" pitchFamily="49" charset="0"/>
                <a:ea typeface="宋体" charset="-122"/>
                <a:sym typeface="Consolas" pitchFamily="49" charset="0"/>
              </a:rPr>
              <a:t>function </a:t>
            </a:r>
            <a:r>
              <a:rPr lang="zh-CN" altLang="en-US" sz="2000" dirty="0">
                <a:solidFill>
                  <a:srgbClr val="F72671"/>
                </a:solidFill>
                <a:latin typeface="Consolas" pitchFamily="49" charset="0"/>
                <a:ea typeface="宋体" charset="-122"/>
                <a:sym typeface="Consolas" pitchFamily="49" charset="0"/>
              </a:rPr>
              <a:t>$class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首先大海捞针</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放在集合里面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遍历集合</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依次比较 判断是否等于</a:t>
            </a:r>
            <a:r>
              <a:rPr lang="zh-CN" altLang="en-US" sz="2000" dirty="0">
                <a:solidFill>
                  <a:srgbClr val="28D813"/>
                </a:solidFill>
                <a:latin typeface="Consolas" pitchFamily="49" charset="0"/>
                <a:ea typeface="宋体" charset="-122"/>
                <a:sym typeface="Consolas" pitchFamily="49" charset="0"/>
              </a:rPr>
              <a:t>class</a:t>
            </a:r>
            <a:br>
              <a:rPr lang="zh-CN" altLang="en-US" sz="2000" dirty="0">
                <a:solidFill>
                  <a:srgbClr val="28D813"/>
                </a:solidFill>
                <a:latin typeface="Consolas" pitchFamily="49" charset="0"/>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dom </a:t>
            </a:r>
            <a:r>
              <a:rPr lang="zh-CN" altLang="en-US" sz="2000" dirty="0">
                <a:solidFill>
                  <a:srgbClr val="F72671"/>
                </a:solidFill>
                <a:latin typeface="Consolas" pitchFamily="49" charset="0"/>
                <a:ea typeface="宋体" charset="-122"/>
                <a:sym typeface="Consolas" pitchFamily="49" charset="0"/>
              </a:rPr>
              <a:t>=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getElementsByTagName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FE792"/>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for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length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&lt;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if</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 </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array</a:t>
            </a:r>
            <a:r>
              <a:rPr lang="zh-CN" altLang="en-US" sz="2000" dirty="0">
                <a:solidFill>
                  <a:srgbClr val="28D813"/>
                </a:solidFill>
                <a:latin typeface="宋体" charset="-122"/>
                <a:ea typeface="宋体" charset="-122"/>
                <a:sym typeface="Consolas" pitchFamily="49" charset="0"/>
              </a:rPr>
              <a:t>放在一个集合里面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push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代码完美法则</a:t>
            </a:r>
            <a:endParaRPr lang="zh-CN" altLang="en-US" sz="4400" kern="1200">
              <a:latin typeface="Calibri" charset="0"/>
              <a:ea typeface="宋体" charset="-122"/>
              <a:sym typeface="Calibri" charset="0"/>
            </a:endParaRPr>
          </a:p>
        </p:txBody>
      </p:sp>
      <p:sp>
        <p:nvSpPr>
          <p:cNvPr id="86019"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a:xfrm>
            <a:off x="457200" y="274638"/>
            <a:ext cx="8229600" cy="1143000"/>
          </a:xfrm>
        </p:spPr>
        <p:txBody>
          <a:bodyPr vert="horz" anchor="ctr">
            <a:normAutofit/>
          </a:bodyPr>
          <a:p>
            <a:r>
              <a:rPr lang="zh-CN" altLang="en-US" sz="4400"/>
              <a:t>思路</a:t>
            </a:r>
            <a:endParaRPr lang="zh-CN" altLang="en-US" sz="4400"/>
          </a:p>
        </p:txBody>
      </p:sp>
      <p:sp>
        <p:nvSpPr>
          <p:cNvPr id="87043" name="内容占位符 2"/>
          <p:cNvSpPr>
            <a:spLocks noGrp="1"/>
          </p:cNvSpPr>
          <p:nvPr>
            <p:ph idx="1"/>
          </p:nvPr>
        </p:nvSpPr>
        <p:spPr>
          <a:xfrm>
            <a:off x="457200" y="1600200"/>
            <a:ext cx="8229600" cy="4525963"/>
          </a:xfrm>
        </p:spPr>
        <p:txBody>
          <a:bodyPr vert="horz">
            <a:normAutofit/>
          </a:bodyPr>
          <a:p>
            <a:r>
              <a:rPr lang="zh-CN" altLang="en-US" sz="3200" dirty="0"/>
              <a:t>如果</a:t>
            </a:r>
            <a:r>
              <a:rPr lang="en-US" altLang="x-none" sz="3200" dirty="0"/>
              <a:t>name</a:t>
            </a:r>
            <a:r>
              <a:rPr lang="zh-CN" altLang="en-US" sz="3200" dirty="0"/>
              <a:t>是</a:t>
            </a:r>
            <a:r>
              <a:rPr lang="en-US" altLang="x-none" sz="3200" dirty="0"/>
              <a:t>false ---indexof</a:t>
            </a:r>
            <a:r>
              <a:rPr lang="zh-CN" altLang="en-US" sz="3200" dirty="0"/>
              <a:t>已经解决</a:t>
            </a:r>
            <a:endParaRPr lang="en-US" altLang="x-none" sz="3200" dirty="0"/>
          </a:p>
          <a:p>
            <a:r>
              <a:rPr lang="zh-CN" altLang="en-US" sz="3200" dirty="0"/>
              <a:t>另外如果循环中的元素没有</a:t>
            </a:r>
            <a:r>
              <a:rPr lang="en-US" altLang="x-none" sz="3200" dirty="0"/>
              <a:t>class</a:t>
            </a:r>
            <a:r>
              <a:rPr lang="zh-CN" altLang="en-US" sz="3200" dirty="0"/>
              <a:t>为</a:t>
            </a:r>
            <a:r>
              <a:rPr lang="en-US" altLang="x-none" sz="3200" dirty="0"/>
              <a:t>false</a:t>
            </a:r>
            <a:endParaRPr lang="zh-CN" altLang="en-US" sz="3200" dirty="0"/>
          </a:p>
          <a:p>
            <a:r>
              <a:rPr lang="en-US" altLang="x-none" sz="3200" dirty="0"/>
              <a:t>  </a:t>
            </a:r>
            <a:r>
              <a:rPr lang="zh-CN" altLang="en-US" sz="3200" dirty="0"/>
              <a:t>所以需要加个判断</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xfrm>
            <a:off x="457200" y="274638"/>
            <a:ext cx="8229600" cy="1143000"/>
          </a:xfrm>
        </p:spPr>
        <p:txBody>
          <a:bodyPr vert="horz" anchor="ctr">
            <a:normAutofit/>
          </a:bodyPr>
          <a:p>
            <a:r>
              <a:rPr lang="zh-CN" altLang="en-US" sz="4400"/>
              <a:t>教学目标</a:t>
            </a:r>
            <a:endParaRPr lang="zh-CN" altLang="en-US" sz="4400"/>
          </a:p>
        </p:txBody>
      </p:sp>
      <p:sp>
        <p:nvSpPr>
          <p:cNvPr id="8195" name="内容占位符 2"/>
          <p:cNvSpPr>
            <a:spLocks noGrp="1"/>
          </p:cNvSpPr>
          <p:nvPr>
            <p:ph idx="1"/>
          </p:nvPr>
        </p:nvSpPr>
        <p:spPr>
          <a:xfrm>
            <a:off x="0" y="1484313"/>
            <a:ext cx="9036050" cy="4641850"/>
          </a:xfrm>
        </p:spPr>
        <p:txBody>
          <a:bodyPr vert="horz">
            <a:normAutofit/>
          </a:bodyPr>
          <a:p>
            <a:pPr algn="l"/>
            <a:r>
              <a:rPr lang="zh-CN" altLang="en-US" sz="2800" dirty="0"/>
              <a:t>学习完今天课程，大家的</a:t>
            </a:r>
            <a:r>
              <a:rPr lang="zh-CN" altLang="en-US" sz="2800" b="1" dirty="0">
                <a:solidFill>
                  <a:srgbClr val="FF0000"/>
                </a:solidFill>
              </a:rPr>
              <a:t>代码质量</a:t>
            </a:r>
            <a:r>
              <a:rPr lang="zh-CN" altLang="en-US" sz="2800" dirty="0"/>
              <a:t>要有质的飞越。</a:t>
            </a:r>
            <a:endParaRPr lang="en-US" altLang="x-none" sz="2800" dirty="0"/>
          </a:p>
          <a:p>
            <a:pPr algn="l"/>
            <a:endParaRPr lang="zh-CN" altLang="en-US" sz="2800" dirty="0"/>
          </a:p>
          <a:p>
            <a:pPr algn="l"/>
            <a:r>
              <a:rPr lang="zh-CN" altLang="en-US" sz="2800" dirty="0"/>
              <a:t>因为虽然你知道完美法则，但是我们未来面对的问题是千差万别的，你知道</a:t>
            </a:r>
            <a:r>
              <a:rPr lang="zh-CN" altLang="en-US" sz="2800" b="1" dirty="0">
                <a:solidFill>
                  <a:srgbClr val="FF0000"/>
                </a:solidFill>
              </a:rPr>
              <a:t>完美法则</a:t>
            </a:r>
            <a:r>
              <a:rPr lang="zh-CN" altLang="en-US" sz="2800" dirty="0"/>
              <a:t>，但是你未必能考虑的</a:t>
            </a:r>
            <a:r>
              <a:rPr lang="zh-CN" altLang="en-US" sz="2800" b="1" dirty="0">
                <a:solidFill>
                  <a:srgbClr val="FF0000"/>
                </a:solidFill>
              </a:rPr>
              <a:t>真正完美</a:t>
            </a:r>
            <a:r>
              <a:rPr lang="zh-CN" altLang="en-US" sz="2800" dirty="0"/>
              <a:t>，也就是</a:t>
            </a:r>
            <a:r>
              <a:rPr lang="zh-CN" altLang="en-US" sz="2800" b="1" dirty="0">
                <a:solidFill>
                  <a:srgbClr val="FF0000"/>
                </a:solidFill>
              </a:rPr>
              <a:t>真正升仙</a:t>
            </a:r>
            <a:r>
              <a:rPr lang="zh-CN" altLang="en-US" sz="2800" dirty="0"/>
              <a:t>。</a:t>
            </a:r>
            <a:endParaRPr lang="zh-CN"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xfrm>
            <a:off x="457200" y="274638"/>
            <a:ext cx="8229600" cy="1143000"/>
          </a:xfrm>
        </p:spPr>
        <p:txBody>
          <a:bodyPr vert="horz" anchor="ctr">
            <a:normAutofit/>
          </a:bodyPr>
          <a:p>
            <a:endParaRPr sz="4400"/>
          </a:p>
        </p:txBody>
      </p:sp>
      <p:sp>
        <p:nvSpPr>
          <p:cNvPr id="88067" name="内容占位符 2"/>
          <p:cNvSpPr>
            <a:spLocks noGrp="1"/>
          </p:cNvSpPr>
          <p:nvPr>
            <p:ph idx="1"/>
          </p:nvPr>
        </p:nvSpPr>
        <p:spPr>
          <a:xfrm>
            <a:off x="457200" y="1600200"/>
            <a:ext cx="8229600" cy="4525963"/>
          </a:xfrm>
        </p:spPr>
        <p:txBody>
          <a:bodyPr vert="horz">
            <a:normAutofit/>
          </a:bodyPr>
          <a:p>
            <a:endParaRPr sz="3200"/>
          </a:p>
        </p:txBody>
      </p:sp>
      <p:sp>
        <p:nvSpPr>
          <p:cNvPr id="88068" name="Rectangle 1"/>
          <p:cNvSpPr/>
          <p:nvPr/>
        </p:nvSpPr>
        <p:spPr>
          <a:xfrm>
            <a:off x="457200" y="1171575"/>
            <a:ext cx="8289925" cy="4954588"/>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$class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首先大海捞针</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放在集合里面</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遍历集合</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依次比较 判断是否等于</a:t>
            </a:r>
            <a:r>
              <a:rPr lang="zh-CN" altLang="en-US" sz="1800" dirty="0">
                <a:solidFill>
                  <a:srgbClr val="28D813"/>
                </a:solidFill>
                <a:latin typeface="Consolas" pitchFamily="49" charset="0"/>
                <a:ea typeface="宋体" charset="-122"/>
                <a:sym typeface="Consolas" pitchFamily="49" charset="0"/>
              </a:rPr>
              <a:t>class</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dom </a:t>
            </a:r>
            <a:r>
              <a:rPr lang="zh-CN" altLang="en-US" sz="1800" dirty="0">
                <a:solidFill>
                  <a:srgbClr val="F72671"/>
                </a:solidFill>
                <a:latin typeface="Consolas" pitchFamily="49" charset="0"/>
                <a:ea typeface="宋体" charset="-122"/>
                <a:sym typeface="Consolas" pitchFamily="49" charset="0"/>
              </a:rPr>
              <a:t>= </a:t>
            </a:r>
            <a:r>
              <a:rPr lang="zh-CN" altLang="en-US" sz="1800" b="1" dirty="0">
                <a:solidFill>
                  <a:srgbClr val="6CCAB8"/>
                </a:solidFill>
                <a:latin typeface="Consolas" pitchFamily="49" charset="0"/>
                <a:ea typeface="宋体" charset="-122"/>
                <a:sym typeface="Consolas" pitchFamily="49" charset="0"/>
              </a:rPr>
              <a:t>document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getElementsByTagName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&lt;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//indexof</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 </a:t>
            </a:r>
            <a:r>
              <a:rPr lang="zh-CN" altLang="en-US" sz="1800" dirty="0">
                <a:solidFill>
                  <a:srgbClr val="F72671"/>
                </a:solidFill>
                <a:latin typeface="Consolas" pitchFamily="49" charset="0"/>
                <a:ea typeface="宋体" charset="-122"/>
                <a:sym typeface="Consolas" pitchFamily="49" charset="0"/>
              </a:rPr>
              <a:t>&amp;&amp; </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72671"/>
                </a:solidFill>
                <a:latin typeface="Consolas" pitchFamily="49" charset="0"/>
                <a:ea typeface="宋体" charset="-122"/>
                <a:sym typeface="Consolas" pitchFamily="49" charset="0"/>
              </a:rPr>
              <a:t>&gt;=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 array</a:t>
            </a:r>
            <a:r>
              <a:rPr lang="zh-CN" altLang="en-US" sz="1800" dirty="0">
                <a:solidFill>
                  <a:srgbClr val="28D813"/>
                </a:solidFill>
                <a:latin typeface="宋体" charset="-122"/>
                <a:ea typeface="宋体" charset="-122"/>
                <a:sym typeface="Consolas" pitchFamily="49" charset="0"/>
              </a:rPr>
              <a:t>放在一个集合里面</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a:xfrm>
            <a:off x="356235" y="476885"/>
            <a:ext cx="8093075" cy="796925"/>
          </a:xfrm>
        </p:spPr>
        <p:txBody>
          <a:bodyPr vert="horz" anchor="ctr">
            <a:normAutofit/>
          </a:bodyPr>
          <a:p>
            <a:r>
              <a:rPr lang="zh-CN" altLang="en-US" sz="4400"/>
              <a:t>比较两个字符串相等的新方法</a:t>
            </a:r>
            <a:endParaRPr lang="zh-CN" altLang="en-US" sz="4400"/>
          </a:p>
        </p:txBody>
      </p:sp>
      <p:sp>
        <p:nvSpPr>
          <p:cNvPr id="89091" name="内容占位符 2"/>
          <p:cNvSpPr>
            <a:spLocks noGrp="1"/>
          </p:cNvSpPr>
          <p:nvPr>
            <p:ph idx="1"/>
          </p:nvPr>
        </p:nvSpPr>
        <p:spPr>
          <a:xfrm>
            <a:off x="669290" y="1600200"/>
            <a:ext cx="8475345" cy="4526280"/>
          </a:xfrm>
        </p:spPr>
        <p:txBody>
          <a:bodyPr vert="horz">
            <a:normAutofit/>
          </a:bodyPr>
          <a:p>
            <a:pPr algn="l"/>
            <a:r>
              <a:rPr lang="en-US" altLang="x-none" sz="2800" dirty="0"/>
              <a:t>var str1="hello";</a:t>
            </a:r>
            <a:br>
              <a:rPr lang="zh-CN" altLang="en-US" sz="2800" dirty="0"/>
            </a:br>
            <a:r>
              <a:rPr lang="en-US" altLang="x-none" sz="2800" dirty="0"/>
              <a:t>var str2="hello";</a:t>
            </a:r>
            <a:br>
              <a:rPr lang="zh-CN" altLang="en-US" sz="2800" dirty="0"/>
            </a:br>
            <a:r>
              <a:rPr lang="en-US" altLang="x-none" sz="2800" dirty="0"/>
              <a:t>if(str1.indexOf(str2)==0 &amp;&amp; str2.indexOf(str1)==0)</a:t>
            </a:r>
            <a:br>
              <a:rPr lang="zh-CN" altLang="en-US" sz="2800" dirty="0"/>
            </a:br>
            <a:r>
              <a:rPr lang="en-US" altLang="x-none" sz="2800" dirty="0"/>
              <a:t>{</a:t>
            </a:r>
            <a:br>
              <a:rPr lang="zh-CN" altLang="en-US" sz="2800" dirty="0"/>
            </a:br>
            <a:r>
              <a:rPr lang="en-US" altLang="x-none" sz="2800" dirty="0"/>
              <a:t>    alert(str1+"="+str2);</a:t>
            </a:r>
            <a:br>
              <a:rPr lang="zh-CN" altLang="en-US" sz="2800" dirty="0"/>
            </a:br>
            <a:r>
              <a:rPr lang="en-US" altLang="x-none" sz="2800" dirty="0"/>
              <a:t>} </a:t>
            </a:r>
            <a:endParaRPr lang="zh-CN" altLang="en-US" sz="2800" dirty="0"/>
          </a:p>
          <a:p>
            <a:pPr algn="l"/>
            <a:endParaRPr lang="zh-CN" altLang="en-US" sz="3200" dirty="0"/>
          </a:p>
          <a:p>
            <a:pPr algn="l"/>
            <a:r>
              <a:rPr lang="zh-CN" altLang="en-US" sz="3200" dirty="0"/>
              <a:t>如果考虑大小写加上：</a:t>
            </a:r>
            <a:r>
              <a:rPr lang="en-US" altLang="x-none" sz="3200" dirty="0"/>
              <a:t>toUpperCase</a:t>
            </a:r>
            <a:r>
              <a:rPr lang="zh-CN" altLang="en-US" sz="3200" dirty="0"/>
              <a:t>或</a:t>
            </a:r>
            <a:r>
              <a:rPr lang="en-US" altLang="x-none" sz="3200" dirty="0"/>
              <a:t>toLowerCase</a:t>
            </a:r>
            <a:endParaRPr lang="zh-CN" altLang="en-US"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浏览器兼容完美法则</a:t>
            </a:r>
            <a:endParaRPr lang="zh-CN" altLang="en-US" sz="4400" kern="1200">
              <a:latin typeface="Calibri" charset="0"/>
              <a:ea typeface="宋体" charset="-122"/>
              <a:sym typeface="Calibri" charset="0"/>
            </a:endParaRPr>
          </a:p>
        </p:txBody>
      </p:sp>
      <p:sp>
        <p:nvSpPr>
          <p:cNvPr id="90115"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a:xfrm>
            <a:off x="457200" y="274638"/>
            <a:ext cx="8229600" cy="1143000"/>
          </a:xfrm>
        </p:spPr>
        <p:txBody>
          <a:bodyPr vert="horz" anchor="ctr">
            <a:normAutofit/>
          </a:bodyPr>
          <a:p>
            <a:r>
              <a:rPr lang="zh-CN" altLang="en-US" sz="4400"/>
              <a:t>浏览器兼容编写原理</a:t>
            </a:r>
            <a:endParaRPr lang="zh-CN" altLang="en-US" sz="4400"/>
          </a:p>
        </p:txBody>
      </p:sp>
      <p:sp>
        <p:nvSpPr>
          <p:cNvPr id="91139" name="内容占位符 2"/>
          <p:cNvSpPr>
            <a:spLocks noGrp="1"/>
          </p:cNvSpPr>
          <p:nvPr>
            <p:ph idx="1"/>
          </p:nvPr>
        </p:nvSpPr>
        <p:spPr>
          <a:xfrm>
            <a:off x="180340" y="1394460"/>
            <a:ext cx="8856345" cy="4732020"/>
          </a:xfrm>
        </p:spPr>
        <p:txBody>
          <a:bodyPr vert="horz">
            <a:normAutofit/>
          </a:bodyPr>
          <a:p>
            <a:pPr algn="l"/>
            <a:r>
              <a:rPr lang="zh-CN" altLang="en-US" sz="3200" dirty="0"/>
              <a:t>浏览器兼容无非就是判断：</a:t>
            </a:r>
            <a:endParaRPr lang="en-US" altLang="x-none" sz="3200" dirty="0"/>
          </a:p>
          <a:p>
            <a:pPr lvl="1" algn="l"/>
            <a:r>
              <a:rPr lang="zh-CN" altLang="en-US" sz="2800" dirty="0"/>
              <a:t>是否支持某个对象</a:t>
            </a:r>
            <a:endParaRPr lang="en-US" altLang="x-none" sz="2800" dirty="0"/>
          </a:p>
          <a:p>
            <a:pPr lvl="1" algn="l"/>
            <a:r>
              <a:rPr lang="zh-CN" altLang="en-US" sz="2800" dirty="0"/>
              <a:t>某个对象是否支持某个属性（方法是属性的一种）</a:t>
            </a:r>
            <a:endParaRPr lang="en-US" altLang="x-none" sz="2800" dirty="0"/>
          </a:p>
          <a:p>
            <a:pPr lvl="1" algn="l"/>
            <a:endParaRPr lang="zh-CN" altLang="en-US" sz="2800" dirty="0"/>
          </a:p>
          <a:p>
            <a:pPr lvl="1" algn="l"/>
            <a:endParaRPr lang="zh-CN" altLang="en-US" sz="2800" dirty="0"/>
          </a:p>
          <a:p>
            <a:pPr algn="l"/>
            <a:r>
              <a:rPr lang="en-US" altLang="x-none" sz="3200" dirty="0"/>
              <a:t>Js</a:t>
            </a:r>
            <a:r>
              <a:rPr lang="zh-CN" altLang="en-US" sz="3200" dirty="0"/>
              <a:t>中一切都是对象。</a:t>
            </a:r>
            <a:endParaRPr lang="en-US" altLang="x-none" sz="3200" dirty="0"/>
          </a:p>
          <a:p>
            <a:pPr algn="l"/>
            <a:endParaRPr lang="zh-CN" altLang="en-US" sz="3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a:xfrm>
            <a:off x="1042988" y="417513"/>
            <a:ext cx="9275762" cy="796925"/>
          </a:xfrm>
        </p:spPr>
        <p:txBody>
          <a:bodyPr vert="horz" anchor="ctr">
            <a:normAutofit/>
          </a:bodyPr>
          <a:p>
            <a:r>
              <a:rPr lang="zh-CN" altLang="en-US" sz="4400" dirty="0"/>
              <a:t>浏览器兼容写法规范</a:t>
            </a:r>
            <a:r>
              <a:rPr lang="en-US" altLang="x-none" sz="4400" dirty="0"/>
              <a:t>—</a:t>
            </a:r>
            <a:r>
              <a:rPr lang="zh-CN" altLang="en-US" sz="4400" dirty="0"/>
              <a:t>配合</a:t>
            </a:r>
            <a:r>
              <a:rPr lang="en-US" altLang="x-none" sz="4400" dirty="0"/>
              <a:t>return</a:t>
            </a:r>
            <a:endParaRPr lang="zh-CN" altLang="en-US" sz="4400" dirty="0"/>
          </a:p>
        </p:txBody>
      </p:sp>
      <p:sp>
        <p:nvSpPr>
          <p:cNvPr id="92163" name="内容占位符 2"/>
          <p:cNvSpPr>
            <a:spLocks noGrp="1"/>
          </p:cNvSpPr>
          <p:nvPr>
            <p:ph idx="1"/>
          </p:nvPr>
        </p:nvSpPr>
        <p:spPr>
          <a:xfrm>
            <a:off x="477520" y="1499870"/>
            <a:ext cx="8667115" cy="4626610"/>
          </a:xfrm>
        </p:spPr>
        <p:txBody>
          <a:bodyPr vert="horz">
            <a:normAutofit lnSpcReduction="10000"/>
          </a:bodyPr>
          <a:p>
            <a:pPr algn="l"/>
            <a:r>
              <a:rPr lang="zh-CN" altLang="en-US" sz="2800" dirty="0"/>
              <a:t>浏览器兼容性常用语法写法：</a:t>
            </a:r>
            <a:endParaRPr lang="en-US" altLang="x-none" sz="2800" dirty="0"/>
          </a:p>
          <a:p>
            <a:pPr algn="l"/>
            <a:r>
              <a:rPr lang="zh-CN" altLang="en-US" sz="2800" dirty="0"/>
              <a:t>比如 判断浏览器是否兼容</a:t>
            </a:r>
            <a:r>
              <a:rPr lang="en-US" altLang="x-none" sz="2800" dirty="0"/>
              <a:t>document.</a:t>
            </a:r>
            <a:r>
              <a:rPr lang="zh-CN" altLang="en-US" sz="2800" dirty="0"/>
              <a:t> </a:t>
            </a:r>
            <a:r>
              <a:rPr lang="en-US" altLang="x-none" sz="2800" dirty="0"/>
              <a:t>testdd</a:t>
            </a:r>
            <a:r>
              <a:rPr lang="zh-CN" altLang="en-US" sz="2800" dirty="0"/>
              <a:t>属性</a:t>
            </a:r>
            <a:endParaRPr lang="en-US" altLang="x-none" sz="2800" dirty="0"/>
          </a:p>
          <a:p>
            <a:pPr algn="l"/>
            <a:r>
              <a:rPr lang="zh-CN" altLang="en-US" sz="2800" dirty="0"/>
              <a:t>可以在语句的最前面这样写</a:t>
            </a:r>
            <a:endParaRPr lang="en-US" altLang="x-none" sz="2800" dirty="0"/>
          </a:p>
          <a:p>
            <a:pPr algn="l"/>
            <a:r>
              <a:rPr lang="en-US" altLang="x-none" sz="2800" dirty="0"/>
              <a:t>If</a:t>
            </a:r>
            <a:r>
              <a:rPr lang="zh-CN" altLang="en-US" sz="2800" dirty="0"/>
              <a:t>（</a:t>
            </a:r>
            <a:r>
              <a:rPr lang="en-US" altLang="x-none" sz="2800" dirty="0"/>
              <a:t> document .testdd</a:t>
            </a:r>
            <a:r>
              <a:rPr lang="zh-CN" altLang="en-US" sz="2800" dirty="0"/>
              <a:t>）</a:t>
            </a:r>
            <a:endParaRPr lang="en-US" altLang="x-none" sz="2800" dirty="0"/>
          </a:p>
          <a:p>
            <a:pPr algn="l"/>
            <a:r>
              <a:rPr lang="en-US" altLang="x-none" sz="2800" dirty="0"/>
              <a:t>{</a:t>
            </a:r>
            <a:endParaRPr lang="zh-CN" altLang="en-US" sz="2800" dirty="0"/>
          </a:p>
          <a:p>
            <a:pPr marL="457200" lvl="1" algn="l">
              <a:buFont typeface="Arial" charset="0"/>
              <a:buNone/>
            </a:pPr>
            <a:r>
              <a:rPr lang="en-US" altLang="x-none" sz="2400" dirty="0"/>
              <a:t>	//</a:t>
            </a:r>
            <a:r>
              <a:rPr lang="zh-CN" altLang="en-US" sz="2400" dirty="0"/>
              <a:t>这里的意思就是如果</a:t>
            </a:r>
            <a:r>
              <a:rPr lang="en-US" altLang="x-none" sz="2400" dirty="0"/>
              <a:t>document</a:t>
            </a:r>
            <a:r>
              <a:rPr lang="zh-CN" altLang="en-US" sz="2400" dirty="0"/>
              <a:t>没有找到这个属性则返回</a:t>
            </a:r>
            <a:r>
              <a:rPr lang="en-US" altLang="x-none" sz="2400" dirty="0"/>
              <a:t>null  -- </a:t>
            </a:r>
            <a:r>
              <a:rPr lang="zh-CN" altLang="en-US" sz="2400" dirty="0"/>
              <a:t>可结合原型链理解  </a:t>
            </a:r>
            <a:r>
              <a:rPr lang="en-US" altLang="x-none" sz="2400" dirty="0"/>
              <a:t>null--》false</a:t>
            </a:r>
            <a:endParaRPr lang="zh-CN" altLang="en-US" sz="2400" dirty="0"/>
          </a:p>
          <a:p>
            <a:pPr marL="457200" lvl="1" algn="l">
              <a:buFont typeface="Arial" charset="0"/>
              <a:buNone/>
            </a:pPr>
            <a:r>
              <a:rPr lang="en-US" altLang="x-none" sz="2400" dirty="0"/>
              <a:t>  </a:t>
            </a:r>
            <a:r>
              <a:rPr lang="en-US" altLang="x-none" sz="3200" dirty="0">
                <a:solidFill>
                  <a:srgbClr val="FF0000"/>
                </a:solidFill>
              </a:rPr>
              <a:t>return</a:t>
            </a:r>
            <a:r>
              <a:rPr lang="en-US" altLang="x-none" sz="2400" dirty="0"/>
              <a:t> </a:t>
            </a:r>
            <a:r>
              <a:rPr lang="zh-CN" altLang="en-US" sz="2400" dirty="0"/>
              <a:t>。。。。</a:t>
            </a:r>
            <a:endParaRPr lang="en-US" altLang="x-none" sz="2400" dirty="0"/>
          </a:p>
          <a:p>
            <a:pPr algn="l"/>
            <a:r>
              <a:rPr lang="en-US" altLang="x-none" sz="2800" dirty="0"/>
              <a:t>}</a:t>
            </a:r>
            <a:endParaRPr lang="zh-CN" altLang="en-US" sz="2800" dirty="0"/>
          </a:p>
          <a:p>
            <a:pPr algn="l"/>
            <a:r>
              <a:rPr lang="zh-CN" altLang="en-US" sz="2800" b="1" dirty="0">
                <a:solidFill>
                  <a:srgbClr val="FF0000"/>
                </a:solidFill>
              </a:rPr>
              <a:t>这里不需要添加</a:t>
            </a:r>
            <a:r>
              <a:rPr lang="en-US" altLang="x-none" sz="2800" b="1" dirty="0">
                <a:solidFill>
                  <a:srgbClr val="FF0000"/>
                </a:solidFill>
              </a:rPr>
              <a:t>else</a:t>
            </a:r>
            <a:r>
              <a:rPr lang="zh-CN" altLang="en-US" sz="2800" b="1" dirty="0">
                <a:solidFill>
                  <a:srgbClr val="FF0000"/>
                </a:solidFill>
              </a:rPr>
              <a:t>分支，</a:t>
            </a:r>
            <a:r>
              <a:rPr lang="en-US" altLang="x-none" sz="2800" b="1" dirty="0">
                <a:solidFill>
                  <a:srgbClr val="FF0000"/>
                </a:solidFill>
              </a:rPr>
              <a:t>Return </a:t>
            </a:r>
            <a:r>
              <a:rPr lang="zh-CN" altLang="en-US" sz="2800" b="1" dirty="0">
                <a:solidFill>
                  <a:srgbClr val="FF0000"/>
                </a:solidFill>
              </a:rPr>
              <a:t>返回便跳出函数</a:t>
            </a:r>
            <a:endParaRPr lang="zh-CN" altLang="en-US" sz="3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a:xfrm>
            <a:off x="457200" y="274638"/>
            <a:ext cx="8229600" cy="1143000"/>
          </a:xfrm>
        </p:spPr>
        <p:txBody>
          <a:bodyPr vert="horz" anchor="ctr">
            <a:normAutofit/>
          </a:bodyPr>
          <a:p>
            <a:r>
              <a:rPr lang="en-US" altLang="x-none" sz="4400" dirty="0"/>
              <a:t>return</a:t>
            </a:r>
            <a:r>
              <a:rPr lang="zh-CN" altLang="en-US" sz="4400" dirty="0"/>
              <a:t>作用 </a:t>
            </a:r>
            <a:r>
              <a:rPr lang="en-US" altLang="x-none" sz="4400" dirty="0"/>
              <a:t>–</a:t>
            </a:r>
            <a:r>
              <a:rPr lang="zh-CN" altLang="en-US" sz="6600" dirty="0">
                <a:solidFill>
                  <a:srgbClr val="FF0000"/>
                </a:solidFill>
              </a:rPr>
              <a:t>超级重要</a:t>
            </a:r>
            <a:endParaRPr lang="zh-CN" altLang="en-US" sz="4400" dirty="0"/>
          </a:p>
        </p:txBody>
      </p:sp>
      <p:sp>
        <p:nvSpPr>
          <p:cNvPr id="93187" name="内容占位符 2"/>
          <p:cNvSpPr>
            <a:spLocks noGrp="1"/>
          </p:cNvSpPr>
          <p:nvPr>
            <p:ph idx="1"/>
          </p:nvPr>
        </p:nvSpPr>
        <p:spPr>
          <a:xfrm>
            <a:off x="457200" y="1600200"/>
            <a:ext cx="8229600" cy="4525963"/>
          </a:xfrm>
        </p:spPr>
        <p:txBody>
          <a:bodyPr vert="horz">
            <a:normAutofit/>
          </a:bodyPr>
          <a:p>
            <a:pPr algn="l"/>
            <a:r>
              <a:rPr lang="en-US" altLang="x-none" sz="3200" dirty="0"/>
              <a:t>return</a:t>
            </a:r>
            <a:r>
              <a:rPr lang="zh-CN" altLang="en-US" sz="3200" dirty="0"/>
              <a:t>除了用来返回值以外，还有一个作用</a:t>
            </a:r>
            <a:endParaRPr lang="en-US" altLang="x-none" sz="3200" dirty="0"/>
          </a:p>
          <a:p>
            <a:pPr algn="l"/>
            <a:r>
              <a:rPr lang="zh-CN" altLang="en-US" sz="3200" dirty="0"/>
              <a:t>结束函数执行</a:t>
            </a:r>
            <a:endParaRPr lang="zh-CN" alt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94211" name="内容占位符 2"/>
          <p:cNvSpPr>
            <a:spLocks noGrp="1"/>
          </p:cNvSpPr>
          <p:nvPr>
            <p:ph idx="1"/>
          </p:nvPr>
        </p:nvSpPr>
        <p:spPr>
          <a:xfrm>
            <a:off x="457200" y="1600200"/>
            <a:ext cx="8229600" cy="4525963"/>
          </a:xfrm>
        </p:spPr>
        <p:txBody>
          <a:bodyPr vert="horz">
            <a:normAutofit/>
          </a:bodyPr>
          <a:p>
            <a:endParaRPr sz="3200"/>
          </a:p>
        </p:txBody>
      </p:sp>
      <p:sp>
        <p:nvSpPr>
          <p:cNvPr id="94212" name="Rectangle 1"/>
          <p:cNvSpPr/>
          <p:nvPr/>
        </p:nvSpPr>
        <p:spPr>
          <a:xfrm>
            <a:off x="242888" y="1393825"/>
            <a:ext cx="8658225" cy="4770438"/>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600" dirty="0">
                <a:solidFill>
                  <a:srgbClr val="F7F7F1"/>
                </a:solidFill>
                <a:latin typeface="Consolas" pitchFamily="49" charset="0"/>
                <a:ea typeface="宋体" charset="-122"/>
                <a:sym typeface="Consolas" pitchFamily="49" charset="0"/>
              </a:rPr>
              <a:t>&lt;</a:t>
            </a:r>
            <a:r>
              <a:rPr lang="zh-CN" altLang="en-US" sz="1600" dirty="0">
                <a:solidFill>
                  <a:srgbClr val="F72671"/>
                </a:solidFill>
                <a:latin typeface="Consolas" pitchFamily="49" charset="0"/>
                <a:ea typeface="宋体" charset="-122"/>
                <a:sym typeface="Consolas" pitchFamily="49" charset="0"/>
              </a:rPr>
              <a:t>script </a:t>
            </a:r>
            <a:r>
              <a:rPr lang="zh-CN" altLang="en-US" sz="1600" dirty="0">
                <a:solidFill>
                  <a:srgbClr val="A6E22E"/>
                </a:solidFill>
                <a:latin typeface="Consolas" pitchFamily="49" charset="0"/>
                <a:ea typeface="宋体" charset="-122"/>
                <a:sym typeface="Consolas" pitchFamily="49" charset="0"/>
              </a:rPr>
              <a:t>type=</a:t>
            </a:r>
            <a:r>
              <a:rPr lang="zh-CN" altLang="en-US" sz="1600" dirty="0">
                <a:solidFill>
                  <a:srgbClr val="FFE792"/>
                </a:solidFill>
                <a:latin typeface="Consolas" pitchFamily="49" charset="0"/>
                <a:ea typeface="宋体" charset="-122"/>
                <a:sym typeface="Consolas" pitchFamily="49" charset="0"/>
              </a:rPr>
              <a:t>"text/javascript"</a:t>
            </a:r>
            <a:r>
              <a:rPr lang="zh-CN" altLang="en-US" sz="1600" dirty="0">
                <a:solidFill>
                  <a:srgbClr val="F7F7F1"/>
                </a:solidFill>
                <a:latin typeface="Consolas" pitchFamily="49" charset="0"/>
                <a:ea typeface="宋体" charset="-122"/>
                <a:sym typeface="Consolas" pitchFamily="49" charset="0"/>
              </a:rPr>
              <a:t>&gt;</a:t>
            </a:r>
            <a:br>
              <a:rPr lang="zh-CN" altLang="en-US" sz="1600" dirty="0">
                <a:solidFill>
                  <a:srgbClr val="F7F7F1"/>
                </a:solidFill>
                <a:latin typeface="Consolas" pitchFamily="49" charset="0"/>
                <a:ea typeface="宋体" charset="-122"/>
                <a:sym typeface="Consolas" pitchFamily="49" charset="0"/>
              </a:rPr>
            </a:br>
            <a:r>
              <a:rPr lang="zh-CN" altLang="en-US" sz="1600" dirty="0">
                <a:solidFill>
                  <a:srgbClr val="F7F7F1"/>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检测</a:t>
            </a:r>
            <a:r>
              <a:rPr lang="zh-CN" altLang="en-US" sz="1600" dirty="0">
                <a:solidFill>
                  <a:srgbClr val="28D813"/>
                </a:solidFill>
                <a:latin typeface="Consolas" pitchFamily="49" charset="0"/>
                <a:ea typeface="宋体" charset="-122"/>
                <a:sym typeface="Consolas" pitchFamily="49" charset="0"/>
              </a:rPr>
              <a:t>document</a:t>
            </a:r>
            <a:r>
              <a:rPr lang="zh-CN" altLang="en-US" sz="1600" dirty="0">
                <a:solidFill>
                  <a:srgbClr val="28D813"/>
                </a:solidFill>
                <a:latin typeface="宋体" charset="-122"/>
                <a:ea typeface="宋体" charset="-122"/>
                <a:sym typeface="Consolas" pitchFamily="49" charset="0"/>
              </a:rPr>
              <a:t>是否支持某属性，其实就是判断这个对象中是否有这个属性或者方法</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function </a:t>
            </a:r>
            <a:r>
              <a:rPr lang="zh-CN" altLang="en-US" sz="1600" dirty="0">
                <a:solidFill>
                  <a:srgbClr val="F72671"/>
                </a:solidFill>
                <a:latin typeface="Consolas" pitchFamily="49" charset="0"/>
                <a:ea typeface="宋体" charset="-122"/>
                <a:sym typeface="Consolas" pitchFamily="49" charset="0"/>
              </a:rPr>
              <a:t>$class</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BF9BF8"/>
                </a:solidFill>
                <a:latin typeface="Consolas" pitchFamily="49" charset="0"/>
                <a:ea typeface="宋体" charset="-122"/>
                <a:sym typeface="Consolas" pitchFamily="49" charset="0"/>
              </a:rPr>
              <a:t>name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if</a:t>
            </a:r>
            <a:r>
              <a:rPr lang="zh-CN" altLang="en-US" sz="1600" dirty="0">
                <a:solidFill>
                  <a:srgbClr val="FFFFFF"/>
                </a:solidFill>
                <a:latin typeface="Consolas" pitchFamily="49" charset="0"/>
                <a:ea typeface="宋体" charset="-122"/>
                <a:sym typeface="Consolas" pitchFamily="49" charset="0"/>
              </a:rPr>
              <a:t>(</a:t>
            </a:r>
            <a:r>
              <a:rPr lang="zh-CN" altLang="en-US" sz="1600" b="1" dirty="0">
                <a:solidFill>
                  <a:srgbClr val="6CCAB8"/>
                </a:solidFill>
                <a:latin typeface="Consolas" pitchFamily="49" charset="0"/>
                <a:ea typeface="宋体" charset="-122"/>
                <a:sym typeface="Consolas" pitchFamily="49" charset="0"/>
              </a:rPr>
              <a:t>document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getElementsByClassName</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BF9BF8"/>
                </a:solidFill>
                <a:latin typeface="Consolas" pitchFamily="49" charset="0"/>
                <a:ea typeface="宋体" charset="-122"/>
                <a:sym typeface="Consolas" pitchFamily="49" charset="0"/>
              </a:rPr>
              <a:t>name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这里的意思就是如果</a:t>
            </a:r>
            <a:r>
              <a:rPr lang="zh-CN" altLang="en-US" sz="1600" dirty="0">
                <a:solidFill>
                  <a:srgbClr val="28D813"/>
                </a:solidFill>
                <a:latin typeface="Consolas" pitchFamily="49" charset="0"/>
                <a:ea typeface="宋体" charset="-122"/>
                <a:sym typeface="Consolas" pitchFamily="49" charset="0"/>
              </a:rPr>
              <a:t>document</a:t>
            </a:r>
            <a:r>
              <a:rPr lang="zh-CN" altLang="en-US" sz="1600" dirty="0">
                <a:solidFill>
                  <a:srgbClr val="28D813"/>
                </a:solidFill>
                <a:latin typeface="宋体" charset="-122"/>
                <a:ea typeface="宋体" charset="-122"/>
                <a:sym typeface="Consolas" pitchFamily="49" charset="0"/>
              </a:rPr>
              <a:t>没有找到这个属性则返回</a:t>
            </a:r>
            <a:r>
              <a:rPr lang="zh-CN" altLang="en-US" sz="1600" dirty="0">
                <a:solidFill>
                  <a:srgbClr val="28D813"/>
                </a:solidFill>
                <a:latin typeface="Consolas" pitchFamily="49" charset="0"/>
                <a:ea typeface="宋体" charset="-122"/>
                <a:sym typeface="Consolas" pitchFamily="49" charset="0"/>
              </a:rPr>
              <a:t>null  </a:t>
            </a:r>
            <a:endParaRPr lang="en-US" altLang="x-none" sz="1600" dirty="0">
              <a:solidFill>
                <a:srgbClr val="28D813"/>
              </a:solidFill>
              <a:latin typeface="Consolas" pitchFamily="49" charset="0"/>
              <a:ea typeface="宋体" charset="-122"/>
              <a:sym typeface="Consolas" pitchFamily="49" charset="0"/>
            </a:endParaRPr>
          </a:p>
          <a:p>
            <a:pPr lvl="0">
              <a:spcBef>
                <a:spcPct val="0"/>
              </a:spcBef>
              <a:buFont typeface="Arial" charset="0"/>
              <a:buNone/>
            </a:pPr>
            <a:r>
              <a:rPr lang="en-US" altLang="x-none"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可结合原型链理解</a:t>
            </a:r>
            <a:r>
              <a:rPr lang="zh-CN" altLang="en-US" sz="1600" dirty="0">
                <a:solidFill>
                  <a:srgbClr val="28D813"/>
                </a:solidFill>
                <a:latin typeface="Consolas" pitchFamily="49" charset="0"/>
                <a:ea typeface="宋体" charset="-122"/>
                <a:sym typeface="Consolas" pitchFamily="49" charset="0"/>
              </a:rPr>
              <a:t>  null--</a:t>
            </a:r>
            <a:r>
              <a:rPr lang="zh-CN" altLang="en-US" sz="1600" dirty="0">
                <a:solidFill>
                  <a:srgbClr val="28D813"/>
                </a:solidFill>
                <a:latin typeface="宋体" charset="-122"/>
                <a:ea typeface="宋体" charset="-122"/>
                <a:sym typeface="Consolas" pitchFamily="49" charset="0"/>
              </a:rPr>
              <a:t>》</a:t>
            </a:r>
            <a:r>
              <a:rPr lang="zh-CN" altLang="en-US" sz="1600" dirty="0">
                <a:solidFill>
                  <a:srgbClr val="28D813"/>
                </a:solidFill>
                <a:latin typeface="Consolas" pitchFamily="49" charset="0"/>
                <a:ea typeface="宋体" charset="-122"/>
                <a:sym typeface="Consolas" pitchFamily="49" charset="0"/>
              </a:rPr>
              <a:t>false</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开始</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return </a:t>
            </a:r>
            <a:r>
              <a:rPr lang="zh-CN" altLang="en-US" sz="1600" b="1" dirty="0">
                <a:solidFill>
                  <a:srgbClr val="6CCAB8"/>
                </a:solidFill>
                <a:latin typeface="Consolas" pitchFamily="49" charset="0"/>
                <a:ea typeface="宋体" charset="-122"/>
                <a:sym typeface="Consolas" pitchFamily="49" charset="0"/>
              </a:rPr>
              <a:t>document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8F8F2"/>
                </a:solidFill>
                <a:latin typeface="Consolas" pitchFamily="49" charset="0"/>
                <a:ea typeface="宋体" charset="-122"/>
                <a:sym typeface="Consolas" pitchFamily="49" charset="0"/>
              </a:rPr>
              <a:t>testdd</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结束</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else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开始</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return 0</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结束</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F72671"/>
                </a:solidFill>
                <a:latin typeface="Consolas" pitchFamily="49" charset="0"/>
                <a:ea typeface="宋体" charset="-122"/>
                <a:sym typeface="Consolas" pitchFamily="49" charset="0"/>
              </a:rPr>
              <a:t>$class</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7F7F1"/>
                </a:solidFill>
                <a:latin typeface="Consolas" pitchFamily="49" charset="0"/>
                <a:ea typeface="宋体" charset="-122"/>
                <a:sym typeface="Consolas" pitchFamily="49" charset="0"/>
              </a:rPr>
              <a:t>&lt;/</a:t>
            </a:r>
            <a:r>
              <a:rPr lang="zh-CN" altLang="en-US" sz="1600" dirty="0">
                <a:solidFill>
                  <a:srgbClr val="F72671"/>
                </a:solidFill>
                <a:latin typeface="Consolas" pitchFamily="49" charset="0"/>
                <a:ea typeface="宋体" charset="-122"/>
                <a:sym typeface="Consolas" pitchFamily="49" charset="0"/>
              </a:rPr>
              <a:t>script</a:t>
            </a:r>
            <a:r>
              <a:rPr lang="zh-CN" altLang="en-US" sz="1600" dirty="0">
                <a:solidFill>
                  <a:srgbClr val="F7F7F1"/>
                </a:solidFill>
                <a:latin typeface="Consolas" pitchFamily="49" charset="0"/>
                <a:ea typeface="宋体" charset="-122"/>
                <a:sym typeface="Consolas" pitchFamily="49" charset="0"/>
              </a:rPr>
              <a:t>&gt;</a:t>
            </a:r>
            <a:endParaRPr lang="zh-CN" altLang="en-US" sz="2400" dirty="0">
              <a:solidFill>
                <a:schemeClr val="tx1"/>
              </a:solidFill>
              <a:latin typeface="Arial" charset="0"/>
              <a:ea typeface="宋体" charset="-122"/>
              <a:sym typeface="Consolas"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浏览器兼容完美法则</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框架改造</a:t>
            </a:r>
            <a:endParaRPr lang="zh-CN" altLang="en-US" sz="4400" kern="1200">
              <a:latin typeface="Calibri" charset="0"/>
              <a:ea typeface="宋体" charset="-122"/>
              <a:sym typeface="Calibri" charset="0"/>
            </a:endParaRPr>
          </a:p>
        </p:txBody>
      </p:sp>
      <p:sp>
        <p:nvSpPr>
          <p:cNvPr id="95235"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p:nvPr>
        </p:nvSpPr>
        <p:spPr>
          <a:xfrm>
            <a:off x="457200" y="274638"/>
            <a:ext cx="8229600" cy="1143000"/>
          </a:xfrm>
        </p:spPr>
        <p:txBody>
          <a:bodyPr vert="horz" anchor="ctr">
            <a:normAutofit/>
          </a:bodyPr>
          <a:p>
            <a:endParaRPr sz="4400"/>
          </a:p>
        </p:txBody>
      </p:sp>
      <p:sp>
        <p:nvSpPr>
          <p:cNvPr id="96259" name="内容占位符 2"/>
          <p:cNvSpPr>
            <a:spLocks noGrp="1"/>
          </p:cNvSpPr>
          <p:nvPr>
            <p:ph idx="1"/>
          </p:nvPr>
        </p:nvSpPr>
        <p:spPr>
          <a:xfrm>
            <a:off x="457200" y="1600200"/>
            <a:ext cx="8229600" cy="4525963"/>
          </a:xfrm>
        </p:spPr>
        <p:txBody>
          <a:bodyPr vert="horz">
            <a:normAutofit/>
          </a:bodyPr>
          <a:p>
            <a:endParaRPr sz="3200"/>
          </a:p>
        </p:txBody>
      </p:sp>
      <p:sp>
        <p:nvSpPr>
          <p:cNvPr id="96260" name="Rectangle 1"/>
          <p:cNvSpPr/>
          <p:nvPr/>
        </p:nvSpPr>
        <p:spPr>
          <a:xfrm>
            <a:off x="25400" y="404813"/>
            <a:ext cx="9213850" cy="62484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66D9EF"/>
                </a:solidFill>
                <a:latin typeface="Consolas" pitchFamily="49" charset="0"/>
                <a:ea typeface="宋体" charset="-122"/>
                <a:sym typeface="Consolas" pitchFamily="49" charset="0"/>
              </a:rPr>
              <a:t>function </a:t>
            </a:r>
            <a:r>
              <a:rPr lang="zh-CN" altLang="en-US" sz="2000" dirty="0">
                <a:solidFill>
                  <a:srgbClr val="F72671"/>
                </a:solidFill>
                <a:latin typeface="Consolas" pitchFamily="49" charset="0"/>
                <a:ea typeface="宋体" charset="-122"/>
                <a:sym typeface="Consolas" pitchFamily="49" charset="0"/>
              </a:rPr>
              <a:t>$class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if</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getElementsByClassName</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首先大海捞针</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放在集合里面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遍历集合</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依次比较 判断是否等于</a:t>
            </a:r>
            <a:r>
              <a:rPr lang="zh-CN" altLang="en-US" sz="2000" dirty="0">
                <a:solidFill>
                  <a:srgbClr val="28D813"/>
                </a:solidFill>
                <a:latin typeface="Consolas" pitchFamily="49" charset="0"/>
                <a:ea typeface="宋体" charset="-122"/>
                <a:sym typeface="Consolas" pitchFamily="49" charset="0"/>
              </a:rPr>
              <a:t>class</a:t>
            </a:r>
            <a:br>
              <a:rPr lang="zh-CN" altLang="en-US" sz="2000" dirty="0">
                <a:solidFill>
                  <a:srgbClr val="28D813"/>
                </a:solidFill>
                <a:latin typeface="Consolas" pitchFamily="49" charset="0"/>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dom </a:t>
            </a:r>
            <a:r>
              <a:rPr lang="zh-CN" altLang="en-US" sz="2000" dirty="0">
                <a:solidFill>
                  <a:srgbClr val="F72671"/>
                </a:solidFill>
                <a:latin typeface="Consolas" pitchFamily="49" charset="0"/>
                <a:ea typeface="宋体" charset="-122"/>
                <a:sym typeface="Consolas" pitchFamily="49" charset="0"/>
              </a:rPr>
              <a:t>=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getElementsByTagName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FE792"/>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for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length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&lt;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//indexof</a:t>
            </a:r>
            <a:br>
              <a:rPr lang="zh-CN" altLang="en-US" sz="2000" dirty="0">
                <a:solidFill>
                  <a:srgbClr val="28D813"/>
                </a:solidFill>
                <a:latin typeface="Consolas" pitchFamily="49" charset="0"/>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if</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 </a:t>
            </a:r>
            <a:r>
              <a:rPr lang="zh-CN" altLang="en-US" sz="2000" dirty="0">
                <a:solidFill>
                  <a:srgbClr val="F72671"/>
                </a:solidFill>
                <a:latin typeface="Consolas" pitchFamily="49" charset="0"/>
                <a:ea typeface="宋体" charset="-122"/>
                <a:sym typeface="Consolas" pitchFamily="49" charset="0"/>
              </a:rPr>
              <a:t>&amp;&amp; </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indexOf</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72671"/>
                </a:solidFill>
                <a:latin typeface="Consolas" pitchFamily="49" charset="0"/>
                <a:ea typeface="宋体" charset="-122"/>
                <a:sym typeface="Consolas" pitchFamily="49" charset="0"/>
              </a:rPr>
              <a:t>&gt;=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array</a:t>
            </a:r>
            <a:r>
              <a:rPr lang="zh-CN" altLang="en-US" sz="2000" dirty="0">
                <a:solidFill>
                  <a:srgbClr val="28D813"/>
                </a:solidFill>
                <a:latin typeface="宋体" charset="-122"/>
                <a:ea typeface="宋体" charset="-122"/>
                <a:sym typeface="Consolas" pitchFamily="49" charset="0"/>
              </a:rPr>
              <a:t>放在一个集合里面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push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缩小搜索范围</a:t>
            </a:r>
            <a:endParaRPr lang="zh-CN" altLang="en-US" sz="4400" kern="1200">
              <a:latin typeface="Calibri" charset="0"/>
              <a:ea typeface="宋体" charset="-122"/>
              <a:sym typeface="Calibri" charset="0"/>
            </a:endParaRPr>
          </a:p>
        </p:txBody>
      </p:sp>
      <p:sp>
        <p:nvSpPr>
          <p:cNvPr id="97283"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xfrm>
            <a:off x="457200" y="274638"/>
            <a:ext cx="8229600" cy="1143000"/>
          </a:xfrm>
        </p:spPr>
        <p:txBody>
          <a:bodyPr vert="horz" anchor="ctr">
            <a:normAutofit/>
          </a:bodyPr>
          <a:p>
            <a:r>
              <a:rPr lang="zh-CN" altLang="en-US" sz="4400"/>
              <a:t>本人至今未修成仙</a:t>
            </a:r>
            <a:endParaRPr lang="zh-CN" altLang="en-US" sz="4400"/>
          </a:p>
        </p:txBody>
      </p:sp>
      <p:sp>
        <p:nvSpPr>
          <p:cNvPr id="9219" name="文本框 3"/>
          <p:cNvSpPr/>
          <p:nvPr/>
        </p:nvSpPr>
        <p:spPr>
          <a:xfrm>
            <a:off x="323850" y="2205038"/>
            <a:ext cx="3168650" cy="1014412"/>
          </a:xfrm>
          <a:prstGeom prst="rect">
            <a:avLst/>
          </a:prstGeom>
          <a:solidFill>
            <a:srgbClr val="00B050"/>
          </a:solidFill>
          <a:ln w="9525" cap="flat" cmpd="sng">
            <a:solidFill>
              <a:schemeClr val="bg1"/>
            </a:solidFill>
            <a:prstDash val="solid"/>
            <a:miter/>
            <a:headEnd type="none" w="med" len="med"/>
            <a:tailEnd type="none" w="med" len="med"/>
          </a:ln>
        </p:spPr>
        <p:txBody>
          <a:bodyPr wrap="square">
            <a:spAutoFit/>
          </a:bodyPr>
          <a:p>
            <a:pPr lvl="0" algn="ctr"/>
            <a:r>
              <a:rPr lang="zh-CN" altLang="en-US" sz="6000" dirty="0">
                <a:solidFill>
                  <a:schemeClr val="bg1"/>
                </a:solidFill>
                <a:latin typeface="Calibri" charset="0"/>
                <a:ea typeface="宋体" charset="-122"/>
                <a:sym typeface="宋体" charset="-122"/>
              </a:rPr>
              <a:t>游戏</a:t>
            </a:r>
            <a:endParaRPr lang="zh-CN" altLang="en-US" sz="6000" dirty="0">
              <a:solidFill>
                <a:schemeClr val="bg1"/>
              </a:solidFill>
              <a:latin typeface="Calibri" charset="0"/>
              <a:ea typeface="宋体" charset="-122"/>
              <a:sym typeface="宋体" charset="-122"/>
            </a:endParaRPr>
          </a:p>
        </p:txBody>
      </p:sp>
      <p:sp>
        <p:nvSpPr>
          <p:cNvPr id="9220" name="文本框 4"/>
          <p:cNvSpPr/>
          <p:nvPr/>
        </p:nvSpPr>
        <p:spPr>
          <a:xfrm>
            <a:off x="4140200" y="2205038"/>
            <a:ext cx="2952750" cy="1014412"/>
          </a:xfrm>
          <a:prstGeom prst="rect">
            <a:avLst/>
          </a:prstGeom>
          <a:solidFill>
            <a:srgbClr val="00B050"/>
          </a:solidFill>
          <a:ln w="9525" cap="flat" cmpd="sng">
            <a:solidFill>
              <a:schemeClr val="bg1"/>
            </a:solidFill>
            <a:prstDash val="solid"/>
            <a:miter/>
            <a:headEnd type="none" w="med" len="med"/>
            <a:tailEnd type="none" w="med" len="med"/>
          </a:ln>
        </p:spPr>
        <p:txBody>
          <a:bodyPr wrap="square">
            <a:spAutoFit/>
          </a:bodyPr>
          <a:p>
            <a:pPr lvl="0" algn="ctr"/>
            <a:r>
              <a:rPr lang="zh-CN" altLang="en-US" sz="6000" dirty="0">
                <a:solidFill>
                  <a:schemeClr val="bg1"/>
                </a:solidFill>
                <a:latin typeface="Calibri" charset="0"/>
                <a:ea typeface="宋体" charset="-122"/>
                <a:sym typeface="宋体" charset="-122"/>
              </a:rPr>
              <a:t>美食</a:t>
            </a:r>
            <a:endParaRPr lang="zh-CN" altLang="en-US" sz="6000" dirty="0">
              <a:solidFill>
                <a:schemeClr val="bg1"/>
              </a:solidFill>
              <a:latin typeface="Calibri" charset="0"/>
              <a:ea typeface="宋体" charset="-122"/>
              <a:sym typeface="宋体" charset="-122"/>
            </a:endParaRPr>
          </a:p>
        </p:txBody>
      </p:sp>
      <p:sp>
        <p:nvSpPr>
          <p:cNvPr id="9221" name="文本框 6"/>
          <p:cNvSpPr/>
          <p:nvPr/>
        </p:nvSpPr>
        <p:spPr>
          <a:xfrm>
            <a:off x="4283075" y="4006850"/>
            <a:ext cx="2952750" cy="1016000"/>
          </a:xfrm>
          <a:prstGeom prst="rect">
            <a:avLst/>
          </a:prstGeom>
          <a:solidFill>
            <a:srgbClr val="00B050"/>
          </a:solidFill>
          <a:ln w="9525" cap="flat" cmpd="sng">
            <a:solidFill>
              <a:schemeClr val="bg1"/>
            </a:solidFill>
            <a:prstDash val="solid"/>
            <a:miter/>
            <a:headEnd type="none" w="med" len="med"/>
            <a:tailEnd type="none" w="med" len="med"/>
          </a:ln>
        </p:spPr>
        <p:txBody>
          <a:bodyPr wrap="square">
            <a:spAutoFit/>
          </a:bodyPr>
          <a:p>
            <a:pPr lvl="0" algn="ctr"/>
            <a:r>
              <a:rPr lang="zh-CN" altLang="en-US" sz="6000" dirty="0">
                <a:solidFill>
                  <a:schemeClr val="bg1"/>
                </a:solidFill>
                <a:latin typeface="Calibri" charset="0"/>
                <a:ea typeface="宋体" charset="-122"/>
                <a:sym typeface="宋体" charset="-122"/>
              </a:rPr>
              <a:t>美女</a:t>
            </a:r>
            <a:endParaRPr lang="zh-CN" altLang="en-US" sz="6000" dirty="0">
              <a:solidFill>
                <a:schemeClr val="bg1"/>
              </a:solidFill>
              <a:latin typeface="Calibri" charset="0"/>
              <a:ea typeface="宋体" charset="-122"/>
              <a:sym typeface="宋体"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a:xfrm>
            <a:off x="457200" y="274638"/>
            <a:ext cx="8229600" cy="1143000"/>
          </a:xfrm>
        </p:spPr>
        <p:txBody>
          <a:bodyPr vert="horz" anchor="ctr">
            <a:normAutofit/>
          </a:bodyPr>
          <a:p>
            <a:r>
              <a:rPr lang="zh-CN" altLang="en-US" sz="4400" dirty="0"/>
              <a:t>缩小搜索范围 </a:t>
            </a:r>
            <a:r>
              <a:rPr lang="en-US" altLang="x-none" sz="4400" dirty="0"/>
              <a:t>---</a:t>
            </a:r>
            <a:r>
              <a:rPr lang="zh-CN" altLang="en-US" sz="4400" dirty="0"/>
              <a:t>双参数搜索</a:t>
            </a:r>
            <a:endParaRPr lang="zh-CN" altLang="en-US" sz="4400" dirty="0"/>
          </a:p>
        </p:txBody>
      </p:sp>
      <p:sp>
        <p:nvSpPr>
          <p:cNvPr id="98307" name="内容占位符 2"/>
          <p:cNvSpPr>
            <a:spLocks noGrp="1"/>
          </p:cNvSpPr>
          <p:nvPr>
            <p:ph idx="1"/>
          </p:nvPr>
        </p:nvSpPr>
        <p:spPr>
          <a:xfrm>
            <a:off x="457200" y="1600200"/>
            <a:ext cx="8229600" cy="4525963"/>
          </a:xfrm>
        </p:spPr>
        <p:txBody>
          <a:bodyPr vert="horz">
            <a:normAutofit/>
          </a:bodyPr>
          <a:p>
            <a:endParaRPr sz="3200"/>
          </a:p>
        </p:txBody>
      </p:sp>
      <p:sp>
        <p:nvSpPr>
          <p:cNvPr id="98308" name="Rectangle 4"/>
          <p:cNvSpPr/>
          <p:nvPr/>
        </p:nvSpPr>
        <p:spPr>
          <a:xfrm>
            <a:off x="111125" y="115888"/>
            <a:ext cx="8921750" cy="6340475"/>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$class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id</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采用不兼容的写法</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a:t>
            </a:r>
            <a:r>
              <a:rPr lang="zh-CN" altLang="en-US" sz="1800" b="1" dirty="0">
                <a:solidFill>
                  <a:srgbClr val="6CCAB8"/>
                </a:solidFill>
                <a:latin typeface="Consolas" pitchFamily="49" charset="0"/>
                <a:ea typeface="宋体" charset="-122"/>
                <a:sym typeface="Consolas" pitchFamily="49" charset="0"/>
              </a:rPr>
              <a:t>document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getElementById</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id</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context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getElementsByClassName</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context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getElementsByClassName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root </a:t>
            </a:r>
            <a:r>
              <a:rPr lang="zh-CN" altLang="en-US" sz="1800" dirty="0">
                <a:solidFill>
                  <a:srgbClr val="F72671"/>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document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getElementById</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id</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root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getElementsByTagName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&lt;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 </a:t>
            </a:r>
            <a:r>
              <a:rPr lang="zh-CN" altLang="en-US" sz="1800" dirty="0">
                <a:solidFill>
                  <a:srgbClr val="F72671"/>
                </a:solidFill>
                <a:latin typeface="Consolas" pitchFamily="49" charset="0"/>
                <a:ea typeface="宋体" charset="-122"/>
                <a:sym typeface="Consolas" pitchFamily="49" charset="0"/>
              </a:rPr>
              <a:t>&amp;&amp; </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72671"/>
                </a:solidFill>
                <a:latin typeface="Consolas" pitchFamily="49" charset="0"/>
                <a:ea typeface="宋体" charset="-122"/>
                <a:sym typeface="Consolas" pitchFamily="49" charset="0"/>
              </a:rPr>
              <a:t>&gt;=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 </a:t>
            </a: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缩小搜索范围后的完美法则</a:t>
            </a:r>
            <a:endParaRPr lang="zh-CN" altLang="en-US" sz="4400" kern="1200">
              <a:latin typeface="Calibri" charset="0"/>
              <a:ea typeface="宋体" charset="-122"/>
              <a:sym typeface="Calibri" charset="0"/>
            </a:endParaRPr>
          </a:p>
        </p:txBody>
      </p:sp>
      <p:sp>
        <p:nvSpPr>
          <p:cNvPr id="99331"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a:xfrm>
            <a:off x="457200" y="274638"/>
            <a:ext cx="8229600" cy="1143000"/>
          </a:xfrm>
        </p:spPr>
        <p:txBody>
          <a:bodyPr vert="horz" anchor="ctr">
            <a:normAutofit/>
          </a:bodyPr>
          <a:p>
            <a:endParaRPr sz="4400"/>
          </a:p>
        </p:txBody>
      </p:sp>
      <p:sp>
        <p:nvSpPr>
          <p:cNvPr id="100355" name="内容占位符 2"/>
          <p:cNvSpPr>
            <a:spLocks noGrp="1"/>
          </p:cNvSpPr>
          <p:nvPr>
            <p:ph idx="1"/>
          </p:nvPr>
        </p:nvSpPr>
        <p:spPr>
          <a:xfrm>
            <a:off x="457200" y="1600200"/>
            <a:ext cx="8229600" cy="4525963"/>
          </a:xfrm>
        </p:spPr>
        <p:txBody>
          <a:bodyPr vert="horz">
            <a:normAutofit/>
          </a:bodyPr>
          <a:p>
            <a:endParaRPr sz="3200"/>
          </a:p>
        </p:txBody>
      </p:sp>
      <p:sp>
        <p:nvSpPr>
          <p:cNvPr id="100356" name="Rectangle 1"/>
          <p:cNvSpPr/>
          <p:nvPr/>
        </p:nvSpPr>
        <p:spPr>
          <a:xfrm>
            <a:off x="454025" y="1618774"/>
            <a:ext cx="8732520" cy="374904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if</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A6E22E"/>
                </a:solidFill>
                <a:latin typeface="Consolas" pitchFamily="49" charset="0"/>
                <a:ea typeface="宋体" charset="-122"/>
                <a:sym typeface="Consolas" pitchFamily="49" charset="0"/>
              </a:rPr>
              <a:t>context </a:t>
            </a:r>
            <a:r>
              <a:rPr lang="zh-CN" altLang="en-US" sz="2400" dirty="0">
                <a:solidFill>
                  <a:srgbClr val="F72671"/>
                </a:solidFill>
                <a:latin typeface="Consolas" pitchFamily="49" charset="0"/>
                <a:ea typeface="宋体" charset="-122"/>
                <a:sym typeface="Consolas" pitchFamily="49" charset="0"/>
              </a:rPr>
              <a:t>= </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getElementById</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if</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A6E22E"/>
                </a:solidFill>
                <a:latin typeface="Consolas" pitchFamily="49" charset="0"/>
                <a:ea typeface="宋体" charset="-122"/>
                <a:sym typeface="Consolas" pitchFamily="49" charset="0"/>
              </a:rPr>
              <a:t>context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return </a:t>
            </a:r>
            <a:r>
              <a:rPr lang="zh-CN" altLang="en-US" sz="2400" dirty="0">
                <a:solidFill>
                  <a:srgbClr val="A6E22E"/>
                </a:solidFill>
                <a:latin typeface="Consolas" pitchFamily="49" charset="0"/>
                <a:ea typeface="宋体" charset="-122"/>
                <a:sym typeface="Consolas" pitchFamily="49" charset="0"/>
              </a:rPr>
              <a:t>context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name</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else </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if</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return </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name</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endParaRPr lang="zh-CN" altLang="en-US" sz="3600" dirty="0">
              <a:solidFill>
                <a:schemeClr val="tx1"/>
              </a:solidFill>
              <a:latin typeface="Arial" charset="0"/>
              <a:ea typeface="宋体" charset="-122"/>
              <a:sym typeface="Consolas"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内容占位符 2"/>
          <p:cNvSpPr>
            <a:spLocks noGrp="1"/>
          </p:cNvSpPr>
          <p:nvPr>
            <p:ph idx="1"/>
          </p:nvPr>
        </p:nvSpPr>
        <p:spPr>
          <a:xfrm>
            <a:off x="457200" y="1600200"/>
            <a:ext cx="8229600" cy="4525963"/>
          </a:xfrm>
        </p:spPr>
        <p:txBody>
          <a:bodyPr vert="horz">
            <a:normAutofit/>
          </a:bodyPr>
          <a:p>
            <a:endParaRPr sz="3200"/>
          </a:p>
        </p:txBody>
      </p:sp>
      <p:sp>
        <p:nvSpPr>
          <p:cNvPr id="101379" name="Rectangle 1"/>
          <p:cNvSpPr>
            <a:spLocks noGrp="1"/>
          </p:cNvSpPr>
          <p:nvPr>
            <p:ph type="title"/>
          </p:nvPr>
        </p:nvSpPr>
        <p:spPr>
          <a:xfrm>
            <a:off x="71438" y="1991678"/>
            <a:ext cx="8900160" cy="3017520"/>
          </a:xfrm>
          <a:solidFill>
            <a:srgbClr val="272822"/>
          </a:solidFill>
        </p:spPr>
        <p:txBody>
          <a:bodyPr vert="horz" wrap="none" anchor="ctr">
            <a:spAutoFit/>
          </a:bodyPr>
          <a:p>
            <a:pPr algn="l"/>
            <a:r>
              <a:rPr lang="en-US" altLang="zh-CN" sz="3200" b="0">
                <a:solidFill>
                  <a:srgbClr val="66D9EF"/>
                </a:solidFill>
                <a:latin typeface="Consolas" pitchFamily="49" charset="0"/>
                <a:ea typeface="宋体" charset="-122"/>
                <a:sym typeface="Consolas" pitchFamily="49" charset="0"/>
              </a:rPr>
              <a:t>if</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BF9BF8"/>
                </a:solidFill>
                <a:latin typeface="Consolas" pitchFamily="49" charset="0"/>
                <a:ea typeface="宋体" charset="-122"/>
                <a:sym typeface="Consolas" pitchFamily="49" charset="0"/>
              </a:rPr>
              <a:t>id</a:t>
            </a:r>
            <a:r>
              <a:rPr lang="en-US" altLang="zh-CN" sz="3200" b="0">
                <a:solidFill>
                  <a:srgbClr val="FFFFFF"/>
                </a:solidFill>
                <a:latin typeface="Consolas" pitchFamily="49" charset="0"/>
                <a:ea typeface="宋体" charset="-122"/>
                <a:sym typeface="Consolas" pitchFamily="49" charset="0"/>
              </a:rPr>
              <a:t>) {</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r>
              <a:rPr lang="en-US" altLang="zh-CN" sz="3200" b="0">
                <a:solidFill>
                  <a:srgbClr val="66D9EF"/>
                </a:solidFill>
                <a:latin typeface="Consolas" pitchFamily="49" charset="0"/>
                <a:ea typeface="宋体" charset="-122"/>
                <a:sym typeface="Consolas" pitchFamily="49" charset="0"/>
              </a:rPr>
              <a:t>var </a:t>
            </a:r>
            <a:r>
              <a:rPr lang="en-US" altLang="zh-CN" sz="3200" b="0">
                <a:solidFill>
                  <a:srgbClr val="A6E22E"/>
                </a:solidFill>
                <a:latin typeface="Consolas" pitchFamily="49" charset="0"/>
                <a:ea typeface="宋体" charset="-122"/>
                <a:sym typeface="Consolas" pitchFamily="49" charset="0"/>
              </a:rPr>
              <a:t>root </a:t>
            </a:r>
            <a:r>
              <a:rPr lang="en-US" altLang="zh-CN" sz="3200" b="0">
                <a:solidFill>
                  <a:srgbClr val="F72671"/>
                </a:solidFill>
                <a:latin typeface="Consolas" pitchFamily="49" charset="0"/>
                <a:ea typeface="宋体" charset="-122"/>
                <a:sym typeface="Consolas" pitchFamily="49" charset="0"/>
              </a:rPr>
              <a:t>=</a:t>
            </a:r>
            <a:r>
              <a:rPr lang="en-US" altLang="zh-CN" sz="3200">
                <a:solidFill>
                  <a:srgbClr val="6CCAB8"/>
                </a:solidFill>
                <a:latin typeface="Consolas" pitchFamily="49" charset="0"/>
                <a:ea typeface="宋体" charset="-122"/>
                <a:sym typeface="Consolas" pitchFamily="49" charset="0"/>
              </a:rPr>
              <a:t>document</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CCAB8"/>
                </a:solidFill>
                <a:latin typeface="Consolas" pitchFamily="49" charset="0"/>
                <a:ea typeface="宋体" charset="-122"/>
                <a:sym typeface="Consolas" pitchFamily="49" charset="0"/>
              </a:rPr>
              <a:t>getElementById</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BF9BF8"/>
                </a:solidFill>
                <a:latin typeface="Consolas" pitchFamily="49" charset="0"/>
                <a:ea typeface="宋体" charset="-122"/>
                <a:sym typeface="Consolas" pitchFamily="49" charset="0"/>
              </a:rPr>
              <a:t>id</a:t>
            </a:r>
            <a:r>
              <a:rPr lang="en-US" altLang="zh-CN" sz="3200" b="0">
                <a:solidFill>
                  <a:srgbClr val="FFFFFF"/>
                </a:solidFill>
                <a:latin typeface="Consolas" pitchFamily="49" charset="0"/>
                <a:ea typeface="宋体" charset="-122"/>
                <a:sym typeface="Consolas" pitchFamily="49" charset="0"/>
              </a:rPr>
              <a:t>);</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dom </a:t>
            </a:r>
            <a:r>
              <a:rPr lang="en-US" altLang="zh-CN" sz="3200" b="0">
                <a:solidFill>
                  <a:srgbClr val="F72671"/>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root</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CCAB8"/>
                </a:solidFill>
                <a:latin typeface="Consolas" pitchFamily="49" charset="0"/>
                <a:ea typeface="宋体" charset="-122"/>
                <a:sym typeface="Consolas" pitchFamily="49" charset="0"/>
              </a:rPr>
              <a:t>getElementsByTagName</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FFE792"/>
                </a:solidFill>
                <a:latin typeface="Consolas" pitchFamily="49" charset="0"/>
                <a:ea typeface="宋体" charset="-122"/>
                <a:sym typeface="Consolas" pitchFamily="49" charset="0"/>
              </a:rPr>
              <a:t>'*'</a:t>
            </a:r>
            <a:r>
              <a:rPr lang="en-US" altLang="zh-CN" sz="3200" b="0">
                <a:solidFill>
                  <a:srgbClr val="FFFFFF"/>
                </a:solidFill>
                <a:latin typeface="Consolas" pitchFamily="49" charset="0"/>
                <a:ea typeface="宋体" charset="-122"/>
                <a:sym typeface="Consolas" pitchFamily="49" charset="0"/>
              </a:rPr>
              <a:t>); </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6D9EF"/>
                </a:solidFill>
                <a:latin typeface="Consolas" pitchFamily="49" charset="0"/>
                <a:ea typeface="宋体" charset="-122"/>
                <a:sym typeface="Consolas" pitchFamily="49" charset="0"/>
              </a:rPr>
              <a:t>else </a:t>
            </a:r>
            <a:r>
              <a:rPr lang="en-US" altLang="zh-CN" sz="3200" b="0">
                <a:solidFill>
                  <a:srgbClr val="FFFFFF"/>
                </a:solidFill>
                <a:latin typeface="Consolas" pitchFamily="49" charset="0"/>
                <a:ea typeface="宋体" charset="-122"/>
                <a:sym typeface="Consolas" pitchFamily="49" charset="0"/>
              </a:rPr>
              <a:t>{</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dom </a:t>
            </a:r>
            <a:r>
              <a:rPr lang="en-US" altLang="zh-CN" sz="3200" b="0">
                <a:solidFill>
                  <a:srgbClr val="F72671"/>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root</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CCAB8"/>
                </a:solidFill>
                <a:latin typeface="Consolas" pitchFamily="49" charset="0"/>
                <a:ea typeface="宋体" charset="-122"/>
                <a:sym typeface="Consolas" pitchFamily="49" charset="0"/>
              </a:rPr>
              <a:t>getElementsByTagName</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FFE792"/>
                </a:solidFill>
                <a:latin typeface="Consolas" pitchFamily="49" charset="0"/>
                <a:ea typeface="宋体" charset="-122"/>
                <a:sym typeface="Consolas" pitchFamily="49" charset="0"/>
              </a:rPr>
              <a:t>'*'</a:t>
            </a:r>
            <a:r>
              <a:rPr lang="en-US" altLang="zh-CN" sz="3200" b="0">
                <a:solidFill>
                  <a:srgbClr val="FFFFFF"/>
                </a:solidFill>
                <a:latin typeface="Consolas" pitchFamily="49" charset="0"/>
                <a:ea typeface="宋体" charset="-122"/>
                <a:sym typeface="Consolas" pitchFamily="49" charset="0"/>
              </a:rPr>
              <a:t>); </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endParaRPr lang="en-US" altLang="zh-CN" sz="4400" b="0">
              <a:solidFill>
                <a:schemeClr val="tx1"/>
              </a:solidFill>
              <a:latin typeface="Arial" charset="0"/>
              <a:ea typeface="宋体" charset="-122"/>
              <a:sym typeface="Consolas"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
          <p:cNvSpPr>
            <a:spLocks noGrp="1"/>
          </p:cNvSpPr>
          <p:nvPr>
            <p:ph type="ctrTitle"/>
          </p:nvPr>
        </p:nvSpPr>
        <p:spPr>
          <a:xfrm>
            <a:off x="1020763" y="1189038"/>
            <a:ext cx="7102475" cy="2387600"/>
          </a:xfrm>
        </p:spPr>
        <p:txBody>
          <a:bodyPr vert="horz" anchor="ctr">
            <a:normAutofit/>
          </a:bodyPr>
          <a:p>
            <a:pPr defTabSz="914400">
              <a:buNone/>
            </a:pPr>
            <a:r>
              <a:rPr lang="zh-CN" sz="4400" kern="1200" dirty="0">
                <a:latin typeface="Calibri" charset="0"/>
                <a:ea typeface="宋体" charset="-122"/>
                <a:sym typeface="Calibri" charset="0"/>
              </a:rPr>
              <a:t>隔离法则</a:t>
            </a:r>
            <a:endParaRPr lang="zh-CN" sz="4400" kern="1200" dirty="0">
              <a:latin typeface="Calibri" charset="0"/>
              <a:ea typeface="宋体" charset="-122"/>
              <a:sym typeface="Calibri" charset="0"/>
            </a:endParaRPr>
          </a:p>
        </p:txBody>
      </p:sp>
      <p:sp>
        <p:nvSpPr>
          <p:cNvPr id="102403"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11505" y="1845310"/>
            <a:ext cx="8451850" cy="371411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0445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solidFill>
                  <a:schemeClr val="bg1"/>
                </a:solidFill>
                <a:latin typeface="Calibri" charset="0"/>
                <a:ea typeface="宋体" charset="-122"/>
                <a:sym typeface="Calibri" charset="0"/>
              </a:rPr>
              <a:t>多组选择器</a:t>
            </a:r>
            <a:endParaRPr lang="zh-CN" altLang="en-US" sz="4400" kern="1200">
              <a:solidFill>
                <a:schemeClr val="bg1"/>
              </a:solidFill>
              <a:latin typeface="Calibri" charset="0"/>
              <a:ea typeface="宋体" charset="-122"/>
              <a:sym typeface="Calibri" charset="0"/>
            </a:endParaRPr>
          </a:p>
        </p:txBody>
      </p:sp>
      <p:sp>
        <p:nvSpPr>
          <p:cNvPr id="104451"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
          <p:cNvSpPr>
            <a:spLocks noGrp="1"/>
          </p:cNvSpPr>
          <p:nvPr>
            <p:ph type="title"/>
          </p:nvPr>
        </p:nvSpPr>
        <p:spPr>
          <a:xfrm>
            <a:off x="457200" y="274638"/>
            <a:ext cx="8229600" cy="1143000"/>
          </a:xfrm>
        </p:spPr>
        <p:txBody>
          <a:bodyPr vert="horz" anchor="ctr">
            <a:normAutofit/>
          </a:bodyPr>
          <a:p>
            <a:r>
              <a:rPr lang="zh-CN" altLang="en-US" sz="4400">
                <a:solidFill>
                  <a:srgbClr val="386698"/>
                </a:solidFill>
              </a:rPr>
              <a:t>知识点</a:t>
            </a:r>
            <a:endParaRPr lang="zh-CN" altLang="en-US" sz="4400">
              <a:solidFill>
                <a:srgbClr val="386698"/>
              </a:solidFill>
            </a:endParaRPr>
          </a:p>
        </p:txBody>
      </p:sp>
      <p:sp>
        <p:nvSpPr>
          <p:cNvPr id="105475" name="内容占位符 2"/>
          <p:cNvSpPr>
            <a:spLocks noGrp="1"/>
          </p:cNvSpPr>
          <p:nvPr>
            <p:ph idx="1"/>
          </p:nvPr>
        </p:nvSpPr>
        <p:spPr>
          <a:xfrm>
            <a:off x="323215" y="1628458"/>
            <a:ext cx="8229600" cy="1143000"/>
          </a:xfrm>
        </p:spPr>
        <p:txBody>
          <a:bodyPr vert="horz">
            <a:normAutofit/>
          </a:bodyPr>
          <a:p>
            <a:pPr lvl="1" algn="l"/>
            <a:r>
              <a:rPr lang="zh-CN" altLang="en-US" sz="2800" dirty="0">
                <a:latin typeface="微软雅黑" pitchFamily="34" charset="-122"/>
                <a:ea typeface="微软雅黑" pitchFamily="34" charset="-122"/>
                <a:sym typeface="微软雅黑" pitchFamily="34" charset="-122"/>
              </a:rPr>
              <a:t>.replace(/\s/g, '')：字符串方法，去除字符串中空白符</a:t>
            </a:r>
            <a:endParaRPr lang="en-US" altLang="x-none" sz="2800" dirty="0">
              <a:latin typeface="微软雅黑" pitchFamily="34" charset="-122"/>
              <a:ea typeface="微软雅黑" pitchFamily="34" charset="-122"/>
              <a:sym typeface="微软雅黑" pitchFamily="34" charset="-122"/>
            </a:endParaRPr>
          </a:p>
          <a:p>
            <a:pPr lvl="1" algn="l"/>
            <a:r>
              <a:rPr lang="en-US" altLang="x-none" sz="2800" dirty="0">
                <a:latin typeface="微软雅黑" pitchFamily="34" charset="-122"/>
                <a:ea typeface="微软雅黑" pitchFamily="34" charset="-122"/>
                <a:sym typeface="微软雅黑" pitchFamily="34" charset="-122"/>
              </a:rPr>
              <a:t>var str =</a:t>
            </a:r>
            <a:r>
              <a:rPr lang="zh-CN" altLang="en-US" sz="2800" dirty="0">
                <a:latin typeface="微软雅黑" pitchFamily="34" charset="-122"/>
                <a:ea typeface="微软雅黑" pitchFamily="34" charset="-122"/>
                <a:sym typeface="微软雅黑" pitchFamily="34" charset="-122"/>
              </a:rPr>
              <a:t>‘     </a:t>
            </a:r>
            <a:r>
              <a:rPr lang="en-US" altLang="x-none" sz="2800" dirty="0">
                <a:latin typeface="微软雅黑" pitchFamily="34" charset="-122"/>
                <a:ea typeface="微软雅黑" pitchFamily="34" charset="-122"/>
                <a:sym typeface="微软雅黑" pitchFamily="34" charset="-122"/>
              </a:rPr>
              <a:t>11111</a:t>
            </a:r>
            <a:r>
              <a:rPr lang="zh-CN" altLang="en-US" sz="2800" dirty="0">
                <a:latin typeface="微软雅黑" pitchFamily="34" charset="-122"/>
                <a:ea typeface="微软雅黑" pitchFamily="34" charset="-122"/>
                <a:sym typeface="微软雅黑" pitchFamily="34" charset="-122"/>
              </a:rPr>
              <a:t>’；</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.split(',')：字符串方法，根据子串将字符串分割成数组，本例中根据字符串中</a:t>
            </a:r>
            <a:r>
              <a:rPr lang="zh-CN" altLang="en-US" sz="2800" dirty="0">
                <a:ea typeface="微软雅黑" pitchFamily="34" charset="-122"/>
              </a:rPr>
              <a:t>‘</a:t>
            </a:r>
            <a:r>
              <a:rPr lang="zh-CN" altLang="en-US" sz="2800" dirty="0">
                <a:latin typeface="微软雅黑" pitchFamily="34" charset="-122"/>
                <a:ea typeface="微软雅黑" pitchFamily="34" charset="-122"/>
                <a:sym typeface="微软雅黑" pitchFamily="34" charset="-122"/>
              </a:rPr>
              <a:t>，</a:t>
            </a:r>
            <a:r>
              <a:rPr lang="zh-CN" altLang="en-US" sz="2800" dirty="0">
                <a:ea typeface="微软雅黑" pitchFamily="34" charset="-122"/>
              </a:rPr>
              <a:t>’</a:t>
            </a:r>
            <a:r>
              <a:rPr lang="zh-CN" altLang="en-US" sz="2800" dirty="0">
                <a:latin typeface="微软雅黑" pitchFamily="34" charset="-122"/>
                <a:ea typeface="微软雅黑" pitchFamily="34" charset="-122"/>
                <a:sym typeface="微软雅黑" pitchFamily="34" charset="-122"/>
              </a:rPr>
              <a:t>将所选字符串转化成对应数组</a:t>
            </a:r>
            <a:endParaRPr lang="en-US" altLang="x-none" sz="2800" dirty="0">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slice字符串方法，截取字符串</a:t>
            </a:r>
            <a:endParaRPr lang="zh-CN" alt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
          <p:cNvSpPr>
            <a:spLocks noGrp="1"/>
          </p:cNvSpPr>
          <p:nvPr>
            <p:ph type="title"/>
          </p:nvPr>
        </p:nvSpPr>
        <p:spPr>
          <a:xfrm>
            <a:off x="457200" y="274638"/>
            <a:ext cx="8229600" cy="1143000"/>
          </a:xfrm>
        </p:spPr>
        <p:txBody>
          <a:bodyPr vert="horz" anchor="ctr">
            <a:normAutofit/>
          </a:bodyPr>
          <a:p>
            <a:r>
              <a:rPr lang="zh-CN" altLang="en-US" sz="4400"/>
              <a:t>什么是多组选择器</a:t>
            </a:r>
            <a:endParaRPr lang="zh-CN" altLang="en-US" sz="4400"/>
          </a:p>
        </p:txBody>
      </p:sp>
      <p:sp>
        <p:nvSpPr>
          <p:cNvPr id="106499" name="内容占位符 2"/>
          <p:cNvSpPr>
            <a:spLocks noGrp="1"/>
          </p:cNvSpPr>
          <p:nvPr>
            <p:ph idx="1"/>
          </p:nvPr>
        </p:nvSpPr>
        <p:spPr>
          <a:xfrm>
            <a:off x="457200" y="1600200"/>
            <a:ext cx="8229600" cy="4525963"/>
          </a:xfrm>
        </p:spPr>
        <p:txBody>
          <a:bodyPr vert="horz">
            <a:normAutofit/>
          </a:bodyPr>
          <a:p>
            <a:endParaRPr sz="3200"/>
          </a:p>
        </p:txBody>
      </p:sp>
      <p:sp>
        <p:nvSpPr>
          <p:cNvPr id="106500" name="Rectangle 1"/>
          <p:cNvSpPr/>
          <p:nvPr/>
        </p:nvSpPr>
        <p:spPr>
          <a:xfrm>
            <a:off x="251143" y="1700213"/>
            <a:ext cx="8512175" cy="2492375"/>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'div,#mydiv,.myspan,h3'</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6CCAB8"/>
                </a:solidFill>
                <a:latin typeface="Consolas" pitchFamily="49" charset="0"/>
                <a:ea typeface="宋体" charset="-122"/>
                <a:sym typeface="Consolas" pitchFamily="49" charset="0"/>
              </a:rPr>
              <a:t>alert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72671"/>
                </a:solidFill>
                <a:latin typeface="Consolas" pitchFamily="49" charset="0"/>
                <a:ea typeface="宋体" charset="-122"/>
                <a:sym typeface="Consolas" pitchFamily="49" charset="0"/>
              </a:rPr>
              <a:t>dom</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length</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66D9EF"/>
                </a:solidFill>
                <a:latin typeface="Consolas" pitchFamily="49" charset="0"/>
                <a:ea typeface="宋体" charset="-122"/>
                <a:sym typeface="Consolas" pitchFamily="49" charset="0"/>
              </a:rPr>
              <a:t>for</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i = </a:t>
            </a:r>
            <a:r>
              <a:rPr lang="zh-CN" altLang="en-US" sz="2400" dirty="0">
                <a:solidFill>
                  <a:srgbClr val="66D9EF"/>
                </a:solidFill>
                <a:latin typeface="Consolas" pitchFamily="49" charset="0"/>
                <a:ea typeface="宋体" charset="-122"/>
                <a:sym typeface="Consolas" pitchFamily="49" charset="0"/>
              </a:rPr>
              <a:t>0</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len1 = dom</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length</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 &lt; len1</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dom</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style</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border </a:t>
            </a:r>
            <a:r>
              <a:rPr lang="zh-CN" altLang="en-US" sz="2400" dirty="0">
                <a:solidFill>
                  <a:srgbClr val="F72671"/>
                </a:solidFill>
                <a:latin typeface="Consolas" pitchFamily="49" charset="0"/>
                <a:ea typeface="宋体" charset="-122"/>
                <a:sym typeface="Consolas" pitchFamily="49" charset="0"/>
              </a:rPr>
              <a:t>= </a:t>
            </a:r>
            <a:r>
              <a:rPr lang="zh-CN" altLang="en-US" sz="2400" dirty="0">
                <a:solidFill>
                  <a:srgbClr val="FFE792"/>
                </a:solidFill>
                <a:latin typeface="Consolas" pitchFamily="49" charset="0"/>
                <a:ea typeface="宋体" charset="-122"/>
                <a:sym typeface="Consolas" pitchFamily="49" charset="0"/>
              </a:rPr>
              <a:t>'1px solid red'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endParaRPr lang="zh-CN" altLang="en-US" sz="3600" dirty="0">
              <a:solidFill>
                <a:schemeClr val="tx1"/>
              </a:solidFill>
              <a:latin typeface="Arial" charset="0"/>
              <a:ea typeface="宋体" charset="-122"/>
              <a:sym typeface="Consolas"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实现思路</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比代码重要</a:t>
            </a:r>
            <a:r>
              <a:rPr lang="en-US" altLang="x-none" sz="4400" kern="1200" dirty="0">
                <a:latin typeface="Calibri" charset="0"/>
                <a:ea typeface="宋体" charset="-122"/>
                <a:sym typeface="Calibri" charset="0"/>
              </a:rPr>
              <a:t>10</a:t>
            </a:r>
            <a:r>
              <a:rPr lang="zh-CN" altLang="en-US" sz="4400" kern="1200" dirty="0">
                <a:latin typeface="Calibri" charset="0"/>
                <a:ea typeface="宋体" charset="-122"/>
                <a:sym typeface="Calibri" charset="0"/>
              </a:rPr>
              <a:t>万倍</a:t>
            </a:r>
            <a:endParaRPr lang="zh-CN" altLang="en-US" sz="4400" kern="1200" dirty="0">
              <a:latin typeface="Calibri" charset="0"/>
              <a:ea typeface="宋体" charset="-122"/>
              <a:sym typeface="Calibri" charset="0"/>
            </a:endParaRPr>
          </a:p>
        </p:txBody>
      </p:sp>
      <p:sp>
        <p:nvSpPr>
          <p:cNvPr id="10752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457200" y="274638"/>
            <a:ext cx="8229600" cy="1143000"/>
          </a:xfrm>
        </p:spPr>
        <p:txBody>
          <a:bodyPr vert="horz" anchor="ctr">
            <a:normAutofit/>
          </a:bodyPr>
          <a:p>
            <a:r>
              <a:rPr lang="zh-CN" altLang="en-US" sz="4400"/>
              <a:t>为什么称之为修仙法则</a:t>
            </a:r>
            <a:endParaRPr lang="zh-CN" altLang="en-US" sz="4400"/>
          </a:p>
        </p:txBody>
      </p:sp>
      <p:sp>
        <p:nvSpPr>
          <p:cNvPr id="10243" name="内容占位符 2"/>
          <p:cNvSpPr>
            <a:spLocks noGrp="1"/>
          </p:cNvSpPr>
          <p:nvPr>
            <p:ph idx="1"/>
          </p:nvPr>
        </p:nvSpPr>
        <p:spPr>
          <a:xfrm>
            <a:off x="0" y="1826260"/>
            <a:ext cx="9144000" cy="4300220"/>
          </a:xfrm>
        </p:spPr>
        <p:txBody>
          <a:bodyPr vert="horz">
            <a:normAutofit/>
          </a:bodyPr>
          <a:p>
            <a:pPr algn="l"/>
            <a:r>
              <a:rPr lang="zh-CN" altLang="en-US" sz="3200" dirty="0"/>
              <a:t>前面的框架，很多小细节没注意到</a:t>
            </a:r>
            <a:endParaRPr lang="en-US" altLang="x-none" sz="3200" dirty="0"/>
          </a:p>
          <a:p>
            <a:pPr algn="l"/>
            <a:endParaRPr lang="zh-CN" altLang="en-US" sz="3200" dirty="0"/>
          </a:p>
          <a:p>
            <a:pPr algn="l"/>
            <a:r>
              <a:rPr lang="zh-CN" altLang="en-US" sz="3200" dirty="0"/>
              <a:t>人完美了</a:t>
            </a:r>
            <a:r>
              <a:rPr lang="en-US" altLang="x-none" sz="3200" dirty="0"/>
              <a:t>—</a:t>
            </a:r>
            <a:r>
              <a:rPr lang="zh-CN" altLang="en-US" sz="3200" dirty="0"/>
              <a:t>为升仙做准备</a:t>
            </a:r>
            <a:r>
              <a:rPr lang="en-US" altLang="x-none" sz="3200" dirty="0"/>
              <a:t>—</a:t>
            </a:r>
            <a:r>
              <a:rPr lang="zh-CN" altLang="en-US" sz="3200" dirty="0"/>
              <a:t>又叫做修仙法则</a:t>
            </a:r>
            <a:endParaRPr lang="en-US" altLang="x-none" sz="3200" dirty="0"/>
          </a:p>
          <a:p>
            <a:pPr algn="l"/>
            <a:endParaRPr lang="zh-CN" altLang="en-US" sz="3200" dirty="0"/>
          </a:p>
          <a:p>
            <a:pPr algn="l"/>
            <a:r>
              <a:rPr lang="zh-CN" altLang="en-US" sz="3200" dirty="0"/>
              <a:t>初级编写程序只要求做出来，丝毫不会考虑质量，扩展性，性能等问题。</a:t>
            </a:r>
            <a:endParaRPr lang="zh-CN" altLang="en-US"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a:xfrm>
            <a:off x="457200" y="274638"/>
            <a:ext cx="8229600" cy="1143000"/>
          </a:xfrm>
        </p:spPr>
        <p:txBody>
          <a:bodyPr vert="horz" anchor="ctr">
            <a:normAutofit/>
          </a:bodyPr>
          <a:p>
            <a:r>
              <a:rPr lang="zh-CN" altLang="en-US" sz="4400"/>
              <a:t>思路的重要性</a:t>
            </a:r>
            <a:endParaRPr lang="zh-CN" altLang="en-US" sz="4400"/>
          </a:p>
        </p:txBody>
      </p:sp>
      <p:sp>
        <p:nvSpPr>
          <p:cNvPr id="108547" name="内容占位符 2"/>
          <p:cNvSpPr>
            <a:spLocks noGrp="1"/>
          </p:cNvSpPr>
          <p:nvPr>
            <p:ph idx="1"/>
          </p:nvPr>
        </p:nvSpPr>
        <p:spPr>
          <a:xfrm>
            <a:off x="467360" y="1628775"/>
            <a:ext cx="8229600" cy="4525963"/>
          </a:xfrm>
        </p:spPr>
        <p:txBody>
          <a:bodyPr vert="horz">
            <a:normAutofit/>
          </a:bodyPr>
          <a:p>
            <a:pPr algn="l"/>
            <a:r>
              <a:rPr lang="zh-CN" altLang="en-US" sz="3200" dirty="0"/>
              <a:t>到了最后，大家基础都一样的时候，唯一不一样的就是思路。</a:t>
            </a:r>
            <a:endParaRPr lang="en-US" altLang="x-none" sz="3200" dirty="0"/>
          </a:p>
          <a:p>
            <a:pPr algn="l"/>
            <a:endParaRPr lang="zh-CN" altLang="en-US" sz="3200" dirty="0"/>
          </a:p>
          <a:p>
            <a:pPr algn="l"/>
            <a:r>
              <a:rPr lang="zh-CN" altLang="en-US" sz="3200" dirty="0"/>
              <a:t>就算你基础再好，思路打不开，或者想不到解决方案，基础再好也没用。</a:t>
            </a:r>
            <a:endParaRPr lang="zh-CN" altLang="en-US" sz="3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
          <p:cNvSpPr>
            <a:spLocks noGrp="1"/>
          </p:cNvSpPr>
          <p:nvPr>
            <p:ph type="title"/>
          </p:nvPr>
        </p:nvSpPr>
        <p:spPr>
          <a:xfrm>
            <a:off x="6350" y="620713"/>
            <a:ext cx="9361488" cy="796925"/>
          </a:xfrm>
        </p:spPr>
        <p:txBody>
          <a:bodyPr vert="horz" anchor="ctr">
            <a:normAutofit/>
          </a:bodyPr>
          <a:p>
            <a:r>
              <a:rPr lang="zh-CN" altLang="en-US" sz="4400" dirty="0"/>
              <a:t>实现思路 </a:t>
            </a:r>
            <a:r>
              <a:rPr lang="en-US" altLang="x-none" sz="4400" dirty="0"/>
              <a:t>– </a:t>
            </a:r>
            <a:r>
              <a:rPr lang="zh-CN" altLang="en-US" sz="4400" dirty="0"/>
              <a:t>三种情况 各个击破</a:t>
            </a:r>
            <a:endParaRPr lang="zh-CN" altLang="en-US" sz="4400" dirty="0"/>
          </a:p>
        </p:txBody>
      </p:sp>
      <p:sp>
        <p:nvSpPr>
          <p:cNvPr id="109571" name="内容占位符 2"/>
          <p:cNvSpPr>
            <a:spLocks noGrp="1"/>
          </p:cNvSpPr>
          <p:nvPr>
            <p:ph idx="1"/>
          </p:nvPr>
        </p:nvSpPr>
        <p:spPr>
          <a:xfrm>
            <a:off x="457200" y="1600200"/>
            <a:ext cx="8229600" cy="4525963"/>
          </a:xfrm>
        </p:spPr>
        <p:txBody>
          <a:bodyPr vert="horz">
            <a:normAutofit/>
          </a:bodyPr>
          <a:p>
            <a:pPr algn="l"/>
            <a:r>
              <a:rPr lang="zh-CN" altLang="en-US" sz="3200" dirty="0"/>
              <a:t>无非就是三种情况：</a:t>
            </a:r>
            <a:endParaRPr lang="en-US" altLang="x-none" sz="3200" dirty="0"/>
          </a:p>
          <a:p>
            <a:pPr lvl="1" algn="l"/>
            <a:r>
              <a:rPr lang="en-US" altLang="x-none" sz="2800" dirty="0"/>
              <a:t>#  --</a:t>
            </a:r>
            <a:r>
              <a:rPr lang="zh-CN" altLang="en-US" sz="2800" dirty="0"/>
              <a:t>比如</a:t>
            </a:r>
            <a:r>
              <a:rPr lang="en-US" altLang="x-none" sz="2800" dirty="0"/>
              <a:t>#id</a:t>
            </a:r>
            <a:endParaRPr lang="zh-CN" altLang="en-US" sz="2800" dirty="0"/>
          </a:p>
          <a:p>
            <a:pPr lvl="2" algn="l"/>
            <a:r>
              <a:rPr lang="zh-CN" altLang="en-US" sz="2400" dirty="0"/>
              <a:t>解决方法：先截取</a:t>
            </a:r>
            <a:r>
              <a:rPr lang="en-US" altLang="x-none" sz="2400" dirty="0"/>
              <a:t>1—n </a:t>
            </a:r>
            <a:r>
              <a:rPr lang="zh-CN" altLang="en-US" sz="2400" dirty="0"/>
              <a:t>，获取</a:t>
            </a:r>
            <a:r>
              <a:rPr lang="en-US" altLang="x-none" sz="2400" dirty="0"/>
              <a:t>id</a:t>
            </a:r>
            <a:endParaRPr lang="zh-CN" altLang="en-US" sz="2400" dirty="0"/>
          </a:p>
          <a:p>
            <a:pPr lvl="2" algn="l"/>
            <a:r>
              <a:rPr lang="zh-CN" altLang="en-US" sz="2400" dirty="0"/>
              <a:t>然后根据</a:t>
            </a:r>
            <a:r>
              <a:rPr lang="en-US" altLang="x-none" sz="2400" dirty="0"/>
              <a:t>id</a:t>
            </a:r>
            <a:r>
              <a:rPr lang="zh-CN" altLang="en-US" sz="2400" dirty="0"/>
              <a:t>获取该元素</a:t>
            </a:r>
            <a:endParaRPr lang="en-US" altLang="x-none" sz="2400" dirty="0"/>
          </a:p>
          <a:p>
            <a:pPr lvl="1" algn="l"/>
            <a:r>
              <a:rPr lang="en-US" altLang="x-none" sz="2800" dirty="0"/>
              <a:t>. –</a:t>
            </a:r>
            <a:r>
              <a:rPr lang="zh-CN" altLang="en-US" sz="2800" dirty="0"/>
              <a:t>比如</a:t>
            </a:r>
            <a:r>
              <a:rPr lang="en-US" altLang="x-none" sz="2800" dirty="0"/>
              <a:t>.name</a:t>
            </a:r>
            <a:endParaRPr lang="zh-CN" altLang="en-US" sz="2800" dirty="0"/>
          </a:p>
          <a:p>
            <a:pPr lvl="2" algn="l"/>
            <a:r>
              <a:rPr lang="zh-CN" altLang="en-US" sz="2400" dirty="0"/>
              <a:t>解决方法：同上</a:t>
            </a:r>
            <a:endParaRPr lang="en-US" altLang="x-none" sz="2400" dirty="0"/>
          </a:p>
          <a:p>
            <a:pPr lvl="1" algn="l"/>
            <a:r>
              <a:rPr lang="zh-CN" altLang="en-US" sz="2800" dirty="0"/>
              <a:t>标签  比如 </a:t>
            </a:r>
            <a:r>
              <a:rPr lang="en-US" altLang="x-none" sz="2800" dirty="0"/>
              <a:t>div</a:t>
            </a:r>
            <a:endParaRPr lang="zh-CN"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110595" name="内容占位符 2"/>
          <p:cNvSpPr>
            <a:spLocks noGrp="1"/>
          </p:cNvSpPr>
          <p:nvPr>
            <p:ph idx="1"/>
          </p:nvPr>
        </p:nvSpPr>
        <p:spPr>
          <a:xfrm>
            <a:off x="457200" y="1600200"/>
            <a:ext cx="8229600" cy="4525963"/>
          </a:xfrm>
        </p:spPr>
        <p:txBody>
          <a:bodyPr vert="horz">
            <a:normAutofit/>
          </a:bodyPr>
          <a:p>
            <a:endParaRPr sz="3200"/>
          </a:p>
        </p:txBody>
      </p:sp>
      <p:sp>
        <p:nvSpPr>
          <p:cNvPr id="110596" name="Rectangle 1"/>
          <p:cNvSpPr/>
          <p:nvPr/>
        </p:nvSpPr>
        <p:spPr>
          <a:xfrm>
            <a:off x="228600" y="1341438"/>
            <a:ext cx="8686800" cy="5508625"/>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1600" dirty="0">
                <a:solidFill>
                  <a:srgbClr val="F8F8F2"/>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标签</a:t>
            </a:r>
            <a:r>
              <a:rPr lang="zh-CN" altLang="en-US" sz="1600" dirty="0">
                <a:solidFill>
                  <a:srgbClr val="28D813"/>
                </a:solidFill>
                <a:latin typeface="Consolas" pitchFamily="49" charset="0"/>
                <a:ea typeface="宋体" charset="-122"/>
                <a:sym typeface="Consolas" pitchFamily="49" charset="0"/>
              </a:rPr>
              <a:t>   id   class</a:t>
            </a:r>
            <a:r>
              <a:rPr lang="en-US" altLang="x-none"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逐个击破</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function </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BF9BF8"/>
                </a:solidFill>
                <a:latin typeface="Consolas" pitchFamily="49" charset="0"/>
                <a:ea typeface="宋体" charset="-122"/>
                <a:sym typeface="Consolas" pitchFamily="49" charset="0"/>
              </a:rPr>
              <a:t>content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总体思路： 个个击破 放在数组里面</a:t>
            </a: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遍历</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个个击破</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var </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0</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len</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result</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A6E22E"/>
                </a:solidFill>
                <a:latin typeface="Consolas" pitchFamily="49" charset="0"/>
                <a:ea typeface="宋体" charset="-122"/>
                <a:sym typeface="Consolas" pitchFamily="49" charset="0"/>
              </a:rPr>
              <a:t>arr </a:t>
            </a:r>
            <a:r>
              <a:rPr lang="zh-CN" altLang="en-US" sz="1600" dirty="0">
                <a:solidFill>
                  <a:srgbClr val="F72671"/>
                </a:solidFill>
                <a:latin typeface="Consolas" pitchFamily="49" charset="0"/>
                <a:ea typeface="宋体" charset="-122"/>
                <a:sym typeface="Consolas" pitchFamily="49" charset="0"/>
              </a:rPr>
              <a:t>= </a:t>
            </a:r>
            <a:r>
              <a:rPr lang="zh-CN" altLang="en-US" sz="1600" dirty="0">
                <a:solidFill>
                  <a:srgbClr val="BF9BF8"/>
                </a:solidFill>
                <a:latin typeface="Consolas" pitchFamily="49" charset="0"/>
                <a:ea typeface="宋体" charset="-122"/>
                <a:sym typeface="Consolas" pitchFamily="49" charset="0"/>
              </a:rPr>
              <a:t>content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split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for</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len</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FFFFF"/>
                </a:solidFill>
                <a:latin typeface="Consolas" pitchFamily="49" charset="0"/>
                <a:ea typeface="宋体" charset="-122"/>
                <a:sym typeface="Consolas" pitchFamily="49" charset="0"/>
              </a:rPr>
              <a:t>.</a:t>
            </a:r>
            <a:r>
              <a:rPr lang="zh-CN" altLang="en-US" sz="1600" b="1" dirty="0">
                <a:solidFill>
                  <a:srgbClr val="6CCAB8"/>
                </a:solidFill>
                <a:latin typeface="Consolas" pitchFamily="49" charset="0"/>
                <a:ea typeface="宋体" charset="-122"/>
                <a:sym typeface="Consolas" pitchFamily="49" charset="0"/>
              </a:rPr>
              <a:t>length</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72671"/>
                </a:solidFill>
                <a:latin typeface="Consolas" pitchFamily="49" charset="0"/>
                <a:ea typeface="宋体" charset="-122"/>
                <a:sym typeface="Consolas" pitchFamily="49" charset="0"/>
              </a:rPr>
              <a:t>&lt;</a:t>
            </a:r>
            <a:r>
              <a:rPr lang="zh-CN" altLang="en-US" sz="1600" dirty="0">
                <a:solidFill>
                  <a:srgbClr val="A6E22E"/>
                </a:solidFill>
                <a:latin typeface="Consolas" pitchFamily="49" charset="0"/>
                <a:ea typeface="宋体" charset="-122"/>
                <a:sym typeface="Consolas" pitchFamily="49" charset="0"/>
              </a:rPr>
              <a:t>len</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if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indexOf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72671"/>
                </a:solidFill>
                <a:latin typeface="Consolas" pitchFamily="49" charset="0"/>
                <a:ea typeface="宋体" charset="-122"/>
                <a:sym typeface="Consolas" pitchFamily="49" charset="0"/>
              </a:rPr>
              <a:t>&gt;=</a:t>
            </a:r>
            <a:r>
              <a:rPr lang="zh-CN" altLang="en-US" sz="1600" dirty="0">
                <a:solidFill>
                  <a:srgbClr val="66D9EF"/>
                </a:solidFill>
                <a:latin typeface="Consolas" pitchFamily="49" charset="0"/>
                <a:ea typeface="宋体" charset="-122"/>
                <a:sym typeface="Consolas" pitchFamily="49" charset="0"/>
              </a:rPr>
              <a:t>0</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各个击破</a:t>
            </a:r>
            <a:r>
              <a:rPr lang="zh-CN" altLang="en-US" sz="1600" dirty="0">
                <a:solidFill>
                  <a:srgbClr val="28D813"/>
                </a:solidFill>
                <a:latin typeface="Consolas" pitchFamily="49" charset="0"/>
                <a:ea typeface="宋体" charset="-122"/>
                <a:sym typeface="Consolas" pitchFamily="49" charset="0"/>
              </a:rPr>
              <a:t>-- class</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else if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indexOf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72671"/>
                </a:solidFill>
                <a:latin typeface="Consolas" pitchFamily="49" charset="0"/>
                <a:ea typeface="宋体" charset="-122"/>
                <a:sym typeface="Consolas" pitchFamily="49" charset="0"/>
              </a:rPr>
              <a:t>&gt;=</a:t>
            </a:r>
            <a:r>
              <a:rPr lang="zh-CN" altLang="en-US" sz="1600" dirty="0">
                <a:solidFill>
                  <a:srgbClr val="66D9EF"/>
                </a:solidFill>
                <a:latin typeface="Consolas" pitchFamily="49" charset="0"/>
                <a:ea typeface="宋体" charset="-122"/>
                <a:sym typeface="Consolas" pitchFamily="49" charset="0"/>
              </a:rPr>
              <a:t>0</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各个击破</a:t>
            </a:r>
            <a:r>
              <a:rPr lang="zh-CN" altLang="en-US" sz="1600" dirty="0">
                <a:solidFill>
                  <a:srgbClr val="28D813"/>
                </a:solidFill>
                <a:latin typeface="Consolas" pitchFamily="49" charset="0"/>
                <a:ea typeface="宋体" charset="-122"/>
                <a:sym typeface="Consolas" pitchFamily="49" charset="0"/>
              </a:rPr>
              <a:t> -- id</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else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各个击破</a:t>
            </a:r>
            <a:r>
              <a:rPr lang="zh-CN" altLang="en-US" sz="1600" dirty="0">
                <a:solidFill>
                  <a:srgbClr val="28D813"/>
                </a:solidFill>
                <a:latin typeface="Consolas" pitchFamily="49" charset="0"/>
                <a:ea typeface="宋体" charset="-122"/>
                <a:sym typeface="Consolas" pitchFamily="49" charset="0"/>
              </a:rPr>
              <a:t> -- </a:t>
            </a:r>
            <a:r>
              <a:rPr lang="zh-CN" altLang="en-US" sz="1600" dirty="0">
                <a:solidFill>
                  <a:srgbClr val="28D813"/>
                </a:solidFill>
                <a:latin typeface="宋体" charset="-122"/>
                <a:ea typeface="宋体" charset="-122"/>
                <a:sym typeface="Consolas" pitchFamily="49" charset="0"/>
              </a:rPr>
              <a:t>标签</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return </a:t>
            </a:r>
            <a:r>
              <a:rPr lang="zh-CN" altLang="en-US" sz="1600" dirty="0">
                <a:solidFill>
                  <a:srgbClr val="A6E22E"/>
                </a:solidFill>
                <a:latin typeface="Consolas" pitchFamily="49" charset="0"/>
                <a:ea typeface="宋体" charset="-122"/>
                <a:sym typeface="Consolas" pitchFamily="49" charset="0"/>
              </a:rPr>
              <a:t>result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endParaRPr lang="zh-CN" altLang="en-US" sz="2400" dirty="0">
              <a:solidFill>
                <a:schemeClr val="tx1"/>
              </a:solidFill>
              <a:latin typeface="Arial" charset="0"/>
              <a:ea typeface="宋体" charset="-122"/>
              <a:sym typeface="Consolas"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class</a:t>
            </a:r>
            <a:endParaRPr lang="zh-CN" altLang="en-US" sz="4400" kern="1200" dirty="0">
              <a:latin typeface="Calibri" charset="0"/>
              <a:ea typeface="宋体" charset="-122"/>
              <a:sym typeface="Calibri" charset="0"/>
            </a:endParaRPr>
          </a:p>
        </p:txBody>
      </p:sp>
      <p:sp>
        <p:nvSpPr>
          <p:cNvPr id="11161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a:xfrm>
            <a:off x="457200" y="274638"/>
            <a:ext cx="8229600" cy="1143000"/>
          </a:xfrm>
        </p:spPr>
        <p:txBody>
          <a:bodyPr vert="horz" anchor="ctr">
            <a:normAutofit/>
          </a:bodyPr>
          <a:p>
            <a:endParaRPr sz="4400"/>
          </a:p>
        </p:txBody>
      </p:sp>
      <p:sp>
        <p:nvSpPr>
          <p:cNvPr id="112643" name="内容占位符 2"/>
          <p:cNvSpPr>
            <a:spLocks noGrp="1"/>
          </p:cNvSpPr>
          <p:nvPr>
            <p:ph idx="1"/>
          </p:nvPr>
        </p:nvSpPr>
        <p:spPr>
          <a:xfrm>
            <a:off x="457200" y="1600200"/>
            <a:ext cx="8229600" cy="4525963"/>
          </a:xfrm>
        </p:spPr>
        <p:txBody>
          <a:bodyPr vert="horz">
            <a:normAutofit/>
          </a:bodyPr>
          <a:p>
            <a:endParaRPr sz="3200"/>
          </a:p>
        </p:txBody>
      </p:sp>
      <p:sp>
        <p:nvSpPr>
          <p:cNvPr id="112644" name="Rectangle 1"/>
          <p:cNvSpPr/>
          <p:nvPr/>
        </p:nvSpPr>
        <p:spPr>
          <a:xfrm>
            <a:off x="395288" y="179388"/>
            <a:ext cx="8497887" cy="6678612"/>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1800" dirty="0">
                <a:solidFill>
                  <a:srgbClr val="F8F8F2"/>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content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总体思路： 个个击破 </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找到个个</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放在数组里面</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遍历</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个个击破</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三种情况</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doms</a:t>
            </a:r>
            <a:r>
              <a:rPr lang="zh-CN" altLang="en-US" sz="1800" dirty="0">
                <a:solidFill>
                  <a:srgbClr val="28D813"/>
                </a:solidFill>
                <a:latin typeface="宋体" charset="-122"/>
                <a:ea typeface="宋体" charset="-122"/>
                <a:sym typeface="Consolas" pitchFamily="49" charset="0"/>
              </a:rPr>
              <a:t>充当中间变量</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arr</a:t>
            </a:r>
            <a:r>
              <a:rPr lang="zh-CN" altLang="en-US" sz="1800" dirty="0">
                <a:solidFill>
                  <a:srgbClr val="28D813"/>
                </a:solidFill>
                <a:latin typeface="宋体" charset="-122"/>
                <a:ea typeface="宋体" charset="-122"/>
                <a:sym typeface="Consolas" pitchFamily="49" charset="0"/>
              </a:rPr>
              <a:t>保存待处理的字符串集合</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index</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content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split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//alert(arr.length);</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&lt;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72671"/>
                </a:solidFill>
                <a:latin typeface="Consolas" pitchFamily="49" charset="0"/>
                <a:ea typeface="宋体" charset="-122"/>
                <a:sym typeface="Consolas" pitchFamily="49" charset="0"/>
              </a:rPr>
              <a:t>&gt;=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index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72671"/>
                </a:solidFill>
                <a:latin typeface="Consolas" pitchFamily="49" charset="0"/>
                <a:ea typeface="宋体" charset="-122"/>
                <a:sym typeface="Consolas" pitchFamily="49" charset="0"/>
              </a:rPr>
              <a:t>=$class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slice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index</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1</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每次循环将</a:t>
            </a:r>
            <a:r>
              <a:rPr lang="zh-CN" altLang="en-US" sz="1800" dirty="0">
                <a:solidFill>
                  <a:srgbClr val="28D813"/>
                </a:solidFill>
                <a:latin typeface="Consolas" pitchFamily="49" charset="0"/>
                <a:ea typeface="宋体" charset="-122"/>
                <a:sym typeface="Consolas" pitchFamily="49" charset="0"/>
              </a:rPr>
              <a:t>doms</a:t>
            </a:r>
            <a:r>
              <a:rPr lang="zh-CN" altLang="en-US" sz="1800" dirty="0">
                <a:solidFill>
                  <a:srgbClr val="28D813"/>
                </a:solidFill>
                <a:latin typeface="宋体" charset="-122"/>
                <a:ea typeface="宋体" charset="-122"/>
                <a:sym typeface="Consolas" pitchFamily="49" charset="0"/>
              </a:rPr>
              <a:t>保存在</a:t>
            </a:r>
            <a:r>
              <a:rPr lang="zh-CN" altLang="en-US" sz="1800" dirty="0">
                <a:solidFill>
                  <a:srgbClr val="28D813"/>
                </a:solidFill>
                <a:latin typeface="Consolas" pitchFamily="49" charset="0"/>
                <a:ea typeface="宋体" charset="-122"/>
                <a:sym typeface="Consolas" pitchFamily="49" charset="0"/>
              </a:rPr>
              <a:t>reult</a:t>
            </a:r>
            <a:r>
              <a:rPr lang="zh-CN" altLang="en-US" sz="1800" dirty="0">
                <a:solidFill>
                  <a:srgbClr val="28D813"/>
                </a:solidFill>
                <a:latin typeface="宋体" charset="-122"/>
                <a:ea typeface="宋体" charset="-122"/>
                <a:sym typeface="Consolas" pitchFamily="49" charset="0"/>
              </a:rPr>
              <a:t>中</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class</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存在的问题</a:t>
            </a:r>
            <a:endParaRPr lang="zh-CN" altLang="en-US" sz="4400" kern="1200" dirty="0">
              <a:latin typeface="Calibri" charset="0"/>
              <a:ea typeface="宋体" charset="-122"/>
              <a:sym typeface="Calibri" charset="0"/>
            </a:endParaRPr>
          </a:p>
        </p:txBody>
      </p:sp>
      <p:sp>
        <p:nvSpPr>
          <p:cNvPr id="11366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
          <p:cNvSpPr>
            <a:spLocks noGrp="1"/>
          </p:cNvSpPr>
          <p:nvPr>
            <p:ph type="title"/>
          </p:nvPr>
        </p:nvSpPr>
        <p:spPr>
          <a:xfrm>
            <a:off x="349250" y="671513"/>
            <a:ext cx="8794750" cy="796925"/>
          </a:xfrm>
        </p:spPr>
        <p:txBody>
          <a:bodyPr vert="horz" anchor="ctr">
            <a:normAutofit/>
          </a:bodyPr>
          <a:p>
            <a:r>
              <a:rPr lang="zh-CN" altLang="en-US" sz="4400" dirty="0"/>
              <a:t>存在的问题 </a:t>
            </a:r>
            <a:r>
              <a:rPr lang="en-US" altLang="x-none" sz="4400" dirty="0"/>
              <a:t>–</a:t>
            </a:r>
            <a:r>
              <a:rPr lang="zh-CN" altLang="en-US" sz="4400" dirty="0"/>
              <a:t>让学生发现问题</a:t>
            </a:r>
            <a:endParaRPr lang="zh-CN" altLang="en-US" sz="4400" dirty="0"/>
          </a:p>
        </p:txBody>
      </p:sp>
      <p:sp>
        <p:nvSpPr>
          <p:cNvPr id="114691" name="内容占位符 2"/>
          <p:cNvSpPr>
            <a:spLocks noGrp="1"/>
          </p:cNvSpPr>
          <p:nvPr>
            <p:ph idx="1"/>
          </p:nvPr>
        </p:nvSpPr>
        <p:spPr>
          <a:xfrm>
            <a:off x="457200" y="1600200"/>
            <a:ext cx="8229600" cy="4525963"/>
          </a:xfrm>
        </p:spPr>
        <p:txBody>
          <a:bodyPr vert="horz">
            <a:normAutofit/>
          </a:bodyPr>
          <a:p>
            <a:endParaRPr sz="3200"/>
          </a:p>
        </p:txBody>
      </p:sp>
      <p:sp>
        <p:nvSpPr>
          <p:cNvPr id="114692" name="Rectangle 1"/>
          <p:cNvSpPr/>
          <p:nvPr/>
        </p:nvSpPr>
        <p:spPr>
          <a:xfrm>
            <a:off x="574675" y="2133600"/>
            <a:ext cx="7994650" cy="163195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陷阱分析：这里为什么不对</a:t>
            </a:r>
            <a:r>
              <a:rPr lang="zh-CN" altLang="en-US" sz="2000" dirty="0">
                <a:solidFill>
                  <a:srgbClr val="28D813"/>
                </a:solidFill>
                <a:latin typeface="Consolas" pitchFamily="49" charset="0"/>
                <a:ea typeface="宋体" charset="-122"/>
                <a:sym typeface="Consolas" pitchFamily="49" charset="0"/>
              </a:rPr>
              <a:t> -- $class</a:t>
            </a:r>
            <a:r>
              <a:rPr lang="zh-CN" altLang="en-US" sz="2000" dirty="0">
                <a:solidFill>
                  <a:srgbClr val="28D813"/>
                </a:solidFill>
                <a:latin typeface="宋体" charset="-122"/>
                <a:ea typeface="宋体" charset="-122"/>
                <a:sym typeface="Consolas" pitchFamily="49" charset="0"/>
              </a:rPr>
              <a:t>获取的是集合</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正确的做法应该是遍历</a:t>
            </a:r>
            <a:r>
              <a:rPr lang="zh-CN" altLang="en-US" sz="2000" dirty="0">
                <a:solidFill>
                  <a:srgbClr val="28D813"/>
                </a:solidFill>
                <a:latin typeface="Consolas" pitchFamily="49" charset="0"/>
                <a:ea typeface="宋体" charset="-122"/>
                <a:sym typeface="Consolas" pitchFamily="49" charset="0"/>
              </a:rPr>
              <a:t>doms</a:t>
            </a:r>
            <a:r>
              <a:rPr lang="zh-CN" altLang="en-US" sz="2000" dirty="0">
                <a:solidFill>
                  <a:srgbClr val="28D813"/>
                </a:solidFill>
                <a:latin typeface="宋体" charset="-122"/>
                <a:ea typeface="宋体" charset="-122"/>
                <a:sym typeface="Consolas" pitchFamily="49" charset="0"/>
              </a:rPr>
              <a:t>，然后保存在</a:t>
            </a:r>
            <a:r>
              <a:rPr lang="zh-CN" altLang="en-US" sz="2000" dirty="0">
                <a:solidFill>
                  <a:srgbClr val="28D813"/>
                </a:solidFill>
                <a:latin typeface="Consolas" pitchFamily="49" charset="0"/>
                <a:ea typeface="宋体" charset="-122"/>
                <a:sym typeface="Consolas" pitchFamily="49" charset="0"/>
              </a:rPr>
              <a:t>result</a:t>
            </a:r>
            <a:r>
              <a:rPr lang="zh-CN" altLang="en-US" sz="2000" dirty="0">
                <a:solidFill>
                  <a:srgbClr val="28D813"/>
                </a:solidFill>
                <a:latin typeface="宋体" charset="-122"/>
                <a:ea typeface="宋体" charset="-122"/>
                <a:sym typeface="Consolas" pitchFamily="49" charset="0"/>
              </a:rPr>
              <a:t>中</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6CCAB8"/>
                </a:solidFill>
                <a:latin typeface="Consolas" pitchFamily="49" charset="0"/>
                <a:ea typeface="宋体" charset="-122"/>
                <a:sym typeface="Consolas" pitchFamily="49" charset="0"/>
              </a:rPr>
              <a:t>alert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result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是一个集合</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6CCAB8"/>
                </a:solidFill>
                <a:latin typeface="Consolas" pitchFamily="49" charset="0"/>
                <a:ea typeface="宋体" charset="-122"/>
                <a:sym typeface="Consolas" pitchFamily="49" charset="0"/>
              </a:rPr>
              <a:t>alert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result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1</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也是一个集合，而我需要的是对象。。</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dirty="0">
                <a:solidFill>
                  <a:srgbClr val="A6E22E"/>
                </a:solidFill>
                <a:latin typeface="Consolas" pitchFamily="49" charset="0"/>
                <a:ea typeface="宋体" charset="-122"/>
                <a:sym typeface="Consolas" pitchFamily="49" charset="0"/>
              </a:rPr>
              <a:t>result</a:t>
            </a:r>
            <a:r>
              <a:rPr lang="zh-CN" altLang="en-US" sz="2000" dirty="0">
                <a:solidFill>
                  <a:srgbClr val="FFFFFF"/>
                </a:solidFill>
                <a:latin typeface="Consolas" pitchFamily="49" charset="0"/>
                <a:ea typeface="宋体" charset="-122"/>
                <a:sym typeface="Consolas" pitchFamily="49" charset="0"/>
              </a:rPr>
              <a:t>;</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
          <p:cNvSpPr>
            <a:spLocks noGrp="1"/>
          </p:cNvSpPr>
          <p:nvPr>
            <p:ph type="title"/>
          </p:nvPr>
        </p:nvSpPr>
        <p:spPr>
          <a:xfrm>
            <a:off x="457200" y="274638"/>
            <a:ext cx="8229600" cy="1143000"/>
          </a:xfrm>
        </p:spPr>
        <p:txBody>
          <a:bodyPr vert="horz" anchor="ctr">
            <a:normAutofit/>
          </a:bodyPr>
          <a:p>
            <a:r>
              <a:rPr lang="zh-CN" altLang="en-US" sz="4400"/>
              <a:t>解决问题</a:t>
            </a:r>
            <a:endParaRPr lang="zh-CN" altLang="en-US" sz="4400"/>
          </a:p>
        </p:txBody>
      </p:sp>
      <p:sp>
        <p:nvSpPr>
          <p:cNvPr id="115715" name="内容占位符 2"/>
          <p:cNvSpPr>
            <a:spLocks noGrp="1"/>
          </p:cNvSpPr>
          <p:nvPr>
            <p:ph idx="1"/>
          </p:nvPr>
        </p:nvSpPr>
        <p:spPr>
          <a:xfrm>
            <a:off x="457200" y="1600200"/>
            <a:ext cx="8229600" cy="4525963"/>
          </a:xfrm>
        </p:spPr>
        <p:txBody>
          <a:bodyPr vert="horz">
            <a:normAutofit/>
          </a:bodyPr>
          <a:p>
            <a:endParaRPr sz="3200"/>
          </a:p>
        </p:txBody>
      </p:sp>
      <p:sp>
        <p:nvSpPr>
          <p:cNvPr id="115716" name="Rectangle 1"/>
          <p:cNvSpPr/>
          <p:nvPr/>
        </p:nvSpPr>
        <p:spPr>
          <a:xfrm>
            <a:off x="0" y="1917700"/>
            <a:ext cx="8542338" cy="21844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800" dirty="0">
                <a:solidFill>
                  <a:srgbClr val="F8F8F2"/>
                </a:solidFill>
                <a:latin typeface="宋体" charset="-122"/>
                <a:ea typeface="宋体" charset="-122"/>
                <a:sym typeface="宋体" charset="-122"/>
              </a:rPr>
              <a:t>    </a:t>
            </a:r>
            <a:r>
              <a:rPr lang="zh-CN" altLang="en-US" sz="1800" dirty="0">
                <a:solidFill>
                  <a:srgbClr val="28D813"/>
                </a:solidFill>
                <a:latin typeface="宋体" charset="-122"/>
                <a:ea typeface="宋体" charset="-122"/>
                <a:sym typeface="宋体" charset="-122"/>
              </a:rPr>
              <a:t>陷阱</a:t>
            </a:r>
            <a:r>
              <a:rPr lang="zh-CN" altLang="en-US" sz="1800" dirty="0">
                <a:solidFill>
                  <a:srgbClr val="28D813"/>
                </a:solidFill>
                <a:latin typeface="Consolas" pitchFamily="49" charset="0"/>
                <a:ea typeface="宋体" charset="-122"/>
                <a:sym typeface="Consolas" pitchFamily="49" charset="0"/>
              </a:rPr>
              <a:t>1</a:t>
            </a:r>
            <a:r>
              <a:rPr lang="zh-CN" altLang="en-US" sz="1800" dirty="0">
                <a:solidFill>
                  <a:srgbClr val="28D813"/>
                </a:solidFill>
                <a:latin typeface="宋体" charset="-122"/>
                <a:ea typeface="宋体" charset="-122"/>
                <a:sym typeface="宋体" charset="-122"/>
              </a:rPr>
              <a:t>解决</a:t>
            </a:r>
            <a:br>
              <a:rPr lang="zh-CN" altLang="en-US" sz="1800" dirty="0">
                <a:solidFill>
                  <a:srgbClr val="28D813"/>
                </a:solidFill>
                <a:latin typeface="宋体" charset="-122"/>
                <a:ea typeface="宋体" charset="-122"/>
                <a:sym typeface="宋体" charset="-122"/>
              </a:rPr>
            </a:br>
            <a:r>
              <a:rPr lang="zh-CN" altLang="en-US" sz="1800" dirty="0">
                <a:solidFill>
                  <a:srgbClr val="28D813"/>
                </a:solidFill>
                <a:latin typeface="宋体" charset="-122"/>
                <a:ea typeface="宋体" charset="-122"/>
                <a:sym typeface="宋体" charset="-122"/>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domlen</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domlen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j </a:t>
            </a:r>
            <a:r>
              <a:rPr lang="zh-CN" altLang="en-US" sz="1800" dirty="0">
                <a:solidFill>
                  <a:srgbClr val="F72671"/>
                </a:solidFill>
                <a:latin typeface="Consolas" pitchFamily="49" charset="0"/>
                <a:ea typeface="宋体" charset="-122"/>
                <a:sym typeface="Consolas" pitchFamily="49" charset="0"/>
              </a:rPr>
              <a:t>&lt; </a:t>
            </a:r>
            <a:r>
              <a:rPr lang="zh-CN" altLang="en-US" sz="1800" dirty="0">
                <a:solidFill>
                  <a:srgbClr val="A6E22E"/>
                </a:solidFill>
                <a:latin typeface="Consolas" pitchFamily="49" charset="0"/>
                <a:ea typeface="宋体" charset="-122"/>
                <a:sym typeface="Consolas" pitchFamily="49" charset="0"/>
              </a:rPr>
              <a:t>domlen</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//result.push(doms);</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a:t>
            </a:r>
            <a:endParaRPr lang="zh-CN" altLang="en-US" sz="2800" dirty="0">
              <a:solidFill>
                <a:schemeClr val="tx1"/>
              </a:solidFill>
              <a:latin typeface="Arial" charset="0"/>
              <a:ea typeface="宋体" charset="-122"/>
              <a:sym typeface="Arial"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a:t>
            </a:r>
            <a:endParaRPr lang="zh-CN" altLang="en-US" sz="4400" kern="1200" dirty="0">
              <a:latin typeface="Calibri" charset="0"/>
              <a:ea typeface="宋体" charset="-122"/>
              <a:sym typeface="Calibri" charset="0"/>
            </a:endParaRPr>
          </a:p>
        </p:txBody>
      </p:sp>
      <p:sp>
        <p:nvSpPr>
          <p:cNvPr id="11673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a:xfrm>
            <a:off x="457200" y="274638"/>
            <a:ext cx="8229600" cy="1143000"/>
          </a:xfrm>
        </p:spPr>
        <p:txBody>
          <a:bodyPr vert="horz" anchor="ctr">
            <a:normAutofit/>
          </a:bodyPr>
          <a:p>
            <a:endParaRPr sz="4400"/>
          </a:p>
        </p:txBody>
      </p:sp>
      <p:sp>
        <p:nvSpPr>
          <p:cNvPr id="117763" name="内容占位符 2"/>
          <p:cNvSpPr>
            <a:spLocks noGrp="1"/>
          </p:cNvSpPr>
          <p:nvPr>
            <p:ph idx="1"/>
          </p:nvPr>
        </p:nvSpPr>
        <p:spPr>
          <a:xfrm>
            <a:off x="457200" y="1600200"/>
            <a:ext cx="8229600" cy="4525963"/>
          </a:xfrm>
        </p:spPr>
        <p:txBody>
          <a:bodyPr vert="horz">
            <a:normAutofit/>
          </a:bodyPr>
          <a:p>
            <a:endParaRPr sz="3200"/>
          </a:p>
        </p:txBody>
      </p:sp>
      <p:sp>
        <p:nvSpPr>
          <p:cNvPr id="117764" name="Rectangle 1"/>
          <p:cNvSpPr/>
          <p:nvPr/>
        </p:nvSpPr>
        <p:spPr>
          <a:xfrm>
            <a:off x="447675" y="333375"/>
            <a:ext cx="8561388" cy="6124575"/>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1400" dirty="0">
                <a:solidFill>
                  <a:srgbClr val="F8F8F2"/>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function </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BF9BF8"/>
                </a:solidFill>
                <a:latin typeface="Consolas" pitchFamily="49" charset="0"/>
                <a:ea typeface="宋体" charset="-122"/>
                <a:sym typeface="Consolas" pitchFamily="49" charset="0"/>
              </a:rPr>
              <a:t>content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总体思路： 个个击破 </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找到个个</a:t>
            </a: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28D813"/>
                </a:solidFill>
                <a:latin typeface="宋体" charset="-122"/>
                <a:ea typeface="宋体" charset="-122"/>
                <a:sym typeface="Consolas" pitchFamily="49" charset="0"/>
              </a:rPr>
              <a:t>放在数组里面</a:t>
            </a: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28D813"/>
                </a:solidFill>
                <a:latin typeface="宋体" charset="-122"/>
                <a:ea typeface="宋体" charset="-122"/>
                <a:sym typeface="Consolas" pitchFamily="49" charset="0"/>
              </a:rPr>
              <a:t>遍历</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个个击破</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三种情况</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var </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len</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domlen</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index</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result</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arr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BF9BF8"/>
                </a:solidFill>
                <a:latin typeface="Consolas" pitchFamily="49" charset="0"/>
                <a:ea typeface="宋体" charset="-122"/>
                <a:sym typeface="Consolas" pitchFamily="49" charset="0"/>
              </a:rPr>
              <a:t>content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split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//alert(arr.length);</a:t>
            </a:r>
            <a:br>
              <a:rPr lang="zh-CN" altLang="en-US" sz="1400" dirty="0">
                <a:solidFill>
                  <a:srgbClr val="28D813"/>
                </a:solidFill>
                <a:latin typeface="Consolas" pitchFamily="49" charset="0"/>
                <a:ea typeface="宋体" charset="-122"/>
                <a:sym typeface="Consolas" pitchFamily="49" charset="0"/>
              </a:rPr>
            </a:b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for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len</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b="1" dirty="0">
                <a:solidFill>
                  <a:srgbClr val="6CCAB8"/>
                </a:solidFill>
                <a:latin typeface="Consolas" pitchFamily="49" charset="0"/>
                <a:ea typeface="宋体" charset="-122"/>
                <a:sym typeface="Consolas" pitchFamily="49" charset="0"/>
              </a:rPr>
              <a:t>length</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72671"/>
                </a:solidFill>
                <a:latin typeface="Consolas" pitchFamily="49" charset="0"/>
                <a:ea typeface="宋体" charset="-122"/>
                <a:sym typeface="Consolas" pitchFamily="49" charset="0"/>
              </a:rPr>
              <a:t>&lt;</a:t>
            </a:r>
            <a:r>
              <a:rPr lang="zh-CN" altLang="en-US" sz="1400" dirty="0">
                <a:solidFill>
                  <a:srgbClr val="A6E22E"/>
                </a:solidFill>
                <a:latin typeface="Consolas" pitchFamily="49" charset="0"/>
                <a:ea typeface="宋体" charset="-122"/>
                <a:sym typeface="Consolas" pitchFamily="49" charset="0"/>
              </a:rPr>
              <a:t>len</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if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72671"/>
                </a:solidFill>
                <a:latin typeface="Consolas" pitchFamily="49" charset="0"/>
                <a:ea typeface="宋体" charset="-122"/>
                <a:sym typeface="Consolas" pitchFamily="49" charset="0"/>
              </a:rPr>
              <a:t>&gt;=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index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72671"/>
                </a:solidFill>
                <a:latin typeface="Consolas" pitchFamily="49" charset="0"/>
                <a:ea typeface="宋体" charset="-122"/>
                <a:sym typeface="Consolas" pitchFamily="49" charset="0"/>
              </a:rPr>
              <a:t>=$class</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slice</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index</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1</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各个击破</a:t>
            </a:r>
            <a:r>
              <a:rPr lang="zh-CN" altLang="en-US" sz="1400" dirty="0">
                <a:solidFill>
                  <a:srgbClr val="28D813"/>
                </a:solidFill>
                <a:latin typeface="Consolas" pitchFamily="49" charset="0"/>
                <a:ea typeface="宋体" charset="-122"/>
                <a:sym typeface="Consolas" pitchFamily="49" charset="0"/>
              </a:rPr>
              <a:t>2</a:t>
            </a:r>
            <a:br>
              <a:rPr lang="zh-CN" altLang="en-US" sz="1400" dirty="0">
                <a:solidFill>
                  <a:srgbClr val="28D813"/>
                </a:solidFill>
                <a:latin typeface="Consolas" pitchFamily="49" charset="0"/>
                <a:ea typeface="宋体" charset="-122"/>
                <a:sym typeface="Consolas" pitchFamily="49" charset="0"/>
              </a:rPr>
            </a:b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else if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72671"/>
                </a:solidFill>
                <a:latin typeface="Consolas" pitchFamily="49" charset="0"/>
                <a:ea typeface="宋体" charset="-122"/>
                <a:sym typeface="Consolas" pitchFamily="49" charset="0"/>
              </a:rPr>
              <a:t>&gt;=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index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28D813"/>
                </a:solidFill>
                <a:latin typeface="宋体" charset="-122"/>
                <a:ea typeface="宋体" charset="-122"/>
                <a:sym typeface="Consolas" pitchFamily="49" charset="0"/>
              </a:rPr>
              <a:t>陷阱</a:t>
            </a:r>
            <a:r>
              <a:rPr lang="zh-CN" altLang="en-US" sz="1400" dirty="0">
                <a:solidFill>
                  <a:srgbClr val="28D813"/>
                </a:solidFill>
                <a:latin typeface="Consolas" pitchFamily="49" charset="0"/>
                <a:ea typeface="宋体" charset="-122"/>
                <a:sym typeface="Consolas" pitchFamily="49" charset="0"/>
              </a:rPr>
              <a:t>2</a:t>
            </a:r>
            <a:br>
              <a:rPr lang="zh-CN" altLang="en-US" sz="1400" dirty="0">
                <a:solidFill>
                  <a:srgbClr val="28D813"/>
                </a:solidFill>
                <a:latin typeface="Consolas" pitchFamily="49" charset="0"/>
                <a:ea typeface="宋体" charset="-122"/>
                <a:sym typeface="Consolas" pitchFamily="49" charset="0"/>
              </a:rPr>
            </a:b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72671"/>
                </a:solidFill>
                <a:latin typeface="Consolas" pitchFamily="49" charset="0"/>
                <a:ea typeface="宋体" charset="-122"/>
                <a:sym typeface="Consolas" pitchFamily="49" charset="0"/>
              </a:rPr>
              <a:t>=$id</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slice</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index</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1</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陷阱</a:t>
            </a:r>
            <a:r>
              <a:rPr lang="zh-CN" altLang="en-US" sz="1400" dirty="0">
                <a:solidFill>
                  <a:srgbClr val="28D813"/>
                </a:solidFill>
                <a:latin typeface="Consolas" pitchFamily="49" charset="0"/>
                <a:ea typeface="宋体" charset="-122"/>
                <a:sym typeface="Consolas" pitchFamily="49" charset="0"/>
              </a:rPr>
              <a:t>2  </a:t>
            </a:r>
            <a:r>
              <a:rPr lang="zh-CN" altLang="en-US" sz="1400" dirty="0">
                <a:solidFill>
                  <a:srgbClr val="28D813"/>
                </a:solidFill>
                <a:latin typeface="宋体" charset="-122"/>
                <a:ea typeface="宋体" charset="-122"/>
                <a:sym typeface="Consolas" pitchFamily="49" charset="0"/>
              </a:rPr>
              <a:t>前面见过</a:t>
            </a:r>
            <a:r>
              <a:rPr lang="zh-CN" altLang="en-US" sz="1400" dirty="0">
                <a:solidFill>
                  <a:srgbClr val="28D813"/>
                </a:solidFill>
                <a:latin typeface="Consolas" pitchFamily="49" charset="0"/>
                <a:ea typeface="宋体" charset="-122"/>
                <a:sym typeface="Consolas" pitchFamily="49" charset="0"/>
              </a:rPr>
              <a:t>doms</a:t>
            </a:r>
            <a:r>
              <a:rPr lang="zh-CN" altLang="en-US" sz="1400" dirty="0">
                <a:solidFill>
                  <a:srgbClr val="28D813"/>
                </a:solidFill>
                <a:latin typeface="宋体" charset="-122"/>
                <a:ea typeface="宋体" charset="-122"/>
                <a:sym typeface="Consolas" pitchFamily="49" charset="0"/>
              </a:rPr>
              <a:t>是数组，但是</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获取的不是数组，所以需要转换为数组</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var </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domlen</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for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domlen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FFFFF"/>
                </a:solidFill>
                <a:latin typeface="Consolas" pitchFamily="49" charset="0"/>
                <a:ea typeface="宋体" charset="-122"/>
                <a:sym typeface="Consolas" pitchFamily="49" charset="0"/>
              </a:rPr>
              <a:t>.</a:t>
            </a:r>
            <a:r>
              <a:rPr lang="zh-CN" altLang="en-US" sz="1400" b="1" dirty="0">
                <a:solidFill>
                  <a:srgbClr val="6CCAB8"/>
                </a:solidFill>
                <a:latin typeface="Consolas" pitchFamily="49" charset="0"/>
                <a:ea typeface="宋体" charset="-122"/>
                <a:sym typeface="Consolas" pitchFamily="49" charset="0"/>
              </a:rPr>
              <a:t>length</a:t>
            </a: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j </a:t>
            </a:r>
            <a:r>
              <a:rPr lang="zh-CN" altLang="en-US" sz="1400" dirty="0">
                <a:solidFill>
                  <a:srgbClr val="F72671"/>
                </a:solidFill>
                <a:latin typeface="Consolas" pitchFamily="49" charset="0"/>
                <a:ea typeface="宋体" charset="-122"/>
                <a:sym typeface="Consolas" pitchFamily="49" charset="0"/>
              </a:rPr>
              <a:t>&lt; </a:t>
            </a:r>
            <a:r>
              <a:rPr lang="zh-CN" altLang="en-US" sz="1400" dirty="0">
                <a:solidFill>
                  <a:srgbClr val="A6E22E"/>
                </a:solidFill>
                <a:latin typeface="Consolas" pitchFamily="49" charset="0"/>
                <a:ea typeface="宋体" charset="-122"/>
                <a:sym typeface="Consolas" pitchFamily="49" charset="0"/>
              </a:rPr>
              <a:t>domlen</a:t>
            </a: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result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push</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return </a:t>
            </a:r>
            <a:r>
              <a:rPr lang="zh-CN" altLang="en-US" sz="1400" dirty="0">
                <a:solidFill>
                  <a:srgbClr val="A6E22E"/>
                </a:solidFill>
                <a:latin typeface="Consolas" pitchFamily="49" charset="0"/>
                <a:ea typeface="宋体" charset="-122"/>
                <a:sym typeface="Consolas" pitchFamily="49" charset="0"/>
              </a:rPr>
              <a:t>result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endParaRPr lang="zh-CN" altLang="en-US" sz="2000" dirty="0">
              <a:solidFill>
                <a:schemeClr val="tx1"/>
              </a:solidFill>
              <a:latin typeface="Arial" charset="0"/>
              <a:ea typeface="宋体" charset="-122"/>
              <a:sym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457200" y="274638"/>
            <a:ext cx="8229600" cy="1143000"/>
          </a:xfrm>
        </p:spPr>
        <p:txBody>
          <a:bodyPr vert="horz" anchor="ctr">
            <a:normAutofit/>
          </a:bodyPr>
          <a:p>
            <a:r>
              <a:rPr lang="zh-CN" altLang="en-US" sz="4400" dirty="0"/>
              <a:t>代码质量</a:t>
            </a:r>
            <a:r>
              <a:rPr lang="en-US" altLang="x-none" sz="4400" dirty="0"/>
              <a:t>—</a:t>
            </a:r>
            <a:r>
              <a:rPr lang="zh-CN" altLang="en-US" sz="4400" dirty="0"/>
              <a:t>高手</a:t>
            </a:r>
            <a:endParaRPr lang="zh-CN" altLang="en-US" sz="4400" dirty="0"/>
          </a:p>
        </p:txBody>
      </p:sp>
      <p:sp>
        <p:nvSpPr>
          <p:cNvPr id="11267" name="内容占位符 2"/>
          <p:cNvSpPr>
            <a:spLocks noGrp="1"/>
          </p:cNvSpPr>
          <p:nvPr>
            <p:ph idx="1"/>
          </p:nvPr>
        </p:nvSpPr>
        <p:spPr>
          <a:xfrm>
            <a:off x="0" y="1196658"/>
            <a:ext cx="9144000" cy="4911725"/>
          </a:xfrm>
        </p:spPr>
        <p:txBody>
          <a:bodyPr vert="horz">
            <a:normAutofit/>
          </a:bodyPr>
          <a:p>
            <a:pPr algn="l"/>
            <a:r>
              <a:rPr lang="zh-CN" altLang="en-US" sz="3200" dirty="0"/>
              <a:t>变量命名</a:t>
            </a:r>
            <a:endParaRPr lang="en-US" altLang="x-none" sz="3200" dirty="0"/>
          </a:p>
          <a:p>
            <a:pPr algn="l"/>
            <a:r>
              <a:rPr lang="zh-CN" altLang="en-US" sz="3200" dirty="0"/>
              <a:t>内存</a:t>
            </a:r>
            <a:endParaRPr lang="en-US" altLang="x-none" sz="3200" dirty="0"/>
          </a:p>
          <a:p>
            <a:pPr algn="l"/>
            <a:r>
              <a:rPr lang="zh-CN" altLang="en-US" sz="3200" dirty="0"/>
              <a:t>性能</a:t>
            </a:r>
            <a:endParaRPr lang="en-US" altLang="x-none" sz="3200" dirty="0"/>
          </a:p>
          <a:p>
            <a:pPr algn="l"/>
            <a:r>
              <a:rPr lang="zh-CN" altLang="en-US" sz="3200" dirty="0"/>
              <a:t>安全</a:t>
            </a:r>
            <a:endParaRPr lang="en-US" altLang="x-none" sz="3200" dirty="0"/>
          </a:p>
          <a:p>
            <a:pPr algn="l"/>
            <a:r>
              <a:rPr lang="zh-CN" altLang="en-US" sz="3200" dirty="0"/>
              <a:t>其他</a:t>
            </a:r>
            <a:endParaRPr lang="en-US" altLang="x-none" sz="3200" dirty="0"/>
          </a:p>
          <a:p>
            <a:pPr lvl="1" algn="l"/>
            <a:r>
              <a:rPr lang="zh-CN" altLang="en-US" sz="2800" dirty="0"/>
              <a:t>绿色，健康，环保，无污染，可持续，你好，我好，他也好。。。</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存在的问题</a:t>
            </a:r>
            <a:endParaRPr lang="zh-CN" altLang="en-US" sz="4400" kern="1200" dirty="0">
              <a:latin typeface="Calibri" charset="0"/>
              <a:ea typeface="宋体" charset="-122"/>
              <a:sym typeface="Calibri" charset="0"/>
            </a:endParaRPr>
          </a:p>
        </p:txBody>
      </p:sp>
      <p:sp>
        <p:nvSpPr>
          <p:cNvPr id="11878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r>
              <a:rPr lang="zh-CN" altLang="en-US" sz="3200" kern="1200">
                <a:solidFill>
                  <a:srgbClr val="898989"/>
                </a:solidFill>
                <a:latin typeface="Calibri" charset="0"/>
                <a:ea typeface="宋体" charset="-122"/>
                <a:sym typeface="Calibri" charset="0"/>
              </a:rPr>
              <a:t>让学生自己发现</a:t>
            </a:r>
            <a:endParaRPr lang="zh-CN" altLang="en-US" sz="3200" kern="1200">
              <a:latin typeface="Calibri" charset="0"/>
              <a:ea typeface="宋体" charset="-122"/>
              <a:sym typeface="Calibri"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a:xfrm>
            <a:off x="457200" y="274638"/>
            <a:ext cx="8229600" cy="1143000"/>
          </a:xfrm>
        </p:spPr>
        <p:txBody>
          <a:bodyPr vert="horz" anchor="ctr">
            <a:normAutofit/>
          </a:bodyPr>
          <a:p>
            <a:endParaRPr sz="4400"/>
          </a:p>
        </p:txBody>
      </p:sp>
      <p:sp>
        <p:nvSpPr>
          <p:cNvPr id="119811" name="内容占位符 2"/>
          <p:cNvSpPr>
            <a:spLocks noGrp="1"/>
          </p:cNvSpPr>
          <p:nvPr>
            <p:ph idx="1"/>
          </p:nvPr>
        </p:nvSpPr>
        <p:spPr>
          <a:xfrm>
            <a:off x="457200" y="1600200"/>
            <a:ext cx="8229600" cy="4525963"/>
          </a:xfrm>
        </p:spPr>
        <p:txBody>
          <a:bodyPr vert="horz">
            <a:normAutofit/>
          </a:bodyPr>
          <a:p>
            <a:endParaRPr sz="3200"/>
          </a:p>
        </p:txBody>
      </p:sp>
      <p:sp>
        <p:nvSpPr>
          <p:cNvPr id="119812" name="Rectangle 2"/>
          <p:cNvSpPr/>
          <p:nvPr/>
        </p:nvSpPr>
        <p:spPr>
          <a:xfrm>
            <a:off x="665163" y="1844675"/>
            <a:ext cx="7813675" cy="40005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28D813"/>
                </a:solidFill>
                <a:latin typeface="宋体" charset="-122"/>
                <a:ea typeface="宋体" charset="-122"/>
                <a:sym typeface="Consolas" pitchFamily="49" charset="0"/>
              </a:rPr>
              <a:t>前面见过</a:t>
            </a:r>
            <a:r>
              <a:rPr lang="zh-CN" altLang="en-US" sz="2000" dirty="0">
                <a:solidFill>
                  <a:srgbClr val="28D813"/>
                </a:solidFill>
                <a:latin typeface="Consolas" pitchFamily="49" charset="0"/>
                <a:ea typeface="宋体" charset="-122"/>
                <a:sym typeface="Consolas" pitchFamily="49" charset="0"/>
              </a:rPr>
              <a:t>doms</a:t>
            </a:r>
            <a:r>
              <a:rPr lang="zh-CN" altLang="en-US" sz="2000" dirty="0">
                <a:solidFill>
                  <a:srgbClr val="28D813"/>
                </a:solidFill>
                <a:latin typeface="宋体" charset="-122"/>
                <a:ea typeface="宋体" charset="-122"/>
                <a:sym typeface="Consolas" pitchFamily="49" charset="0"/>
              </a:rPr>
              <a:t>是数组，但是</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获取的不是数组，所以需要转换为数组</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解决问题</a:t>
            </a:r>
            <a:endParaRPr lang="zh-CN" altLang="en-US" sz="4400" kern="1200" dirty="0">
              <a:latin typeface="Calibri" charset="0"/>
              <a:ea typeface="宋体" charset="-122"/>
              <a:sym typeface="Calibri" charset="0"/>
            </a:endParaRPr>
          </a:p>
        </p:txBody>
      </p:sp>
      <p:sp>
        <p:nvSpPr>
          <p:cNvPr id="12083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
          <p:cNvSpPr>
            <a:spLocks noGrp="1"/>
          </p:cNvSpPr>
          <p:nvPr>
            <p:ph type="title"/>
          </p:nvPr>
        </p:nvSpPr>
        <p:spPr>
          <a:xfrm>
            <a:off x="457200" y="274638"/>
            <a:ext cx="8229600" cy="1143000"/>
          </a:xfrm>
        </p:spPr>
        <p:txBody>
          <a:bodyPr vert="horz" anchor="ctr">
            <a:normAutofit/>
          </a:bodyPr>
          <a:p>
            <a:r>
              <a:rPr lang="zh-CN" altLang="en-US" sz="4400" dirty="0"/>
              <a:t>解决方式：添加</a:t>
            </a:r>
            <a:r>
              <a:rPr lang="en-US" altLang="x-none" sz="4400" dirty="0"/>
              <a:t>【】</a:t>
            </a:r>
            <a:endParaRPr lang="zh-CN" altLang="en-US" sz="4400" dirty="0"/>
          </a:p>
        </p:txBody>
      </p:sp>
      <p:sp>
        <p:nvSpPr>
          <p:cNvPr id="121859" name="内容占位符 2"/>
          <p:cNvSpPr>
            <a:spLocks noGrp="1"/>
          </p:cNvSpPr>
          <p:nvPr>
            <p:ph idx="1"/>
          </p:nvPr>
        </p:nvSpPr>
        <p:spPr>
          <a:xfrm>
            <a:off x="457200" y="1600200"/>
            <a:ext cx="8229600" cy="4525963"/>
          </a:xfrm>
        </p:spPr>
        <p:txBody>
          <a:bodyPr vert="horz">
            <a:normAutofit/>
          </a:bodyPr>
          <a:p>
            <a:endParaRPr sz="3200"/>
          </a:p>
        </p:txBody>
      </p:sp>
      <p:sp>
        <p:nvSpPr>
          <p:cNvPr id="121860" name="Rectangle 1"/>
          <p:cNvSpPr/>
          <p:nvPr/>
        </p:nvSpPr>
        <p:spPr>
          <a:xfrm>
            <a:off x="144463" y="1250950"/>
            <a:ext cx="8542337" cy="646113"/>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600" dirty="0">
                <a:solidFill>
                  <a:srgbClr val="A6E22E"/>
                </a:solidFill>
                <a:latin typeface="Consolas" pitchFamily="49" charset="0"/>
                <a:ea typeface="宋体" charset="-122"/>
                <a:sym typeface="Consolas" pitchFamily="49" charset="0"/>
              </a:rPr>
              <a:t>doms</a:t>
            </a:r>
            <a:r>
              <a:rPr lang="zh-CN" altLang="en-US" sz="3600" dirty="0">
                <a:solidFill>
                  <a:srgbClr val="F72671"/>
                </a:solidFill>
                <a:latin typeface="Consolas" pitchFamily="49" charset="0"/>
                <a:ea typeface="宋体" charset="-122"/>
                <a:sym typeface="Consolas" pitchFamily="49" charset="0"/>
              </a:rPr>
              <a:t>=</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F72671"/>
                </a:solidFill>
                <a:latin typeface="Consolas" pitchFamily="49" charset="0"/>
                <a:ea typeface="宋体" charset="-122"/>
                <a:sym typeface="Consolas" pitchFamily="49" charset="0"/>
              </a:rPr>
              <a:t>$id</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arr</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i</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6CCAB8"/>
                </a:solidFill>
                <a:latin typeface="Consolas" pitchFamily="49" charset="0"/>
                <a:ea typeface="宋体" charset="-122"/>
                <a:sym typeface="Consolas" pitchFamily="49" charset="0"/>
              </a:rPr>
              <a:t>slice</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index</a:t>
            </a:r>
            <a:r>
              <a:rPr lang="zh-CN" altLang="en-US" sz="3600" dirty="0">
                <a:solidFill>
                  <a:srgbClr val="F72671"/>
                </a:solidFill>
                <a:latin typeface="Consolas" pitchFamily="49" charset="0"/>
                <a:ea typeface="宋体" charset="-122"/>
                <a:sym typeface="Consolas" pitchFamily="49" charset="0"/>
              </a:rPr>
              <a:t>+</a:t>
            </a:r>
            <a:r>
              <a:rPr lang="zh-CN" altLang="en-US" sz="3600" dirty="0">
                <a:solidFill>
                  <a:srgbClr val="66D9EF"/>
                </a:solidFill>
                <a:latin typeface="Consolas" pitchFamily="49" charset="0"/>
                <a:ea typeface="宋体" charset="-122"/>
                <a:sym typeface="Consolas" pitchFamily="49" charset="0"/>
              </a:rPr>
              <a:t>1</a:t>
            </a:r>
            <a:r>
              <a:rPr lang="zh-CN" altLang="en-US" sz="3600" dirty="0">
                <a:solidFill>
                  <a:srgbClr val="FFFFFF"/>
                </a:solidFill>
                <a:latin typeface="Consolas" pitchFamily="49" charset="0"/>
                <a:ea typeface="宋体" charset="-122"/>
                <a:sym typeface="Consolas" pitchFamily="49" charset="0"/>
              </a:rPr>
              <a:t>))]</a:t>
            </a:r>
            <a:endParaRPr lang="zh-CN" altLang="en-US" sz="4800" dirty="0">
              <a:solidFill>
                <a:schemeClr val="tx1"/>
              </a:solidFill>
              <a:latin typeface="Arial" charset="0"/>
              <a:ea typeface="宋体" charset="-122"/>
              <a:sym typeface="Consolas"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tag</a:t>
            </a:r>
            <a:endParaRPr lang="zh-CN" altLang="en-US" sz="4400" kern="1200" dirty="0">
              <a:latin typeface="Calibri" charset="0"/>
              <a:ea typeface="宋体" charset="-122"/>
              <a:sym typeface="Calibri" charset="0"/>
            </a:endParaRPr>
          </a:p>
        </p:txBody>
      </p:sp>
      <p:sp>
        <p:nvSpPr>
          <p:cNvPr id="12288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
          <p:cNvSpPr>
            <a:spLocks noGrp="1"/>
          </p:cNvSpPr>
          <p:nvPr>
            <p:ph type="title"/>
          </p:nvPr>
        </p:nvSpPr>
        <p:spPr>
          <a:xfrm>
            <a:off x="457200" y="274638"/>
            <a:ext cx="8229600" cy="1143000"/>
          </a:xfrm>
        </p:spPr>
        <p:txBody>
          <a:bodyPr vert="horz" anchor="ctr">
            <a:normAutofit/>
          </a:bodyPr>
          <a:p>
            <a:endParaRPr sz="4400"/>
          </a:p>
        </p:txBody>
      </p:sp>
      <p:sp>
        <p:nvSpPr>
          <p:cNvPr id="123907" name="内容占位符 2"/>
          <p:cNvSpPr>
            <a:spLocks noGrp="1"/>
          </p:cNvSpPr>
          <p:nvPr>
            <p:ph idx="1"/>
          </p:nvPr>
        </p:nvSpPr>
        <p:spPr>
          <a:xfrm>
            <a:off x="457200" y="1600200"/>
            <a:ext cx="8229600" cy="4525963"/>
          </a:xfrm>
        </p:spPr>
        <p:txBody>
          <a:bodyPr vert="horz">
            <a:normAutofit/>
          </a:bodyPr>
          <a:p>
            <a:endParaRPr sz="3200"/>
          </a:p>
        </p:txBody>
      </p:sp>
      <p:sp>
        <p:nvSpPr>
          <p:cNvPr id="123908" name="Rectangle 1"/>
          <p:cNvSpPr/>
          <p:nvPr/>
        </p:nvSpPr>
        <p:spPr>
          <a:xfrm>
            <a:off x="139700" y="1196975"/>
            <a:ext cx="8562975" cy="2308225"/>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600" dirty="0">
                <a:solidFill>
                  <a:srgbClr val="66D9EF"/>
                </a:solidFill>
                <a:latin typeface="Consolas" pitchFamily="49" charset="0"/>
                <a:ea typeface="宋体" charset="-122"/>
                <a:sym typeface="Consolas" pitchFamily="49" charset="0"/>
              </a:rPr>
              <a:t>else</a:t>
            </a:r>
            <a:r>
              <a:rPr lang="zh-CN" altLang="en-US" sz="3600" dirty="0">
                <a:solidFill>
                  <a:srgbClr val="FFFFFF"/>
                </a:solidFill>
                <a:latin typeface="Consolas" pitchFamily="49" charset="0"/>
                <a:ea typeface="宋体" charset="-122"/>
                <a:sym typeface="Consolas" pitchFamily="49" charset="0"/>
              </a:rPr>
              <a:t>{</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 </a:t>
            </a:r>
            <a:r>
              <a:rPr lang="zh-CN" altLang="en-US" sz="3600" dirty="0">
                <a:solidFill>
                  <a:srgbClr val="28D813"/>
                </a:solidFill>
                <a:latin typeface="Consolas" pitchFamily="49" charset="0"/>
                <a:ea typeface="宋体" charset="-122"/>
                <a:sym typeface="Consolas" pitchFamily="49" charset="0"/>
              </a:rPr>
              <a:t>//</a:t>
            </a:r>
            <a:r>
              <a:rPr lang="zh-CN" altLang="en-US" sz="3600" dirty="0">
                <a:solidFill>
                  <a:srgbClr val="28D813"/>
                </a:solidFill>
                <a:latin typeface="宋体" charset="-122"/>
                <a:ea typeface="宋体" charset="-122"/>
                <a:sym typeface="Consolas" pitchFamily="49" charset="0"/>
              </a:rPr>
              <a:t>标签  是数组 不会出现上述陷阱问题</a:t>
            </a:r>
            <a:br>
              <a:rPr lang="zh-CN" altLang="en-US" sz="3600" dirty="0">
                <a:solidFill>
                  <a:srgbClr val="28D813"/>
                </a:solidFill>
                <a:latin typeface="宋体" charset="-122"/>
                <a:ea typeface="宋体" charset="-122"/>
                <a:sym typeface="Consolas" pitchFamily="49" charset="0"/>
              </a:rPr>
            </a:br>
            <a:r>
              <a:rPr lang="en-US" altLang="x-none" sz="3600" dirty="0">
                <a:solidFill>
                  <a:srgbClr val="28D813"/>
                </a:solidFill>
                <a:latin typeface="宋体" charset="-122"/>
                <a:ea typeface="宋体" charset="-122"/>
                <a:sym typeface="Consolas" pitchFamily="49" charset="0"/>
              </a:rPr>
              <a:t>  </a:t>
            </a:r>
            <a:r>
              <a:rPr lang="zh-CN" altLang="en-US" sz="3600" dirty="0">
                <a:solidFill>
                  <a:srgbClr val="A6E22E"/>
                </a:solidFill>
                <a:latin typeface="Consolas" pitchFamily="49" charset="0"/>
                <a:ea typeface="宋体" charset="-122"/>
                <a:sym typeface="Consolas" pitchFamily="49" charset="0"/>
              </a:rPr>
              <a:t>doms</a:t>
            </a:r>
            <a:r>
              <a:rPr lang="zh-CN" altLang="en-US" sz="3600" dirty="0">
                <a:solidFill>
                  <a:srgbClr val="F72671"/>
                </a:solidFill>
                <a:latin typeface="Consolas" pitchFamily="49" charset="0"/>
                <a:ea typeface="宋体" charset="-122"/>
                <a:sym typeface="Consolas" pitchFamily="49" charset="0"/>
              </a:rPr>
              <a:t>=$tag</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arr</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i</a:t>
            </a:r>
            <a:r>
              <a:rPr lang="zh-CN" altLang="en-US" sz="3600" dirty="0">
                <a:solidFill>
                  <a:srgbClr val="FFFFFF"/>
                </a:solidFill>
                <a:latin typeface="Consolas" pitchFamily="49" charset="0"/>
                <a:ea typeface="宋体" charset="-122"/>
                <a:sym typeface="Consolas" pitchFamily="49" charset="0"/>
              </a:rPr>
              <a:t>]);</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a:t>
            </a:r>
            <a:endParaRPr lang="zh-CN" altLang="en-US" sz="4800" dirty="0">
              <a:solidFill>
                <a:schemeClr val="tx1"/>
              </a:solidFill>
              <a:latin typeface="Arial" charset="0"/>
              <a:ea typeface="宋体" charset="-122"/>
              <a:sym typeface="Consolas"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完美法则</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去除空格</a:t>
            </a:r>
            <a:endParaRPr lang="zh-CN" altLang="en-US" sz="4400" kern="1200">
              <a:latin typeface="Calibri" charset="0"/>
              <a:ea typeface="宋体" charset="-122"/>
              <a:sym typeface="Calibri" charset="0"/>
            </a:endParaRPr>
          </a:p>
        </p:txBody>
      </p:sp>
      <p:sp>
        <p:nvSpPr>
          <p:cNvPr id="12493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
          <p:cNvSpPr>
            <a:spLocks noGrp="1"/>
          </p:cNvSpPr>
          <p:nvPr>
            <p:ph type="title"/>
          </p:nvPr>
        </p:nvSpPr>
        <p:spPr>
          <a:xfrm>
            <a:off x="457200" y="274638"/>
            <a:ext cx="8229600" cy="1143000"/>
          </a:xfrm>
        </p:spPr>
        <p:txBody>
          <a:bodyPr vert="horz" anchor="ctr">
            <a:normAutofit/>
          </a:bodyPr>
          <a:p>
            <a:endParaRPr sz="4400"/>
          </a:p>
        </p:txBody>
      </p:sp>
      <p:sp>
        <p:nvSpPr>
          <p:cNvPr id="125955" name="内容占位符 2"/>
          <p:cNvSpPr>
            <a:spLocks noGrp="1"/>
          </p:cNvSpPr>
          <p:nvPr>
            <p:ph idx="1"/>
          </p:nvPr>
        </p:nvSpPr>
        <p:spPr>
          <a:xfrm>
            <a:off x="457200" y="1600200"/>
            <a:ext cx="8229600" cy="4525963"/>
          </a:xfrm>
        </p:spPr>
        <p:txBody>
          <a:bodyPr vert="horz">
            <a:normAutofit/>
          </a:bodyPr>
          <a:p>
            <a:endParaRPr sz="3200"/>
          </a:p>
        </p:txBody>
      </p:sp>
      <p:sp>
        <p:nvSpPr>
          <p:cNvPr id="125956" name="Rectangle 1"/>
          <p:cNvSpPr/>
          <p:nvPr/>
        </p:nvSpPr>
        <p:spPr>
          <a:xfrm>
            <a:off x="370840" y="2199958"/>
            <a:ext cx="8230235" cy="307848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2800" dirty="0">
                <a:solidFill>
                  <a:srgbClr val="66D9EF"/>
                </a:solidFill>
                <a:latin typeface="Consolas" pitchFamily="49" charset="0"/>
                <a:ea typeface="宋体" charset="-122"/>
                <a:sym typeface="Consolas" pitchFamily="49" charset="0"/>
              </a:rPr>
              <a:t>function </a:t>
            </a:r>
            <a:r>
              <a:rPr lang="zh-CN" altLang="en-US" sz="2800" dirty="0">
                <a:solidFill>
                  <a:srgbClr val="F72671"/>
                </a:solidFill>
                <a:latin typeface="Consolas" pitchFamily="49" charset="0"/>
                <a:ea typeface="宋体" charset="-122"/>
                <a:sym typeface="Consolas" pitchFamily="49" charset="0"/>
              </a:rPr>
              <a:t>trim</a:t>
            </a:r>
            <a:r>
              <a:rPr lang="zh-CN" altLang="en-US" sz="2800" dirty="0">
                <a:solidFill>
                  <a:srgbClr val="FFFFFF"/>
                </a:solidFill>
                <a:latin typeface="Consolas" pitchFamily="49" charset="0"/>
                <a:ea typeface="宋体" charset="-122"/>
                <a:sym typeface="Consolas" pitchFamily="49" charset="0"/>
              </a:rPr>
              <a:t>(</a:t>
            </a:r>
            <a:r>
              <a:rPr lang="zh-CN" altLang="en-US" sz="2800" dirty="0">
                <a:solidFill>
                  <a:srgbClr val="BF9BF8"/>
                </a:solidFill>
                <a:latin typeface="Consolas" pitchFamily="49" charset="0"/>
                <a:ea typeface="宋体" charset="-122"/>
                <a:sym typeface="Consolas" pitchFamily="49" charset="0"/>
              </a:rPr>
              <a:t>s</a:t>
            </a:r>
            <a:r>
              <a:rPr lang="zh-CN" altLang="en-US" sz="2800" dirty="0">
                <a:solidFill>
                  <a:srgbClr val="FFFFFF"/>
                </a:solidFill>
                <a:latin typeface="Consolas" pitchFamily="49" charset="0"/>
                <a:ea typeface="宋体" charset="-122"/>
                <a:sym typeface="Consolas" pitchFamily="49" charset="0"/>
              </a:rPr>
              <a:t>) {</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a:t>
            </a:r>
            <a:r>
              <a:rPr lang="zh-CN" altLang="en-US" sz="2800" dirty="0">
                <a:solidFill>
                  <a:srgbClr val="FFFFFF"/>
                </a:solidFill>
                <a:latin typeface="Consolas" pitchFamily="49" charset="0"/>
                <a:ea typeface="宋体" charset="-122"/>
                <a:sym typeface="Consolas" pitchFamily="49" charset="0"/>
              </a:rPr>
              <a:t>是正则表达式的字面量形式</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\s</a:t>
            </a:r>
            <a:r>
              <a:rPr lang="zh-CN" altLang="en-US" sz="2800" dirty="0">
                <a:solidFill>
                  <a:srgbClr val="FFFFFF"/>
                </a:solidFill>
                <a:latin typeface="Consolas" pitchFamily="49" charset="0"/>
                <a:ea typeface="宋体" charset="-122"/>
                <a:sym typeface="Consolas" pitchFamily="49" charset="0"/>
              </a:rPr>
              <a:t>表示空格</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g</a:t>
            </a:r>
            <a:r>
              <a:rPr lang="zh-CN" altLang="en-US" sz="2800" dirty="0">
                <a:solidFill>
                  <a:srgbClr val="FFFFFF"/>
                </a:solidFill>
                <a:latin typeface="Consolas" pitchFamily="49" charset="0"/>
                <a:ea typeface="宋体" charset="-122"/>
                <a:sym typeface="Consolas" pitchFamily="49" charset="0"/>
              </a:rPr>
              <a:t>表示匹配所有</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a:t>
            </a:r>
            <a:r>
              <a:rPr lang="zh-CN" altLang="en-US" sz="2800" dirty="0">
                <a:solidFill>
                  <a:srgbClr val="FFFFFF"/>
                </a:solidFill>
                <a:latin typeface="Consolas" pitchFamily="49" charset="0"/>
                <a:ea typeface="宋体" charset="-122"/>
                <a:sym typeface="Consolas" pitchFamily="49" charset="0"/>
              </a:rPr>
              <a:t>整个表示去除所有空格</a:t>
            </a:r>
            <a:br>
              <a:rPr lang="zh-CN" altLang="en-US" sz="2800" dirty="0">
                <a:solidFill>
                  <a:srgbClr val="FFFFFF"/>
                </a:solidFill>
                <a:latin typeface="Consolas" pitchFamily="49" charset="0"/>
                <a:ea typeface="宋体" charset="-122"/>
                <a:sym typeface="Consolas" pitchFamily="49" charset="0"/>
              </a:rPr>
            </a:br>
            <a:r>
              <a:rPr lang="zh-CN" altLang="en-US" sz="2800" dirty="0">
                <a:solidFill>
                  <a:srgbClr val="FFFFFF"/>
                </a:solidFill>
                <a:latin typeface="Consolas" pitchFamily="49" charset="0"/>
                <a:ea typeface="宋体" charset="-122"/>
                <a:sym typeface="Consolas" pitchFamily="49" charset="0"/>
              </a:rPr>
              <a:t>    </a:t>
            </a:r>
            <a:r>
              <a:rPr lang="zh-CN" altLang="en-US" sz="2800" dirty="0">
                <a:solidFill>
                  <a:srgbClr val="66D9EF"/>
                </a:solidFill>
                <a:latin typeface="Consolas" pitchFamily="49" charset="0"/>
                <a:ea typeface="宋体" charset="-122"/>
                <a:sym typeface="Consolas" pitchFamily="49" charset="0"/>
              </a:rPr>
              <a:t>return </a:t>
            </a:r>
            <a:r>
              <a:rPr lang="zh-CN" altLang="en-US" sz="2800" dirty="0">
                <a:solidFill>
                  <a:srgbClr val="BF9BF8"/>
                </a:solidFill>
                <a:latin typeface="Consolas" pitchFamily="49" charset="0"/>
                <a:ea typeface="宋体" charset="-122"/>
                <a:sym typeface="Consolas" pitchFamily="49" charset="0"/>
              </a:rPr>
              <a:t>s</a:t>
            </a:r>
            <a:r>
              <a:rPr lang="zh-CN" altLang="en-US" sz="2800" dirty="0">
                <a:solidFill>
                  <a:srgbClr val="FFFFFF"/>
                </a:solidFill>
                <a:latin typeface="Consolas" pitchFamily="49" charset="0"/>
                <a:ea typeface="宋体" charset="-122"/>
                <a:sym typeface="Consolas" pitchFamily="49" charset="0"/>
              </a:rPr>
              <a:t>.</a:t>
            </a:r>
            <a:r>
              <a:rPr lang="zh-CN" altLang="en-US" sz="2800" dirty="0">
                <a:solidFill>
                  <a:srgbClr val="6CCAB8"/>
                </a:solidFill>
                <a:latin typeface="Consolas" pitchFamily="49" charset="0"/>
                <a:ea typeface="宋体" charset="-122"/>
                <a:sym typeface="Consolas" pitchFamily="49" charset="0"/>
              </a:rPr>
              <a:t>replace</a:t>
            </a:r>
            <a:r>
              <a:rPr lang="zh-CN" altLang="en-US" sz="2800" dirty="0">
                <a:solidFill>
                  <a:srgbClr val="FFFFFF"/>
                </a:solidFill>
                <a:latin typeface="Consolas" pitchFamily="49" charset="0"/>
                <a:ea typeface="宋体" charset="-122"/>
                <a:sym typeface="Consolas" pitchFamily="49" charset="0"/>
              </a:rPr>
              <a:t>(</a:t>
            </a:r>
            <a:r>
              <a:rPr lang="zh-CN" altLang="en-US" sz="2800" dirty="0">
                <a:solidFill>
                  <a:srgbClr val="AE81FF"/>
                </a:solidFill>
                <a:latin typeface="Consolas" pitchFamily="49" charset="0"/>
                <a:ea typeface="宋体" charset="-122"/>
                <a:sym typeface="Consolas" pitchFamily="49" charset="0"/>
              </a:rPr>
              <a:t>/\s/g</a:t>
            </a:r>
            <a:r>
              <a:rPr lang="zh-CN" altLang="en-US" sz="2800" dirty="0">
                <a:solidFill>
                  <a:srgbClr val="FFFFFF"/>
                </a:solidFill>
                <a:latin typeface="Consolas" pitchFamily="49" charset="0"/>
                <a:ea typeface="宋体" charset="-122"/>
                <a:sym typeface="Consolas" pitchFamily="49" charset="0"/>
              </a:rPr>
              <a:t>, </a:t>
            </a:r>
            <a:r>
              <a:rPr lang="zh-CN" altLang="en-US" sz="2800" dirty="0">
                <a:solidFill>
                  <a:srgbClr val="FFE792"/>
                </a:solidFill>
                <a:latin typeface="Consolas" pitchFamily="49" charset="0"/>
                <a:ea typeface="宋体" charset="-122"/>
                <a:sym typeface="Consolas" pitchFamily="49" charset="0"/>
              </a:rPr>
              <a:t>''</a:t>
            </a:r>
            <a:r>
              <a:rPr lang="zh-CN" altLang="en-US" sz="2800" dirty="0">
                <a:solidFill>
                  <a:srgbClr val="FFFFFF"/>
                </a:solidFill>
                <a:latin typeface="Consolas" pitchFamily="49" charset="0"/>
                <a:ea typeface="宋体" charset="-122"/>
                <a:sym typeface="Consolas" pitchFamily="49" charset="0"/>
              </a:rPr>
              <a:t>)</a:t>
            </a:r>
            <a:br>
              <a:rPr lang="zh-CN" altLang="en-US" sz="2800" dirty="0">
                <a:solidFill>
                  <a:srgbClr val="FFFFFF"/>
                </a:solidFill>
                <a:latin typeface="Consolas" pitchFamily="49" charset="0"/>
                <a:ea typeface="宋体" charset="-122"/>
                <a:sym typeface="Consolas" pitchFamily="49" charset="0"/>
              </a:rPr>
            </a:br>
            <a:r>
              <a:rPr lang="zh-CN" altLang="en-US" sz="28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正则表达式复习</a:t>
            </a:r>
            <a:endParaRPr lang="zh-CN" altLang="en-US" sz="4400" kern="1200">
              <a:latin typeface="Calibri" charset="0"/>
              <a:ea typeface="宋体" charset="-122"/>
              <a:sym typeface="Calibri" charset="0"/>
            </a:endParaRPr>
          </a:p>
        </p:txBody>
      </p:sp>
      <p:sp>
        <p:nvSpPr>
          <p:cNvPr id="12697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
          <p:cNvSpPr>
            <a:spLocks noGrp="1"/>
          </p:cNvSpPr>
          <p:nvPr>
            <p:ph type="title"/>
          </p:nvPr>
        </p:nvSpPr>
        <p:spPr>
          <a:xfrm>
            <a:off x="457200" y="274638"/>
            <a:ext cx="8229600" cy="1143000"/>
          </a:xfrm>
        </p:spPr>
        <p:txBody>
          <a:bodyPr vert="horz" anchor="ctr">
            <a:normAutofit/>
          </a:bodyPr>
          <a:p>
            <a:r>
              <a:rPr lang="zh-CN" altLang="en-US" sz="4400"/>
              <a:t>正则表达式定义方法</a:t>
            </a:r>
            <a:endParaRPr lang="zh-CN" altLang="en-US" sz="4400"/>
          </a:p>
        </p:txBody>
      </p:sp>
      <p:sp>
        <p:nvSpPr>
          <p:cNvPr id="128003" name="内容占位符 2"/>
          <p:cNvSpPr>
            <a:spLocks noGrp="1"/>
          </p:cNvSpPr>
          <p:nvPr>
            <p:ph idx="1"/>
          </p:nvPr>
        </p:nvSpPr>
        <p:spPr>
          <a:xfrm>
            <a:off x="457200" y="1600200"/>
            <a:ext cx="8229600" cy="4525963"/>
          </a:xfrm>
        </p:spPr>
        <p:txBody>
          <a:bodyPr vert="horz">
            <a:normAutofit/>
          </a:bodyPr>
          <a:p>
            <a:r>
              <a:rPr lang="en-US" altLang="x-none" sz="3200" dirty="0"/>
              <a:t>new RegExp("pattern"[, "flags"])</a:t>
            </a:r>
            <a:endParaRPr lang="zh-CN" altLang="en-US" sz="3200" dirty="0"/>
          </a:p>
          <a:p>
            <a:r>
              <a:rPr lang="zh-CN" altLang="en-US" sz="3200" dirty="0"/>
              <a:t>即</a:t>
            </a:r>
            <a:r>
              <a:rPr lang="en-US" altLang="x-none" sz="3200" dirty="0"/>
              <a:t>new RegExp("</a:t>
            </a:r>
            <a:r>
              <a:rPr lang="zh-CN" altLang="en-US" sz="3200" dirty="0"/>
              <a:t>模式</a:t>
            </a:r>
            <a:r>
              <a:rPr lang="en-US" altLang="x-none" sz="3200" dirty="0"/>
              <a:t>"[,"</a:t>
            </a:r>
            <a:r>
              <a:rPr lang="zh-CN" altLang="en-US" sz="3200" dirty="0"/>
              <a:t>标记</a:t>
            </a:r>
            <a:r>
              <a:rPr lang="en-US" altLang="x-none" sz="3200" dirty="0"/>
              <a:t>"])</a:t>
            </a:r>
            <a:endParaRPr lang="zh-CN" altLang="en-US" sz="3200" dirty="0"/>
          </a:p>
          <a:p>
            <a:endParaRPr lang="zh-CN" altLang="en-US" sz="32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16462</Words>
  <Application>Kingsoft Office WPP</Application>
  <PresentationFormat>全屏显示(4:3)</PresentationFormat>
  <Paragraphs>725</Paragraphs>
  <Slides>156</Slides>
  <Notes>0</Notes>
  <HiddenSlides>0</HiddenSlides>
  <MMClips>0</MMClips>
  <ScaleCrop>false</ScaleCrop>
  <HeadingPairs>
    <vt:vector size="4" baseType="variant">
      <vt:variant>
        <vt:lpstr>主题</vt:lpstr>
      </vt:variant>
      <vt:variant>
        <vt:i4>1</vt:i4>
      </vt:variant>
      <vt:variant>
        <vt:lpstr>幻灯片标题</vt:lpstr>
      </vt:variant>
      <vt:variant>
        <vt:i4>156</vt:i4>
      </vt:variant>
    </vt:vector>
  </HeadingPairs>
  <TitlesOfParts>
    <vt:vector size="157" baseType="lpstr">
      <vt:lpstr>Office 主题</vt:lpstr>
      <vt:lpstr>PowerPoint 演示文稿</vt:lpstr>
      <vt:lpstr>PowerPoint 演示文稿</vt:lpstr>
      <vt:lpstr>完美法则</vt:lpstr>
      <vt:lpstr> 修仙法则</vt:lpstr>
      <vt:lpstr>PowerPoint 演示文稿</vt:lpstr>
      <vt:lpstr>教学目标</vt:lpstr>
      <vt:lpstr>本人至今未修成仙</vt:lpstr>
      <vt:lpstr>为什么称之为修仙法则</vt:lpstr>
      <vt:lpstr>代码质量—高手</vt:lpstr>
      <vt:lpstr>框架封装--完美法则</vt:lpstr>
      <vt:lpstr>抛砖引玉</vt:lpstr>
      <vt:lpstr>命名规范</vt:lpstr>
      <vt:lpstr>概述</vt:lpstr>
      <vt:lpstr>为什么需要命名规范</vt:lpstr>
      <vt:lpstr>命名规范优化1</vt:lpstr>
      <vt:lpstr>命名规范优化2</vt:lpstr>
      <vt:lpstr>命名规范优化3</vt:lpstr>
      <vt:lpstr>常用动词</vt:lpstr>
      <vt:lpstr>PowerPoint 演示文稿</vt:lpstr>
      <vt:lpstr>代码基础完美法则</vt:lpstr>
      <vt:lpstr>PowerPoint 演示文稿</vt:lpstr>
      <vt:lpstr>JS</vt:lpstr>
      <vt:lpstr>案例演示</vt:lpstr>
      <vt:lpstr>PowerPoint 演示文稿</vt:lpstr>
      <vt:lpstr>id选择器</vt:lpstr>
      <vt:lpstr>ID选择器</vt:lpstr>
      <vt:lpstr>Tag选择器</vt:lpstr>
      <vt:lpstr>元素名称选择器</vt:lpstr>
      <vt:lpstr>PowerPoint 演示文稿</vt:lpstr>
      <vt:lpstr>PowerPoint 演示文稿</vt:lpstr>
      <vt:lpstr>缩小搜索范围优化</vt:lpstr>
      <vt:lpstr>好处</vt:lpstr>
      <vt:lpstr>代码</vt:lpstr>
      <vt:lpstr>运用完美方法则</vt:lpstr>
      <vt:lpstr>PowerPoint 演示文稿</vt:lpstr>
      <vt:lpstr>完美法则思考</vt:lpstr>
      <vt:lpstr>类型为null或者undefined判断</vt:lpstr>
      <vt:lpstr>提前预防</vt:lpstr>
      <vt:lpstr>提前预防存在的问题</vt:lpstr>
      <vt:lpstr>如何解决</vt:lpstr>
      <vt:lpstr>滞后预防</vt:lpstr>
      <vt:lpstr>分离适配器法则</vt:lpstr>
      <vt:lpstr>注释法编程</vt:lpstr>
      <vt:lpstr>最后版本</vt:lpstr>
      <vt:lpstr>单函数实现</vt:lpstr>
      <vt:lpstr>完美过度法则</vt:lpstr>
      <vt:lpstr>PowerPoint 演示文稿</vt:lpstr>
      <vt:lpstr>class选择器</vt:lpstr>
      <vt:lpstr>知识点</vt:lpstr>
      <vt:lpstr>内置功能</vt:lpstr>
      <vt:lpstr>PowerPoint 演示文稿</vt:lpstr>
      <vt:lpstr>内置功能缺点</vt:lpstr>
      <vt:lpstr>算法编程三步</vt:lpstr>
      <vt:lpstr>改造</vt:lpstr>
      <vt:lpstr>不考虑完美法则</vt:lpstr>
      <vt:lpstr>重要：实现思路</vt:lpstr>
      <vt:lpstr>代码</vt:lpstr>
      <vt:lpstr>代码完美法则</vt:lpstr>
      <vt:lpstr>思路</vt:lpstr>
      <vt:lpstr>PowerPoint 演示文稿</vt:lpstr>
      <vt:lpstr>比较两个字符串相等的新方法</vt:lpstr>
      <vt:lpstr>浏览器兼容完美法则</vt:lpstr>
      <vt:lpstr>浏览器兼容编写原理</vt:lpstr>
      <vt:lpstr>浏览器兼容写法规范—配合return</vt:lpstr>
      <vt:lpstr>return作用 –超级重要</vt:lpstr>
      <vt:lpstr>代码</vt:lpstr>
      <vt:lpstr>浏览器兼容完美法则 框架改造</vt:lpstr>
      <vt:lpstr>PowerPoint 演示文稿</vt:lpstr>
      <vt:lpstr>缩小搜索范围</vt:lpstr>
      <vt:lpstr>缩小搜索范围 ---双参数搜索</vt:lpstr>
      <vt:lpstr>缩小搜索范围后的完美法则</vt:lpstr>
      <vt:lpstr>PowerPoint 演示文稿</vt:lpstr>
      <vt:lpstr>if(id) {  var root =document.getElementById(id);  dom = root.getElementsByTagName('*');  }else {  dom = root.getElementsByTagName('*');   }</vt:lpstr>
      <vt:lpstr>This作用域小知识点</vt:lpstr>
      <vt:lpstr>PowerPoint 演示文稿</vt:lpstr>
      <vt:lpstr>多组选择器</vt:lpstr>
      <vt:lpstr>知识点</vt:lpstr>
      <vt:lpstr>什么是多组选择器</vt:lpstr>
      <vt:lpstr>实现思路 比代码重要10万倍</vt:lpstr>
      <vt:lpstr>思路的重要性</vt:lpstr>
      <vt:lpstr>实现思路 – 三种情况 各个击破</vt:lpstr>
      <vt:lpstr>代码</vt:lpstr>
      <vt:lpstr>各个击破 class</vt:lpstr>
      <vt:lpstr>PowerPoint 演示文稿</vt:lpstr>
      <vt:lpstr>各个击破 class 存在的问题</vt:lpstr>
      <vt:lpstr>存在的问题 –让学生发现问题</vt:lpstr>
      <vt:lpstr>解决问题</vt:lpstr>
      <vt:lpstr>各个击破#</vt:lpstr>
      <vt:lpstr>PowerPoint 演示文稿</vt:lpstr>
      <vt:lpstr>各个击破# 存在的问题</vt:lpstr>
      <vt:lpstr>PowerPoint 演示文稿</vt:lpstr>
      <vt:lpstr>各个击破# 解决问题</vt:lpstr>
      <vt:lpstr>解决方式：添加【】</vt:lpstr>
      <vt:lpstr>各个击破tag</vt:lpstr>
      <vt:lpstr>PowerPoint 演示文稿</vt:lpstr>
      <vt:lpstr>完美法则 去除空格</vt:lpstr>
      <vt:lpstr>PowerPoint 演示文稿</vt:lpstr>
      <vt:lpstr>正则表达式复习</vt:lpstr>
      <vt:lpstr>正则表达式定义方法</vt:lpstr>
      <vt:lpstr>参数</vt:lpstr>
      <vt:lpstr>PowerPoint 演示文稿</vt:lpstr>
      <vt:lpstr>字面量方式</vt:lpstr>
      <vt:lpstr>Replace复习</vt:lpstr>
      <vt:lpstr>replace()</vt:lpstr>
      <vt:lpstr>层次选择器</vt:lpstr>
      <vt:lpstr>什么是层次选择器</vt:lpstr>
      <vt:lpstr>思路 解决方案</vt:lpstr>
      <vt:lpstr>解决思路1 – 管道思想</vt:lpstr>
      <vt:lpstr>PowerPoint 演示文稿</vt:lpstr>
      <vt:lpstr>解决思路2 – 各个击破</vt:lpstr>
      <vt:lpstr>最终代码</vt:lpstr>
      <vt:lpstr>各个击破 .class</vt:lpstr>
      <vt:lpstr>PowerPoint 演示文稿</vt:lpstr>
      <vt:lpstr>各个击破 #</vt:lpstr>
      <vt:lpstr>PowerPoint 演示文稿</vt:lpstr>
      <vt:lpstr>各个击破 tag</vt:lpstr>
      <vt:lpstr>PowerPoint 演示文稿</vt:lpstr>
      <vt:lpstr>完美法则</vt:lpstr>
      <vt:lpstr>PowerPoint 演示文稿</vt:lpstr>
      <vt:lpstr>知识点复习</vt:lpstr>
      <vt:lpstr>Slice</vt:lpstr>
      <vt:lpstr>PowerPoint 演示文稿</vt:lpstr>
      <vt:lpstr>多组+层次</vt:lpstr>
      <vt:lpstr>PowerPoint 演示文稿</vt:lpstr>
      <vt:lpstr>让同学思考 实现思路</vt:lpstr>
      <vt:lpstr>PowerPoint 演示文稿</vt:lpstr>
      <vt:lpstr>实现思路</vt:lpstr>
      <vt:lpstr>先把之前的代码拷贝过来</vt:lpstr>
      <vt:lpstr>代码 –让同学自己写</vt:lpstr>
      <vt:lpstr>PowerPoint 演示文稿</vt:lpstr>
      <vt:lpstr>代码总结</vt:lpstr>
      <vt:lpstr>知识点 正则表达式</vt:lpstr>
      <vt:lpstr>PowerPoint 演示文稿</vt:lpstr>
      <vt:lpstr> 选择框架练习</vt:lpstr>
      <vt:lpstr>PowerPoint 演示文稿</vt:lpstr>
      <vt:lpstr>PowerPoint 演示文稿</vt:lpstr>
      <vt:lpstr>作业讲解</vt:lpstr>
      <vt:lpstr>完美法则总结</vt:lpstr>
      <vt:lpstr> 把数字转换成字符串</vt:lpstr>
      <vt:lpstr>浮点数转换成整型</vt:lpstr>
      <vt:lpstr>最小化作用域链</vt:lpstr>
      <vt:lpstr>减值迭代</vt:lpstr>
      <vt:lpstr>算法优化 – 了解</vt:lpstr>
      <vt:lpstr>精简变量声明</vt:lpstr>
      <vt:lpstr>switch和if</vt:lpstr>
      <vt:lpstr>避免在性能要求关键的函数中使用for-in</vt:lpstr>
      <vt:lpstr>PowerPoint 演示文稿</vt:lpstr>
      <vt:lpstr>使用字符串累加计算风格</vt:lpstr>
      <vt:lpstr>设置setTimeout() 和 setInterval() 时传递函数名而不是字符串</vt:lpstr>
      <vt:lpstr>PowerPoint 演示文稿</vt:lpstr>
      <vt:lpstr>PowerPoint 演示文稿</vt:lpstr>
      <vt:lpstr>数组 对象使用json方式</vt:lpstr>
      <vt:lpstr>合并数组</vt:lpstr>
      <vt:lpstr>条件判断  -重点讲述</vt:lpstr>
      <vt:lpstr>变量删除</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44</cp:revision>
  <dcterms:created xsi:type="dcterms:W3CDTF">2015-06-29T07:19:00Z</dcterms:created>
  <dcterms:modified xsi:type="dcterms:W3CDTF">2016-01-11T15:37:51Z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