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0" cy="36576000"/>
  <p:notesSz cx="6858000" cy="9144000"/>
  <p:embeddedFontLst>
    <p:embeddedFont>
      <p:font typeface="Lato" panose="020F0502020204030203" pitchFamily="34" charset="77"/>
      <p:regular r:id="rId4"/>
      <p:bold r:id="rId5"/>
      <p:italic r:id="rId6"/>
      <p:boldItalic r:id="rId7"/>
    </p:embeddedFont>
    <p:embeddedFont>
      <p:font typeface="Raleway" panose="020B0503030101060003" pitchFamily="34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63"/>
  </p:normalViewPr>
  <p:slideViewPr>
    <p:cSldViewPr snapToGrid="0" snapToObjects="1">
      <p:cViewPr>
        <p:scale>
          <a:sx n="44" d="100"/>
          <a:sy n="44" d="100"/>
        </p:scale>
        <p:origin x="-5056" y="-4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932ba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58c932ba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58c932baec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647250" y="9404089"/>
            <a:ext cx="38440500" cy="118380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0"/>
              <a:buNone/>
              <a:defRPr sz="2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648137" y="22562844"/>
            <a:ext cx="38440500" cy="38484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647250" y="5219200"/>
            <a:ext cx="38442000" cy="88512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600"/>
              <a:buNone/>
              <a:defRPr sz="45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647250" y="16162758"/>
            <a:ext cx="38442000" cy="11238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Char char="●"/>
              <a:defRPr>
                <a:solidFill>
                  <a:schemeClr val="lt1"/>
                </a:solidFill>
              </a:defRPr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●"/>
              <a:defRPr>
                <a:solidFill>
                  <a:schemeClr val="lt1"/>
                </a:solidFill>
              </a:defRPr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Clr>
                <a:schemeClr val="lt1"/>
              </a:buClr>
              <a:buSzPts val="6300"/>
              <a:buChar char="○"/>
              <a:defRPr>
                <a:solidFill>
                  <a:schemeClr val="lt1"/>
                </a:solidFill>
              </a:defRPr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Clr>
                <a:schemeClr val="lt1"/>
              </a:buClr>
              <a:buSzPts val="63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3429720" y="11361600"/>
            <a:ext cx="38860200" cy="7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286000" y="8558640"/>
            <a:ext cx="41147700" cy="21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  <a:lvl2pPr lvl="1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2pPr>
            <a:lvl3pPr lvl="2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3pPr>
            <a:lvl4pPr lvl="3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4pPr>
            <a:lvl5pPr lvl="4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5pPr>
            <a:lvl6pPr lvl="5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6pPr>
            <a:lvl7pPr lvl="6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7pPr>
            <a:lvl8pPr lvl="7" algn="l" rtl="0">
              <a:spcBef>
                <a:spcPts val="9100"/>
              </a:spcBef>
              <a:spcAft>
                <a:spcPts val="0"/>
              </a:spcAft>
              <a:buSzPts val="6300"/>
              <a:buNone/>
              <a:defRPr/>
            </a:lvl8pPr>
            <a:lvl9pPr lvl="8" algn="l" rtl="0">
              <a:spcBef>
                <a:spcPts val="9100"/>
              </a:spcBef>
              <a:spcAft>
                <a:spcPts val="9100"/>
              </a:spcAft>
              <a:buSzPts val="6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647250" y="9404089"/>
            <a:ext cx="38442000" cy="1079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35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647250" y="14783111"/>
            <a:ext cx="38443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646626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23218018" y="14783111"/>
            <a:ext cx="18871500" cy="16078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647250" y="9377067"/>
            <a:ext cx="38442000" cy="3805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45720000" cy="34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9824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606125" y="19781156"/>
            <a:ext cx="16504500" cy="113601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151959" y="29647262"/>
            <a:ext cx="3728816" cy="32587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647250" y="6146133"/>
            <a:ext cx="35106000" cy="21226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500"/>
              <a:buNone/>
              <a:defRPr sz="20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22860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4151959" y="8471266"/>
            <a:ext cx="3728816" cy="32587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21450" tIns="521450" rIns="521450" bIns="52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650000" y="9377067"/>
            <a:ext cx="16504500" cy="119979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800"/>
              <a:buNone/>
              <a:defRPr sz="1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3624750" y="22481956"/>
            <a:ext cx="16504500" cy="53973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25871125" y="9618667"/>
            <a:ext cx="16872000" cy="21514800"/>
          </a:xfrm>
          <a:prstGeom prst="rect">
            <a:avLst/>
          </a:prstGeom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spcBef>
                <a:spcPts val="0"/>
              </a:spcBef>
              <a:spcAft>
                <a:spcPts val="0"/>
              </a:spcAft>
              <a:buSzPts val="7400"/>
              <a:buChar char="●"/>
              <a:defRPr/>
            </a:lvl1pPr>
            <a:lvl2pPr marL="914400" lvl="1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2pPr>
            <a:lvl3pPr marL="1371600" lvl="2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3pPr>
            <a:lvl4pPr marL="1828800" lvl="3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4pPr>
            <a:lvl5pPr marL="2286000" lvl="4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5pPr>
            <a:lvl6pPr marL="2743200" lvl="5" indent="-628650">
              <a:spcBef>
                <a:spcPts val="9100"/>
              </a:spcBef>
              <a:spcAft>
                <a:spcPts val="0"/>
              </a:spcAft>
              <a:buSzPts val="6300"/>
              <a:buChar char="■"/>
              <a:defRPr/>
            </a:lvl6pPr>
            <a:lvl7pPr marL="3200400" lvl="6" indent="-628650">
              <a:spcBef>
                <a:spcPts val="9100"/>
              </a:spcBef>
              <a:spcAft>
                <a:spcPts val="0"/>
              </a:spcAft>
              <a:buSzPts val="6300"/>
              <a:buChar char="●"/>
              <a:defRPr/>
            </a:lvl7pPr>
            <a:lvl8pPr marL="3657600" lvl="7" indent="-628650">
              <a:spcBef>
                <a:spcPts val="9100"/>
              </a:spcBef>
              <a:spcAft>
                <a:spcPts val="0"/>
              </a:spcAft>
              <a:buSzPts val="6300"/>
              <a:buChar char="○"/>
              <a:defRPr/>
            </a:lvl8pPr>
            <a:lvl9pPr marL="4114800" lvl="8" indent="-628650">
              <a:spcBef>
                <a:spcPts val="9100"/>
              </a:spcBef>
              <a:spcAft>
                <a:spcPts val="9100"/>
              </a:spcAft>
              <a:buSzPts val="63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3624750" y="31093697"/>
            <a:ext cx="38487000" cy="32748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58500" y="3164622"/>
            <a:ext cx="42603000" cy="4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0"/>
              <a:buFont typeface="Raleway"/>
              <a:buNone/>
              <a:defRPr sz="16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58500" y="8195378"/>
            <a:ext cx="42603000" cy="24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t" anchorCtr="0"/>
          <a:lstStyle>
            <a:lvl1pPr marL="457200" lvl="0" indent="-698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Lato"/>
              <a:buChar char="●"/>
              <a:defRPr sz="7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●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628650">
              <a:lnSpc>
                <a:spcPct val="115000"/>
              </a:lnSpc>
              <a:spcBef>
                <a:spcPts val="9100"/>
              </a:spcBef>
              <a:spcAft>
                <a:spcPts val="0"/>
              </a:spcAft>
              <a:buClr>
                <a:schemeClr val="accent1"/>
              </a:buClr>
              <a:buSzPts val="6300"/>
              <a:buFont typeface="Lato"/>
              <a:buChar char="○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628650">
              <a:lnSpc>
                <a:spcPct val="115000"/>
              </a:lnSpc>
              <a:spcBef>
                <a:spcPts val="9100"/>
              </a:spcBef>
              <a:spcAft>
                <a:spcPts val="9100"/>
              </a:spcAft>
              <a:buClr>
                <a:schemeClr val="accent1"/>
              </a:buClr>
              <a:buSzPts val="6300"/>
              <a:buFont typeface="Lato"/>
              <a:buChar char="■"/>
              <a:defRPr sz="6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2681512" y="33776717"/>
            <a:ext cx="2743500" cy="27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450" tIns="521450" rIns="521450" bIns="521450" anchor="ctr" anchorCtr="0">
            <a:noAutofit/>
          </a:bodyPr>
          <a:lstStyle>
            <a:lvl1pPr lvl="0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5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1147350" y="19401528"/>
            <a:ext cx="94917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1322500" y="19401528"/>
            <a:ext cx="10512000" cy="372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30313640"/>
            <a:ext cx="6036674" cy="55774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4"/>
          <p:cNvGrpSpPr/>
          <p:nvPr/>
        </p:nvGrpSpPr>
        <p:grpSpPr>
          <a:xfrm>
            <a:off x="571400" y="3932373"/>
            <a:ext cx="21754959" cy="10427636"/>
            <a:chOff x="-14953573" y="1470637"/>
            <a:chExt cx="21509748" cy="1183345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-14953525" y="1470637"/>
              <a:ext cx="21509700" cy="13140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647700" algn="ctr" rtl="0">
                <a:spcBef>
                  <a:spcPts val="0"/>
                </a:spcBef>
                <a:spcAft>
                  <a:spcPts val="0"/>
                </a:spcAft>
                <a:buSzPts val="6600"/>
                <a:buFont typeface="Times New Roman"/>
                <a:buAutoNum type="arabicPeriod"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Overview</a:t>
              </a:r>
              <a:endParaRPr sz="66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-14953573" y="2784587"/>
              <a:ext cx="21509700" cy="105195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1427098" y="5469639"/>
            <a:ext cx="201078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lang="en-US" sz="4400"/>
              <a:t>Create a program that uses different search algorithms to solve Sokoban</a:t>
            </a:r>
            <a:endParaRPr sz="440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Search algorithms like IDA* &amp; MCTS have numerous real-world applications</a:t>
            </a:r>
            <a:endParaRPr sz="4400"/>
          </a:p>
          <a:p>
            <a:pPr marL="914400" marR="0" lvl="1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○"/>
            </a:pPr>
            <a:r>
              <a:rPr lang="en-US" sz="4400"/>
              <a:t>AI planning, pathfinding in video games, autonomous vehicles</a:t>
            </a:r>
            <a:endParaRPr sz="440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Sokoban represents a complex domain in which to evaluate these algorithms</a:t>
            </a:r>
            <a:endParaRPr sz="4400"/>
          </a:p>
          <a:p>
            <a:pPr marL="571680" marR="0" lvl="0" indent="-571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Solving Sokoban is difficult - it is a NP-hard, PSPACE-complete problem </a:t>
            </a:r>
            <a:endParaRPr sz="4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75" y="9652175"/>
            <a:ext cx="6950827" cy="4232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2173773" y="9084440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1: Initial State of the original level-1 Sokoban Puzzle</a:t>
            </a:r>
            <a:endParaRPr sz="24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5533" y="9657945"/>
            <a:ext cx="7121269" cy="42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923673" y="9096819"/>
            <a:ext cx="8895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Figure 2: Solved State of the original level-1 Sokoban Puzzle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573660" y="14676587"/>
            <a:ext cx="21786403" cy="8687466"/>
            <a:chOff x="726183" y="14205980"/>
            <a:chExt cx="22172199" cy="868746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726183" y="14205980"/>
              <a:ext cx="22172199" cy="1114569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2. Sokoban Features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26236" y="15320546"/>
              <a:ext cx="22172100" cy="75729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3639327" y="17444811"/>
              <a:ext cx="738774" cy="472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6223" y="15406768"/>
              <a:ext cx="22140300" cy="30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A puzzle game created in 1981 by Hiroyuki Imabayashi published by Thinking Rabbit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Sokoban is a Japanese word meaning “warehouse keeper”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Objective: Players push boxes vertically or horizontally into designated goal spaces</a:t>
              </a:r>
              <a:endParaRPr sz="4400" strike="sngStrike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NP-hard, PSPACE-complete</a:t>
              </a:r>
              <a:endParaRPr sz="440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At least as difficult as NP-complete problems and requires large memory spaces</a:t>
              </a:r>
              <a:endParaRPr sz="44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924278" y="18846134"/>
              <a:ext cx="10231637" cy="3642601"/>
              <a:chOff x="11890548" y="16645992"/>
              <a:chExt cx="10210800" cy="3781770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11890548" y="16645992"/>
                <a:ext cx="10210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 dirty="0"/>
                  <a:t>Deadlocks:</a:t>
                </a:r>
                <a:r>
                  <a:rPr lang="en-US" sz="4000" dirty="0"/>
                  <a:t> Need to detect a deadlocks as they would render puzzle unsolvable</a:t>
                </a:r>
                <a:endParaRPr sz="4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000" dirty="0"/>
              </a:p>
            </p:txBody>
          </p:sp>
          <p:pic>
            <p:nvPicPr>
              <p:cNvPr id="112" name="Google Shape;11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723738" y="18120952"/>
                <a:ext cx="3752658" cy="23068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14"/>
              <p:cNvSpPr/>
              <p:nvPr/>
            </p:nvSpPr>
            <p:spPr>
              <a:xfrm>
                <a:off x="13149000" y="18508943"/>
                <a:ext cx="538467" cy="627600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4033025" y="18962707"/>
                <a:ext cx="646665" cy="987997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99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17132645" y="18761178"/>
                <a:ext cx="4894800" cy="12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3: Two examples of deadlocks due to frozen boxes. </a:t>
                </a: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11384655" y="18846972"/>
              <a:ext cx="11214443" cy="3805734"/>
              <a:chOff x="12090945" y="20865914"/>
              <a:chExt cx="10130700" cy="41433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6851256" y="23092914"/>
                <a:ext cx="716700" cy="490200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 txBox="1"/>
              <p:nvPr/>
            </p:nvSpPr>
            <p:spPr>
              <a:xfrm>
                <a:off x="12090945" y="20865914"/>
                <a:ext cx="10130700" cy="15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b="1"/>
                  <a:t>Tunnels: </a:t>
                </a:r>
                <a:r>
                  <a:rPr lang="en-US" sz="4000"/>
                  <a:t>Model consecutive pushes along the tunnel as one move to reduce complexity</a:t>
                </a:r>
                <a:endParaRPr sz="4000"/>
              </a:p>
            </p:txBody>
          </p:sp>
          <p:pic>
            <p:nvPicPr>
              <p:cNvPr id="119" name="Google Shape;119;p14"/>
              <p:cNvPicPr preferRelativeResize="0"/>
              <p:nvPr/>
            </p:nvPicPr>
            <p:blipFill rotWithShape="1">
              <a:blip r:embed="rId7">
                <a:alphaModFix/>
              </a:blip>
              <a:srcRect t="2401" b="4868"/>
              <a:stretch/>
            </p:blipFill>
            <p:spPr>
              <a:xfrm>
                <a:off x="18236879" y="22471104"/>
                <a:ext cx="2701673" cy="19935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4"/>
              <p:cNvPicPr preferRelativeResize="0"/>
              <p:nvPr/>
            </p:nvPicPr>
            <p:blipFill rotWithShape="1">
              <a:blip r:embed="rId8">
                <a:alphaModFix/>
              </a:blip>
              <a:srcRect b="3920"/>
              <a:stretch/>
            </p:blipFill>
            <p:spPr>
              <a:xfrm>
                <a:off x="13082694" y="22465688"/>
                <a:ext cx="3035699" cy="19935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4"/>
              <p:cNvSpPr txBox="1"/>
              <p:nvPr/>
            </p:nvSpPr>
            <p:spPr>
              <a:xfrm>
                <a:off x="14387341" y="24351103"/>
                <a:ext cx="6981900" cy="65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/>
                  <a:t>Figure 4: FIve consecutive right pushes</a:t>
                </a:r>
                <a:endParaRPr/>
              </a:p>
            </p:txBody>
          </p:sp>
        </p:grpSp>
      </p:grpSp>
      <p:sp>
        <p:nvSpPr>
          <p:cNvPr id="122" name="Google Shape;122;p14"/>
          <p:cNvSpPr txBox="1"/>
          <p:nvPr/>
        </p:nvSpPr>
        <p:spPr>
          <a:xfrm>
            <a:off x="0" y="0"/>
            <a:ext cx="45720000" cy="3534300"/>
          </a:xfrm>
          <a:prstGeom prst="rect">
            <a:avLst/>
          </a:prstGeom>
          <a:solidFill>
            <a:srgbClr val="A7B3EF">
              <a:alpha val="6902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latin typeface="Times New Roman"/>
                <a:ea typeface="Times New Roman"/>
                <a:cs typeface="Times New Roman"/>
                <a:sym typeface="Times New Roman"/>
              </a:rPr>
              <a:t>Sokoban, Solved: Modeling Sokoban Puzzles as Search Problems </a:t>
            </a:r>
            <a:r>
              <a:rPr lang="en-US" sz="9600" b="1"/>
              <a:t> </a:t>
            </a:r>
            <a:br>
              <a:rPr lang="en-US" sz="1800"/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Matthew Days and Yangzi Jiang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Davidson College Departments of Mathematics and Computer Science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" name="Google Shape;123;p14"/>
          <p:cNvGrpSpPr/>
          <p:nvPr/>
        </p:nvGrpSpPr>
        <p:grpSpPr>
          <a:xfrm>
            <a:off x="22804111" y="3932709"/>
            <a:ext cx="22499154" cy="19556943"/>
            <a:chOff x="47290063" y="6224678"/>
            <a:chExt cx="21509707" cy="17764505"/>
          </a:xfrm>
        </p:grpSpPr>
        <p:sp>
          <p:nvSpPr>
            <p:cNvPr id="124" name="Google Shape;124;p14"/>
            <p:cNvSpPr txBox="1"/>
            <p:nvPr/>
          </p:nvSpPr>
          <p:spPr>
            <a:xfrm>
              <a:off x="47290070" y="6224678"/>
              <a:ext cx="21509700" cy="10959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4. Results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47290063" y="7320582"/>
              <a:ext cx="21509700" cy="166686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4"/>
          <p:cNvGrpSpPr/>
          <p:nvPr/>
        </p:nvGrpSpPr>
        <p:grpSpPr>
          <a:xfrm>
            <a:off x="23485763" y="23709598"/>
            <a:ext cx="21830249" cy="8925978"/>
            <a:chOff x="-14953579" y="1326300"/>
            <a:chExt cx="21509754" cy="11060691"/>
          </a:xfrm>
        </p:grpSpPr>
        <p:sp>
          <p:nvSpPr>
            <p:cNvPr id="127" name="Google Shape;127;p14"/>
            <p:cNvSpPr txBox="1"/>
            <p:nvPr/>
          </p:nvSpPr>
          <p:spPr>
            <a:xfrm>
              <a:off x="-14953525" y="1326300"/>
              <a:ext cx="21509700" cy="13665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 b="1">
                  <a:latin typeface="Times New Roman"/>
                  <a:ea typeface="Times New Roman"/>
                  <a:cs typeface="Times New Roman"/>
                  <a:sym typeface="Times New Roman"/>
                </a:rPr>
                <a:t>5. Conclusion</a:t>
              </a:r>
              <a:endParaRPr sz="66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600" b="1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-14953579" y="2692791"/>
              <a:ext cx="21509700" cy="96942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/>
          <p:nvPr/>
        </p:nvSpPr>
        <p:spPr>
          <a:xfrm>
            <a:off x="23471849" y="32951675"/>
            <a:ext cx="21810900" cy="1113900"/>
          </a:xfrm>
          <a:prstGeom prst="rect">
            <a:avLst/>
          </a:prstGeom>
          <a:solidFill>
            <a:srgbClr val="B4C7E7">
              <a:alpha val="60000"/>
            </a:srgbClr>
          </a:solidFill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Times New Roman"/>
                <a:ea typeface="Times New Roman"/>
                <a:cs typeface="Times New Roman"/>
                <a:sym typeface="Times New Roman"/>
              </a:rPr>
              <a:t>6. Acknowledgements &amp; Sources</a:t>
            </a:r>
            <a:endParaRPr sz="6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3471820" y="34065495"/>
            <a:ext cx="21810900" cy="1940100"/>
          </a:xfrm>
          <a:prstGeom prst="rect">
            <a:avLst/>
          </a:prstGeom>
          <a:noFill/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We would like to thank Dr. Raghu Ramanujah for his guidance on this project</a:t>
            </a:r>
            <a:endParaRPr sz="4000"/>
          </a:p>
          <a:p>
            <a:pPr marL="571680" lvl="0" indent="-54592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Game figures: Original puzzle game written by Hiroyuki Imabayashi; © 1982 by THINKING RABBIT Inc. JAPAN; retrieved from sokoban.info</a:t>
            </a:r>
            <a:endParaRPr sz="4000"/>
          </a:p>
        </p:txBody>
      </p:sp>
      <p:grpSp>
        <p:nvGrpSpPr>
          <p:cNvPr id="131" name="Google Shape;131;p14"/>
          <p:cNvGrpSpPr/>
          <p:nvPr/>
        </p:nvGrpSpPr>
        <p:grpSpPr>
          <a:xfrm>
            <a:off x="11611374" y="23707950"/>
            <a:ext cx="11716819" cy="12297575"/>
            <a:chOff x="22923150" y="14285990"/>
            <a:chExt cx="13938927" cy="11747779"/>
          </a:xfrm>
        </p:grpSpPr>
        <p:sp>
          <p:nvSpPr>
            <p:cNvPr id="132" name="Google Shape;132;p14"/>
            <p:cNvSpPr txBox="1"/>
            <p:nvPr/>
          </p:nvSpPr>
          <p:spPr>
            <a:xfrm>
              <a:off x="22923177" y="14285990"/>
              <a:ext cx="13938900" cy="1038300"/>
            </a:xfrm>
            <a:prstGeom prst="rect">
              <a:avLst/>
            </a:prstGeom>
            <a:solidFill>
              <a:srgbClr val="B4C7E7">
                <a:alpha val="60000"/>
              </a:srgbClr>
            </a:solidFill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3b. Monte Carlo Tree Search (MCTS)</a:t>
              </a:r>
              <a:endParaRPr sz="54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22923150" y="15324369"/>
              <a:ext cx="13938900" cy="10709400"/>
            </a:xfrm>
            <a:prstGeom prst="rect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23120272" y="15760130"/>
              <a:ext cx="13695900" cy="276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500" marR="0" lvl="0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4400" dirty="0"/>
                <a:t>MCTS does not require domain-specific knowledge, only legal moves and goal conditions (this lack of knowledge causes a performance hit)</a:t>
              </a:r>
              <a:endParaRPr sz="4400" dirty="0"/>
            </a:p>
          </p:txBody>
        </p:sp>
        <p:pic>
          <p:nvPicPr>
            <p:cNvPr id="135" name="Google Shape;13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044316" y="19089407"/>
              <a:ext cx="13695877" cy="58892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4"/>
          <p:cNvGrpSpPr/>
          <p:nvPr/>
        </p:nvGrpSpPr>
        <p:grpSpPr>
          <a:xfrm>
            <a:off x="303250" y="23706875"/>
            <a:ext cx="11019253" cy="12298751"/>
            <a:chOff x="727729" y="22984892"/>
            <a:chExt cx="10892895" cy="12163734"/>
          </a:xfrm>
        </p:grpSpPr>
        <p:grpSp>
          <p:nvGrpSpPr>
            <p:cNvPr id="137" name="Google Shape;137;p14"/>
            <p:cNvGrpSpPr/>
            <p:nvPr/>
          </p:nvGrpSpPr>
          <p:grpSpPr>
            <a:xfrm>
              <a:off x="727729" y="22984892"/>
              <a:ext cx="10892895" cy="12163734"/>
              <a:chOff x="-14953491" y="1470655"/>
              <a:chExt cx="21510457" cy="10099502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-14953491" y="1470655"/>
                <a:ext cx="21509700" cy="878400"/>
              </a:xfrm>
              <a:prstGeom prst="rect">
                <a:avLst/>
              </a:prstGeom>
              <a:solidFill>
                <a:srgbClr val="B4C7E7">
                  <a:alpha val="60000"/>
                </a:srgbClr>
              </a:solidFill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3a</a:t>
                </a:r>
                <a:r>
                  <a:rPr lang="en-US" sz="54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 Iterative Deepening A* (IDA*)</a:t>
                </a:r>
                <a:endParaRPr sz="36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-14952734" y="2349057"/>
                <a:ext cx="21509700" cy="9221100"/>
              </a:xfrm>
              <a:prstGeom prst="rect">
                <a:avLst/>
              </a:prstGeom>
              <a:noFill/>
              <a:ln w="9525" cap="flat" cmpd="sng">
                <a:solidFill>
                  <a:srgbClr val="1F38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>
              <a:off x="728100" y="24042825"/>
              <a:ext cx="10892400" cy="892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Graph search algorithm that uses heuristic function as guide</a:t>
              </a:r>
              <a:endParaRPr sz="4400"/>
            </a:p>
            <a:p>
              <a:pPr marL="571680" marR="0" lvl="0" indent="-57132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•"/>
              </a:pPr>
              <a:r>
                <a:rPr lang="en-US" sz="4400"/>
                <a:t>Trade off between time and space:</a:t>
              </a:r>
              <a:endParaRPr sz="440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○"/>
              </a:pPr>
              <a:r>
                <a:rPr lang="en-US" sz="4400"/>
                <a:t>IDA* Saves storage space with DFS &amp; pruning</a:t>
              </a:r>
              <a:endParaRPr sz="440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Char char="■"/>
              </a:pPr>
              <a:r>
                <a:rPr lang="en-US" sz="4400"/>
                <a:t>Addresses the high space-complexity issue with with Sokoban.</a:t>
              </a:r>
              <a:endParaRPr sz="4400"/>
            </a:p>
            <a:p>
              <a:pPr marL="914400" marR="0" lvl="1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○"/>
              </a:pPr>
              <a:r>
                <a:rPr lang="en-US" sz="4400"/>
                <a:t>Vanilla IDA* is more </a:t>
              </a:r>
              <a:endParaRPr sz="440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time-costly as it may </a:t>
              </a:r>
              <a:endParaRPr sz="440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revisit the same states </a:t>
              </a:r>
              <a:endParaRPr sz="4400"/>
            </a:p>
            <a:p>
              <a:pPr marL="1371600" marR="0" lvl="2" indent="-508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4400"/>
                <a:buChar char="■"/>
              </a:pPr>
              <a:r>
                <a:rPr lang="en-US" sz="4400"/>
                <a:t>Transition hashtable </a:t>
              </a:r>
              <a:endParaRPr sz="440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to record </a:t>
              </a:r>
              <a:endParaRPr sz="4400"/>
            </a:p>
            <a:p>
              <a:pPr marL="13716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/>
                <a:t>visited states</a:t>
              </a:r>
              <a:endParaRPr sz="440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C1B9889-D448-6B4E-BCF7-79AFDBE9A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48163" y="5334922"/>
            <a:ext cx="22211041" cy="3735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77EF6-9CEA-BC42-A33A-3046BBF01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07666" y="14617298"/>
            <a:ext cx="22292033" cy="372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B4E10-CDFC-1445-BB18-54638CDA30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54500" y="9305696"/>
            <a:ext cx="8088630" cy="473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9F9FC-73A5-3948-B8AB-2CFDB594D6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12180" y="9291726"/>
            <a:ext cx="7851140" cy="474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98A47-4B21-E045-8251-A6F1AD53CA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54500" y="18548998"/>
            <a:ext cx="8074660" cy="4763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D9B7C-DB38-284B-9016-C9318F8E55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12180" y="18548832"/>
            <a:ext cx="7851140" cy="473583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8B1C6-71AE-4741-908E-0D76A4BC4BD1}"/>
              </a:ext>
            </a:extLst>
          </p:cNvPr>
          <p:cNvCxnSpPr>
            <a:stCxn id="125" idx="1"/>
            <a:endCxn id="125" idx="3"/>
          </p:cNvCxnSpPr>
          <p:nvPr/>
        </p:nvCxnSpPr>
        <p:spPr>
          <a:xfrm>
            <a:off x="22804111" y="14314421"/>
            <a:ext cx="22499147" cy="0"/>
          </a:xfrm>
          <a:prstGeom prst="line">
            <a:avLst/>
          </a:prstGeom>
          <a:ln w="63500" cmpd="dbl">
            <a:solidFill>
              <a:schemeClr val="bg2">
                <a:alpha val="37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Lato</vt:lpstr>
      <vt:lpstr>Raleway</vt:lpstr>
      <vt:lpstr>Arial</vt:lpstr>
      <vt:lpstr>Streamline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Jiang, Yangzi</cp:lastModifiedBy>
  <cp:revision>8</cp:revision>
  <dcterms:modified xsi:type="dcterms:W3CDTF">2019-05-12T04:13:15Z</dcterms:modified>
</cp:coreProperties>
</file>