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5720000" cy="3657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CFF"/>
    <a:srgbClr val="2F72B4"/>
    <a:srgbClr val="341FFF"/>
    <a:srgbClr val="30B1FF"/>
    <a:srgbClr val="FF2C3D"/>
    <a:srgbClr val="FFD16A"/>
    <a:srgbClr val="FFDB67"/>
    <a:srgbClr val="FFEDA2"/>
    <a:srgbClr val="FF00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659" autoAdjust="0"/>
    <p:restoredTop sz="95564" autoAdjust="0"/>
  </p:normalViewPr>
  <p:slideViewPr>
    <p:cSldViewPr>
      <p:cViewPr>
        <p:scale>
          <a:sx n="28" d="100"/>
          <a:sy n="28" d="100"/>
        </p:scale>
        <p:origin x="-80" y="2848"/>
      </p:cViewPr>
      <p:guideLst>
        <p:guide orient="horz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3154-775E-D247-A176-7E96FCFE1AE5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027A-3C7F-0A4B-86B5-CDA143A4E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027A-3C7F-0A4B-86B5-CDA143A4E7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662" y="11361738"/>
            <a:ext cx="38860676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670" y="20726400"/>
            <a:ext cx="32004662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C32DA-8845-7944-8BA8-AEF5A6DA5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C2BB6-90DB-B048-ACB8-9A53D0236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332" y="1466850"/>
            <a:ext cx="10287331" cy="312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5340" y="1466850"/>
            <a:ext cx="30703243" cy="312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439E-2BB1-5B4A-85B3-6CEE8FE27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0EDE-0FEE-3A40-BDC5-527CC53E4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4" y="23502938"/>
            <a:ext cx="38862331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4" y="15501938"/>
            <a:ext cx="38862331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45CBB-84D5-654B-AF14-2841D7D6B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339" y="8534400"/>
            <a:ext cx="20495287" cy="2413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9376" y="8534400"/>
            <a:ext cx="20495287" cy="2413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0AD85-C367-4948-B1A5-6EBE8C6FE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338" y="1465263"/>
            <a:ext cx="41149324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338" y="8186740"/>
            <a:ext cx="2020093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338" y="11599865"/>
            <a:ext cx="2020093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456" y="8186740"/>
            <a:ext cx="20209206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456" y="11599865"/>
            <a:ext cx="20209206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8C537-59B1-5140-9570-526E31D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9452-9AC2-E04F-A8DD-FA4FCD6D8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FBECE-9593-D348-B322-8AEA802EF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339" y="1455738"/>
            <a:ext cx="15041563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912" y="1455738"/>
            <a:ext cx="255587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5339" y="7653338"/>
            <a:ext cx="15041563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5B321-8769-6041-BEC9-7E21222D9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108" y="25603200"/>
            <a:ext cx="27432331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108" y="3268663"/>
            <a:ext cx="27432331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08" y="28625800"/>
            <a:ext cx="27432331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EBA4-A002-8F4D-A058-54546B3C1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5338" y="1466850"/>
            <a:ext cx="41149324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5338" y="8534400"/>
            <a:ext cx="41149324" cy="2413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5338" y="33305750"/>
            <a:ext cx="10669324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620338" y="33305750"/>
            <a:ext cx="14479324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5338" y="33305750"/>
            <a:ext cx="10669324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>
                <a:cs typeface="+mn-cs"/>
              </a:defRPr>
            </a:lvl1pPr>
          </a:lstStyle>
          <a:p>
            <a:pPr>
              <a:defRPr/>
            </a:pPr>
            <a:fld id="{86710A34-83CA-DB48-A314-065996521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Microsoft_Word_Document1.docx"/><Relationship Id="rId7" Type="http://schemas.openxmlformats.org/officeDocument/2006/relationships/image" Target="../media/image1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1873"/>
            <a:ext cx="43401588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b="1" dirty="0">
                <a:latin typeface="Times New Roman"/>
                <a:cs typeface="Times New Roman"/>
              </a:rPr>
              <a:t>Predicting a </a:t>
            </a:r>
            <a:r>
              <a:rPr lang="en-US" sz="9600" b="1" dirty="0" smtClean="0">
                <a:latin typeface="Times New Roman"/>
                <a:cs typeface="Times New Roman"/>
              </a:rPr>
              <a:t>Rat’s </a:t>
            </a:r>
            <a:r>
              <a:rPr lang="en-US" sz="9600" b="1" dirty="0">
                <a:latin typeface="Times New Roman"/>
                <a:cs typeface="Times New Roman"/>
              </a:rPr>
              <a:t>L</a:t>
            </a:r>
            <a:r>
              <a:rPr lang="en-US" sz="9600" b="1" dirty="0" smtClean="0">
                <a:latin typeface="Times New Roman"/>
                <a:cs typeface="Times New Roman"/>
              </a:rPr>
              <a:t>ocation </a:t>
            </a:r>
            <a:r>
              <a:rPr lang="en-US" sz="9600" b="1" dirty="0">
                <a:latin typeface="Times New Roman"/>
                <a:cs typeface="Times New Roman"/>
              </a:rPr>
              <a:t>from </a:t>
            </a:r>
            <a:r>
              <a:rPr lang="en-US" sz="9600" b="1" dirty="0" smtClean="0">
                <a:latin typeface="Times New Roman"/>
                <a:cs typeface="Times New Roman"/>
              </a:rPr>
              <a:t>Place </a:t>
            </a:r>
            <a:r>
              <a:rPr lang="en-US" sz="9600" b="1" dirty="0">
                <a:latin typeface="Times New Roman"/>
                <a:cs typeface="Times New Roman"/>
              </a:rPr>
              <a:t>C</a:t>
            </a:r>
            <a:r>
              <a:rPr lang="en-US" sz="9600" b="1" dirty="0" smtClean="0">
                <a:latin typeface="Times New Roman"/>
                <a:cs typeface="Times New Roman"/>
              </a:rPr>
              <a:t>ell Activity </a:t>
            </a:r>
            <a:r>
              <a:rPr lang="en-US" sz="9600" smtClean="0">
                <a:latin typeface="Times New Roman"/>
                <a:cs typeface="Times New Roman"/>
              </a:rPr>
              <a:t/>
            </a:r>
            <a:br>
              <a:rPr lang="en-US" sz="9600" smtClean="0">
                <a:latin typeface="Times New Roman"/>
                <a:cs typeface="Times New Roman"/>
              </a:rPr>
            </a:br>
            <a:r>
              <a:rPr lang="en-US" sz="6000" smtClean="0">
                <a:solidFill>
                  <a:schemeClr val="tx1"/>
                </a:solidFill>
                <a:latin typeface="Times"/>
                <a:cs typeface="Times"/>
              </a:rPr>
              <a:t>?</a:t>
            </a:r>
            <a:r>
              <a:rPr lang="en-US" sz="6000" dirty="0" smtClean="0">
                <a:solidFill>
                  <a:schemeClr val="tx1"/>
                </a:solidFill>
                <a:latin typeface="Times"/>
                <a:cs typeface="Times"/>
              </a:rPr>
              <a:t>?? </a:t>
            </a:r>
            <a:r>
              <a:rPr lang="en-US" sz="6000" dirty="0" smtClean="0">
                <a:solidFill>
                  <a:schemeClr val="tx1"/>
                </a:solidFill>
                <a:latin typeface="Times"/>
                <a:cs typeface="Times"/>
              </a:rPr>
              <a:t>and</a:t>
            </a:r>
            <a:r>
              <a:rPr lang="en-US" sz="6000" dirty="0" smtClean="0">
                <a:solidFill>
                  <a:schemeClr val="tx1"/>
                </a:solidFill>
                <a:latin typeface="Times"/>
                <a:cs typeface="Times"/>
              </a:rPr>
              <a:t> ???</a:t>
            </a:r>
            <a:br>
              <a:rPr lang="en-US" sz="6000" dirty="0" smtClean="0">
                <a:solidFill>
                  <a:schemeClr val="tx1"/>
                </a:solidFill>
                <a:latin typeface="Times"/>
                <a:cs typeface="Times"/>
              </a:rPr>
            </a:br>
            <a:r>
              <a:rPr lang="en-US" sz="6000" dirty="0" smtClean="0">
                <a:latin typeface="Times New Roman"/>
                <a:ea typeface="Times Roman"/>
                <a:cs typeface="Times New Roman"/>
                <a:sym typeface="Times Roman"/>
              </a:rPr>
              <a:t>Davidson </a:t>
            </a:r>
            <a:r>
              <a:rPr lang="en-US" sz="6000" dirty="0">
                <a:latin typeface="Times New Roman"/>
                <a:ea typeface="Times Roman"/>
                <a:cs typeface="Times New Roman"/>
                <a:sym typeface="Times Roman"/>
              </a:rPr>
              <a:t>College Departments of </a:t>
            </a:r>
            <a:r>
              <a:rPr lang="en-US" sz="6000" dirty="0" smtClean="0">
                <a:latin typeface="Times New Roman"/>
                <a:ea typeface="Times Roman"/>
                <a:cs typeface="Times New Roman"/>
                <a:sym typeface="Times Roman"/>
              </a:rPr>
              <a:t>Mathematics </a:t>
            </a:r>
            <a:r>
              <a:rPr lang="en-US" sz="6000" dirty="0">
                <a:latin typeface="Times New Roman"/>
                <a:ea typeface="Times Roman"/>
                <a:cs typeface="Times New Roman"/>
                <a:sym typeface="Times Roman"/>
              </a:rPr>
              <a:t>and Computer Science</a:t>
            </a:r>
            <a:endParaRPr lang="en-US" sz="6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90600" y="4302125"/>
            <a:ext cx="212725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6600" b="1" dirty="0" smtClean="0">
                <a:latin typeface="Times"/>
                <a:cs typeface="Times"/>
              </a:rPr>
              <a:t>1. Place Cells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23545800" y="28610004"/>
            <a:ext cx="208756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6600" b="1" dirty="0" smtClean="0">
                <a:latin typeface="Times"/>
                <a:cs typeface="Times"/>
              </a:rPr>
              <a:t>6. Conclusion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850600" y="4495800"/>
            <a:ext cx="20837591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6600" b="1" dirty="0" smtClean="0">
                <a:latin typeface="Times"/>
                <a:cs typeface="Times"/>
              </a:rPr>
              <a:t>4. Regression Results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5867400"/>
            <a:ext cx="14401800" cy="95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Neurons in the Hippocampus of rats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Exhibit increased neural activity when rat is in 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specific area of environment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Areas are known as receptive fields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Set of all receptive fields cover the environment</a:t>
            </a:r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In typical place cell experiments, the firings of</a:t>
            </a:r>
          </a:p>
          <a:p>
            <a:r>
              <a:rPr lang="en-US" sz="4400" dirty="0"/>
              <a:t>    neurons in CA1 of the hippocampus are recorded     </a:t>
            </a:r>
          </a:p>
          <a:p>
            <a:r>
              <a:rPr lang="en-US" sz="4400" dirty="0"/>
              <a:t>    while </a:t>
            </a:r>
            <a:r>
              <a:rPr lang="en-US" sz="4400" dirty="0" smtClean="0"/>
              <a:t>a rat explores </a:t>
            </a:r>
            <a:r>
              <a:rPr lang="en-US" sz="4400" dirty="0"/>
              <a:t>an open field</a:t>
            </a:r>
          </a:p>
          <a:p>
            <a:endParaRPr lang="en-US" sz="4400" dirty="0" smtClean="0"/>
          </a:p>
          <a:p>
            <a:pPr marL="571500" indent="-571500">
              <a:buFont typeface="Arial"/>
              <a:buChar char="•"/>
            </a:pPr>
            <a:endParaRPr lang="en-US" sz="4400" dirty="0"/>
          </a:p>
          <a:p>
            <a:pPr marL="571500" indent="-571500">
              <a:buFont typeface="Arial"/>
              <a:buChar char="•"/>
            </a:pPr>
            <a:endParaRPr lang="en-US" sz="4400" dirty="0" smtClean="0"/>
          </a:p>
        </p:txBody>
      </p:sp>
      <p:pic>
        <p:nvPicPr>
          <p:cNvPr id="8" name="Picture 7" descr="Screen Shot 2016-04-20 at 4.21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0" y="6324600"/>
            <a:ext cx="7593106" cy="6705600"/>
          </a:xfrm>
          <a:prstGeom prst="rect">
            <a:avLst/>
          </a:prstGeom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600200" y="15198804"/>
            <a:ext cx="2010833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6600" b="1" dirty="0" smtClean="0">
                <a:latin typeface="Times"/>
                <a:cs typeface="Times"/>
              </a:rPr>
              <a:t>2. Experiments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01400" y="16800017"/>
            <a:ext cx="11201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Training examples = number of firings of each neuron in a 150 </a:t>
            </a:r>
            <a:r>
              <a:rPr lang="en-US" sz="4400" dirty="0" err="1" smtClean="0"/>
              <a:t>ms</a:t>
            </a:r>
            <a:r>
              <a:rPr lang="en-US" sz="4400" dirty="0" smtClean="0"/>
              <a:t> interval</a:t>
            </a:r>
            <a:r>
              <a:rPr lang="en-US" sz="4400" dirty="0"/>
              <a:t> 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Features =</a:t>
            </a:r>
            <a:r>
              <a:rPr lang="en-US" sz="4400" dirty="0"/>
              <a:t> </a:t>
            </a:r>
            <a:r>
              <a:rPr lang="en-US" sz="4400" dirty="0" smtClean="0"/>
              <a:t>recordings from 71 neurons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Labels were the location of the rat: 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Classification- location in 4x4 grid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Regression- Cartesian coordinates</a:t>
            </a:r>
            <a:endParaRPr lang="en-US" sz="4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99325"/>
              </p:ext>
            </p:extLst>
          </p:nvPr>
        </p:nvGraphicFramePr>
        <p:xfrm>
          <a:off x="1600200" y="17145000"/>
          <a:ext cx="9448800" cy="238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6" imgW="8369300" imgH="2832100" progId="Word.Document.12">
                  <p:embed/>
                </p:oleObj>
              </mc:Choice>
              <mc:Fallback>
                <p:oleObj name="Document" r:id="rId6" imgW="8369300" imgH="283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17145000"/>
                        <a:ext cx="9448800" cy="2380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bothpat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0" y="17449800"/>
            <a:ext cx="10564495" cy="9982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536400" y="30084892"/>
            <a:ext cx="19498235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/>
              <a:buChar char="•"/>
            </a:pPr>
            <a:r>
              <a:rPr lang="en-US" sz="4400" dirty="0" smtClean="0"/>
              <a:t>For classification, our best performing model is </a:t>
            </a:r>
            <a:r>
              <a:rPr lang="en-US" sz="4400" dirty="0" err="1" smtClean="0"/>
              <a:t>kNN</a:t>
            </a:r>
            <a:r>
              <a:rPr lang="en-US" sz="4400" dirty="0" smtClean="0"/>
              <a:t> </a:t>
            </a:r>
          </a:p>
          <a:p>
            <a:pPr marL="1143000" indent="-1143000">
              <a:buFont typeface="Arial"/>
              <a:buChar char="•"/>
            </a:pPr>
            <a:r>
              <a:rPr lang="en-US" sz="4400" dirty="0" smtClean="0"/>
              <a:t>For regression, our best performing model is </a:t>
            </a:r>
            <a:r>
              <a:rPr lang="en-US" sz="4400" dirty="0" err="1" smtClean="0"/>
              <a:t>kNN</a:t>
            </a:r>
            <a:endParaRPr lang="en-US" sz="4400" dirty="0" smtClean="0"/>
          </a:p>
          <a:p>
            <a:pPr marL="1143000" indent="-1143000">
              <a:buFont typeface="Arial"/>
              <a:buChar char="•"/>
            </a:pPr>
            <a:r>
              <a:rPr lang="en-US" sz="4400" dirty="0" smtClean="0"/>
              <a:t>We successfully predicted the path of a rat from place cell activity with an error of 2.0167</a:t>
            </a:r>
          </a:p>
          <a:p>
            <a:endParaRPr lang="en-US" sz="4400" dirty="0"/>
          </a:p>
          <a:p>
            <a:r>
              <a:rPr lang="en-US" sz="4400" dirty="0" smtClean="0"/>
              <a:t>Future Work: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Build models for other rats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Build models that predict a rat’s location from grid cell activity</a:t>
            </a:r>
          </a:p>
          <a:p>
            <a:endParaRPr lang="en-US" sz="440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558801" y="4114800"/>
            <a:ext cx="22098000" cy="10134600"/>
          </a:xfrm>
          <a:prstGeom prst="roundRect">
            <a:avLst/>
          </a:prstGeom>
          <a:noFill/>
          <a:ln w="9525" cap="flat" cmpd="sng" algn="ctr">
            <a:solidFill>
              <a:srgbClr val="2F72B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70832" y="14935200"/>
            <a:ext cx="22098000" cy="12801600"/>
          </a:xfrm>
          <a:prstGeom prst="roundRect">
            <a:avLst/>
          </a:prstGeom>
          <a:noFill/>
          <a:ln w="9525" cap="flat" cmpd="sng" algn="ctr">
            <a:solidFill>
              <a:srgbClr val="2F72B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52116" y="28346400"/>
            <a:ext cx="22098000" cy="7467600"/>
          </a:xfrm>
          <a:prstGeom prst="roundRect">
            <a:avLst/>
          </a:prstGeom>
          <a:noFill/>
          <a:ln w="9525" cap="flat" cmpd="sng" algn="ctr">
            <a:solidFill>
              <a:srgbClr val="2F72B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3139399" y="4114800"/>
            <a:ext cx="22098000" cy="23698200"/>
          </a:xfrm>
          <a:prstGeom prst="roundRect">
            <a:avLst/>
          </a:prstGeom>
          <a:noFill/>
          <a:ln w="9525" cap="flat" cmpd="sng" algn="ctr">
            <a:solidFill>
              <a:srgbClr val="2F72B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3088600" y="28422600"/>
            <a:ext cx="22098000" cy="7391400"/>
          </a:xfrm>
          <a:prstGeom prst="roundRect">
            <a:avLst/>
          </a:prstGeom>
          <a:noFill/>
          <a:ln w="9525" cap="flat" cmpd="sng" algn="ctr">
            <a:solidFill>
              <a:srgbClr val="2F72B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0134600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Place cell experiments: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820400" y="21717000"/>
            <a:ext cx="11658600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Data Characteristics- high variance</a:t>
            </a:r>
          </a:p>
          <a:p>
            <a:endParaRPr lang="en-US" sz="4400" dirty="0" smtClean="0"/>
          </a:p>
          <a:p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Model selection: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Classification- Support Vector Machine, K-nearest neighbor, Random Forest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Regression- Neural Network, K-nearest neighbor, Random Forest</a:t>
            </a:r>
            <a:endParaRPr lang="en-US" sz="4400" dirty="0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295400" y="28422600"/>
            <a:ext cx="2010833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6600" b="1" dirty="0">
                <a:latin typeface="Times"/>
                <a:cs typeface="Times"/>
              </a:rPr>
              <a:t>3</a:t>
            </a:r>
            <a:r>
              <a:rPr lang="en-US" sz="6600" b="1" dirty="0" smtClean="0">
                <a:latin typeface="Times"/>
                <a:cs typeface="Times"/>
              </a:rPr>
              <a:t>. Classification Results</a:t>
            </a:r>
          </a:p>
        </p:txBody>
      </p:sp>
      <p:pic>
        <p:nvPicPr>
          <p:cNvPr id="7" name="Picture 6" descr="LearningCur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17" y="19888200"/>
            <a:ext cx="9739837" cy="7086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90600" y="29870400"/>
            <a:ext cx="1165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Random Forest- Optimal number of trees is 200</a:t>
            </a:r>
          </a:p>
          <a:p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SVM- Optimal penalty parameter of the error term is 5.0</a:t>
            </a:r>
          </a:p>
          <a:p>
            <a:pPr marL="571500" indent="-571500">
              <a:buFont typeface="Arial"/>
              <a:buChar char="•"/>
            </a:pP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 err="1" smtClean="0"/>
              <a:t>kNN</a:t>
            </a:r>
            <a:r>
              <a:rPr lang="en-US" sz="4400" dirty="0" smtClean="0"/>
              <a:t>- Optimal number of neighbors is 1 and distance metric </a:t>
            </a:r>
            <a:r>
              <a:rPr lang="en-US" sz="4400" smtClean="0"/>
              <a:t>is Manhattan</a:t>
            </a:r>
            <a:endParaRPr lang="en-US" sz="4400" dirty="0" smtClean="0"/>
          </a:p>
        </p:txBody>
      </p:sp>
      <p:pic>
        <p:nvPicPr>
          <p:cNvPr id="18" name="Picture 17" descr="ClassificationResult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9489400"/>
            <a:ext cx="9525000" cy="6858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612600" y="6477000"/>
            <a:ext cx="12573000" cy="10741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800" dirty="0" smtClean="0"/>
              <a:t>Random Forest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number of trees is 200</a:t>
            </a:r>
          </a:p>
          <a:p>
            <a:endParaRPr lang="en-US" sz="2000" dirty="0" smtClean="0"/>
          </a:p>
          <a:p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800" dirty="0" err="1" smtClean="0"/>
              <a:t>kNN</a:t>
            </a:r>
            <a:endParaRPr lang="en-US" sz="4800" dirty="0" smtClean="0"/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number of neighbors is 1 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distance metric is Manhattan</a:t>
            </a:r>
          </a:p>
          <a:p>
            <a:pPr lvl="2"/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800" dirty="0" smtClean="0"/>
              <a:t>Neural Network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number of hidden layers is 4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size of hidden layers is 500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activation function for the hidden layers is hyperbolic tangent 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algorithm for weight optimization is stochastic gradient descent  </a:t>
            </a:r>
          </a:p>
          <a:p>
            <a:pPr marL="1485900" lvl="2" indent="-571500">
              <a:buFont typeface="Arial"/>
              <a:buChar char="•"/>
            </a:pPr>
            <a:r>
              <a:rPr lang="en-US" sz="4400" dirty="0" smtClean="0"/>
              <a:t>Optimal L2 penalty (α) parameter is 0.8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83438"/>
              </p:ext>
            </p:extLst>
          </p:nvPr>
        </p:nvGraphicFramePr>
        <p:xfrm>
          <a:off x="37566600" y="8153400"/>
          <a:ext cx="7162800" cy="7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Euclidean</a:t>
                      </a:r>
                      <a:r>
                        <a:rPr lang="en-US" sz="4000" baseline="0" dirty="0" smtClean="0">
                          <a:solidFill>
                            <a:srgbClr val="000000"/>
                          </a:solidFill>
                        </a:rPr>
                        <a:t> Error</a:t>
                      </a:r>
                      <a:endParaRPr lang="en-US" sz="4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Random </a:t>
                      </a:r>
                    </a:p>
                    <a:p>
                      <a:pPr algn="ctr"/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Forest</a:t>
                      </a:r>
                      <a:endParaRPr lang="en-US" sz="4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000000"/>
                          </a:solidFill>
                        </a:rPr>
                        <a:t>16.297</a:t>
                      </a:r>
                      <a:endParaRPr lang="en-US" sz="4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K-Nearest</a:t>
                      </a:r>
                    </a:p>
                    <a:p>
                      <a:pPr algn="ctr"/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Neighbors</a:t>
                      </a:r>
                      <a:endParaRPr lang="en-US" sz="4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000000"/>
                          </a:solidFill>
                        </a:rPr>
                        <a:t>2.0167</a:t>
                      </a:r>
                      <a:endParaRPr lang="en-US" sz="4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Neural Network</a:t>
                      </a:r>
                      <a:endParaRPr lang="en-US" sz="4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000000"/>
                          </a:solidFill>
                        </a:rPr>
                        <a:t>11.934</a:t>
                      </a:r>
                      <a:endParaRPr lang="en-US" sz="4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0000"/>
                          </a:solidFill>
                        </a:rPr>
                        <a:t>Random</a:t>
                      </a:r>
                      <a:endParaRPr lang="en-US" sz="4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rgbClr val="000000"/>
                          </a:solidFill>
                        </a:rPr>
                        <a:t>88.376</a:t>
                      </a:r>
                      <a:endParaRPr lang="en-US" sz="4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327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Document</vt:lpstr>
      <vt:lpstr>Predicting a Rat’s Location from Place Cell Activity  ??? and ??? Davidson College Departments of Mathematics and Computer Science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 coli Calculates Solution to the Burnt Pancake-Flipping Problem Samantha Simpson1, W. Lance Harden2, Sabriya Rosemond3, Erin Zwack1,  A. Malcolm Campbell1, and Laurie J. Heyer2</dc:title>
  <dc:creator>Taye, Telavive</dc:creator>
  <cp:lastModifiedBy>Raghuram Ramanujan</cp:lastModifiedBy>
  <cp:revision>223</cp:revision>
  <dcterms:modified xsi:type="dcterms:W3CDTF">2017-04-24T01:42:53Z</dcterms:modified>
</cp:coreProperties>
</file>