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36576000" cx="45720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932baec_0_0:notes"/>
          <p:cNvSpPr/>
          <p:nvPr>
            <p:ph idx="2" type="sldImg"/>
          </p:nvPr>
        </p:nvSpPr>
        <p:spPr>
          <a:xfrm>
            <a:off x="1285920" y="685800"/>
            <a:ext cx="42858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58c932baec_0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58c932baec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3647250" y="9404089"/>
            <a:ext cx="38440500" cy="118380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648137" y="22562844"/>
            <a:ext cx="38440500" cy="38484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3647250" y="5219200"/>
            <a:ext cx="38442000" cy="88512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647250" y="16162758"/>
            <a:ext cx="38442000" cy="112383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Char char="●"/>
              <a:defRPr>
                <a:solidFill>
                  <a:schemeClr val="lt1"/>
                </a:solidFill>
              </a:defRPr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429720" y="11361600"/>
            <a:ext cx="38860200" cy="78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286000" y="8558640"/>
            <a:ext cx="41147700" cy="21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  <a:lvl2pPr lvl="1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2pPr>
            <a:lvl3pPr lvl="2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3pPr>
            <a:lvl4pPr lvl="3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4pPr>
            <a:lvl5pPr lvl="4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5pPr>
            <a:lvl6pPr lvl="5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6pPr>
            <a:lvl7pPr lvl="6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7pPr>
            <a:lvl8pPr lvl="7" rtl="0" algn="l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8pPr>
            <a:lvl9pPr lvl="8" rtl="0" algn="l">
              <a:spcBef>
                <a:spcPts val="9100"/>
              </a:spcBef>
              <a:spcAft>
                <a:spcPts val="9100"/>
              </a:spcAft>
              <a:buSzPts val="6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3647250" y="9404089"/>
            <a:ext cx="38442000" cy="10798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3647250" y="9377067"/>
            <a:ext cx="38443500" cy="3805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647250" y="14783111"/>
            <a:ext cx="38443500" cy="16078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646626" y="14783111"/>
            <a:ext cx="18871500" cy="16078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23218018" y="14783111"/>
            <a:ext cx="18871500" cy="16078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3650000" y="9377067"/>
            <a:ext cx="16504500" cy="9824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606125" y="19781156"/>
            <a:ext cx="16504500" cy="113601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3647250" y="6146133"/>
            <a:ext cx="35106000" cy="212268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22860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21450" lIns="521450" spcFirstLastPara="1" rIns="521450" wrap="square" tIns="521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3650000" y="9377067"/>
            <a:ext cx="16504500" cy="119979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3624750" y="22481956"/>
            <a:ext cx="16504500" cy="53973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25871125" y="9618667"/>
            <a:ext cx="16872000" cy="21514800"/>
          </a:xfrm>
          <a:prstGeom prst="rect">
            <a:avLst/>
          </a:prstGeom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628650" lvl="1" marL="9144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indent="-628650" lvl="2" marL="13716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indent="-628650" lvl="3" marL="18288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indent="-628650" lvl="4" marL="22860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indent="-628650" lvl="5" marL="274320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indent="-628650" lvl="6" marL="320040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indent="-628650" lvl="7" marL="365760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indent="-628650" lvl="8" marL="411480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624750" y="31093697"/>
            <a:ext cx="38487000" cy="32748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58500" y="3164622"/>
            <a:ext cx="426030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/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b="1" sz="16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58500" y="8195378"/>
            <a:ext cx="42603000" cy="24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450" lIns="521450" spcFirstLastPara="1" rIns="521450" wrap="square" tIns="521450"/>
          <a:lstStyle>
            <a:lvl1pPr indent="-698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Lato"/>
              <a:buChar char="●"/>
              <a:defRPr sz="7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628650" lvl="1" marL="9144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628650" lvl="2" marL="13716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628650" lvl="3" marL="18288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628650" lvl="4" marL="22860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628650" lvl="5" marL="27432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628650" lvl="6" marL="32004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628650" lvl="7" marL="365760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628650" lvl="8" marL="4114800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450" lIns="521450" spcFirstLastPara="1" rIns="521450" wrap="square" tIns="521450">
            <a:noAutofit/>
          </a:bodyPr>
          <a:lstStyle>
            <a:lvl1pPr lvl="0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147350" y="19401528"/>
            <a:ext cx="9491700" cy="372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1322500" y="19401528"/>
            <a:ext cx="10512000" cy="372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30313640"/>
            <a:ext cx="6036674" cy="557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4"/>
          <p:cNvGrpSpPr/>
          <p:nvPr/>
        </p:nvGrpSpPr>
        <p:grpSpPr>
          <a:xfrm>
            <a:off x="571400" y="3932373"/>
            <a:ext cx="21754959" cy="10427636"/>
            <a:chOff x="-14953573" y="1470637"/>
            <a:chExt cx="21509748" cy="1183345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-14953525" y="1470637"/>
              <a:ext cx="21509700" cy="13140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647700" lvl="0" marL="457200" rtl="0" algn="ctr">
                <a:spcBef>
                  <a:spcPts val="0"/>
                </a:spcBef>
                <a:spcAft>
                  <a:spcPts val="0"/>
                </a:spcAft>
                <a:buSzPts val="6600"/>
                <a:buFont typeface="Times New Roman"/>
                <a:buAutoNum type="arabicPeriod"/>
              </a:pPr>
              <a:r>
                <a:rPr b="1" lang="en-US" sz="6600">
                  <a:latin typeface="Times New Roman"/>
                  <a:ea typeface="Times New Roman"/>
                  <a:cs typeface="Times New Roman"/>
                  <a:sym typeface="Times New Roman"/>
                </a:rPr>
                <a:t>Overview</a:t>
              </a:r>
              <a:endParaRPr sz="66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-14953573" y="2784587"/>
              <a:ext cx="21509700" cy="105195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1427098" y="5469639"/>
            <a:ext cx="201078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7132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lang="en-US" sz="4400"/>
              <a:t>Create a program that uses different search algorithms to solve Sokoban</a:t>
            </a:r>
            <a:endParaRPr sz="4400"/>
          </a:p>
          <a:p>
            <a:pPr indent="-57132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Search algorithms like IDA* &amp; MCTS have numerous real-world applications</a:t>
            </a:r>
            <a:endParaRPr sz="4400"/>
          </a:p>
          <a:p>
            <a:pPr indent="-508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</a:pPr>
            <a:r>
              <a:rPr lang="en-US" sz="4400"/>
              <a:t>AI planning, pathfinding in video games, autonomous vehicles</a:t>
            </a:r>
            <a:endParaRPr sz="4400"/>
          </a:p>
          <a:p>
            <a:pPr indent="-57132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Sokoban represents a complex domain in which to evaluate these algorithms</a:t>
            </a:r>
            <a:endParaRPr sz="4400"/>
          </a:p>
          <a:p>
            <a:pPr indent="-57132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Solving Sokoban is difficult - it is a NP-hard, PSPACE-complete problem 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75" y="9652175"/>
            <a:ext cx="6950827" cy="423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173773" y="9084440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1: Initial State of the original level-1 Sokoban Puzzle</a:t>
            </a:r>
            <a:endParaRPr sz="24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33" y="9657945"/>
            <a:ext cx="7121269" cy="42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1923673" y="9096819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2: Solved State of the original level-1 Sokoban Puzzle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573660" y="14676587"/>
            <a:ext cx="21786403" cy="8687465"/>
            <a:chOff x="726183" y="14205980"/>
            <a:chExt cx="22172199" cy="8687465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726183" y="14205980"/>
              <a:ext cx="22172199" cy="1114569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latin typeface="Times New Roman"/>
                  <a:ea typeface="Times New Roman"/>
                  <a:cs typeface="Times New Roman"/>
                  <a:sym typeface="Times New Roman"/>
                </a:rPr>
                <a:t>2. Sokoban Features</a:t>
              </a:r>
              <a:endParaRPr sz="6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26236" y="15320546"/>
              <a:ext cx="22172100" cy="75729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3639327" y="17444811"/>
              <a:ext cx="738774" cy="472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6223" y="15406768"/>
              <a:ext cx="22140300" cy="30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-571320" lvl="0" marL="5716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A p</a:t>
              </a:r>
              <a:r>
                <a:rPr lang="en-US" sz="4400"/>
                <a:t>uzzle game created in 1981 by Hiroyuki Imabayashi published by Thinking Rabbit</a:t>
              </a:r>
              <a:endParaRPr sz="4400"/>
            </a:p>
            <a:p>
              <a:pPr indent="-571320" lvl="0" marL="5716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Sokoban is a Japanese word meaning </a:t>
              </a:r>
              <a:r>
                <a:rPr lang="en-US" sz="4400"/>
                <a:t>“warehouse keeper”</a:t>
              </a:r>
              <a:endParaRPr sz="4400"/>
            </a:p>
            <a:p>
              <a:pPr indent="-571320" lvl="0" marL="5716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Objective: Players push boxes vertically or horizontally into designated goal spaces</a:t>
              </a:r>
              <a:endParaRPr sz="4400" strike="sngStrike"/>
            </a:p>
            <a:p>
              <a:pPr indent="-571320" lvl="0" marL="5716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NP-hard, PSPACE-complete</a:t>
              </a:r>
              <a:endParaRPr sz="4400"/>
            </a:p>
            <a:p>
              <a:pPr indent="-5080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/>
                <a:t>At least as difficult as NP-complete problems and requires large memory spaces</a:t>
              </a:r>
              <a:endParaRPr sz="44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924278" y="18846133"/>
              <a:ext cx="10231637" cy="3657019"/>
              <a:chOff x="11890548" y="16645992"/>
              <a:chExt cx="10210800" cy="3796739"/>
            </a:xfrm>
          </p:grpSpPr>
          <p:sp>
            <p:nvSpPr>
              <p:cNvPr id="111" name="Google Shape;111;p14"/>
              <p:cNvSpPr txBox="1"/>
              <p:nvPr/>
            </p:nvSpPr>
            <p:spPr>
              <a:xfrm>
                <a:off x="11890548" y="16645992"/>
                <a:ext cx="10210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000"/>
                  <a:t>Deadlocks:</a:t>
                </a:r>
                <a:r>
                  <a:rPr lang="en-US" sz="4000"/>
                  <a:t> </a:t>
                </a:r>
                <a:r>
                  <a:rPr lang="en-US" sz="4000"/>
                  <a:t>Need to detect a deadlocks as t</a:t>
                </a:r>
                <a:r>
                  <a:rPr lang="en-US" sz="4000"/>
                  <a:t>hey would </a:t>
                </a:r>
                <a:r>
                  <a:rPr lang="en-US" sz="4000"/>
                  <a:t>render puzzle unsolvable</a:t>
                </a:r>
                <a:endParaRPr sz="4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/>
              </a:p>
            </p:txBody>
          </p:sp>
          <p:pic>
            <p:nvPicPr>
              <p:cNvPr id="112" name="Google Shape;11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590430" y="18135921"/>
                <a:ext cx="4127924" cy="2306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4"/>
              <p:cNvSpPr/>
              <p:nvPr/>
            </p:nvSpPr>
            <p:spPr>
              <a:xfrm>
                <a:off x="13074624" y="18719901"/>
                <a:ext cx="716700" cy="627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4091988" y="19158598"/>
                <a:ext cx="716700" cy="1095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17132645" y="18761178"/>
                <a:ext cx="4894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3: Two examples of deadlocks due to frozen boxes. </a:t>
                </a:r>
                <a:endParaRPr/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11384655" y="18846972"/>
              <a:ext cx="11214443" cy="3805734"/>
              <a:chOff x="12090945" y="20865914"/>
              <a:chExt cx="10130700" cy="4143389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16851256" y="23092914"/>
                <a:ext cx="716700" cy="490200"/>
              </a:xfrm>
              <a:prstGeom prst="striped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 txBox="1"/>
              <p:nvPr/>
            </p:nvSpPr>
            <p:spPr>
              <a:xfrm>
                <a:off x="12090945" y="20865914"/>
                <a:ext cx="10130700" cy="15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000"/>
                  <a:t>Tunnels: </a:t>
                </a:r>
                <a:r>
                  <a:rPr lang="en-US" sz="4000"/>
                  <a:t>Model </a:t>
                </a:r>
                <a:r>
                  <a:rPr lang="en-US" sz="4000"/>
                  <a:t>consecutive pushes along the tunnel</a:t>
                </a:r>
                <a:r>
                  <a:rPr lang="en-US" sz="4000"/>
                  <a:t> as one move to reduce complexity</a:t>
                </a:r>
                <a:endParaRPr sz="4000"/>
              </a:p>
            </p:txBody>
          </p:sp>
          <p:pic>
            <p:nvPicPr>
              <p:cNvPr id="119" name="Google Shape;119;p14"/>
              <p:cNvPicPr preferRelativeResize="0"/>
              <p:nvPr/>
            </p:nvPicPr>
            <p:blipFill rotWithShape="1">
              <a:blip r:embed="rId7">
                <a:alphaModFix/>
              </a:blip>
              <a:srcRect b="4868" l="0" r="0" t="2401"/>
              <a:stretch/>
            </p:blipFill>
            <p:spPr>
              <a:xfrm>
                <a:off x="18236879" y="22471104"/>
                <a:ext cx="2701673" cy="1993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4"/>
              <p:cNvPicPr preferRelativeResize="0"/>
              <p:nvPr/>
            </p:nvPicPr>
            <p:blipFill rotWithShape="1">
              <a:blip r:embed="rId8">
                <a:alphaModFix/>
              </a:blip>
              <a:srcRect b="3920" l="0" r="0" t="0"/>
              <a:stretch/>
            </p:blipFill>
            <p:spPr>
              <a:xfrm>
                <a:off x="13082694" y="22465688"/>
                <a:ext cx="3035699" cy="19935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4"/>
              <p:cNvSpPr txBox="1"/>
              <p:nvPr/>
            </p:nvSpPr>
            <p:spPr>
              <a:xfrm>
                <a:off x="14387341" y="24351103"/>
                <a:ext cx="6981900" cy="6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4: FIve consecutive right pushes</a:t>
                </a:r>
                <a:endParaRPr/>
              </a:p>
            </p:txBody>
          </p:sp>
        </p:grpSp>
      </p:grpSp>
      <p:sp>
        <p:nvSpPr>
          <p:cNvPr id="122" name="Google Shape;122;p14"/>
          <p:cNvSpPr txBox="1"/>
          <p:nvPr/>
        </p:nvSpPr>
        <p:spPr>
          <a:xfrm>
            <a:off x="0" y="0"/>
            <a:ext cx="45720000" cy="3534300"/>
          </a:xfrm>
          <a:prstGeom prst="rect">
            <a:avLst/>
          </a:prstGeom>
          <a:solidFill>
            <a:srgbClr val="A7B3EF">
              <a:alpha val="6902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Times New Roman"/>
                <a:ea typeface="Times New Roman"/>
                <a:cs typeface="Times New Roman"/>
                <a:sym typeface="Times New Roman"/>
              </a:rPr>
              <a:t>Sokoban, Solved: Modeling Sokoban Puzzles as Search Problems </a:t>
            </a:r>
            <a:r>
              <a:rPr b="1" lang="en-US" sz="9600"/>
              <a:t> </a:t>
            </a:r>
            <a:br>
              <a:rPr lang="en-US" sz="1800"/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Matthew Days and Yangzi Jiang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Davidson College Departments of Mathematics and Computer Science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22804111" y="3932709"/>
            <a:ext cx="22499154" cy="19556943"/>
            <a:chOff x="47290063" y="6224678"/>
            <a:chExt cx="21509707" cy="17764505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47290070" y="6224678"/>
              <a:ext cx="21509700" cy="10959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latin typeface="Times New Roman"/>
                  <a:ea typeface="Times New Roman"/>
                  <a:cs typeface="Times New Roman"/>
                  <a:sym typeface="Times New Roman"/>
                </a:rPr>
                <a:t>4. Results</a:t>
              </a:r>
              <a:endParaRPr sz="6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7290063" y="7320582"/>
              <a:ext cx="21509700" cy="166686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23394323" y="23709598"/>
            <a:ext cx="21830249" cy="8925978"/>
            <a:chOff x="-14953579" y="1326300"/>
            <a:chExt cx="21509754" cy="11060691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-14953525" y="1326300"/>
              <a:ext cx="21509700" cy="13665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latin typeface="Times New Roman"/>
                  <a:ea typeface="Times New Roman"/>
                  <a:cs typeface="Times New Roman"/>
                  <a:sym typeface="Times New Roman"/>
                </a:rPr>
                <a:t>5. Conclusion</a:t>
              </a:r>
              <a:endParaRPr sz="6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-14953579" y="2692791"/>
              <a:ext cx="21509700" cy="96942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23426129" y="32951675"/>
            <a:ext cx="21810900" cy="1113900"/>
          </a:xfrm>
          <a:prstGeom prst="rect">
            <a:avLst/>
          </a:prstGeom>
          <a:solidFill>
            <a:srgbClr val="B4C7E7">
              <a:alpha val="60000"/>
            </a:srgbClr>
          </a:solidFill>
          <a:ln cap="flat" cmpd="sng" w="952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latin typeface="Times New Roman"/>
                <a:ea typeface="Times New Roman"/>
                <a:cs typeface="Times New Roman"/>
                <a:sym typeface="Times New Roman"/>
              </a:rPr>
              <a:t>6. Acknowledgements &amp; Sources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3426100" y="34065495"/>
            <a:ext cx="21810900" cy="1940100"/>
          </a:xfrm>
          <a:prstGeom prst="rect">
            <a:avLst/>
          </a:prstGeom>
          <a:noFill/>
          <a:ln cap="flat" cmpd="sng" w="952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5920" lvl="0" marL="57168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We would like to thank Dr. Raghu Ramanujah for his guidance on this project</a:t>
            </a:r>
            <a:endParaRPr sz="4000"/>
          </a:p>
          <a:p>
            <a:pPr indent="-545920" lvl="0" marL="57168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Game figures: Original puzzle game written by Hiroyuki Imabayashi; © 1982 by THINKING RABBIT Inc. JAPAN; retrieved from sokoban.info</a:t>
            </a:r>
            <a:endParaRPr sz="4000"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11611375" y="23707950"/>
            <a:ext cx="11325378" cy="12297575"/>
            <a:chOff x="22923150" y="14285990"/>
            <a:chExt cx="13938927" cy="11747779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22923177" y="14285990"/>
              <a:ext cx="13938900" cy="10383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latin typeface="Times New Roman"/>
                  <a:ea typeface="Times New Roman"/>
                  <a:cs typeface="Times New Roman"/>
                  <a:sym typeface="Times New Roman"/>
                </a:rPr>
                <a:t>3b. Monte Carlo Tree Search (MCTS)</a:t>
              </a:r>
              <a:endParaRPr b="1" sz="5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22923150" y="15324369"/>
              <a:ext cx="13938900" cy="107094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3120272" y="15760130"/>
              <a:ext cx="13695900" cy="27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MCTS does not require domain-specific knowledge, only legal moves and goal conditions (this lack of knowledge causes a performance hit)</a:t>
              </a:r>
              <a:endParaRPr sz="4400"/>
            </a:p>
          </p:txBody>
        </p:sp>
        <p:pic>
          <p:nvPicPr>
            <p:cNvPr id="135" name="Google Shape;13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044316" y="19089407"/>
              <a:ext cx="13695877" cy="58892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4"/>
          <p:cNvGrpSpPr/>
          <p:nvPr/>
        </p:nvGrpSpPr>
        <p:grpSpPr>
          <a:xfrm>
            <a:off x="303250" y="23706875"/>
            <a:ext cx="11019253" cy="12298751"/>
            <a:chOff x="727729" y="22984892"/>
            <a:chExt cx="10892895" cy="12163734"/>
          </a:xfrm>
        </p:grpSpPr>
        <p:grpSp>
          <p:nvGrpSpPr>
            <p:cNvPr id="137" name="Google Shape;137;p14"/>
            <p:cNvGrpSpPr/>
            <p:nvPr/>
          </p:nvGrpSpPr>
          <p:grpSpPr>
            <a:xfrm>
              <a:off x="727729" y="22984892"/>
              <a:ext cx="10892895" cy="12163734"/>
              <a:chOff x="-14953491" y="1470655"/>
              <a:chExt cx="21510457" cy="10099502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-14953491" y="1470655"/>
                <a:ext cx="21509700" cy="878400"/>
              </a:xfrm>
              <a:prstGeom prst="rect">
                <a:avLst/>
              </a:prstGeom>
              <a:solidFill>
                <a:srgbClr val="B4C7E7">
                  <a:alpha val="60000"/>
                </a:srgbClr>
              </a:solidFill>
              <a:ln cap="flat" cmpd="sng" w="9525">
                <a:solidFill>
                  <a:srgbClr val="1F38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3a</a:t>
                </a:r>
                <a:r>
                  <a:rPr b="1" lang="en-US" sz="5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. Iterative Deepening A* (IDA*)</a:t>
                </a:r>
                <a:endParaRPr b="1" sz="3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-14952734" y="2349057"/>
                <a:ext cx="21509700" cy="9221100"/>
              </a:xfrm>
              <a:prstGeom prst="rect">
                <a:avLst/>
              </a:prstGeom>
              <a:noFill/>
              <a:ln cap="flat" cmpd="sng" w="9525">
                <a:solidFill>
                  <a:srgbClr val="1F38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p14"/>
            <p:cNvSpPr/>
            <p:nvPr/>
          </p:nvSpPr>
          <p:spPr>
            <a:xfrm>
              <a:off x="728100" y="24042825"/>
              <a:ext cx="10892400" cy="89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-571320" lvl="0" marL="5716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Graph search algorithm that uses heuristic function as guide</a:t>
              </a:r>
              <a:endParaRPr sz="4400"/>
            </a:p>
            <a:p>
              <a:pPr indent="-571320" lvl="0" marL="5716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Trade off between time and space:</a:t>
              </a:r>
              <a:endParaRPr sz="4400"/>
            </a:p>
            <a:p>
              <a:pPr indent="-5080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/>
                <a:t>IDA* Saves storage space with DFS &amp; pruning</a:t>
              </a:r>
              <a:endParaRPr sz="4400"/>
            </a:p>
            <a:p>
              <a:pPr indent="-508000" lvl="2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■"/>
              </a:pPr>
              <a:r>
                <a:rPr lang="en-US" sz="4400"/>
                <a:t>Addresses the high space-complexity issue with with Sokoban.</a:t>
              </a:r>
              <a:endParaRPr sz="4400"/>
            </a:p>
            <a:p>
              <a:pPr indent="-5080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○"/>
              </a:pPr>
              <a:r>
                <a:rPr lang="en-US" sz="4400"/>
                <a:t>Vanilla IDA* is more </a:t>
              </a:r>
              <a:endParaRPr sz="4400"/>
            </a:p>
            <a:p>
              <a:pPr indent="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time-costly as it may </a:t>
              </a:r>
              <a:endParaRPr sz="4400"/>
            </a:p>
            <a:p>
              <a:pPr indent="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revisit the same states </a:t>
              </a:r>
              <a:endParaRPr sz="4400"/>
            </a:p>
            <a:p>
              <a:pPr indent="-508000" lvl="2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■"/>
              </a:pPr>
              <a:r>
                <a:rPr lang="en-US" sz="4400"/>
                <a:t>Transition hashtable </a:t>
              </a:r>
              <a:endParaRPr sz="4400"/>
            </a:p>
            <a:p>
              <a:pPr indent="0" lvl="0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to record </a:t>
              </a:r>
              <a:endParaRPr sz="4400"/>
            </a:p>
            <a:p>
              <a:pPr indent="0" lvl="0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visited states</a:t>
              </a:r>
              <a:endParaRPr sz="4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