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5720000" cy="3657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8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E036F48-3197-4630-865E-55897D81F3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1285920" y="685800"/>
            <a:ext cx="4285800" cy="342864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DBC506-C517-4C3C-9A60-F66BCE34B8C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4114764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4114764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370120" y="855864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3370120" y="1963872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324944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198200" y="8558640"/>
            <a:ext cx="1324944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0110760" y="8558640"/>
            <a:ext cx="1324944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1324944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6198200" y="19638720"/>
            <a:ext cx="1324944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0110760" y="19638720"/>
            <a:ext cx="1324944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86000" y="8558640"/>
            <a:ext cx="41147640" cy="212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41147640" cy="212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20079720" cy="212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3370120" y="8558640"/>
            <a:ext cx="20079720" cy="212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9720" y="11361600"/>
            <a:ext cx="38860200" cy="3634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3370120" y="8558640"/>
            <a:ext cx="20079720" cy="212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20079720" cy="212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3370120" y="855864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3370120" y="1963872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3370120" y="8558640"/>
            <a:ext cx="2007972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41147640" cy="1011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429720" y="11361600"/>
            <a:ext cx="38860200" cy="7840440"/>
          </a:xfrm>
          <a:prstGeom prst="rect">
            <a:avLst/>
          </a:prstGeom>
        </p:spPr>
        <p:txBody>
          <a:bodyPr lIns="438840" rIns="438840" tIns="219600" bIns="219600" anchor="ctr"/>
          <a:p>
            <a:pPr algn="ctr">
              <a:lnSpc>
                <a:spcPct val="100000"/>
              </a:lnSpc>
            </a:pPr>
            <a:r>
              <a:rPr b="0" lang="en-US" sz="211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2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285280" y="33305760"/>
            <a:ext cx="10668960" cy="2539800"/>
          </a:xfrm>
          <a:prstGeom prst="rect">
            <a:avLst/>
          </a:prstGeom>
        </p:spPr>
        <p:txBody>
          <a:bodyPr lIns="438840" rIns="438840" tIns="219600" bIns="2196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5620400" y="33305760"/>
            <a:ext cx="14478840" cy="2539800"/>
          </a:xfrm>
          <a:prstGeom prst="rect">
            <a:avLst/>
          </a:prstGeom>
        </p:spPr>
        <p:txBody>
          <a:bodyPr lIns="438840" rIns="438840" tIns="219600" bIns="2196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2765400" y="33305760"/>
            <a:ext cx="10668960" cy="2539800"/>
          </a:xfrm>
          <a:prstGeom prst="rect">
            <a:avLst/>
          </a:prstGeom>
        </p:spPr>
        <p:txBody>
          <a:bodyPr lIns="438840" rIns="438840" tIns="219600" bIns="219600"/>
          <a:p>
            <a:pPr algn="r">
              <a:lnSpc>
                <a:spcPct val="100000"/>
              </a:lnSpc>
            </a:pPr>
            <a:fld id="{2A145C4B-21F0-40C4-B575-8F08738AA116}" type="slidenum">
              <a:rPr b="0" lang="en-US" sz="6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67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286000" y="8558640"/>
            <a:ext cx="41147640" cy="212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143000" y="21960"/>
            <a:ext cx="43401240" cy="3733560"/>
          </a:xfrm>
          <a:prstGeom prst="rect">
            <a:avLst/>
          </a:prstGeom>
          <a:noFill/>
          <a:ln>
            <a:noFill/>
          </a:ln>
        </p:spPr>
        <p:txBody>
          <a:bodyPr lIns="438840" rIns="438840" tIns="219600" bIns="219600" anchor="ctr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Sokoban, Solved: Modelling Sokoban Puzzles as Search Problems 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Matthew Days and Yangzi Jiang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Davidson College Departments of Mathematics and Computer Science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990720" y="4302000"/>
            <a:ext cx="212720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1.Abstract/Introduction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23545800" y="28609920"/>
            <a:ext cx="208753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6. Conclusion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23850720" y="4495680"/>
            <a:ext cx="20837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4. Results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1143000" y="5867280"/>
            <a:ext cx="14401440" cy="9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Neurons in the Hippocampus of rats</a:t>
            </a: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Exhibit increased neural activity when rat is in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specific area of environment</a:t>
            </a: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Areas are known as receptive fields</a:t>
            </a: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Set of all receptive fields cover the environment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 typical place cell experiments, the firings of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neurons in CA1 of the hippocampus are recorded    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while a rat explores an open field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52" name="Picture 7" descr=""/>
          <p:cNvPicPr/>
          <p:nvPr/>
        </p:nvPicPr>
        <p:blipFill>
          <a:blip r:embed="rId1"/>
          <a:stretch/>
        </p:blipFill>
        <p:spPr>
          <a:xfrm>
            <a:off x="14706720" y="6324480"/>
            <a:ext cx="7592760" cy="6705360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1600200" y="15198840"/>
            <a:ext cx="20107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2. Sokoban: The Game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1201400" y="16800120"/>
            <a:ext cx="1120104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Training examples = number of firings of each neuron in a 150 ms interval </a:t>
            </a: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Features = recordings from 71 neurons</a:t>
            </a: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Labels were the location of the rat: </a:t>
            </a:r>
            <a:endParaRPr b="0" lang="en-US" sz="44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Classification- location in 4x4 grid</a:t>
            </a:r>
            <a:endParaRPr b="0" lang="en-US" sz="44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Regression- Cartesian coordinates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5" name="Picture 14" descr=""/>
          <p:cNvPicPr/>
          <p:nvPr/>
        </p:nvPicPr>
        <p:blipFill>
          <a:blip r:embed="rId2"/>
          <a:stretch/>
        </p:blipFill>
        <p:spPr>
          <a:xfrm>
            <a:off x="28803600" y="17449920"/>
            <a:ext cx="10564200" cy="9981720"/>
          </a:xfrm>
          <a:prstGeom prst="rect">
            <a:avLst/>
          </a:prstGeom>
          <a:ln>
            <a:noFill/>
          </a:ln>
        </p:spPr>
      </p:pic>
      <p:sp>
        <p:nvSpPr>
          <p:cNvPr id="56" name="CustomShape 8"/>
          <p:cNvSpPr/>
          <p:nvPr/>
        </p:nvSpPr>
        <p:spPr>
          <a:xfrm>
            <a:off x="24536520" y="30084840"/>
            <a:ext cx="19497960" cy="61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 classification, our best performing model is kNN </a:t>
            </a:r>
            <a:endParaRPr b="0" lang="en-US" sz="4400" spc="-1" strike="noStrike">
              <a:latin typeface="Arial"/>
            </a:endParaRPr>
          </a:p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 regression, our best performing model is kNN</a:t>
            </a:r>
            <a:endParaRPr b="0" lang="en-US" sz="4400" spc="-1" strike="noStrike">
              <a:latin typeface="Arial"/>
            </a:endParaRPr>
          </a:p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successfully predicted the path of a rat from place cell activity with an error of 2.0167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Future Work:</a:t>
            </a: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Build models for other rats</a:t>
            </a: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Build models that predict a rat’s location from grid cell activity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558720" y="4114800"/>
            <a:ext cx="22097520" cy="1013436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0"/>
          <p:cNvSpPr/>
          <p:nvPr/>
        </p:nvSpPr>
        <p:spPr>
          <a:xfrm>
            <a:off x="570960" y="14935320"/>
            <a:ext cx="22097520" cy="1280124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1"/>
          <p:cNvSpPr/>
          <p:nvPr/>
        </p:nvSpPr>
        <p:spPr>
          <a:xfrm>
            <a:off x="552240" y="28346400"/>
            <a:ext cx="22097520" cy="7467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2"/>
          <p:cNvSpPr/>
          <p:nvPr/>
        </p:nvSpPr>
        <p:spPr>
          <a:xfrm>
            <a:off x="23139360" y="4114800"/>
            <a:ext cx="22097520" cy="236977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3"/>
          <p:cNvSpPr/>
          <p:nvPr/>
        </p:nvSpPr>
        <p:spPr>
          <a:xfrm>
            <a:off x="23088600" y="28422720"/>
            <a:ext cx="22097520" cy="739116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4"/>
          <p:cNvSpPr/>
          <p:nvPr/>
        </p:nvSpPr>
        <p:spPr>
          <a:xfrm>
            <a:off x="762120" y="10134720"/>
            <a:ext cx="9753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Place cell experiments: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>
            <a:off x="10820520" y="21717000"/>
            <a:ext cx="11658240" cy="50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Characteristics- high variance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Model selection:</a:t>
            </a:r>
            <a:endParaRPr b="0" lang="en-US" sz="44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Classification- Support Vector Machine, K-nearest neighbor, Random Forest</a:t>
            </a:r>
            <a:endParaRPr b="0" lang="en-US" sz="44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Regression- Neural Network, K-nearest neighbor, Random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CustomShape 16"/>
          <p:cNvSpPr/>
          <p:nvPr/>
        </p:nvSpPr>
        <p:spPr>
          <a:xfrm>
            <a:off x="1295280" y="28422720"/>
            <a:ext cx="20107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3. Iterative Deepening A* (IDA*)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65" name="Picture 6" descr=""/>
          <p:cNvPicPr/>
          <p:nvPr/>
        </p:nvPicPr>
        <p:blipFill>
          <a:blip r:embed="rId3"/>
          <a:stretch/>
        </p:blipFill>
        <p:spPr>
          <a:xfrm>
            <a:off x="1045800" y="19888200"/>
            <a:ext cx="9739440" cy="7086240"/>
          </a:xfrm>
          <a:prstGeom prst="rect">
            <a:avLst/>
          </a:prstGeom>
          <a:ln>
            <a:noFill/>
          </a:ln>
        </p:spPr>
      </p:pic>
      <p:sp>
        <p:nvSpPr>
          <p:cNvPr id="66" name="CustomShape 17"/>
          <p:cNvSpPr/>
          <p:nvPr/>
        </p:nvSpPr>
        <p:spPr>
          <a:xfrm>
            <a:off x="990720" y="29870280"/>
            <a:ext cx="1165824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Random Forest- Optimal number of trees is 200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SVM- Optimal penalty parameter of the error term is 5.0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kNN- Optimal number of neighbors is 1 and distance metric is Manhattan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7" name="Picture 17" descr=""/>
          <p:cNvPicPr/>
          <p:nvPr/>
        </p:nvPicPr>
        <p:blipFill>
          <a:blip r:embed="rId4"/>
          <a:stretch/>
        </p:blipFill>
        <p:spPr>
          <a:xfrm>
            <a:off x="13106520" y="29489400"/>
            <a:ext cx="9524520" cy="6857640"/>
          </a:xfrm>
          <a:prstGeom prst="rect">
            <a:avLst/>
          </a:prstGeom>
          <a:ln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24612480" y="6477120"/>
            <a:ext cx="12572640" cy="106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Random Forest</a:t>
            </a:r>
            <a:endParaRPr b="0" lang="en-US" sz="48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Optimal number of trees is 200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kNN</a:t>
            </a:r>
            <a:endParaRPr b="0" lang="en-US" sz="48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Optimal number of neighbors is 1 </a:t>
            </a:r>
            <a:endParaRPr b="0" lang="en-US" sz="44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Optimal distance metric is Manhattan</a:t>
            </a:r>
            <a:endParaRPr b="0" lang="en-US" sz="44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Neural Network</a:t>
            </a:r>
            <a:endParaRPr b="0" lang="en-US" sz="48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Optimal number of hidden layers is 4</a:t>
            </a:r>
            <a:endParaRPr b="0" lang="en-US" sz="44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Optimal size of hidden layers is 500</a:t>
            </a:r>
            <a:endParaRPr b="0" lang="en-US" sz="44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Optimal activation function for the hidden layers is hyperbolic tangent </a:t>
            </a:r>
            <a:endParaRPr b="0" lang="en-US" sz="44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Optimal algorithm for weight optimization is stochastic gradient descent  </a:t>
            </a:r>
            <a:endParaRPr b="0" lang="en-US" sz="44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Optimal L2 penalty (α) parameter is 0.8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69" name="Table 19"/>
          <p:cNvGraphicFramePr/>
          <p:nvPr/>
        </p:nvGraphicFramePr>
        <p:xfrm>
          <a:off x="37566720" y="8153280"/>
          <a:ext cx="7162560" cy="7619760"/>
        </p:xfrm>
        <a:graphic>
          <a:graphicData uri="http://schemas.openxmlformats.org/drawingml/2006/table">
            <a:tbl>
              <a:tblPr/>
              <a:tblGrid>
                <a:gridCol w="3581280"/>
                <a:gridCol w="3581280"/>
              </a:tblGrid>
              <a:tr h="1523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Euclidean Error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</a:tr>
              <a:tr h="152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Random </a:t>
                      </a:r>
                      <a:endParaRPr b="0" lang="en-US" sz="4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Forest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8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16.297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</a:tr>
              <a:tr h="152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K-Nearest</a:t>
                      </a:r>
                      <a:endParaRPr b="0" lang="en-US" sz="4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Neighbors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8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2.0167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</a:tr>
              <a:tr h="152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Neural Network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8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11.934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</a:tr>
              <a:tr h="1524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Random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800" spc="-1" strike="noStrike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88.376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fcff"/>
                    </a:solidFill>
                  </a:tcPr>
                </a:tc>
              </a:tr>
            </a:tbl>
          </a:graphicData>
        </a:graphic>
      </p:graphicFrame>
      <p:pic>
        <p:nvPicPr>
          <p:cNvPr id="70" name="" descr=""/>
          <p:cNvPicPr/>
          <p:nvPr/>
        </p:nvPicPr>
        <p:blipFill>
          <a:blip r:embed="rId5"/>
          <a:stretch/>
        </p:blipFill>
        <p:spPr>
          <a:xfrm>
            <a:off x="1600200" y="17145000"/>
            <a:ext cx="9448920" cy="2374920"/>
          </a:xfrm>
          <a:prstGeom prst="rect">
            <a:avLst/>
          </a:prstGeom>
          <a:ln>
            <a:noFill/>
          </a:ln>
        </p:spPr>
      </p:pic>
      <p:sp>
        <p:nvSpPr>
          <p:cNvPr id="71" name="CustomShape 20"/>
          <p:cNvSpPr/>
          <p:nvPr/>
        </p:nvSpPr>
        <p:spPr>
          <a:xfrm>
            <a:off x="-32841000" y="18713160"/>
            <a:ext cx="22097520" cy="7467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1"/>
          <p:cNvSpPr/>
          <p:nvPr/>
        </p:nvSpPr>
        <p:spPr>
          <a:xfrm>
            <a:off x="-32097960" y="18789480"/>
            <a:ext cx="20107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3a. Iterative Deepening </a:t>
            </a: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A* (IDA*)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73" name="CustomShape 22"/>
          <p:cNvSpPr/>
          <p:nvPr/>
        </p:nvSpPr>
        <p:spPr>
          <a:xfrm>
            <a:off x="-32402520" y="20237040"/>
            <a:ext cx="1165824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Random Forest- Optimal number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of trees is 200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SVM- Optimal penalty parameter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of the error term is 5.0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kNN- Optimal number of neighbors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1 and distance metric is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Manhattan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4" name="Picture 17" descr=""/>
          <p:cNvPicPr/>
          <p:nvPr/>
        </p:nvPicPr>
        <p:blipFill>
          <a:blip r:embed="rId6"/>
          <a:stretch/>
        </p:blipFill>
        <p:spPr>
          <a:xfrm>
            <a:off x="-20286720" y="19856160"/>
            <a:ext cx="9524520" cy="6857640"/>
          </a:xfrm>
          <a:prstGeom prst="rect">
            <a:avLst/>
          </a:prstGeom>
          <a:ln>
            <a:noFill/>
          </a:ln>
        </p:spPr>
      </p:pic>
      <p:sp>
        <p:nvSpPr>
          <p:cNvPr id="75" name="CustomShape 23"/>
          <p:cNvSpPr/>
          <p:nvPr/>
        </p:nvSpPr>
        <p:spPr>
          <a:xfrm>
            <a:off x="-33436080" y="30221280"/>
            <a:ext cx="22097520" cy="7467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4"/>
          <p:cNvSpPr/>
          <p:nvPr/>
        </p:nvSpPr>
        <p:spPr>
          <a:xfrm>
            <a:off x="-32693040" y="30297600"/>
            <a:ext cx="20107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3b. Simplified Memory A* </a:t>
            </a: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(SMA*)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77" name="CustomShape 25"/>
          <p:cNvSpPr/>
          <p:nvPr/>
        </p:nvSpPr>
        <p:spPr>
          <a:xfrm>
            <a:off x="-32997600" y="31745160"/>
            <a:ext cx="1165824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Random Forest- Optimal number of trees is 200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SVM- Optimal penalty parameter of the error term is 5.0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kNN- Optimal number of neighbors is 1 and distance metric is Manhattan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Picture 17" descr=""/>
          <p:cNvPicPr/>
          <p:nvPr/>
        </p:nvPicPr>
        <p:blipFill>
          <a:blip r:embed="rId7"/>
          <a:stretch/>
        </p:blipFill>
        <p:spPr>
          <a:xfrm>
            <a:off x="-20881800" y="31364280"/>
            <a:ext cx="952452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26"/>
          <p:cNvSpPr/>
          <p:nvPr/>
        </p:nvSpPr>
        <p:spPr>
          <a:xfrm>
            <a:off x="-32644080" y="41879520"/>
            <a:ext cx="22097520" cy="7467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7"/>
          <p:cNvSpPr/>
          <p:nvPr/>
        </p:nvSpPr>
        <p:spPr>
          <a:xfrm>
            <a:off x="-31901040" y="41955840"/>
            <a:ext cx="20107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3c. Monte Carlo Search Tree (MCST)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1" name="CustomShape 28"/>
          <p:cNvSpPr/>
          <p:nvPr/>
        </p:nvSpPr>
        <p:spPr>
          <a:xfrm>
            <a:off x="-32205600" y="43403400"/>
            <a:ext cx="1165824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Random Forest- Optimal number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of trees is 200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SVM- Optimal penalty parameter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of cthe error term is 5.0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kNN- Optimal number of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neighbors is 1 and distance metric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Manhattan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2" name="Picture 17" descr=""/>
          <p:cNvPicPr/>
          <p:nvPr/>
        </p:nvPicPr>
        <p:blipFill>
          <a:blip r:embed="rId8"/>
          <a:stretch/>
        </p:blipFill>
        <p:spPr>
          <a:xfrm>
            <a:off x="-20089800" y="43022520"/>
            <a:ext cx="9524520" cy="6857640"/>
          </a:xfrm>
          <a:prstGeom prst="rect">
            <a:avLst/>
          </a:prstGeom>
          <a:ln>
            <a:noFill/>
          </a:ln>
        </p:spPr>
      </p:pic>
      <p:sp>
        <p:nvSpPr>
          <p:cNvPr id="83" name="CustomShape 29"/>
          <p:cNvSpPr/>
          <p:nvPr/>
        </p:nvSpPr>
        <p:spPr>
          <a:xfrm>
            <a:off x="54681120" y="-365760"/>
            <a:ext cx="22097520" cy="7467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0"/>
          <p:cNvSpPr/>
          <p:nvPr/>
        </p:nvSpPr>
        <p:spPr>
          <a:xfrm>
            <a:off x="55424160" y="-289440"/>
            <a:ext cx="20107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3c. Monte Carlo Search Tree (MCST)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5" name="CustomShape 31"/>
          <p:cNvSpPr/>
          <p:nvPr/>
        </p:nvSpPr>
        <p:spPr>
          <a:xfrm>
            <a:off x="55119600" y="1158120"/>
            <a:ext cx="1165824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Random Forest- Optimal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number of trees is 200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SVM- Optimal penalty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parameter of cthe error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term is 5.0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kNN- Optimal number of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neighbors is 1 and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distance metric is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Manhattan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Picture 17" descr=""/>
          <p:cNvPicPr/>
          <p:nvPr/>
        </p:nvPicPr>
        <p:blipFill>
          <a:blip r:embed="rId9"/>
          <a:stretch/>
        </p:blipFill>
        <p:spPr>
          <a:xfrm>
            <a:off x="67235400" y="777240"/>
            <a:ext cx="9524520" cy="6857640"/>
          </a:xfrm>
          <a:prstGeom prst="rect">
            <a:avLst/>
          </a:prstGeom>
          <a:ln>
            <a:noFill/>
          </a:ln>
        </p:spPr>
      </p:pic>
      <p:sp>
        <p:nvSpPr>
          <p:cNvPr id="87" name="CustomShape 32"/>
          <p:cNvSpPr/>
          <p:nvPr/>
        </p:nvSpPr>
        <p:spPr>
          <a:xfrm>
            <a:off x="55077840" y="8641440"/>
            <a:ext cx="22097520" cy="7467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3"/>
          <p:cNvSpPr/>
          <p:nvPr/>
        </p:nvSpPr>
        <p:spPr>
          <a:xfrm>
            <a:off x="55820880" y="8717760"/>
            <a:ext cx="20107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4. Experiment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9" name="CustomShape 34"/>
          <p:cNvSpPr/>
          <p:nvPr/>
        </p:nvSpPr>
        <p:spPr>
          <a:xfrm>
            <a:off x="55516320" y="10165320"/>
            <a:ext cx="1165824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Random Forest- Optimal number of trees is 200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SVM- Optimal penalty parameter of cthe error term is 5.0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kNN- Optimal number of neighbors is 1 and distance metric is Manhattan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Picture 17" descr=""/>
          <p:cNvPicPr/>
          <p:nvPr/>
        </p:nvPicPr>
        <p:blipFill>
          <a:blip r:embed="rId10"/>
          <a:stretch/>
        </p:blipFill>
        <p:spPr>
          <a:xfrm>
            <a:off x="67632120" y="9784440"/>
            <a:ext cx="952452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35"/>
          <p:cNvSpPr/>
          <p:nvPr/>
        </p:nvSpPr>
        <p:spPr>
          <a:xfrm>
            <a:off x="52151760" y="28941120"/>
            <a:ext cx="22097520" cy="746712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2f72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6"/>
          <p:cNvSpPr/>
          <p:nvPr/>
        </p:nvSpPr>
        <p:spPr>
          <a:xfrm>
            <a:off x="52894800" y="29017440"/>
            <a:ext cx="20107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7. Conclusion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3" name="CustomShape 37"/>
          <p:cNvSpPr/>
          <p:nvPr/>
        </p:nvSpPr>
        <p:spPr>
          <a:xfrm>
            <a:off x="52590240" y="30465000"/>
            <a:ext cx="1165824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Random Forest- Optimal number of trees is 200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SVM- Optimal penalty parameter of cthe error term is 5.0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kNN- Optimal number of neighbors is 1 and distance metric is Manhattan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Picture 17" descr=""/>
          <p:cNvPicPr/>
          <p:nvPr/>
        </p:nvPicPr>
        <p:blipFill>
          <a:blip r:embed="rId11"/>
          <a:stretch/>
        </p:blipFill>
        <p:spPr>
          <a:xfrm>
            <a:off x="64706040" y="30084120"/>
            <a:ext cx="9524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</TotalTime>
  <Application>LibreOffice/6.0.7.3$Linux_X86_64 LibreOffice_project/00m0$Build-3</Application>
  <Words>327</Words>
  <Paragraphs>68</Paragraphs>
  <Company>Davidson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Taye, Telavive</dc:creator>
  <dc:description/>
  <dc:language>en-US</dc:language>
  <cp:lastModifiedBy/>
  <dcterms:modified xsi:type="dcterms:W3CDTF">2019-04-21T16:26:04Z</dcterms:modified>
  <cp:revision>225</cp:revision>
  <dc:subject/>
  <dc:title>E. coli Calculates Solution to the Burnt Pancake-Flipping Problem Samantha Simpson1, W. Lance Harden2, Sabriya Rosemond3, Erin Zwack1,  A. Malcolm Campbell1, and Laurie J. Heyer2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Davidson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