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565A5-FF09-4A91-BB37-C611F73B0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21B823-44A1-4A24-A6A4-D90A92272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99521-7DA9-4F36-B024-3B88371B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DB62-5591-459C-811E-C0909BA1BB1E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26CF6-CF1A-4208-900B-637719A5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2D6D2-66CA-4D14-82F7-D7EBEF3D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A24-0E18-4A71-99C7-AE07E7F36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2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51947-B5DB-4CB5-BAB7-0D45A39F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4AB5A-476E-44D8-B363-4BC47DE7F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7B228D-A5A0-490F-A6F9-E697E0FF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DB62-5591-459C-811E-C0909BA1BB1E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1D52F-AD27-4F73-A650-A8557212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0407A-0216-4376-9D74-C176B586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A24-0E18-4A71-99C7-AE07E7F36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3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9E299A-115E-4A50-BA0D-A0F9BDA76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3CF30B-0CD7-400B-AE52-953A0C88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FFAC0-23F8-4F94-A1BD-A2C39E45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DB62-5591-459C-811E-C0909BA1BB1E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6D3B3-D8F0-4B9B-A776-A716DAB2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C6EE9-A796-4BFD-90D9-A18B05CB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A24-0E18-4A71-99C7-AE07E7F36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4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A237C-075D-4C23-B30F-FAAC752F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4F276-05A5-4F3E-AFC8-77F88BD62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C24B4-331B-42FD-AE45-33FFBC5A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DB62-5591-459C-811E-C0909BA1BB1E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A04A3-DA19-4394-B263-E5D488D5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2CF95-132F-4387-964C-9BA9E765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A24-0E18-4A71-99C7-AE07E7F36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24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3F965-46DD-47A0-AA0E-4F36A1A8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FD702-5CFC-4169-8F95-B7C48F3F0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A66BD-605A-4DA6-8648-D5017328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DB62-5591-459C-811E-C0909BA1BB1E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0F094-3881-402D-B39B-CC1120B2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41151-5EEC-4EB6-8C8B-9C192036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A24-0E18-4A71-99C7-AE07E7F36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8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FB1AB-F28D-43A5-9F58-5DC844F1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06EFF-9ED4-4CC2-9071-E07CC00F9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820AE3-5FA3-46C2-9915-636C85410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DEE96-048A-4CCC-BBB7-441C8177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DB62-5591-459C-811E-C0909BA1BB1E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8E3BE7-A2C7-47B7-9A8B-419D092A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6FBCF8-21FC-411A-A7F6-0CF4C424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A24-0E18-4A71-99C7-AE07E7F36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5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F8ACE-4FD5-4F67-9D5F-3DE851FF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DEB6C7-5AD5-4956-806A-19A2498C8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1469E4-3822-4C9A-AD2D-1C9FE4B69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8C91B7-75E5-4BA0-A220-4AA6CB52E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08382D-D2BA-412C-94AA-9F167303D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559AB6-037B-462D-8E51-92573BCB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DB62-5591-459C-811E-C0909BA1BB1E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BCE017-963B-42DB-BB62-57B7AD67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567DC9-BF3C-4F26-8F34-C5E75AFD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A24-0E18-4A71-99C7-AE07E7F36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63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7CBCC-EA90-4699-AE14-C26C31B1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164260-EF81-402B-B4B1-B1B23287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DB62-5591-459C-811E-C0909BA1BB1E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6F5A0C-24AB-463D-BCAD-22D671AD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5DD152-F51F-40A5-BAEE-D716D85A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A24-0E18-4A71-99C7-AE07E7F36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4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0FC850-5D36-405A-BD82-EF80A246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DB62-5591-459C-811E-C0909BA1BB1E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797ACC-CFD2-4E61-AE60-E92BBCE7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1EE6BD-FBB4-4124-A0CB-846493B6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A24-0E18-4A71-99C7-AE07E7F36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69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56164-55AC-4677-BD26-06A4CC39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3E7EE-87CD-4CE8-95D0-E2989BBD6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DFB2AB-5139-4764-AF8E-5CA7B3542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E96CA0-0A36-4B6B-8053-744F5045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DB62-5591-459C-811E-C0909BA1BB1E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CDA5F-E0B4-4BFC-839C-5B195585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C5C0E2-9BF6-4ED7-8074-7F07F62A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A24-0E18-4A71-99C7-AE07E7F36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02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A19FD-D080-4658-B31D-9B77F62C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C4C1E1-7516-4931-B269-0D535D5D9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AEA3AE-C272-4374-8CF4-8898FE80B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281036-4BD1-4A71-B2B4-D31A3566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DB62-5591-459C-811E-C0909BA1BB1E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953350-4D14-4BCD-9659-69C146DE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F88063-4B1A-4429-A836-FEBC52B7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A24-0E18-4A71-99C7-AE07E7F36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8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405B61-DE85-486A-9916-AD9126A4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7A475-48E3-44FB-BE01-8F06C7CE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F92821-15CF-4542-8BA6-92E667112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1DB62-5591-459C-811E-C0909BA1BB1E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8C764-C88E-479E-AB76-0828D7429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4D1B8-457A-4268-88D4-12300C597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6FA24-0E18-4A71-99C7-AE07E7F36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3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10925-65A7-4281-809D-14CAA7188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8128"/>
            <a:ext cx="9144000" cy="1255458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Research Experience 1</a:t>
            </a:r>
            <a:br>
              <a:rPr lang="en-US" altLang="zh-CN" sz="2800" dirty="0"/>
            </a:br>
            <a:r>
              <a:rPr lang="en-US" altLang="zh-CN" dirty="0"/>
              <a:t>Topography in 2-D turbulence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2007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F7EEF-616B-4FAB-A913-5F1A2C55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36576"/>
            <a:ext cx="10515600" cy="1325563"/>
          </a:xfrm>
        </p:spPr>
        <p:txBody>
          <a:bodyPr/>
          <a:lstStyle/>
          <a:p>
            <a:r>
              <a:rPr lang="en-US" altLang="zh-CN" dirty="0"/>
              <a:t>Personal gains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6AF55-FAC0-49E6-9A5A-D291A7E4C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968" y="1581595"/>
            <a:ext cx="10418064" cy="4038917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AutoNum type="arabicParenBoth"/>
            </a:pPr>
            <a:r>
              <a:rPr lang="en-US" altLang="zh-CN" sz="2400" dirty="0"/>
              <a:t>I have mastered the basic theory of turbulence and gained a deeper understanding of classical theories such as those by Kolmogorov.</a:t>
            </a:r>
          </a:p>
          <a:p>
            <a:pPr marL="514350" indent="-514350">
              <a:lnSpc>
                <a:spcPct val="150000"/>
              </a:lnSpc>
              <a:buAutoNum type="arabicParenBoth"/>
            </a:pPr>
            <a:r>
              <a:rPr lang="en-US" altLang="zh-CN" sz="2400" dirty="0"/>
              <a:t>I have reviewed the methods of using MATLAB to solve computational fluid dynamics problems.</a:t>
            </a:r>
          </a:p>
          <a:p>
            <a:pPr marL="514350" indent="-514350">
              <a:lnSpc>
                <a:spcPct val="150000"/>
              </a:lnSpc>
              <a:buAutoNum type="arabicParenBoth"/>
            </a:pPr>
            <a:r>
              <a:rPr lang="en-US" altLang="zh-CN" sz="2400" dirty="0"/>
              <a:t> have improved my skills in literature research, as well as in communication and discussions with my professors.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2823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13D68-8389-431E-A768-95049280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41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Reference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679AD-BA97-44A2-9B12-E1868F366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0" y="1253331"/>
            <a:ext cx="11865746" cy="5156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[1] </a:t>
            </a:r>
            <a:r>
              <a:rPr lang="pt-BR" altLang="zh-CN" dirty="0"/>
              <a:t>Erik </a:t>
            </a:r>
            <a:r>
              <a:rPr lang="en-US" altLang="zh-CN" dirty="0"/>
              <a:t>Lindborg, Can the atmospheric kinetic energy spectrum be explained by two-dimensional turbulence, </a:t>
            </a:r>
            <a:r>
              <a:rPr lang="nl-NL" altLang="zh-CN" dirty="0"/>
              <a:t>J. Fluid Mech. (1999), vol. 388, pp. 259–288.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[2] </a:t>
            </a:r>
            <a:r>
              <a:rPr lang="sv-SE" altLang="zh-CN" dirty="0"/>
              <a:t>Jin-Han Xie and Oliver Bühler,</a:t>
            </a:r>
            <a:r>
              <a:rPr lang="en-US" altLang="zh-CN" dirty="0"/>
              <a:t> Exact third-order structure functions for two-dimensional turbulence,</a:t>
            </a:r>
            <a:r>
              <a:rPr lang="nl-NL" altLang="zh-CN" dirty="0"/>
              <a:t> J. Fluid Mech. (2018), vol. 851, pp. 672–686.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[3] Lin-Fan Zhang and </a:t>
            </a:r>
            <a:r>
              <a:rPr lang="en-US" altLang="zh-CN" dirty="0" err="1"/>
              <a:t>Jin</a:t>
            </a:r>
            <a:r>
              <a:rPr lang="en-US" altLang="zh-CN" dirty="0"/>
              <a:t>-Han </a:t>
            </a:r>
            <a:r>
              <a:rPr lang="en-US" altLang="zh-CN" dirty="0" err="1"/>
              <a:t>Xie</a:t>
            </a:r>
            <a:r>
              <a:rPr lang="en-US" altLang="zh-CN" dirty="0"/>
              <a:t>, Spectral condensation and bidirectional energy transfer in quasi-geostrophic turbulence above small-scale topography, Phys. Fluids 36, 086601 (2024)</a:t>
            </a:r>
          </a:p>
          <a:p>
            <a:pPr marL="0" indent="0">
              <a:buNone/>
            </a:pPr>
            <a:r>
              <a:rPr lang="en-US" altLang="zh-CN" dirty="0"/>
              <a:t>[4] Lennard Miller, Bruno </a:t>
            </a:r>
            <a:r>
              <a:rPr lang="en-US" altLang="zh-CN" dirty="0" err="1"/>
              <a:t>Deremble</a:t>
            </a:r>
            <a:r>
              <a:rPr lang="en-US" altLang="zh-CN" dirty="0"/>
              <a:t>, and Antoine </a:t>
            </a:r>
            <a:r>
              <a:rPr lang="en-US" altLang="zh-CN" dirty="0" err="1"/>
              <a:t>Venaille</a:t>
            </a:r>
            <a:r>
              <a:rPr lang="en-US" altLang="zh-CN" dirty="0"/>
              <a:t>, Gyre Turbulence: Anomalous Dissipation in a Two-Dimensional Ocean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05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F7EEF-616B-4FAB-A913-5F1A2C55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36576"/>
            <a:ext cx="10515600" cy="1325563"/>
          </a:xfrm>
        </p:spPr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6AF55-FAC0-49E6-9A5A-D291A7E4C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968" y="1581595"/>
            <a:ext cx="10418064" cy="403891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Seafloor topography is essential for oceanic fluid dynamics from many perspectives, and it is believed to enhance energy dissipation in oceanic flows. This study numerically examines the impact of small-scale topography on the dynamics of quasi-geostrophic barotropic flows. We found that the direction of energy transfer varies depending on the range of topographic amplitude.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00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F7EEF-616B-4FAB-A913-5F1A2C55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36576"/>
            <a:ext cx="10515600" cy="1325563"/>
          </a:xfrm>
        </p:spPr>
        <p:txBody>
          <a:bodyPr/>
          <a:lstStyle/>
          <a:p>
            <a:r>
              <a:rPr lang="en-US" altLang="zh-CN" dirty="0"/>
              <a:t>2-D turbulence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6AF55-FAC0-49E6-9A5A-D291A7E4C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362139"/>
            <a:ext cx="10515600" cy="8933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Unlike three-dimensional turbulence, two-dimensional turbulence lacks vortex stretching, resulting in many unusual behaviors.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74CFE8-89F5-42C8-A0F5-212279B50F0E}"/>
              </a:ext>
            </a:extLst>
          </p:cNvPr>
          <p:cNvSpPr txBox="1"/>
          <p:nvPr/>
        </p:nvSpPr>
        <p:spPr>
          <a:xfrm>
            <a:off x="475488" y="2553550"/>
            <a:ext cx="1124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3-D:Kolmogorov’s 4/5th inertial range law             </a:t>
            </a:r>
          </a:p>
          <a:p>
            <a:r>
              <a:rPr lang="en-US" altLang="zh-CN" sz="1800" dirty="0"/>
              <a:t>                        energy cascade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081B0D-0118-401D-973B-2A2550D6D775}"/>
              </a:ext>
            </a:extLst>
          </p:cNvPr>
          <p:cNvSpPr txBox="1"/>
          <p:nvPr/>
        </p:nvSpPr>
        <p:spPr>
          <a:xfrm>
            <a:off x="6543473" y="2687702"/>
            <a:ext cx="1080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2-D:inverse energy cascade  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717267-D511-4D0A-BDE8-CFE666EDF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81" y="3284024"/>
            <a:ext cx="4354068" cy="327440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91922E1-6F73-43DC-B322-292E19811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710" y="1822132"/>
            <a:ext cx="209550" cy="86677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D48102A-4563-466F-A7BD-D0481A459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8188" y="5171967"/>
            <a:ext cx="923925" cy="59055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2CD95ACD-CFD6-4405-AFFA-6E4C9DB7A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8644" y="3497911"/>
            <a:ext cx="190500" cy="51435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D99B888-1B7B-4FC3-802B-EF0B9BC1C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937" y="5762517"/>
            <a:ext cx="190500" cy="51435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27F8DA64-8918-4363-B8F3-59FB601E83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6594" y="3834002"/>
            <a:ext cx="228600" cy="28575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4D0BF94-F050-4A3E-86F4-1D6DA6D264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9330" y="3314511"/>
            <a:ext cx="44005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6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F7EEF-616B-4FAB-A913-5F1A2C55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36576"/>
            <a:ext cx="10515600" cy="1325563"/>
          </a:xfrm>
        </p:spPr>
        <p:txBody>
          <a:bodyPr/>
          <a:lstStyle/>
          <a:p>
            <a:r>
              <a:rPr lang="en-US" altLang="zh-CN" dirty="0"/>
              <a:t>Governing equations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6AF55-FAC0-49E6-9A5A-D291A7E4C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270510"/>
            <a:ext cx="11036274" cy="403891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Including the forcing and dissipation effects, the dimensionless  quasi-geostrophic equation becomes: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67E7DA6-FDDA-4988-AF8D-CCE02C16C434}"/>
                  </a:ext>
                </a:extLst>
              </p:cNvPr>
              <p:cNvSpPr txBox="1"/>
              <p:nvPr/>
            </p:nvSpPr>
            <p:spPr>
              <a:xfrm>
                <a:off x="-365132" y="2662315"/>
                <a:ext cx="10744043" cy="766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𝜐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67E7DA6-FDDA-4988-AF8D-CCE02C16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32" y="2662315"/>
                <a:ext cx="10744043" cy="7666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2EAA42D-D8BE-417D-AD60-EEDA6BF27AE7}"/>
                  </a:ext>
                </a:extLst>
              </p:cNvPr>
              <p:cNvSpPr txBox="1"/>
              <p:nvPr/>
            </p:nvSpPr>
            <p:spPr>
              <a:xfrm>
                <a:off x="422007" y="3943015"/>
                <a:ext cx="10520313" cy="1427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where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sz="2800" dirty="0"/>
                  <a:t> is the vorticity with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sz="2800" dirty="0"/>
                  <a:t> being the stream function, and topography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z="2800" dirty="0"/>
                  <a:t> is the local variation of layer thickness normalized by the Rossby number.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2EAA42D-D8BE-417D-AD60-EEDA6BF27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07" y="3943015"/>
                <a:ext cx="10520313" cy="1427635"/>
              </a:xfrm>
              <a:prstGeom prst="rect">
                <a:avLst/>
              </a:prstGeom>
              <a:blipFill>
                <a:blip r:embed="rId3"/>
                <a:stretch>
                  <a:fillRect l="-1159" t="-3846" r="-1275" b="-10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85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F7EEF-616B-4FAB-A913-5F1A2C55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36576"/>
            <a:ext cx="10515600" cy="1325563"/>
          </a:xfrm>
        </p:spPr>
        <p:txBody>
          <a:bodyPr/>
          <a:lstStyle/>
          <a:p>
            <a:r>
              <a:rPr lang="en-US" altLang="zh-CN" dirty="0"/>
              <a:t>Topography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6AF55-FAC0-49E6-9A5A-D291A7E4C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19" y="1619302"/>
            <a:ext cx="7463515" cy="403891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Topography influences the ocean circulation on various temporal and spatial scales. It affects the stability of large-scale flows and changes their associated mixing characteristics.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Topography at different scales has varying effects on the system.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7A8474-E5C8-487F-A9BC-727951916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789" y="1474194"/>
            <a:ext cx="3252492" cy="29977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842E89-6030-4A9E-9E28-45611A8D3CC9}"/>
                  </a:ext>
                </a:extLst>
              </p:cNvPr>
              <p:cNvSpPr txBox="1"/>
              <p:nvPr/>
            </p:nvSpPr>
            <p:spPr>
              <a:xfrm>
                <a:off x="8613088" y="4737475"/>
                <a:ext cx="30518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An illustration of small-scale topography,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842E89-6030-4A9E-9E28-45611A8D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088" y="4737475"/>
                <a:ext cx="3051894" cy="646331"/>
              </a:xfrm>
              <a:prstGeom prst="rect">
                <a:avLst/>
              </a:prstGeom>
              <a:blipFill>
                <a:blip r:embed="rId3"/>
                <a:stretch>
                  <a:fillRect l="-1796" t="-4717" r="-20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57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F7EEF-616B-4FAB-A913-5F1A2C55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36576"/>
            <a:ext cx="10515600" cy="1325563"/>
          </a:xfrm>
        </p:spPr>
        <p:txBody>
          <a:bodyPr/>
          <a:lstStyle/>
          <a:p>
            <a:r>
              <a:rPr lang="en-US" altLang="zh-CN" dirty="0"/>
              <a:t>Numerical simulation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6A8C15-A8C1-4A1E-9AE0-178F9CEE92BB}"/>
              </a:ext>
            </a:extLst>
          </p:cNvPr>
          <p:cNvSpPr txBox="1"/>
          <p:nvPr/>
        </p:nvSpPr>
        <p:spPr>
          <a:xfrm>
            <a:off x="426720" y="1362139"/>
            <a:ext cx="10395251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We applied a Fourier transform to the governing equations for numerical simulation and calculated the resulting energy flux: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BDC70B-03D0-4A98-B7D9-584D569DC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9" y="1936208"/>
            <a:ext cx="3485185" cy="7514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5F3B9BB-97DB-47D7-B5BF-93292634C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2593433"/>
            <a:ext cx="5915025" cy="3867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17288CB-AC3B-458C-AD01-80C1C8E14180}"/>
                  </a:ext>
                </a:extLst>
              </p:cNvPr>
              <p:cNvSpPr txBox="1"/>
              <p:nvPr/>
            </p:nvSpPr>
            <p:spPr>
              <a:xfrm>
                <a:off x="6620962" y="4017540"/>
                <a:ext cx="4873658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Energy fluxes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=64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=24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=0.0081</m:t>
                    </m:r>
                  </m:oMath>
                </a14:m>
                <a:r>
                  <a:rPr lang="en-US" altLang="zh-CN" dirty="0"/>
                  <a:t>, and varying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17288CB-AC3B-458C-AD01-80C1C8E14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962" y="4017540"/>
                <a:ext cx="4873658" cy="668581"/>
              </a:xfrm>
              <a:prstGeom prst="rect">
                <a:avLst/>
              </a:prstGeom>
              <a:blipFill>
                <a:blip r:embed="rId4"/>
                <a:stretch>
                  <a:fillRect l="-1000" t="-3636" r="-3375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58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F7EEF-616B-4FAB-A913-5F1A2C55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36576"/>
            <a:ext cx="10515600" cy="1325563"/>
          </a:xfrm>
        </p:spPr>
        <p:txBody>
          <a:bodyPr/>
          <a:lstStyle/>
          <a:p>
            <a:r>
              <a:rPr lang="en-US" altLang="zh-CN" dirty="0"/>
              <a:t>Numerical simulation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5F3B9BB-97DB-47D7-B5BF-93292634C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48" y="1787099"/>
            <a:ext cx="5809166" cy="379794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3953BDA-E31A-4DED-92A5-DD5D0CC6C27F}"/>
              </a:ext>
            </a:extLst>
          </p:cNvPr>
          <p:cNvSpPr/>
          <p:nvPr/>
        </p:nvSpPr>
        <p:spPr>
          <a:xfrm>
            <a:off x="1246412" y="3554096"/>
            <a:ext cx="1562775" cy="136669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750251-5161-45D7-A81B-FD0072A2ECC1}"/>
              </a:ext>
            </a:extLst>
          </p:cNvPr>
          <p:cNvSpPr/>
          <p:nvPr/>
        </p:nvSpPr>
        <p:spPr>
          <a:xfrm>
            <a:off x="4121745" y="2192016"/>
            <a:ext cx="1562775" cy="1366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4FB1B57-2B8D-4568-992D-A2709A2F0A5D}"/>
              </a:ext>
            </a:extLst>
          </p:cNvPr>
          <p:cNvCxnSpPr/>
          <p:nvPr/>
        </p:nvCxnSpPr>
        <p:spPr>
          <a:xfrm>
            <a:off x="5684520" y="2865748"/>
            <a:ext cx="1640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338240D-95D9-4EBD-B208-2FB27898801B}"/>
              </a:ext>
            </a:extLst>
          </p:cNvPr>
          <p:cNvCxnSpPr/>
          <p:nvPr/>
        </p:nvCxnSpPr>
        <p:spPr>
          <a:xfrm>
            <a:off x="2809187" y="4289196"/>
            <a:ext cx="4515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8586407-5D75-416D-9BC6-DF75E2ADFFB4}"/>
              </a:ext>
            </a:extLst>
          </p:cNvPr>
          <p:cNvSpPr/>
          <p:nvPr/>
        </p:nvSpPr>
        <p:spPr>
          <a:xfrm>
            <a:off x="7324627" y="2405742"/>
            <a:ext cx="4590852" cy="92001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Topography enhances energy transfer to smaller scales.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9CBD9C3-85EC-443D-B147-863AFF3260AF}"/>
              </a:ext>
            </a:extLst>
          </p:cNvPr>
          <p:cNvSpPr/>
          <p:nvPr/>
        </p:nvSpPr>
        <p:spPr>
          <a:xfrm>
            <a:off x="7324627" y="3465401"/>
            <a:ext cx="4590853" cy="15440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When ℎ exceeds a certain threshold, on scales much larger than the topography, the topography can facilitate energy transfer to even larger scales before dissipation.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81AC92-D996-47C0-A4A2-0AD3A556E074}"/>
              </a:ext>
            </a:extLst>
          </p:cNvPr>
          <p:cNvSpPr txBox="1"/>
          <p:nvPr/>
        </p:nvSpPr>
        <p:spPr>
          <a:xfrm>
            <a:off x="515332" y="6130856"/>
            <a:ext cx="1116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When the scale of the topography is relatively small, it can, in certain cases, unexpectedly influence larger scales.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54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F7EEF-616B-4FAB-A913-5F1A2C55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36576"/>
            <a:ext cx="10515600" cy="1325563"/>
          </a:xfrm>
        </p:spPr>
        <p:txBody>
          <a:bodyPr/>
          <a:lstStyle/>
          <a:p>
            <a:r>
              <a:rPr lang="en-US" altLang="zh-CN" dirty="0"/>
              <a:t>Summary and discussion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6AF55-FAC0-49E6-9A5A-D291A7E4C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772" y="1593787"/>
            <a:ext cx="10678668" cy="403891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In summary, we discover a novel phenomenon where small-scale topography enhances energy condensation in quasi-geostrophic turbulence. Current ocean parameterizations are inadequate for capturing the topography-enhanced energy flux presented in this paper. Therefore, our findings bring about challenges in ocean modeling.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22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F7EEF-616B-4FAB-A913-5F1A2C55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36576"/>
            <a:ext cx="10515600" cy="1325563"/>
          </a:xfrm>
        </p:spPr>
        <p:txBody>
          <a:bodyPr/>
          <a:lstStyle/>
          <a:p>
            <a:r>
              <a:rPr lang="en-US" altLang="zh-CN" dirty="0"/>
              <a:t>Other work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26AF55-FAC0-49E6-9A5A-D291A7E4C7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6720" y="1362139"/>
                <a:ext cx="10824548" cy="4038917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/>
                  <a:t>The previous discussion explored the impact of small-scale topography on two-dimensional turbulence. Other work includes examining the effects of large-scale topography with embedded small-scale structures. When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z="2000" dirty="0"/>
                  <a:t> is large, it is expected that large-scale structures containing similar small-scale features to the topography will form.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26AF55-FAC0-49E6-9A5A-D291A7E4C7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6720" y="1362139"/>
                <a:ext cx="10824548" cy="4038917"/>
              </a:xfrm>
              <a:blipFill>
                <a:blip r:embed="rId2"/>
                <a:stretch>
                  <a:fillRect l="-563" r="-1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F9A31D42-5416-43FE-9615-50B663E62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87" y="3400774"/>
            <a:ext cx="4443492" cy="33258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3930E44-4BBF-48BB-AC2A-7D1B7A97137C}"/>
              </a:ext>
            </a:extLst>
          </p:cNvPr>
          <p:cNvSpPr txBox="1"/>
          <p:nvPr/>
        </p:nvSpPr>
        <p:spPr>
          <a:xfrm>
            <a:off x="5421092" y="3996966"/>
            <a:ext cx="5830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this case, the topography height is </a:t>
            </a:r>
            <a:r>
              <a:rPr lang="zh-CN" altLang="en-US" dirty="0"/>
              <a:t>𝐻</a:t>
            </a:r>
            <a:r>
              <a:rPr lang="en-US" altLang="zh-CN" dirty="0"/>
              <a:t>, the spacing between topographic features is </a:t>
            </a:r>
            <a:r>
              <a:rPr lang="zh-CN" altLang="en-US" dirty="0"/>
              <a:t>𝐿</a:t>
            </a:r>
            <a:r>
              <a:rPr lang="en-US" altLang="zh-CN" dirty="0"/>
              <a:t> (representing large-scale information), and the topography width is </a:t>
            </a:r>
            <a:r>
              <a:rPr lang="zh-CN" altLang="en-US" dirty="0"/>
              <a:t>𝑙</a:t>
            </a:r>
            <a:r>
              <a:rPr lang="en-US" altLang="zh-CN" dirty="0"/>
              <a:t> (representing small-scale information). Previous experience suggests that the resulting vorticity structure is related to the ratio of </a:t>
            </a:r>
            <a:r>
              <a:rPr lang="zh-CN" altLang="en-US" dirty="0"/>
              <a:t>𝐻</a:t>
            </a:r>
            <a:r>
              <a:rPr lang="en-US" altLang="zh-CN" dirty="0"/>
              <a:t>/</a:t>
            </a:r>
            <a:r>
              <a:rPr lang="zh-CN" altLang="en-US" dirty="0"/>
              <a:t>𝑙</a:t>
            </a:r>
            <a:r>
              <a:rPr lang="en-US" altLang="zh-CN" dirty="0"/>
              <a:t> and </a:t>
            </a:r>
            <a:r>
              <a:rPr lang="zh-CN" altLang="en-US" dirty="0"/>
              <a:t>𝐿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761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652</Words>
  <Application>Microsoft Office PowerPoint</Application>
  <PresentationFormat>宽屏</PresentationFormat>
  <Paragraphs>38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Research Experience 1 Topography in 2-D turbulence</vt:lpstr>
      <vt:lpstr>Abstract</vt:lpstr>
      <vt:lpstr>2-D turbulence</vt:lpstr>
      <vt:lpstr>Governing equations</vt:lpstr>
      <vt:lpstr>Topography</vt:lpstr>
      <vt:lpstr>Numerical simulation</vt:lpstr>
      <vt:lpstr>Numerical simulation</vt:lpstr>
      <vt:lpstr>Summary and discussion</vt:lpstr>
      <vt:lpstr>Other work</vt:lpstr>
      <vt:lpstr>Personal gains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Experience 1 topography in 2-turbulence</dc:title>
  <dc:creator>杨子昂_工学院</dc:creator>
  <cp:lastModifiedBy>杨子昂_工学院</cp:lastModifiedBy>
  <cp:revision>14</cp:revision>
  <dcterms:created xsi:type="dcterms:W3CDTF">2024-11-22T14:34:53Z</dcterms:created>
  <dcterms:modified xsi:type="dcterms:W3CDTF">2024-11-22T16:48:45Z</dcterms:modified>
</cp:coreProperties>
</file>