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9" r:id="rId3"/>
    <p:sldId id="261" r:id="rId4"/>
    <p:sldId id="262" r:id="rId5"/>
    <p:sldId id="263" r:id="rId6"/>
    <p:sldId id="264" r:id="rId7"/>
    <p:sldId id="265" r:id="rId8"/>
    <p:sldId id="260" r:id="rId9"/>
    <p:sldId id="266"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E8993-793D-4733-90C8-425A02FD87B3}" type="datetimeFigureOut">
              <a:rPr lang="zh-CN" altLang="en-US" smtClean="0"/>
              <a:t>2024/11/23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03927-0ADE-4D7A-8FB2-8725BB3A76D8}" type="slidenum">
              <a:rPr lang="zh-CN" altLang="en-US" smtClean="0"/>
              <a:t>‹#›</a:t>
            </a:fld>
            <a:endParaRPr lang="zh-CN" altLang="en-US"/>
          </a:p>
        </p:txBody>
      </p:sp>
    </p:spTree>
    <p:extLst>
      <p:ext uri="{BB962C8B-B14F-4D97-AF65-F5344CB8AC3E}">
        <p14:creationId xmlns:p14="http://schemas.microsoft.com/office/powerpoint/2010/main" val="257515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703927-0ADE-4D7A-8FB2-8725BB3A76D8}" type="slidenum">
              <a:rPr lang="zh-CN" altLang="en-US" smtClean="0"/>
              <a:t>7</a:t>
            </a:fld>
            <a:endParaRPr lang="zh-CN" altLang="en-US"/>
          </a:p>
        </p:txBody>
      </p:sp>
    </p:spTree>
    <p:extLst>
      <p:ext uri="{BB962C8B-B14F-4D97-AF65-F5344CB8AC3E}">
        <p14:creationId xmlns:p14="http://schemas.microsoft.com/office/powerpoint/2010/main" val="50433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6956B-BF53-4C07-BB48-826A31F424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B31580-8316-471F-BB54-BC0A05359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06CBC0-F7E9-46CE-AA49-72B1AEF32CD6}"/>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8A2206FC-C164-4946-B6DB-49B2BF5844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7E50B-72A7-4DF4-8EBF-77C29ABE9CBD}"/>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14663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E1D5-58D8-4796-8A03-CDA1449EA2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43CB6B-0F0F-4399-8D45-E45F4B234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3473EC-55AE-4982-8B2D-B4CE3E6116A5}"/>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69658635-077B-4BF4-8339-158A7FC58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9DC575-AC39-4674-8E2E-221B84DE5544}"/>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55251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4AA68D-C6B9-431E-84EB-43C4D24D3F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2F65C0-3CEC-4F34-9FED-DDDE31303A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0F92C8-46DB-4087-810C-D0336C3CF5E6}"/>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A951FBB4-4B53-45A8-9DFE-D6740BBE8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BCE6F3-2244-48C5-94DE-00A31550132C}"/>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64401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29726-AEFA-48E8-88F7-A661896FF8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DD6BC9-2E45-45D4-A357-490206C2B5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8BD110-AA04-4EA3-A74E-C1DD6B6A73C0}"/>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ED08DF1E-F3D4-4544-815D-03122528D5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A57038-F55C-4F78-BA3D-4F3795FED8A3}"/>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406905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84BB0-91B7-4A1F-9B27-0FF04126E0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785DF3-51F3-4A37-B1B9-5AB2E66CE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FE184F-A133-441C-B3AC-1C78E9886ACB}"/>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A0EA12D1-4312-4693-8330-1C8DC45A3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08E8D-E18A-4485-A687-B2CA582C0C4E}"/>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21403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C6AD-152C-4CC2-8EB6-48CC020281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04E59F-65B3-4D4E-8009-D8C609E288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3CFE63-0820-4828-A90C-C6E53139C1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D65FC28-6D95-453E-AC99-91D72AE3BAE4}"/>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FA921C9D-4884-4722-A7B7-D9BA512E57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02EECE-E689-4070-9156-494F265E61FF}"/>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215902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1B2A4-CEEB-4CF0-80F2-74CB800F1A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94AD-9B8F-428B-96E9-C9A0AA840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9591CF-D899-433D-90FB-486E47F371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E08BA7-F352-4E4C-9A8E-54C9DEEF2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2F7FD6-F6E2-456D-A7B4-771ED0C127D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A41056-8FCB-4BCC-8D70-4A280A163A82}"/>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8" name="页脚占位符 7">
            <a:extLst>
              <a:ext uri="{FF2B5EF4-FFF2-40B4-BE49-F238E27FC236}">
                <a16:creationId xmlns:a16="http://schemas.microsoft.com/office/drawing/2014/main" id="{FFB15086-94EB-42C3-A507-90631514AF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A107BC-C288-48DD-A1E4-D2DF986584F0}"/>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41879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B4FA2-26FE-432B-B1F6-A70EB98CD6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9862B9-5289-40C5-A3D0-68543167157C}"/>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4" name="页脚占位符 3">
            <a:extLst>
              <a:ext uri="{FF2B5EF4-FFF2-40B4-BE49-F238E27FC236}">
                <a16:creationId xmlns:a16="http://schemas.microsoft.com/office/drawing/2014/main" id="{35309D2B-DB7A-4BF7-A644-FFBA6FE153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E95FE3-1EE3-4CFF-B04D-91BE60B26FB9}"/>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216039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78795F-BB69-4808-ACEB-E5660D6A119E}"/>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3" name="页脚占位符 2">
            <a:extLst>
              <a:ext uri="{FF2B5EF4-FFF2-40B4-BE49-F238E27FC236}">
                <a16:creationId xmlns:a16="http://schemas.microsoft.com/office/drawing/2014/main" id="{309A7B45-1DD8-4A01-9B38-313D3D1E569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8DF7FE-1A7E-4CF6-ADE7-626EF1F37A84}"/>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97293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C0EE9-EC58-4D31-957A-6BCBD2AB66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D45093B-E73B-4B15-B4FB-35ABC51C0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6B4477-B079-4D2B-A780-920B6CD11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16AF1F-6875-4193-BB2E-C0431DF0CAF7}"/>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415F48C9-0A4E-4404-8C3F-F4FFD7915D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9E2D65-F0C0-445C-BC0F-E956F2ECEA8C}"/>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7911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C4B5F-C602-4D93-A036-BC746DAE50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016E5-5AD0-4A0B-AB3A-5B016A47E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A93042-AE0C-406A-827E-C3502D944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CD33B7-BDC1-4DB2-8E0F-B83C5AFE2BA2}"/>
              </a:ext>
            </a:extLst>
          </p:cNvPr>
          <p:cNvSpPr>
            <a:spLocks noGrp="1"/>
          </p:cNvSpPr>
          <p:nvPr>
            <p:ph type="dt" sz="half" idx="10"/>
          </p:nvPr>
        </p:nvSpPr>
        <p:spPr/>
        <p:txBody>
          <a:bodyPr/>
          <a:lstStyle/>
          <a:p>
            <a:fld id="{D51152E2-A90B-4A10-BAB2-A0BA915797FF}"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1530FD5E-D21D-4ADC-81A1-6A53C77652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BC8F6E-288B-4499-9371-14DDCB318AFA}"/>
              </a:ext>
            </a:extLst>
          </p:cNvPr>
          <p:cNvSpPr>
            <a:spLocks noGrp="1"/>
          </p:cNvSpPr>
          <p:nvPr>
            <p:ph type="sldNum" sz="quarter" idx="12"/>
          </p:nvPr>
        </p:nvSpPr>
        <p:spPr/>
        <p:txBody>
          <a:body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330624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392C5A-162C-4AA7-B1D6-1B14986C3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91BD37-48DD-41A1-B288-A306C974B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05E5BE-C12A-440A-995F-0FB133B99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52E2-A90B-4A10-BAB2-A0BA915797FF}"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25FAA6D9-0DCC-4E95-9701-7EF3E3103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C5290A-F2F8-4BEC-A3FB-3ECC457BB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D60AC-2F6B-4ED5-9389-D4B6ECBDCF90}" type="slidenum">
              <a:rPr lang="zh-CN" altLang="en-US" smtClean="0"/>
              <a:t>‹#›</a:t>
            </a:fld>
            <a:endParaRPr lang="zh-CN" altLang="en-US"/>
          </a:p>
        </p:txBody>
      </p:sp>
    </p:spTree>
    <p:extLst>
      <p:ext uri="{BB962C8B-B14F-4D97-AF65-F5344CB8AC3E}">
        <p14:creationId xmlns:p14="http://schemas.microsoft.com/office/powerpoint/2010/main" val="126746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0.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10925-65A7-4281-809D-14CAA718821C}"/>
              </a:ext>
            </a:extLst>
          </p:cNvPr>
          <p:cNvSpPr>
            <a:spLocks noGrp="1"/>
          </p:cNvSpPr>
          <p:nvPr>
            <p:ph type="ctrTitle"/>
          </p:nvPr>
        </p:nvSpPr>
        <p:spPr>
          <a:xfrm>
            <a:off x="1882218" y="3000615"/>
            <a:ext cx="8427563" cy="1255458"/>
          </a:xfrm>
        </p:spPr>
        <p:txBody>
          <a:bodyPr>
            <a:normAutofit fontScale="90000"/>
          </a:bodyPr>
          <a:lstStyle/>
          <a:p>
            <a:r>
              <a:rPr lang="en-US" altLang="zh-CN" sz="2800" dirty="0"/>
              <a:t>Research Experience 2</a:t>
            </a:r>
            <a:br>
              <a:rPr lang="en-US" altLang="zh-CN" sz="2800" dirty="0"/>
            </a:br>
            <a:r>
              <a:rPr lang="en-US" altLang="zh-CN" dirty="0"/>
              <a:t>Quantum computing and fluid mechanics</a:t>
            </a:r>
            <a:endParaRPr lang="zh-CN" altLang="en-US" dirty="0"/>
          </a:p>
        </p:txBody>
      </p:sp>
    </p:spTree>
    <p:extLst>
      <p:ext uri="{BB962C8B-B14F-4D97-AF65-F5344CB8AC3E}">
        <p14:creationId xmlns:p14="http://schemas.microsoft.com/office/powerpoint/2010/main" val="387200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F7EEF-616B-4FAB-A913-5F1A2C55DCCD}"/>
              </a:ext>
            </a:extLst>
          </p:cNvPr>
          <p:cNvSpPr>
            <a:spLocks noGrp="1"/>
          </p:cNvSpPr>
          <p:nvPr>
            <p:ph type="title"/>
          </p:nvPr>
        </p:nvSpPr>
        <p:spPr>
          <a:xfrm>
            <a:off x="426720" y="36576"/>
            <a:ext cx="10515600" cy="1325563"/>
          </a:xfrm>
        </p:spPr>
        <p:txBody>
          <a:bodyPr/>
          <a:lstStyle/>
          <a:p>
            <a:r>
              <a:rPr lang="en-US" altLang="zh-CN" dirty="0"/>
              <a:t>Summary and discussion</a:t>
            </a:r>
            <a:endParaRPr lang="zh-CN" altLang="en-US" dirty="0"/>
          </a:p>
        </p:txBody>
      </p:sp>
      <p:sp>
        <p:nvSpPr>
          <p:cNvPr id="3" name="内容占位符 2">
            <a:extLst>
              <a:ext uri="{FF2B5EF4-FFF2-40B4-BE49-F238E27FC236}">
                <a16:creationId xmlns:a16="http://schemas.microsoft.com/office/drawing/2014/main" id="{F626AF55-FAC0-49E6-9A5A-D291A7E4C796}"/>
              </a:ext>
            </a:extLst>
          </p:cNvPr>
          <p:cNvSpPr>
            <a:spLocks noGrp="1"/>
          </p:cNvSpPr>
          <p:nvPr>
            <p:ph idx="1"/>
          </p:nvPr>
        </p:nvSpPr>
        <p:spPr>
          <a:xfrm>
            <a:off x="842772" y="1593787"/>
            <a:ext cx="10884172" cy="4038917"/>
          </a:xfrm>
        </p:spPr>
        <p:txBody>
          <a:bodyPr>
            <a:noAutofit/>
          </a:bodyPr>
          <a:lstStyle/>
          <a:p>
            <a:pPr marL="0" indent="0">
              <a:lnSpc>
                <a:spcPct val="150000"/>
              </a:lnSpc>
              <a:buNone/>
            </a:pPr>
            <a:r>
              <a:rPr lang="en-US" altLang="zh-CN" dirty="0"/>
              <a:t>In our research, we have studied various issues related to using quantum computing methods to solve problems encountered in computational fluid dynamics. For example, how to efficiently extract physical information from quantum states, how to transform different types of equations into a form suitable for quantum computing, and how to address boundary value problems, among others.</a:t>
            </a:r>
            <a:endParaRPr lang="zh-CN" altLang="en-US" dirty="0"/>
          </a:p>
        </p:txBody>
      </p:sp>
    </p:spTree>
    <p:extLst>
      <p:ext uri="{BB962C8B-B14F-4D97-AF65-F5344CB8AC3E}">
        <p14:creationId xmlns:p14="http://schemas.microsoft.com/office/powerpoint/2010/main" val="365222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13D68-8389-431E-A768-95049280A996}"/>
              </a:ext>
            </a:extLst>
          </p:cNvPr>
          <p:cNvSpPr>
            <a:spLocks noGrp="1"/>
          </p:cNvSpPr>
          <p:nvPr>
            <p:ph type="title"/>
          </p:nvPr>
        </p:nvSpPr>
        <p:spPr>
          <a:xfrm>
            <a:off x="225641" y="0"/>
            <a:ext cx="10515600" cy="1325563"/>
          </a:xfrm>
        </p:spPr>
        <p:txBody>
          <a:bodyPr/>
          <a:lstStyle/>
          <a:p>
            <a:r>
              <a:rPr lang="en-US" altLang="zh-CN" b="1" dirty="0"/>
              <a:t>Reference</a:t>
            </a:r>
            <a:endParaRPr lang="zh-CN" altLang="en-US" b="1" dirty="0"/>
          </a:p>
        </p:txBody>
      </p:sp>
      <p:sp>
        <p:nvSpPr>
          <p:cNvPr id="3" name="内容占位符 2">
            <a:extLst>
              <a:ext uri="{FF2B5EF4-FFF2-40B4-BE49-F238E27FC236}">
                <a16:creationId xmlns:a16="http://schemas.microsoft.com/office/drawing/2014/main" id="{FAD679AD-BA97-44A2-9B12-E1868F36629C}"/>
              </a:ext>
            </a:extLst>
          </p:cNvPr>
          <p:cNvSpPr>
            <a:spLocks noGrp="1"/>
          </p:cNvSpPr>
          <p:nvPr>
            <p:ph idx="1"/>
          </p:nvPr>
        </p:nvSpPr>
        <p:spPr>
          <a:xfrm>
            <a:off x="225640" y="1253330"/>
            <a:ext cx="11966359" cy="5604669"/>
          </a:xfrm>
        </p:spPr>
        <p:txBody>
          <a:bodyPr>
            <a:normAutofit/>
          </a:bodyPr>
          <a:lstStyle/>
          <a:p>
            <a:pPr marL="0" indent="0">
              <a:buNone/>
            </a:pPr>
            <a:r>
              <a:rPr lang="en-US" altLang="zh-CN" dirty="0"/>
              <a:t>[1] Zhengyuan Yang, </a:t>
            </a:r>
            <a:r>
              <a:rPr lang="en-US" altLang="zh-CN" dirty="0" err="1"/>
              <a:t>Linjie</a:t>
            </a:r>
            <a:r>
              <a:rPr lang="en-US" altLang="zh-CN" dirty="0"/>
              <a:t> Li, Kevin Lin, </a:t>
            </a:r>
            <a:r>
              <a:rPr lang="en-US" altLang="zh-CN" dirty="0" err="1"/>
              <a:t>Jianfeng</a:t>
            </a:r>
            <a:r>
              <a:rPr lang="en-US" altLang="zh-CN" dirty="0"/>
              <a:t> Wang, Chung-Ching </a:t>
            </a:r>
            <a:r>
              <a:rPr lang="en-US" altLang="zh-CN" dirty="0" err="1"/>
              <a:t>Lin,Zicheng</a:t>
            </a:r>
            <a:r>
              <a:rPr lang="en-US" altLang="zh-CN" dirty="0"/>
              <a:t> Liu, </a:t>
            </a:r>
            <a:r>
              <a:rPr lang="en-US" altLang="zh-CN" dirty="0" err="1"/>
              <a:t>Lijuan</a:t>
            </a:r>
            <a:r>
              <a:rPr lang="en-US" altLang="zh-CN" dirty="0"/>
              <a:t> Wang, The Dawn of </a:t>
            </a:r>
            <a:r>
              <a:rPr lang="en-US" altLang="zh-CN" dirty="0" err="1"/>
              <a:t>LMMs:Preliminary</a:t>
            </a:r>
            <a:r>
              <a:rPr lang="en-US" altLang="zh-CN" dirty="0"/>
              <a:t> Explorations with GPT-4V(</a:t>
            </a:r>
            <a:r>
              <a:rPr lang="en-US" altLang="zh-CN" dirty="0" err="1"/>
              <a:t>ision</a:t>
            </a:r>
            <a:r>
              <a:rPr lang="en-US" altLang="zh-CN" dirty="0"/>
              <a:t>).</a:t>
            </a:r>
          </a:p>
          <a:p>
            <a:pPr marL="0" indent="0">
              <a:buNone/>
            </a:pPr>
            <a:r>
              <a:rPr lang="en-US" altLang="zh-CN" dirty="0"/>
              <a:t>[2]</a:t>
            </a:r>
            <a:r>
              <a:rPr lang="fi-FI" altLang="zh-CN" dirty="0"/>
              <a:t> Ali Kashefi, Tapan Mukerji, </a:t>
            </a:r>
            <a:r>
              <a:rPr lang="en-US" altLang="zh-CN" dirty="0" err="1"/>
              <a:t>ChatGPT</a:t>
            </a:r>
            <a:r>
              <a:rPr lang="en-US" altLang="zh-CN" dirty="0"/>
              <a:t> for Programming Numerical Methods.</a:t>
            </a:r>
          </a:p>
          <a:p>
            <a:pPr marL="0" indent="0">
              <a:buNone/>
            </a:pPr>
            <a:r>
              <a:rPr lang="en-US" altLang="zh-CN" dirty="0"/>
              <a:t>[3] </a:t>
            </a:r>
            <a:r>
              <a:rPr lang="en-US" altLang="zh-CN" dirty="0" err="1"/>
              <a:t>Zhaoyuan</a:t>
            </a:r>
            <a:r>
              <a:rPr lang="en-US" altLang="zh-CN" dirty="0"/>
              <a:t> Meng and Yue Yang, Quantum computing of fluid dynamics using the hydrodynamic Schrödinger equation, PHYSICAL REVIEW RESEARCH 5, 033182 (2023).</a:t>
            </a:r>
          </a:p>
          <a:p>
            <a:pPr marL="0" indent="0">
              <a:buNone/>
            </a:pPr>
            <a:r>
              <a:rPr lang="en-US" altLang="zh-CN" dirty="0"/>
              <a:t>[4] </a:t>
            </a:r>
            <a:r>
              <a:rPr lang="en-US" altLang="zh-CN" dirty="0" err="1"/>
              <a:t>Zhaoyuan</a:t>
            </a:r>
            <a:r>
              <a:rPr lang="en-US" altLang="zh-CN" dirty="0"/>
              <a:t> Meng and Yue Yang, Quantum spin representation for the Navier-Stokes equation.</a:t>
            </a:r>
          </a:p>
          <a:p>
            <a:pPr marL="0" indent="0">
              <a:buNone/>
            </a:pPr>
            <a:r>
              <a:rPr lang="en-US" altLang="zh-CN" dirty="0"/>
              <a:t>[5] Zhen Lu, Yue Yang, Quantum computing of reacting flows via Hamiltonian simulation.</a:t>
            </a:r>
            <a:endParaRPr lang="zh-CN" altLang="en-US" dirty="0"/>
          </a:p>
        </p:txBody>
      </p:sp>
    </p:spTree>
    <p:extLst>
      <p:ext uri="{BB962C8B-B14F-4D97-AF65-F5344CB8AC3E}">
        <p14:creationId xmlns:p14="http://schemas.microsoft.com/office/powerpoint/2010/main" val="88305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13D68-8389-431E-A768-95049280A996}"/>
              </a:ext>
            </a:extLst>
          </p:cNvPr>
          <p:cNvSpPr>
            <a:spLocks noGrp="1"/>
          </p:cNvSpPr>
          <p:nvPr>
            <p:ph type="title"/>
          </p:nvPr>
        </p:nvSpPr>
        <p:spPr>
          <a:xfrm>
            <a:off x="225641" y="0"/>
            <a:ext cx="10515600" cy="1325563"/>
          </a:xfrm>
        </p:spPr>
        <p:txBody>
          <a:bodyPr/>
          <a:lstStyle/>
          <a:p>
            <a:r>
              <a:rPr lang="en-US" altLang="zh-CN" b="1" dirty="0"/>
              <a:t>Reference</a:t>
            </a:r>
            <a:endParaRPr lang="zh-CN" altLang="en-US" b="1" dirty="0"/>
          </a:p>
        </p:txBody>
      </p:sp>
      <p:sp>
        <p:nvSpPr>
          <p:cNvPr id="3" name="内容占位符 2">
            <a:extLst>
              <a:ext uri="{FF2B5EF4-FFF2-40B4-BE49-F238E27FC236}">
                <a16:creationId xmlns:a16="http://schemas.microsoft.com/office/drawing/2014/main" id="{FAD679AD-BA97-44A2-9B12-E1868F36629C}"/>
              </a:ext>
            </a:extLst>
          </p:cNvPr>
          <p:cNvSpPr>
            <a:spLocks noGrp="1"/>
          </p:cNvSpPr>
          <p:nvPr>
            <p:ph idx="1"/>
          </p:nvPr>
        </p:nvSpPr>
        <p:spPr>
          <a:xfrm>
            <a:off x="225640" y="1253330"/>
            <a:ext cx="11966359" cy="5604669"/>
          </a:xfrm>
        </p:spPr>
        <p:txBody>
          <a:bodyPr>
            <a:normAutofit/>
          </a:bodyPr>
          <a:lstStyle/>
          <a:p>
            <a:pPr marL="0" indent="0">
              <a:buNone/>
            </a:pPr>
            <a:r>
              <a:rPr lang="en-US" altLang="zh-CN" dirty="0"/>
              <a:t>[6] </a:t>
            </a:r>
            <a:r>
              <a:rPr lang="en-US" altLang="zh-CN" dirty="0" err="1"/>
              <a:t>Zhaoyuan</a:t>
            </a:r>
            <a:r>
              <a:rPr lang="en-US" altLang="zh-CN" dirty="0"/>
              <a:t> </a:t>
            </a:r>
            <a:r>
              <a:rPr lang="en-US" altLang="zh-CN" dirty="0" err="1"/>
              <a:t>Meng,Jiarun</a:t>
            </a:r>
            <a:r>
              <a:rPr lang="en-US" altLang="zh-CN" dirty="0"/>
              <a:t> Zhong, </a:t>
            </a:r>
            <a:r>
              <a:rPr lang="en-US" altLang="zh-CN" dirty="0" err="1"/>
              <a:t>Shibo</a:t>
            </a:r>
            <a:r>
              <a:rPr lang="en-US" altLang="zh-CN" dirty="0"/>
              <a:t> Xu, </a:t>
            </a:r>
            <a:r>
              <a:rPr lang="en-US" altLang="zh-CN" dirty="0" err="1"/>
              <a:t>Ke</a:t>
            </a:r>
            <a:r>
              <a:rPr lang="en-US" altLang="zh-CN" dirty="0"/>
              <a:t> </a:t>
            </a:r>
            <a:r>
              <a:rPr lang="en-US" altLang="zh-CN" dirty="0" err="1"/>
              <a:t>Wang,Jiachen</a:t>
            </a:r>
            <a:r>
              <a:rPr lang="en-US" altLang="zh-CN" dirty="0"/>
              <a:t> Chen, </a:t>
            </a:r>
            <a:r>
              <a:rPr lang="en-US" altLang="zh-CN" dirty="0" err="1"/>
              <a:t>Feitong</a:t>
            </a:r>
            <a:r>
              <a:rPr lang="en-US" altLang="zh-CN" dirty="0"/>
              <a:t> </a:t>
            </a:r>
            <a:r>
              <a:rPr lang="en-US" altLang="zh-CN" dirty="0" err="1"/>
              <a:t>Jin</a:t>
            </a:r>
            <a:r>
              <a:rPr lang="en-US" altLang="zh-CN" dirty="0"/>
              <a:t>, </a:t>
            </a:r>
            <a:r>
              <a:rPr lang="en-US" altLang="zh-CN" dirty="0" err="1"/>
              <a:t>Xuhao</a:t>
            </a:r>
            <a:r>
              <a:rPr lang="en-US" altLang="zh-CN" dirty="0"/>
              <a:t> Zhu, Yu Gao, </a:t>
            </a:r>
            <a:r>
              <a:rPr lang="en-US" altLang="zh-CN" dirty="0" err="1"/>
              <a:t>Yaozu</a:t>
            </a:r>
            <a:r>
              <a:rPr lang="en-US" altLang="zh-CN" dirty="0"/>
              <a:t> Wu, </a:t>
            </a:r>
            <a:r>
              <a:rPr lang="en-US" altLang="zh-CN" dirty="0" err="1"/>
              <a:t>Chuanyu</a:t>
            </a:r>
            <a:r>
              <a:rPr lang="en-US" altLang="zh-CN" dirty="0"/>
              <a:t> Zhang, Ning Wang, </a:t>
            </a:r>
            <a:r>
              <a:rPr lang="en-US" altLang="zh-CN" dirty="0" err="1"/>
              <a:t>Yiren</a:t>
            </a:r>
            <a:r>
              <a:rPr lang="en-US" altLang="zh-CN" dirty="0"/>
              <a:t> Zou, </a:t>
            </a:r>
            <a:r>
              <a:rPr lang="en-US" altLang="zh-CN" dirty="0" err="1"/>
              <a:t>Aosai</a:t>
            </a:r>
            <a:r>
              <a:rPr lang="en-US" altLang="zh-CN" dirty="0"/>
              <a:t> Zhang, Zhengyi Cui, </a:t>
            </a:r>
            <a:r>
              <a:rPr lang="en-US" altLang="zh-CN" dirty="0" err="1"/>
              <a:t>Fanhao</a:t>
            </a:r>
            <a:r>
              <a:rPr lang="en-US" altLang="zh-CN" dirty="0"/>
              <a:t> Shen, </a:t>
            </a:r>
            <a:r>
              <a:rPr lang="en-US" altLang="zh-CN" dirty="0" err="1"/>
              <a:t>Zehang</a:t>
            </a:r>
            <a:r>
              <a:rPr lang="en-US" altLang="zh-CN" dirty="0"/>
              <a:t> Bao, </a:t>
            </a:r>
            <a:r>
              <a:rPr lang="en-US" altLang="zh-CN" dirty="0" err="1"/>
              <a:t>Zitian</a:t>
            </a:r>
            <a:r>
              <a:rPr lang="en-US" altLang="zh-CN" dirty="0"/>
              <a:t> Zhu, </a:t>
            </a:r>
            <a:r>
              <a:rPr lang="en-US" altLang="zh-CN" dirty="0" err="1"/>
              <a:t>Ziqi</a:t>
            </a:r>
            <a:r>
              <a:rPr lang="en-US" altLang="zh-CN" dirty="0"/>
              <a:t> Tan, </a:t>
            </a:r>
            <a:r>
              <a:rPr lang="en-US" altLang="zh-CN" dirty="0" err="1"/>
              <a:t>Tingting</a:t>
            </a:r>
            <a:r>
              <a:rPr lang="en-US" altLang="zh-CN" dirty="0"/>
              <a:t> Li, </a:t>
            </a:r>
            <a:r>
              <a:rPr lang="en-US" altLang="zh-CN" dirty="0" err="1"/>
              <a:t>Pengfei</a:t>
            </a:r>
            <a:r>
              <a:rPr lang="en-US" altLang="zh-CN" dirty="0"/>
              <a:t> Zhang, </a:t>
            </a:r>
            <a:r>
              <a:rPr lang="en-US" altLang="zh-CN" dirty="0" err="1"/>
              <a:t>Shiying</a:t>
            </a:r>
            <a:r>
              <a:rPr lang="en-US" altLang="zh-CN" dirty="0"/>
              <a:t> </a:t>
            </a:r>
            <a:r>
              <a:rPr lang="en-US" altLang="zh-CN" dirty="0" err="1"/>
              <a:t>Xiong</a:t>
            </a:r>
            <a:r>
              <a:rPr lang="en-US" altLang="zh-CN" dirty="0"/>
              <a:t>, </a:t>
            </a:r>
            <a:r>
              <a:rPr lang="en-US" altLang="zh-CN" dirty="0" err="1"/>
              <a:t>Hekang</a:t>
            </a:r>
            <a:r>
              <a:rPr lang="en-US" altLang="zh-CN" dirty="0"/>
              <a:t> Li, </a:t>
            </a:r>
            <a:r>
              <a:rPr lang="en-US" altLang="zh-CN" dirty="0" err="1"/>
              <a:t>Qiujiang</a:t>
            </a:r>
            <a:r>
              <a:rPr lang="en-US" altLang="zh-CN" dirty="0"/>
              <a:t> Guo, Zhen Wang, Chao Song, H. Wang, and Yue Yang, Simulating unsteady fluid flows on a superconducting quantum processor.</a:t>
            </a:r>
          </a:p>
        </p:txBody>
      </p:sp>
    </p:spTree>
    <p:extLst>
      <p:ext uri="{BB962C8B-B14F-4D97-AF65-F5344CB8AC3E}">
        <p14:creationId xmlns:p14="http://schemas.microsoft.com/office/powerpoint/2010/main" val="40849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F7EEF-616B-4FAB-A913-5F1A2C55DCCD}"/>
              </a:ext>
            </a:extLst>
          </p:cNvPr>
          <p:cNvSpPr>
            <a:spLocks noGrp="1"/>
          </p:cNvSpPr>
          <p:nvPr>
            <p:ph type="title"/>
          </p:nvPr>
        </p:nvSpPr>
        <p:spPr>
          <a:xfrm>
            <a:off x="426720" y="36576"/>
            <a:ext cx="10515600" cy="1325563"/>
          </a:xfrm>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F626AF55-FAC0-49E6-9A5A-D291A7E4C796}"/>
              </a:ext>
            </a:extLst>
          </p:cNvPr>
          <p:cNvSpPr>
            <a:spLocks noGrp="1"/>
          </p:cNvSpPr>
          <p:nvPr>
            <p:ph idx="1"/>
          </p:nvPr>
        </p:nvSpPr>
        <p:spPr>
          <a:xfrm>
            <a:off x="886968" y="1581595"/>
            <a:ext cx="10418064" cy="4038917"/>
          </a:xfrm>
        </p:spPr>
        <p:txBody>
          <a:bodyPr>
            <a:noAutofit/>
          </a:bodyPr>
          <a:lstStyle/>
          <a:p>
            <a:pPr marL="0" indent="0">
              <a:lnSpc>
                <a:spcPct val="150000"/>
              </a:lnSpc>
              <a:buNone/>
            </a:pPr>
            <a:r>
              <a:rPr lang="en-US" altLang="zh-CN" dirty="0"/>
              <a:t>Quantum computing has emerged to be the next disruptive technology since Feynman pointed out the enormous potential of quantum simulation. Compared to conventional digital computing, quantum computing can dramatically reduce the execution time. We attempt to use quantum computing to solve fluid mechanics problems.</a:t>
            </a:r>
            <a:endParaRPr lang="zh-CN" altLang="en-US" dirty="0"/>
          </a:p>
        </p:txBody>
      </p:sp>
    </p:spTree>
    <p:extLst>
      <p:ext uri="{BB962C8B-B14F-4D97-AF65-F5344CB8AC3E}">
        <p14:creationId xmlns:p14="http://schemas.microsoft.com/office/powerpoint/2010/main" val="361300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C7DE9-10FE-4DFD-ADB7-C940DC4CAB6A}"/>
              </a:ext>
            </a:extLst>
          </p:cNvPr>
          <p:cNvSpPr>
            <a:spLocks noGrp="1"/>
          </p:cNvSpPr>
          <p:nvPr>
            <p:ph type="title"/>
          </p:nvPr>
        </p:nvSpPr>
        <p:spPr>
          <a:xfrm>
            <a:off x="0" y="0"/>
            <a:ext cx="10515600" cy="1325563"/>
          </a:xfrm>
        </p:spPr>
        <p:txBody>
          <a:bodyPr/>
          <a:lstStyle/>
          <a:p>
            <a:r>
              <a:rPr lang="en-US" altLang="zh-CN" dirty="0"/>
              <a:t>  How to proceed ?</a:t>
            </a:r>
            <a:endParaRPr lang="zh-CN" altLang="en-US" dirty="0"/>
          </a:p>
        </p:txBody>
      </p:sp>
      <p:pic>
        <p:nvPicPr>
          <p:cNvPr id="5" name="内容占位符 4">
            <a:extLst>
              <a:ext uri="{FF2B5EF4-FFF2-40B4-BE49-F238E27FC236}">
                <a16:creationId xmlns:a16="http://schemas.microsoft.com/office/drawing/2014/main" id="{E899EAB6-7F4E-4FA0-9F31-109158B56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0619"/>
            <a:ext cx="5778631" cy="4792392"/>
          </a:xfrm>
        </p:spPr>
      </p:pic>
      <p:sp>
        <p:nvSpPr>
          <p:cNvPr id="6" name="文本框 5">
            <a:extLst>
              <a:ext uri="{FF2B5EF4-FFF2-40B4-BE49-F238E27FC236}">
                <a16:creationId xmlns:a16="http://schemas.microsoft.com/office/drawing/2014/main" id="{A6CFB0EF-1941-4527-90DC-6873AC48F6B6}"/>
              </a:ext>
            </a:extLst>
          </p:cNvPr>
          <p:cNvSpPr txBox="1"/>
          <p:nvPr/>
        </p:nvSpPr>
        <p:spPr>
          <a:xfrm>
            <a:off x="6276513" y="1642369"/>
            <a:ext cx="4900474" cy="3416320"/>
          </a:xfrm>
          <a:prstGeom prst="rect">
            <a:avLst/>
          </a:prstGeom>
          <a:noFill/>
        </p:spPr>
        <p:txBody>
          <a:bodyPr wrap="square" rtlCol="0">
            <a:spAutoFit/>
          </a:bodyPr>
          <a:lstStyle/>
          <a:p>
            <a:r>
              <a:rPr lang="en-US" altLang="zh-CN" b="1" dirty="0"/>
              <a:t>(1) </a:t>
            </a:r>
            <a:r>
              <a:rPr lang="en-US" altLang="zh-CN" dirty="0"/>
              <a:t>Encoding the physical information of fluid into quantum state information.  </a:t>
            </a:r>
            <a:r>
              <a:rPr lang="en-US" altLang="zh-CN" b="1" dirty="0"/>
              <a:t>[(a),(b)]</a:t>
            </a:r>
          </a:p>
          <a:p>
            <a:endParaRPr lang="en-US" altLang="zh-CN" b="1" dirty="0"/>
          </a:p>
          <a:p>
            <a:r>
              <a:rPr lang="en-US" altLang="zh-CN" b="1" dirty="0"/>
              <a:t>(2) </a:t>
            </a:r>
            <a:r>
              <a:rPr lang="en-US" altLang="zh-CN" dirty="0"/>
              <a:t>Linearizing the Navier-Stokes equations or transport equations, or transforming them into the Schrödinger form, and then constructing quantum circuits for computation based on the specific forms (sometimes requiring a Fourier transform of the quantum states). </a:t>
            </a:r>
            <a:r>
              <a:rPr lang="en-US" altLang="zh-CN" b="1" dirty="0"/>
              <a:t>[(c),(d)]</a:t>
            </a:r>
          </a:p>
          <a:p>
            <a:endParaRPr lang="en-US" altLang="zh-CN" dirty="0"/>
          </a:p>
          <a:p>
            <a:r>
              <a:rPr lang="en-US" altLang="zh-CN" b="1" dirty="0"/>
              <a:t>(3) </a:t>
            </a:r>
            <a:r>
              <a:rPr lang="en-US" altLang="zh-CN" dirty="0"/>
              <a:t>Extracting the physical information of the fluid from the resulting quantum states. </a:t>
            </a:r>
            <a:r>
              <a:rPr lang="en-US" altLang="zh-CN" b="1" dirty="0"/>
              <a:t>[(e)]</a:t>
            </a:r>
            <a:endParaRPr lang="zh-CN" altLang="en-US" b="1" dirty="0"/>
          </a:p>
        </p:txBody>
      </p:sp>
    </p:spTree>
    <p:extLst>
      <p:ext uri="{BB962C8B-B14F-4D97-AF65-F5344CB8AC3E}">
        <p14:creationId xmlns:p14="http://schemas.microsoft.com/office/powerpoint/2010/main" val="38053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79E2F-E921-467A-98DF-A7EEFA7746BE}"/>
              </a:ext>
            </a:extLst>
          </p:cNvPr>
          <p:cNvSpPr>
            <a:spLocks noGrp="1"/>
          </p:cNvSpPr>
          <p:nvPr>
            <p:ph type="title"/>
          </p:nvPr>
        </p:nvSpPr>
        <p:spPr>
          <a:xfrm>
            <a:off x="0" y="18255"/>
            <a:ext cx="10515600" cy="1325563"/>
          </a:xfrm>
        </p:spPr>
        <p:txBody>
          <a:bodyPr/>
          <a:lstStyle/>
          <a:p>
            <a:r>
              <a:rPr lang="en-US" altLang="zh-CN" dirty="0"/>
              <a:t>   Some of my research</a:t>
            </a:r>
            <a:endParaRPr lang="zh-CN" altLang="en-US" dirty="0"/>
          </a:p>
        </p:txBody>
      </p:sp>
      <p:sp>
        <p:nvSpPr>
          <p:cNvPr id="5" name="内容占位符 4">
            <a:extLst>
              <a:ext uri="{FF2B5EF4-FFF2-40B4-BE49-F238E27FC236}">
                <a16:creationId xmlns:a16="http://schemas.microsoft.com/office/drawing/2014/main" id="{DC3FB1D2-6B9F-4164-AC79-8034327BC658}"/>
              </a:ext>
            </a:extLst>
          </p:cNvPr>
          <p:cNvSpPr>
            <a:spLocks noGrp="1"/>
          </p:cNvSpPr>
          <p:nvPr>
            <p:ph idx="1"/>
          </p:nvPr>
        </p:nvSpPr>
        <p:spPr>
          <a:xfrm>
            <a:off x="491970" y="1150922"/>
            <a:ext cx="10515600" cy="4351338"/>
          </a:xfrm>
        </p:spPr>
        <p:txBody>
          <a:bodyPr/>
          <a:lstStyle/>
          <a:p>
            <a:pPr marL="0" indent="0">
              <a:buNone/>
            </a:pPr>
            <a:r>
              <a:rPr lang="en-US" altLang="zh-CN" dirty="0"/>
              <a:t>Finding a universal form of quantum circuits that can compute a wider variety of equations.</a:t>
            </a:r>
            <a:endParaRPr lang="zh-CN" altLang="en-US" dirty="0"/>
          </a:p>
        </p:txBody>
      </p:sp>
      <p:pic>
        <p:nvPicPr>
          <p:cNvPr id="7" name="图片 6">
            <a:extLst>
              <a:ext uri="{FF2B5EF4-FFF2-40B4-BE49-F238E27FC236}">
                <a16:creationId xmlns:a16="http://schemas.microsoft.com/office/drawing/2014/main" id="{1AF1ABE9-D379-472C-ADD6-475FBCAD3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70" y="2772758"/>
            <a:ext cx="4986271" cy="337946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196FB1-694B-4588-8340-7C57B0A4BF92}"/>
                  </a:ext>
                </a:extLst>
              </p:cNvPr>
              <p:cNvSpPr txBox="1"/>
              <p:nvPr/>
            </p:nvSpPr>
            <p:spPr>
              <a:xfrm>
                <a:off x="5749771" y="3326591"/>
                <a:ext cx="6270594" cy="985141"/>
              </a:xfrm>
              <a:prstGeom prst="rect">
                <a:avLst/>
              </a:prstGeom>
              <a:noFill/>
            </p:spPr>
            <p:txBody>
              <a:bodyPr wrap="square" rtlCol="0">
                <a:spAutoFit/>
              </a:bodyPr>
              <a:lstStyle/>
              <a:p>
                <a:r>
                  <a:rPr lang="en-US" altLang="zh-CN" dirty="0"/>
                  <a:t>A senior in the same research group has studied the form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p>
                    </m:sSup>
                  </m:oMath>
                </a14:m>
                <a:r>
                  <a:rPr lang="en-US" altLang="zh-CN" dirty="0"/>
                  <a:t>. Allowing it to be decomposed into basic quantum gate circuits.</a:t>
                </a:r>
                <a:endParaRPr lang="zh-CN" altLang="en-US" dirty="0"/>
              </a:p>
            </p:txBody>
          </p:sp>
        </mc:Choice>
        <mc:Fallback xmlns="">
          <p:sp>
            <p:nvSpPr>
              <p:cNvPr id="8" name="文本框 7">
                <a:extLst>
                  <a:ext uri="{FF2B5EF4-FFF2-40B4-BE49-F238E27FC236}">
                    <a16:creationId xmlns:a16="http://schemas.microsoft.com/office/drawing/2014/main" id="{A6196FB1-694B-4588-8340-7C57B0A4BF92}"/>
                  </a:ext>
                </a:extLst>
              </p:cNvPr>
              <p:cNvSpPr txBox="1">
                <a:spLocks noRot="1" noChangeAspect="1" noMove="1" noResize="1" noEditPoints="1" noAdjustHandles="1" noChangeArrowheads="1" noChangeShapeType="1" noTextEdit="1"/>
              </p:cNvSpPr>
              <p:nvPr/>
            </p:nvSpPr>
            <p:spPr>
              <a:xfrm>
                <a:off x="5749771" y="3326591"/>
                <a:ext cx="6270594" cy="985141"/>
              </a:xfrm>
              <a:prstGeom prst="rect">
                <a:avLst/>
              </a:prstGeom>
              <a:blipFill>
                <a:blip r:embed="rId3"/>
                <a:stretch>
                  <a:fillRect l="-777" t="-3727" b="-683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7812E5E-D8A1-488C-BF74-97BD2E357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241" y="4823562"/>
            <a:ext cx="6149873" cy="800169"/>
          </a:xfrm>
          <a:prstGeom prst="rect">
            <a:avLst/>
          </a:prstGeom>
        </p:spPr>
      </p:pic>
    </p:spTree>
    <p:extLst>
      <p:ext uri="{BB962C8B-B14F-4D97-AF65-F5344CB8AC3E}">
        <p14:creationId xmlns:p14="http://schemas.microsoft.com/office/powerpoint/2010/main" val="249902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1593B9-9B74-4D2B-8835-150AB5617E57}"/>
              </a:ext>
            </a:extLst>
          </p:cNvPr>
          <p:cNvSpPr>
            <a:spLocks noGrp="1"/>
          </p:cNvSpPr>
          <p:nvPr>
            <p:ph idx="1"/>
          </p:nvPr>
        </p:nvSpPr>
        <p:spPr>
          <a:xfrm>
            <a:off x="612559" y="582752"/>
            <a:ext cx="10515600" cy="4351338"/>
          </a:xfrm>
        </p:spPr>
        <p:txBody>
          <a:bodyPr/>
          <a:lstStyle/>
          <a:p>
            <a:pPr marL="0" indent="0">
              <a:buNone/>
            </a:pPr>
            <a:r>
              <a:rPr lang="en-US" altLang="zh-CN" dirty="0"/>
              <a:t>Building on my senior's research, I discovered that the square of </a:t>
            </a:r>
            <a:r>
              <a:rPr lang="zh-CN" altLang="en-US" dirty="0"/>
              <a:t>𝑘</a:t>
            </a:r>
            <a:r>
              <a:rPr lang="en-US" altLang="zh-CN" dirty="0"/>
              <a:t> can be replaced with a polynomial form of </a:t>
            </a:r>
            <a:r>
              <a:rPr lang="zh-CN" altLang="en-US" dirty="0"/>
              <a:t>𝑘</a:t>
            </a:r>
            <a:r>
              <a:rPr lang="en-US" altLang="zh-CN" dirty="0"/>
              <a:t>, which can further be approximated through a Taylor expansion for a general form.</a:t>
            </a:r>
            <a:endParaRPr lang="zh-CN" altLang="en-US" dirty="0"/>
          </a:p>
        </p:txBody>
      </p:sp>
      <p:sp>
        <p:nvSpPr>
          <p:cNvPr id="9" name="文本框 8">
            <a:extLst>
              <a:ext uri="{FF2B5EF4-FFF2-40B4-BE49-F238E27FC236}">
                <a16:creationId xmlns:a16="http://schemas.microsoft.com/office/drawing/2014/main" id="{48FB144A-C28A-4076-8F18-02FE0F4DDD0F}"/>
              </a:ext>
            </a:extLst>
          </p:cNvPr>
          <p:cNvSpPr txBox="1"/>
          <p:nvPr/>
        </p:nvSpPr>
        <p:spPr>
          <a:xfrm>
            <a:off x="9066159" y="3429000"/>
            <a:ext cx="1464815" cy="307777"/>
          </a:xfrm>
          <a:prstGeom prst="rect">
            <a:avLst/>
          </a:prstGeom>
          <a:noFill/>
        </p:spPr>
        <p:txBody>
          <a:bodyPr wrap="square" rtlCol="0">
            <a:spAutoFit/>
          </a:bodyPr>
          <a:lstStyle/>
          <a:p>
            <a:r>
              <a:rPr lang="en-US" altLang="zh-CN" sz="1400" dirty="0"/>
              <a:t>(b)</a:t>
            </a:r>
            <a:endParaRPr lang="zh-CN" altLang="en-US" sz="1400" dirty="0"/>
          </a:p>
        </p:txBody>
      </p:sp>
      <p:sp>
        <p:nvSpPr>
          <p:cNvPr id="10" name="文本框 9">
            <a:extLst>
              <a:ext uri="{FF2B5EF4-FFF2-40B4-BE49-F238E27FC236}">
                <a16:creationId xmlns:a16="http://schemas.microsoft.com/office/drawing/2014/main" id="{1CF52C25-4F22-4A52-BDF6-CF562C3546EB}"/>
              </a:ext>
            </a:extLst>
          </p:cNvPr>
          <p:cNvSpPr txBox="1"/>
          <p:nvPr/>
        </p:nvSpPr>
        <p:spPr>
          <a:xfrm>
            <a:off x="612559" y="4863566"/>
            <a:ext cx="9489999" cy="369332"/>
          </a:xfrm>
          <a:prstGeom prst="rect">
            <a:avLst/>
          </a:prstGeom>
          <a:noFill/>
        </p:spPr>
        <p:txBody>
          <a:bodyPr wrap="square" rtlCol="0">
            <a:spAutoFit/>
          </a:bodyPr>
          <a:lstStyle/>
          <a:p>
            <a:endParaRPr lang="zh-CN" altLang="en-US" dirty="0"/>
          </a:p>
        </p:txBody>
      </p:sp>
      <p:pic>
        <p:nvPicPr>
          <p:cNvPr id="14" name="图片 13">
            <a:extLst>
              <a:ext uri="{FF2B5EF4-FFF2-40B4-BE49-F238E27FC236}">
                <a16:creationId xmlns:a16="http://schemas.microsoft.com/office/drawing/2014/main" id="{4292B955-CE1D-4B8E-A5D7-D38F86106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653" y="2221439"/>
            <a:ext cx="6241321" cy="1691787"/>
          </a:xfrm>
          <a:prstGeom prst="rect">
            <a:avLst/>
          </a:prstGeom>
        </p:spPr>
      </p:pic>
      <p:pic>
        <p:nvPicPr>
          <p:cNvPr id="16" name="图片 15">
            <a:extLst>
              <a:ext uri="{FF2B5EF4-FFF2-40B4-BE49-F238E27FC236}">
                <a16:creationId xmlns:a16="http://schemas.microsoft.com/office/drawing/2014/main" id="{11A1DAE4-03A2-4F6C-B727-5878D0B8F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719" y="4527987"/>
            <a:ext cx="7849280" cy="1409822"/>
          </a:xfrm>
          <a:prstGeom prst="rect">
            <a:avLst/>
          </a:prstGeom>
        </p:spPr>
      </p:pic>
      <p:sp>
        <p:nvSpPr>
          <p:cNvPr id="11" name="文本框 10">
            <a:extLst>
              <a:ext uri="{FF2B5EF4-FFF2-40B4-BE49-F238E27FC236}">
                <a16:creationId xmlns:a16="http://schemas.microsoft.com/office/drawing/2014/main" id="{47398941-7AE9-4260-9D45-812C9759F556}"/>
              </a:ext>
            </a:extLst>
          </p:cNvPr>
          <p:cNvSpPr txBox="1"/>
          <p:nvPr/>
        </p:nvSpPr>
        <p:spPr>
          <a:xfrm>
            <a:off x="9066159" y="2270092"/>
            <a:ext cx="1464815" cy="307777"/>
          </a:xfrm>
          <a:prstGeom prst="rect">
            <a:avLst/>
          </a:prstGeom>
          <a:noFill/>
        </p:spPr>
        <p:txBody>
          <a:bodyPr wrap="square" rtlCol="0">
            <a:spAutoFit/>
          </a:bodyPr>
          <a:lstStyle/>
          <a:p>
            <a:r>
              <a:rPr lang="en-US" altLang="zh-CN" sz="1400" dirty="0"/>
              <a:t>(a)</a:t>
            </a:r>
            <a:endParaRPr lang="zh-CN" altLang="en-US" sz="1400" dirty="0"/>
          </a:p>
        </p:txBody>
      </p:sp>
    </p:spTree>
    <p:extLst>
      <p:ext uri="{BB962C8B-B14F-4D97-AF65-F5344CB8AC3E}">
        <p14:creationId xmlns:p14="http://schemas.microsoft.com/office/powerpoint/2010/main" val="11880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9EA5DF-BAE9-41CC-ABC0-F75200D7B667}"/>
              </a:ext>
            </a:extLst>
          </p:cNvPr>
          <p:cNvSpPr>
            <a:spLocks noGrp="1"/>
          </p:cNvSpPr>
          <p:nvPr>
            <p:ph idx="1"/>
          </p:nvPr>
        </p:nvSpPr>
        <p:spPr>
          <a:xfrm>
            <a:off x="838200" y="447814"/>
            <a:ext cx="10515600" cy="4351338"/>
          </a:xfrm>
        </p:spPr>
        <p:txBody>
          <a:bodyPr/>
          <a:lstStyle/>
          <a:p>
            <a:pPr marL="0" indent="0">
              <a:buNone/>
            </a:pPr>
            <a:r>
              <a:rPr lang="en-US" altLang="zh-CN" dirty="0"/>
              <a:t>Another discovery: a method was found to extract physical information from multiple quantum states simultaneously.</a:t>
            </a:r>
            <a:endParaRPr lang="zh-CN" altLang="en-US" dirty="0"/>
          </a:p>
        </p:txBody>
      </p:sp>
      <p:pic>
        <p:nvPicPr>
          <p:cNvPr id="5" name="图片 4">
            <a:extLst>
              <a:ext uri="{FF2B5EF4-FFF2-40B4-BE49-F238E27FC236}">
                <a16:creationId xmlns:a16="http://schemas.microsoft.com/office/drawing/2014/main" id="{5310CD31-D4FE-48D6-BFFF-28E54A77D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969" y="1519042"/>
            <a:ext cx="7879763" cy="3429297"/>
          </a:xfrm>
          <a:prstGeom prst="rect">
            <a:avLst/>
          </a:prstGeom>
        </p:spPr>
      </p:pic>
      <p:sp>
        <p:nvSpPr>
          <p:cNvPr id="6" name="文本框 5">
            <a:extLst>
              <a:ext uri="{FF2B5EF4-FFF2-40B4-BE49-F238E27FC236}">
                <a16:creationId xmlns:a16="http://schemas.microsoft.com/office/drawing/2014/main" id="{37512B31-8645-4C28-BBCA-288B6CBECC04}"/>
              </a:ext>
            </a:extLst>
          </p:cNvPr>
          <p:cNvSpPr txBox="1"/>
          <p:nvPr/>
        </p:nvSpPr>
        <p:spPr>
          <a:xfrm>
            <a:off x="1012054" y="5220070"/>
            <a:ext cx="10341746" cy="1200329"/>
          </a:xfrm>
          <a:prstGeom prst="rect">
            <a:avLst/>
          </a:prstGeom>
          <a:noFill/>
        </p:spPr>
        <p:txBody>
          <a:bodyPr wrap="square" rtlCol="0">
            <a:spAutoFit/>
          </a:bodyPr>
          <a:lstStyle/>
          <a:p>
            <a:r>
              <a:rPr lang="en-US" altLang="zh-CN" dirty="0"/>
              <a:t>The original measurement method required constructing multiple quantum circuits for measurement. However, the newly discovered method allows obtaining results through multiple measurements using a single quantum circuit. For detailed information, please refer to [Quantum Measurement.pdf] on my personal website.</a:t>
            </a:r>
            <a:endParaRPr lang="zh-CN" altLang="en-US" dirty="0"/>
          </a:p>
        </p:txBody>
      </p:sp>
    </p:spTree>
    <p:extLst>
      <p:ext uri="{BB962C8B-B14F-4D97-AF65-F5344CB8AC3E}">
        <p14:creationId xmlns:p14="http://schemas.microsoft.com/office/powerpoint/2010/main" val="279094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F7EEF-616B-4FAB-A913-5F1A2C55DCCD}"/>
              </a:ext>
            </a:extLst>
          </p:cNvPr>
          <p:cNvSpPr>
            <a:spLocks noGrp="1"/>
          </p:cNvSpPr>
          <p:nvPr>
            <p:ph type="title"/>
          </p:nvPr>
        </p:nvSpPr>
        <p:spPr>
          <a:xfrm>
            <a:off x="426720" y="36576"/>
            <a:ext cx="10515600" cy="1325563"/>
          </a:xfrm>
        </p:spPr>
        <p:txBody>
          <a:bodyPr/>
          <a:lstStyle/>
          <a:p>
            <a:r>
              <a:rPr lang="en-US" altLang="zh-CN" dirty="0"/>
              <a:t>Recent work</a:t>
            </a:r>
            <a:endParaRPr lang="zh-CN" altLang="en-US" dirty="0"/>
          </a:p>
        </p:txBody>
      </p:sp>
      <p:sp>
        <p:nvSpPr>
          <p:cNvPr id="3" name="内容占位符 2">
            <a:extLst>
              <a:ext uri="{FF2B5EF4-FFF2-40B4-BE49-F238E27FC236}">
                <a16:creationId xmlns:a16="http://schemas.microsoft.com/office/drawing/2014/main" id="{F626AF55-FAC0-49E6-9A5A-D291A7E4C796}"/>
              </a:ext>
            </a:extLst>
          </p:cNvPr>
          <p:cNvSpPr>
            <a:spLocks noGrp="1"/>
          </p:cNvSpPr>
          <p:nvPr>
            <p:ph idx="1"/>
          </p:nvPr>
        </p:nvSpPr>
        <p:spPr>
          <a:xfrm>
            <a:off x="426720" y="1204523"/>
            <a:ext cx="11641255" cy="4038917"/>
          </a:xfrm>
        </p:spPr>
        <p:txBody>
          <a:bodyPr>
            <a:noAutofit/>
          </a:bodyPr>
          <a:lstStyle/>
          <a:p>
            <a:pPr marL="0" indent="0">
              <a:lnSpc>
                <a:spcPct val="150000"/>
              </a:lnSpc>
              <a:buNone/>
            </a:pPr>
            <a:r>
              <a:rPr lang="en-US" altLang="zh-CN" dirty="0"/>
              <a:t>We consider problems with boundary conditions. For different boundary conditions, there are fast diagonalization methods for the matrices corresponding to the difference schemes. We can base our quantum computation on this approach to address boundary value problems.</a:t>
            </a:r>
            <a:endParaRPr lang="zh-CN" altLang="en-US" dirty="0"/>
          </a:p>
        </p:txBody>
      </p:sp>
      <p:pic>
        <p:nvPicPr>
          <p:cNvPr id="5" name="图片 4">
            <a:extLst>
              <a:ext uri="{FF2B5EF4-FFF2-40B4-BE49-F238E27FC236}">
                <a16:creationId xmlns:a16="http://schemas.microsoft.com/office/drawing/2014/main" id="{F9291431-A8EC-462E-B2A0-BC2785316DFD}"/>
              </a:ext>
            </a:extLst>
          </p:cNvPr>
          <p:cNvPicPr>
            <a:picLocks noChangeAspect="1"/>
          </p:cNvPicPr>
          <p:nvPr/>
        </p:nvPicPr>
        <p:blipFill>
          <a:blip r:embed="rId3"/>
          <a:stretch>
            <a:fillRect/>
          </a:stretch>
        </p:blipFill>
        <p:spPr>
          <a:xfrm>
            <a:off x="4986778" y="4708523"/>
            <a:ext cx="2978871" cy="1348922"/>
          </a:xfrm>
          <a:prstGeom prst="rect">
            <a:avLst/>
          </a:prstGeom>
        </p:spPr>
      </p:pic>
      <p:pic>
        <p:nvPicPr>
          <p:cNvPr id="7" name="图片 6">
            <a:extLst>
              <a:ext uri="{FF2B5EF4-FFF2-40B4-BE49-F238E27FC236}">
                <a16:creationId xmlns:a16="http://schemas.microsoft.com/office/drawing/2014/main" id="{02E92E78-775B-4EC2-B89F-2C109DA47544}"/>
              </a:ext>
            </a:extLst>
          </p:cNvPr>
          <p:cNvPicPr>
            <a:picLocks noChangeAspect="1"/>
          </p:cNvPicPr>
          <p:nvPr/>
        </p:nvPicPr>
        <p:blipFill>
          <a:blip r:embed="rId4"/>
          <a:stretch>
            <a:fillRect/>
          </a:stretch>
        </p:blipFill>
        <p:spPr>
          <a:xfrm>
            <a:off x="8549173" y="4708523"/>
            <a:ext cx="2918894" cy="1141826"/>
          </a:xfrm>
          <a:prstGeom prst="rect">
            <a:avLst/>
          </a:prstGeom>
        </p:spPr>
      </p:pic>
      <p:pic>
        <p:nvPicPr>
          <p:cNvPr id="9" name="图片 8">
            <a:extLst>
              <a:ext uri="{FF2B5EF4-FFF2-40B4-BE49-F238E27FC236}">
                <a16:creationId xmlns:a16="http://schemas.microsoft.com/office/drawing/2014/main" id="{CAF74FFB-CC43-4B39-A331-328AE00D9D61}"/>
              </a:ext>
            </a:extLst>
          </p:cNvPr>
          <p:cNvPicPr>
            <a:picLocks noChangeAspect="1"/>
          </p:cNvPicPr>
          <p:nvPr/>
        </p:nvPicPr>
        <p:blipFill>
          <a:blip r:embed="rId5"/>
          <a:stretch>
            <a:fillRect/>
          </a:stretch>
        </p:blipFill>
        <p:spPr>
          <a:xfrm>
            <a:off x="385871" y="4816043"/>
            <a:ext cx="4437913" cy="1133883"/>
          </a:xfrm>
          <a:prstGeom prst="rect">
            <a:avLst/>
          </a:prstGeom>
        </p:spPr>
      </p:pic>
    </p:spTree>
    <p:extLst>
      <p:ext uri="{BB962C8B-B14F-4D97-AF65-F5344CB8AC3E}">
        <p14:creationId xmlns:p14="http://schemas.microsoft.com/office/powerpoint/2010/main" val="424686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21CBD-C087-472E-A477-9E3949B9E6E7}"/>
              </a:ext>
            </a:extLst>
          </p:cNvPr>
          <p:cNvSpPr>
            <a:spLocks noGrp="1"/>
          </p:cNvSpPr>
          <p:nvPr>
            <p:ph type="ctrTitle"/>
          </p:nvPr>
        </p:nvSpPr>
        <p:spPr>
          <a:xfrm>
            <a:off x="0" y="0"/>
            <a:ext cx="10460610" cy="587654"/>
          </a:xfrm>
        </p:spPr>
        <p:txBody>
          <a:bodyPr>
            <a:normAutofit/>
          </a:bodyPr>
          <a:lstStyle/>
          <a:p>
            <a:pPr algn="l"/>
            <a:r>
              <a:rPr lang="en-US" altLang="zh-CN" sz="3200" b="1" dirty="0"/>
              <a:t>  Fast diagonalization of different numerical schemes</a:t>
            </a:r>
            <a:endParaRPr lang="zh-CN" altLang="en-US" sz="32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4EA9939-1DBF-4DE6-AC10-786C08A813FD}"/>
                  </a:ext>
                </a:extLst>
              </p:cNvPr>
              <p:cNvSpPr txBox="1"/>
              <p:nvPr/>
            </p:nvSpPr>
            <p:spPr>
              <a:xfrm>
                <a:off x="244754" y="668349"/>
                <a:ext cx="7484881" cy="369332"/>
              </a:xfrm>
              <a:prstGeom prst="rect">
                <a:avLst/>
              </a:prstGeom>
              <a:noFill/>
            </p:spPr>
            <p:txBody>
              <a:bodyPr wrap="square" rtlCol="0">
                <a:spAutoFit/>
              </a:bodyPr>
              <a:lstStyle/>
              <a:p>
                <a:r>
                  <a:rPr lang="en-US" altLang="zh-CN" dirty="0"/>
                  <a:t>For the four schemes, we can decompose them quickly :</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−1</m:t>
                        </m:r>
                      </m:sup>
                    </m:sSup>
                    <m:r>
                      <m:rPr>
                        <m:sty m:val="p"/>
                      </m:rPr>
                      <a:rPr lang="en-US" altLang="zh-CN" b="0" i="1" smtClean="0">
                        <a:latin typeface="Cambria Math" panose="02040503050406030204" pitchFamily="18" charset="0"/>
                      </a:rPr>
                      <m:t>D</m:t>
                    </m:r>
                    <m:r>
                      <a:rPr lang="en-US" altLang="zh-CN" b="0" i="1" smtClean="0">
                        <a:latin typeface="Cambria Math" panose="02040503050406030204" pitchFamily="18" charset="0"/>
                      </a:rPr>
                      <m:t>𝑉</m:t>
                    </m:r>
                  </m:oMath>
                </a14:m>
                <a:endParaRPr lang="zh-CN" altLang="en-US" dirty="0"/>
              </a:p>
            </p:txBody>
          </p:sp>
        </mc:Choice>
        <mc:Fallback xmlns="">
          <p:sp>
            <p:nvSpPr>
              <p:cNvPr id="3" name="文本框 2">
                <a:extLst>
                  <a:ext uri="{FF2B5EF4-FFF2-40B4-BE49-F238E27FC236}">
                    <a16:creationId xmlns:a16="http://schemas.microsoft.com/office/drawing/2014/main" id="{14EA9939-1DBF-4DE6-AC10-786C08A813FD}"/>
                  </a:ext>
                </a:extLst>
              </p:cNvPr>
              <p:cNvSpPr txBox="1">
                <a:spLocks noRot="1" noChangeAspect="1" noMove="1" noResize="1" noEditPoints="1" noAdjustHandles="1" noChangeArrowheads="1" noChangeShapeType="1" noTextEdit="1"/>
              </p:cNvSpPr>
              <p:nvPr/>
            </p:nvSpPr>
            <p:spPr>
              <a:xfrm>
                <a:off x="244754" y="668349"/>
                <a:ext cx="7484881" cy="369332"/>
              </a:xfrm>
              <a:prstGeom prst="rect">
                <a:avLst/>
              </a:prstGeom>
              <a:blipFill>
                <a:blip r:embed="rId2"/>
                <a:stretch>
                  <a:fillRect l="-651" t="-10000" b="-26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9E70491-4EA0-4446-AC53-8E1F41BA16C1}"/>
              </a:ext>
            </a:extLst>
          </p:cNvPr>
          <p:cNvPicPr>
            <a:picLocks noChangeAspect="1"/>
          </p:cNvPicPr>
          <p:nvPr/>
        </p:nvPicPr>
        <p:blipFill>
          <a:blip r:embed="rId3"/>
          <a:stretch>
            <a:fillRect/>
          </a:stretch>
        </p:blipFill>
        <p:spPr>
          <a:xfrm>
            <a:off x="244754" y="1119940"/>
            <a:ext cx="6165130" cy="691037"/>
          </a:xfrm>
          <a:prstGeom prst="rect">
            <a:avLst/>
          </a:prstGeom>
        </p:spPr>
      </p:pic>
      <p:pic>
        <p:nvPicPr>
          <p:cNvPr id="9" name="图片 8">
            <a:extLst>
              <a:ext uri="{FF2B5EF4-FFF2-40B4-BE49-F238E27FC236}">
                <a16:creationId xmlns:a16="http://schemas.microsoft.com/office/drawing/2014/main" id="{26E27244-AEE6-4D49-90A5-045C66429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38" y="1757540"/>
            <a:ext cx="2846895" cy="725679"/>
          </a:xfrm>
          <a:prstGeom prst="rect">
            <a:avLst/>
          </a:prstGeom>
        </p:spPr>
      </p:pic>
      <p:pic>
        <p:nvPicPr>
          <p:cNvPr id="10" name="图片 9">
            <a:extLst>
              <a:ext uri="{FF2B5EF4-FFF2-40B4-BE49-F238E27FC236}">
                <a16:creationId xmlns:a16="http://schemas.microsoft.com/office/drawing/2014/main" id="{B1609750-F329-4756-93F7-60A12ABD2A83}"/>
              </a:ext>
            </a:extLst>
          </p:cNvPr>
          <p:cNvPicPr>
            <a:picLocks noChangeAspect="1"/>
          </p:cNvPicPr>
          <p:nvPr/>
        </p:nvPicPr>
        <p:blipFill>
          <a:blip r:embed="rId5"/>
          <a:stretch>
            <a:fillRect/>
          </a:stretch>
        </p:blipFill>
        <p:spPr>
          <a:xfrm>
            <a:off x="4317133" y="1716713"/>
            <a:ext cx="2616834" cy="793156"/>
          </a:xfrm>
          <a:prstGeom prst="rect">
            <a:avLst/>
          </a:prstGeom>
        </p:spPr>
      </p:pic>
      <p:pic>
        <p:nvPicPr>
          <p:cNvPr id="15" name="图片 14">
            <a:extLst>
              <a:ext uri="{FF2B5EF4-FFF2-40B4-BE49-F238E27FC236}">
                <a16:creationId xmlns:a16="http://schemas.microsoft.com/office/drawing/2014/main" id="{7C1D9174-8780-4BA2-A535-6F9B153C7AC2}"/>
              </a:ext>
            </a:extLst>
          </p:cNvPr>
          <p:cNvPicPr>
            <a:picLocks noChangeAspect="1"/>
          </p:cNvPicPr>
          <p:nvPr/>
        </p:nvPicPr>
        <p:blipFill>
          <a:blip r:embed="rId6"/>
          <a:stretch>
            <a:fillRect/>
          </a:stretch>
        </p:blipFill>
        <p:spPr>
          <a:xfrm>
            <a:off x="329938" y="2981558"/>
            <a:ext cx="6821668" cy="702231"/>
          </a:xfrm>
          <a:prstGeom prst="rect">
            <a:avLst/>
          </a:prstGeom>
        </p:spPr>
      </p:pic>
      <p:pic>
        <p:nvPicPr>
          <p:cNvPr id="16" name="图片 15">
            <a:extLst>
              <a:ext uri="{FF2B5EF4-FFF2-40B4-BE49-F238E27FC236}">
                <a16:creationId xmlns:a16="http://schemas.microsoft.com/office/drawing/2014/main" id="{2A87528A-BCF2-42FF-ABBB-70C0E245654E}"/>
              </a:ext>
            </a:extLst>
          </p:cNvPr>
          <p:cNvPicPr>
            <a:picLocks noChangeAspect="1"/>
          </p:cNvPicPr>
          <p:nvPr/>
        </p:nvPicPr>
        <p:blipFill>
          <a:blip r:embed="rId7"/>
          <a:stretch>
            <a:fillRect/>
          </a:stretch>
        </p:blipFill>
        <p:spPr>
          <a:xfrm>
            <a:off x="329938" y="3656179"/>
            <a:ext cx="3502646" cy="686669"/>
          </a:xfrm>
          <a:prstGeom prst="rect">
            <a:avLst/>
          </a:prstGeom>
        </p:spPr>
      </p:pic>
      <p:pic>
        <p:nvPicPr>
          <p:cNvPr id="17" name="图片 16">
            <a:extLst>
              <a:ext uri="{FF2B5EF4-FFF2-40B4-BE49-F238E27FC236}">
                <a16:creationId xmlns:a16="http://schemas.microsoft.com/office/drawing/2014/main" id="{3AFE60A4-1246-446D-B576-B3E57B1068A1}"/>
              </a:ext>
            </a:extLst>
          </p:cNvPr>
          <p:cNvPicPr>
            <a:picLocks noChangeAspect="1"/>
          </p:cNvPicPr>
          <p:nvPr/>
        </p:nvPicPr>
        <p:blipFill>
          <a:blip r:embed="rId8"/>
          <a:stretch>
            <a:fillRect/>
          </a:stretch>
        </p:blipFill>
        <p:spPr>
          <a:xfrm>
            <a:off x="4398447" y="3630528"/>
            <a:ext cx="2454206" cy="765582"/>
          </a:xfrm>
          <a:prstGeom prst="rect">
            <a:avLst/>
          </a:prstGeom>
        </p:spPr>
      </p:pic>
      <p:pic>
        <p:nvPicPr>
          <p:cNvPr id="18" name="图片 17">
            <a:extLst>
              <a:ext uri="{FF2B5EF4-FFF2-40B4-BE49-F238E27FC236}">
                <a16:creationId xmlns:a16="http://schemas.microsoft.com/office/drawing/2014/main" id="{1EA1AEEC-E970-4616-ACBB-263BF71AF9D3}"/>
              </a:ext>
            </a:extLst>
          </p:cNvPr>
          <p:cNvPicPr>
            <a:picLocks noChangeAspect="1"/>
          </p:cNvPicPr>
          <p:nvPr/>
        </p:nvPicPr>
        <p:blipFill>
          <a:blip r:embed="rId9"/>
          <a:stretch>
            <a:fillRect/>
          </a:stretch>
        </p:blipFill>
        <p:spPr>
          <a:xfrm>
            <a:off x="244754" y="4935873"/>
            <a:ext cx="7031512" cy="775843"/>
          </a:xfrm>
          <a:prstGeom prst="rect">
            <a:avLst/>
          </a:prstGeom>
        </p:spPr>
      </p:pic>
      <p:pic>
        <p:nvPicPr>
          <p:cNvPr id="19" name="图片 18">
            <a:extLst>
              <a:ext uri="{FF2B5EF4-FFF2-40B4-BE49-F238E27FC236}">
                <a16:creationId xmlns:a16="http://schemas.microsoft.com/office/drawing/2014/main" id="{810CCA29-F940-459A-A1AD-17247E88C8C6}"/>
              </a:ext>
            </a:extLst>
          </p:cNvPr>
          <p:cNvPicPr>
            <a:picLocks noChangeAspect="1"/>
          </p:cNvPicPr>
          <p:nvPr/>
        </p:nvPicPr>
        <p:blipFill>
          <a:blip r:embed="rId10"/>
          <a:stretch>
            <a:fillRect/>
          </a:stretch>
        </p:blipFill>
        <p:spPr>
          <a:xfrm>
            <a:off x="235327" y="5678148"/>
            <a:ext cx="3987195" cy="703263"/>
          </a:xfrm>
          <a:prstGeom prst="rect">
            <a:avLst/>
          </a:prstGeom>
        </p:spPr>
      </p:pic>
      <p:pic>
        <p:nvPicPr>
          <p:cNvPr id="20" name="图片 19">
            <a:extLst>
              <a:ext uri="{FF2B5EF4-FFF2-40B4-BE49-F238E27FC236}">
                <a16:creationId xmlns:a16="http://schemas.microsoft.com/office/drawing/2014/main" id="{CA412EF2-C4D4-47C4-8544-702972C8B872}"/>
              </a:ext>
            </a:extLst>
          </p:cNvPr>
          <p:cNvPicPr>
            <a:picLocks noChangeAspect="1"/>
          </p:cNvPicPr>
          <p:nvPr/>
        </p:nvPicPr>
        <p:blipFill>
          <a:blip r:embed="rId11"/>
          <a:stretch>
            <a:fillRect/>
          </a:stretch>
        </p:blipFill>
        <p:spPr>
          <a:xfrm>
            <a:off x="4573228" y="5603621"/>
            <a:ext cx="2578378" cy="748930"/>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450C527-1FBE-4527-AEE0-EE3B3E46D0FD}"/>
                  </a:ext>
                </a:extLst>
              </p:cNvPr>
              <p:cNvSpPr txBox="1"/>
              <p:nvPr/>
            </p:nvSpPr>
            <p:spPr>
              <a:xfrm>
                <a:off x="7151606" y="3179124"/>
                <a:ext cx="5081931" cy="421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m:oMathPara>
                </a14:m>
                <a:endParaRPr lang="zh-CN" altLang="en-US" dirty="0"/>
              </a:p>
            </p:txBody>
          </p:sp>
        </mc:Choice>
        <mc:Fallback xmlns="">
          <p:sp>
            <p:nvSpPr>
              <p:cNvPr id="21" name="文本框 20">
                <a:extLst>
                  <a:ext uri="{FF2B5EF4-FFF2-40B4-BE49-F238E27FC236}">
                    <a16:creationId xmlns:a16="http://schemas.microsoft.com/office/drawing/2014/main" id="{8450C527-1FBE-4527-AEE0-EE3B3E46D0FD}"/>
                  </a:ext>
                </a:extLst>
              </p:cNvPr>
              <p:cNvSpPr txBox="1">
                <a:spLocks noRot="1" noChangeAspect="1" noMove="1" noResize="1" noEditPoints="1" noAdjustHandles="1" noChangeArrowheads="1" noChangeShapeType="1" noTextEdit="1"/>
              </p:cNvSpPr>
              <p:nvPr/>
            </p:nvSpPr>
            <p:spPr>
              <a:xfrm>
                <a:off x="7151606" y="3179124"/>
                <a:ext cx="5081931" cy="421654"/>
              </a:xfrm>
              <a:prstGeom prst="rect">
                <a:avLst/>
              </a:prstGeom>
              <a:blipFill>
                <a:blip r:embed="rId12"/>
                <a:stretch>
                  <a:fillRect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7D61334-A36F-4BE1-9895-FC49310553F2}"/>
                  </a:ext>
                </a:extLst>
              </p:cNvPr>
              <p:cNvSpPr txBox="1"/>
              <p:nvPr/>
            </p:nvSpPr>
            <p:spPr>
              <a:xfrm>
                <a:off x="7418516" y="3898993"/>
                <a:ext cx="3657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𝐷𝑖𝑎𝑔</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A7D61334-A36F-4BE1-9895-FC49310553F2}"/>
                  </a:ext>
                </a:extLst>
              </p:cNvPr>
              <p:cNvSpPr txBox="1">
                <a:spLocks noRot="1" noChangeAspect="1" noMove="1" noResize="1" noEditPoints="1" noAdjustHandles="1" noChangeArrowheads="1" noChangeShapeType="1" noTextEdit="1"/>
              </p:cNvSpPr>
              <p:nvPr/>
            </p:nvSpPr>
            <p:spPr>
              <a:xfrm>
                <a:off x="7418516" y="3898993"/>
                <a:ext cx="3657600" cy="369332"/>
              </a:xfrm>
              <a:prstGeom prst="rect">
                <a:avLst/>
              </a:prstGeom>
              <a:blipFill>
                <a:blip r:embed="rId13"/>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257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21CBD-C087-472E-A477-9E3949B9E6E7}"/>
              </a:ext>
            </a:extLst>
          </p:cNvPr>
          <p:cNvSpPr>
            <a:spLocks noGrp="1"/>
          </p:cNvSpPr>
          <p:nvPr>
            <p:ph type="ctrTitle"/>
          </p:nvPr>
        </p:nvSpPr>
        <p:spPr>
          <a:xfrm>
            <a:off x="0" y="0"/>
            <a:ext cx="10460610" cy="587654"/>
          </a:xfrm>
        </p:spPr>
        <p:txBody>
          <a:bodyPr>
            <a:normAutofit/>
          </a:bodyPr>
          <a:lstStyle/>
          <a:p>
            <a:pPr algn="l"/>
            <a:r>
              <a:rPr lang="en-US" altLang="zh-CN" sz="3200" b="1" dirty="0"/>
              <a:t>  Handling computational problems</a:t>
            </a:r>
            <a:endParaRPr lang="zh-CN" altLang="en-US" sz="3200" b="1" dirty="0"/>
          </a:p>
        </p:txBody>
      </p:sp>
      <p:pic>
        <p:nvPicPr>
          <p:cNvPr id="6" name="图片 5">
            <a:extLst>
              <a:ext uri="{FF2B5EF4-FFF2-40B4-BE49-F238E27FC236}">
                <a16:creationId xmlns:a16="http://schemas.microsoft.com/office/drawing/2014/main" id="{C5E91D37-F4B1-4C73-9272-F08ECC9EA21F}"/>
              </a:ext>
            </a:extLst>
          </p:cNvPr>
          <p:cNvPicPr>
            <a:picLocks noChangeAspect="1"/>
          </p:cNvPicPr>
          <p:nvPr/>
        </p:nvPicPr>
        <p:blipFill>
          <a:blip r:embed="rId2"/>
          <a:stretch>
            <a:fillRect/>
          </a:stretch>
        </p:blipFill>
        <p:spPr>
          <a:xfrm>
            <a:off x="254794" y="866234"/>
            <a:ext cx="1257300" cy="590550"/>
          </a:xfrm>
          <a:prstGeom prst="rect">
            <a:avLst/>
          </a:prstGeom>
        </p:spPr>
      </p:pic>
      <p:pic>
        <p:nvPicPr>
          <p:cNvPr id="8" name="图片 7">
            <a:extLst>
              <a:ext uri="{FF2B5EF4-FFF2-40B4-BE49-F238E27FC236}">
                <a16:creationId xmlns:a16="http://schemas.microsoft.com/office/drawing/2014/main" id="{5D46889D-41B6-4FD7-8193-ADBAB86B9C70}"/>
              </a:ext>
            </a:extLst>
          </p:cNvPr>
          <p:cNvPicPr>
            <a:picLocks noChangeAspect="1"/>
          </p:cNvPicPr>
          <p:nvPr/>
        </p:nvPicPr>
        <p:blipFill>
          <a:blip r:embed="rId3"/>
          <a:stretch>
            <a:fillRect/>
          </a:stretch>
        </p:blipFill>
        <p:spPr>
          <a:xfrm>
            <a:off x="2136889" y="743546"/>
            <a:ext cx="2714625" cy="657225"/>
          </a:xfrm>
          <a:prstGeom prst="rect">
            <a:avLst/>
          </a:prstGeom>
        </p:spPr>
      </p:pic>
      <p:pic>
        <p:nvPicPr>
          <p:cNvPr id="12" name="图片 11">
            <a:extLst>
              <a:ext uri="{FF2B5EF4-FFF2-40B4-BE49-F238E27FC236}">
                <a16:creationId xmlns:a16="http://schemas.microsoft.com/office/drawing/2014/main" id="{CDE88CF0-7D10-4334-B485-A341FBAE12D9}"/>
              </a:ext>
            </a:extLst>
          </p:cNvPr>
          <p:cNvPicPr>
            <a:picLocks noChangeAspect="1"/>
          </p:cNvPicPr>
          <p:nvPr/>
        </p:nvPicPr>
        <p:blipFill>
          <a:blip r:embed="rId4"/>
          <a:stretch>
            <a:fillRect/>
          </a:stretch>
        </p:blipFill>
        <p:spPr>
          <a:xfrm>
            <a:off x="200025" y="1524794"/>
            <a:ext cx="2190750" cy="304800"/>
          </a:xfrm>
          <a:prstGeom prst="rect">
            <a:avLst/>
          </a:prstGeom>
        </p:spPr>
      </p:pic>
      <p:pic>
        <p:nvPicPr>
          <p:cNvPr id="14" name="图片 13">
            <a:extLst>
              <a:ext uri="{FF2B5EF4-FFF2-40B4-BE49-F238E27FC236}">
                <a16:creationId xmlns:a16="http://schemas.microsoft.com/office/drawing/2014/main" id="{84677DAE-E224-4831-B7B0-5E164C355BE5}"/>
              </a:ext>
            </a:extLst>
          </p:cNvPr>
          <p:cNvPicPr>
            <a:picLocks noChangeAspect="1"/>
          </p:cNvPicPr>
          <p:nvPr/>
        </p:nvPicPr>
        <p:blipFill>
          <a:blip r:embed="rId5"/>
          <a:stretch>
            <a:fillRect/>
          </a:stretch>
        </p:blipFill>
        <p:spPr>
          <a:xfrm>
            <a:off x="2579311" y="1325907"/>
            <a:ext cx="3705225" cy="590550"/>
          </a:xfrm>
          <a:prstGeom prst="rect">
            <a:avLst/>
          </a:prstGeom>
        </p:spPr>
      </p:pic>
      <p:sp>
        <p:nvSpPr>
          <p:cNvPr id="23" name="文本框 22">
            <a:extLst>
              <a:ext uri="{FF2B5EF4-FFF2-40B4-BE49-F238E27FC236}">
                <a16:creationId xmlns:a16="http://schemas.microsoft.com/office/drawing/2014/main" id="{EDF03963-155D-4520-8579-38DD0E2B9D1E}"/>
              </a:ext>
            </a:extLst>
          </p:cNvPr>
          <p:cNvSpPr txBox="1"/>
          <p:nvPr/>
        </p:nvSpPr>
        <p:spPr>
          <a:xfrm>
            <a:off x="254794" y="1897604"/>
            <a:ext cx="10935288" cy="1569660"/>
          </a:xfrm>
          <a:prstGeom prst="rect">
            <a:avLst/>
          </a:prstGeom>
          <a:noFill/>
        </p:spPr>
        <p:txBody>
          <a:bodyPr wrap="square" rtlCol="0">
            <a:spAutoFit/>
          </a:bodyPr>
          <a:lstStyle/>
          <a:p>
            <a:r>
              <a:rPr lang="en-US" altLang="zh-CN" sz="2400" dirty="0"/>
              <a:t>By applying appropriate methods (such as block-encoding or Fourier transform) to the diagonal matrix, we can transform it into a unitary diagonal matrix related to the wavenumber. Then, we can construct a quantum circuit composed of basic quantum gates for computation using the previous method.</a:t>
            </a:r>
            <a:endParaRPr lang="zh-CN" altLang="en-US" sz="2400" dirty="0"/>
          </a:p>
        </p:txBody>
      </p:sp>
      <p:sp>
        <p:nvSpPr>
          <p:cNvPr id="24" name="文本框 23">
            <a:extLst>
              <a:ext uri="{FF2B5EF4-FFF2-40B4-BE49-F238E27FC236}">
                <a16:creationId xmlns:a16="http://schemas.microsoft.com/office/drawing/2014/main" id="{A346BE34-FAC5-4730-B131-C9E7789FF8EF}"/>
              </a:ext>
            </a:extLst>
          </p:cNvPr>
          <p:cNvSpPr txBox="1"/>
          <p:nvPr/>
        </p:nvSpPr>
        <p:spPr>
          <a:xfrm>
            <a:off x="254794" y="3823792"/>
            <a:ext cx="11274458" cy="3231654"/>
          </a:xfrm>
          <a:prstGeom prst="rect">
            <a:avLst/>
          </a:prstGeom>
          <a:noFill/>
        </p:spPr>
        <p:txBody>
          <a:bodyPr wrap="square" rtlCol="0">
            <a:spAutoFit/>
          </a:bodyPr>
          <a:lstStyle/>
          <a:p>
            <a:pPr>
              <a:lnSpc>
                <a:spcPct val="150000"/>
              </a:lnSpc>
            </a:pPr>
            <a:r>
              <a:rPr lang="en-US" altLang="zh-CN" sz="2400" dirty="0"/>
              <a:t>Current difficulties:</a:t>
            </a:r>
          </a:p>
          <a:p>
            <a:pPr marL="457200" indent="-457200">
              <a:lnSpc>
                <a:spcPct val="150000"/>
              </a:lnSpc>
              <a:buAutoNum type="arabicPeriod"/>
            </a:pPr>
            <a:r>
              <a:rPr lang="en-US" altLang="zh-CN" sz="2400" dirty="0"/>
              <a:t>The analysis of eigenvalue decomposition for higher-order numerical schemes has not been conducted yet, and it is unclear whether they have a unified format.</a:t>
            </a:r>
          </a:p>
          <a:p>
            <a:pPr marL="457200" indent="-457200">
              <a:lnSpc>
                <a:spcPct val="150000"/>
              </a:lnSpc>
              <a:buAutoNum type="arabicPeriod"/>
            </a:pPr>
            <a:r>
              <a:rPr lang="en-US" altLang="zh-CN" sz="2400" dirty="0"/>
              <a:t>In problems with boundary conditions, the use of block-encoding and Fourier transforms may be more challenging.</a:t>
            </a:r>
          </a:p>
          <a:p>
            <a:pPr marL="457200" indent="-457200">
              <a:buAutoNum type="arabicPeriod"/>
            </a:pPr>
            <a:endParaRPr lang="en-US" altLang="zh-CN" sz="2400" dirty="0"/>
          </a:p>
        </p:txBody>
      </p:sp>
    </p:spTree>
    <p:extLst>
      <p:ext uri="{BB962C8B-B14F-4D97-AF65-F5344CB8AC3E}">
        <p14:creationId xmlns:p14="http://schemas.microsoft.com/office/powerpoint/2010/main" val="11795289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763</Words>
  <Application>Microsoft Office PowerPoint</Application>
  <PresentationFormat>宽屏</PresentationFormat>
  <Paragraphs>39</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Research Experience 2 Quantum computing and fluid mechanics</vt:lpstr>
      <vt:lpstr>Abstract</vt:lpstr>
      <vt:lpstr>  How to proceed ?</vt:lpstr>
      <vt:lpstr>   Some of my research</vt:lpstr>
      <vt:lpstr>PowerPoint 演示文稿</vt:lpstr>
      <vt:lpstr>PowerPoint 演示文稿</vt:lpstr>
      <vt:lpstr>Recent work</vt:lpstr>
      <vt:lpstr>  Fast diagonalization of different numerical schemes</vt:lpstr>
      <vt:lpstr>  Handling computational problems</vt:lpstr>
      <vt:lpstr>Summary and discussion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Experience 2 Quantum computing and fluid mechanics</dc:title>
  <dc:creator>杨子昂_工学院</dc:creator>
  <cp:lastModifiedBy>杨子昂_工学院</cp:lastModifiedBy>
  <cp:revision>3</cp:revision>
  <dcterms:created xsi:type="dcterms:W3CDTF">2024-11-22T16:29:14Z</dcterms:created>
  <dcterms:modified xsi:type="dcterms:W3CDTF">2024-11-22T16:49:38Z</dcterms:modified>
</cp:coreProperties>
</file>