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33B31-7C5D-4000-A3E9-1A73B236151F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64E6-8A45-45A3-BA19-CC626689F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6D26-3B9A-4D83-818B-D03783A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89FC3-5BAD-434D-9971-BA7B4469B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25A73-0B5B-467B-97B8-C370CACD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26C22-6B86-49CC-897B-BFDFE97D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02371-18EF-417D-B178-B141278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B4E45-CE5B-4665-AC36-6E923FF4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71720-5E74-4149-B787-87AD030E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805BF-95AB-45D5-9033-86CBBA25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67226-F865-4281-979B-14D2D456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B7CBF-82F8-4F28-860C-8144AF14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1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75FAF-83F1-4B59-ADC2-C979D5EBC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C2639-E9D4-45F8-8B3F-A02D8F1BA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62943-55BD-46CB-856C-2D70079E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A57A1-09CD-4BEA-B881-90016252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E1268-1484-4E26-AADE-8F43DCC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4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832DB-3092-436F-892E-77315DB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15017-A70A-44B7-A1EA-F2AEB4A9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19644-5505-4501-8F77-5902E48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8CF77-6CAA-4CBE-998F-C983542E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735FB-F8A3-4FB9-AC1E-D46B699E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275F9-1B4E-4B13-B1F7-90B03ABC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7E9F4-ED5F-45A9-870C-05C3ECA2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CC83-263F-43AB-91B0-E4130148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A59F5-DC00-4AC8-9289-64AD903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22916-C5B8-436B-BB98-4E1E95C7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CF068-9A11-48C9-8208-B32663A4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C4059-E3A7-4362-8E6D-FB78FFDB9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0DDC8-83AB-408E-9A15-061C02C72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7FF66-8295-47AA-904D-45DCC54B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EA7F5-3877-4E29-AD68-84C8CDA7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919D0-77C4-48CC-AC11-8D0719EB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3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F986-345E-45EC-A666-5E057C0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A4052-61A1-416E-A71E-95845347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29E8B-9A92-4818-8C01-4DB8E0A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4E6B9F-27CC-4B28-BBE1-6F9F7BB4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5C449-16BE-40B6-8BC2-8A6C33F1F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E7011-6609-4EB3-BF42-4130EE9F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B1041-BD45-403B-B87B-6D0C250B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BCDF1-F134-4DDD-925C-18EBCE49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3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DEECD-04DE-41CA-9ACB-29722342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B6673-CE11-42CC-945A-A51CDFF3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5CA090-EFB4-45DB-8CEB-002A979C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BE0012-7FFD-48C5-BC08-664F16C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DFDA32-FBBD-4462-9D1B-FE4690F7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DA725-08E2-4785-B387-5356C3B8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E7135-C2A8-4A4C-B2D7-D3FC3D73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B867-CAF5-40B4-9850-B75CB0C0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0BAFC-A365-48A6-AB2D-6FD2FF14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4F4D0-C853-47B9-A684-A651D7A2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35C8A-F633-47C9-BFF3-677057C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D04CD-1DC3-48F1-95A1-C588509F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6CEE8-0E31-496E-9B87-D4AA258D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3510-4218-43F8-ACBC-CBB70836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4B096-011E-4C61-95CF-4EFFF77E8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47E04-9C87-4D7F-B762-D6AEB98E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81219-C6DA-48D4-A680-54BE99F9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848DB-F743-4B24-9D9F-629D114C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0A518-C997-4943-9EE9-8D6057DB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1CAC3-D8D2-4697-A5FD-01422B7B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E241B-42FD-46FF-B474-78B003BD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F8075-C11C-4C1B-958F-0526EA113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928D-C15F-4A93-A3B9-C0BA77327B5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ECEC0-37B2-4926-B65A-CF2F127F9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C115D-F1B7-462F-AE93-A28A99A2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F7DE-F3F8-4128-81C0-8BA386605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10925-65A7-4281-809D-14CAA718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Experience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150ECC-C181-4BC2-B6B5-755E44815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With </a:t>
            </a:r>
            <a:r>
              <a:rPr lang="en-US" altLang="zh-CN" dirty="0" err="1"/>
              <a:t>Jin</a:t>
            </a:r>
            <a:r>
              <a:rPr lang="en-US" altLang="zh-CN" dirty="0"/>
              <a:t>-Han </a:t>
            </a:r>
            <a:r>
              <a:rPr lang="en-US" altLang="zh-CN" dirty="0" err="1"/>
              <a:t>Xie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0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234F-7AB8-46D6-95D1-0BA79741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2-D turbulence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4C3D-6D53-471B-86BD-F27CA43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Unlike three-dimensional turbulence, two-dimensional turbulence lacks vortex stretching, resulting in many unusual behaviors. In three-dimensional turbulence, the famous Kolmogorov’s 4/5th inertial range law and the energy cascade phenomenon are well-known. By leveraging the conservation of energy and </a:t>
            </a:r>
            <a:r>
              <a:rPr lang="en-US" altLang="zh-CN" sz="2400" dirty="0" err="1"/>
              <a:t>enstrophy</a:t>
            </a:r>
            <a:r>
              <a:rPr lang="en-US" altLang="zh-CN" sz="2400" dirty="0"/>
              <a:t> in two-dimensional turbulence, we can derive the form of the energy spectrum within a certain range and the phenomenon of inverse energy cascade.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8BA783-8E4A-4C9F-8542-4A2092780B24}"/>
                  </a:ext>
                </a:extLst>
              </p:cNvPr>
              <p:cNvSpPr txBox="1"/>
              <p:nvPr/>
            </p:nvSpPr>
            <p:spPr>
              <a:xfrm>
                <a:off x="838200" y="4339909"/>
                <a:ext cx="9699594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3-D(Homogeneous, isotropic):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(inertial range)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2-D(Homogeneous, isotropic):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(inertial range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8BA783-8E4A-4C9F-8542-4A209278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9909"/>
                <a:ext cx="9699594" cy="1154611"/>
              </a:xfrm>
              <a:prstGeom prst="rect">
                <a:avLst/>
              </a:prstGeom>
              <a:blipFill>
                <a:blip r:embed="rId2"/>
                <a:stretch>
                  <a:fillRect l="-566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234F-7AB8-46D6-95D1-0BA79741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2-D turbulence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4C3D-6D53-471B-86BD-F27CA43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2-D turbulence spectral energy flux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202C7-6457-4A60-AA5E-B0980C5A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533"/>
            <a:ext cx="3319046" cy="5931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41FE75-A6BA-4B39-9604-94639E1E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7" y="2172971"/>
            <a:ext cx="6105201" cy="7162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DA43-0EC5-4C80-AB6B-D34944B1F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56" y="2889191"/>
            <a:ext cx="6383415" cy="7107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DA1E13-A1C6-49F1-B561-2D5E4726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33" y="3848985"/>
            <a:ext cx="3195637" cy="2543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BF83B6-5FF5-42F7-A0E8-5F8AC14DCBFA}"/>
                  </a:ext>
                </a:extLst>
              </p:cNvPr>
              <p:cNvSpPr txBox="1"/>
              <p:nvPr/>
            </p:nvSpPr>
            <p:spPr>
              <a:xfrm>
                <a:off x="5948040" y="4893862"/>
                <a:ext cx="3083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inverse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energy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flux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BF83B6-5FF5-42F7-A0E8-5F8AC14DC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0" y="4893862"/>
                <a:ext cx="308304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02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234F-7AB8-46D6-95D1-0BA79741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Topography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4C3D-6D53-471B-86BD-F27CA43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 two-dimensional turbulence, topography at different scales can have varying effects on the turbulence energy spectrum and the transfer of energy across scales.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4969CA-882A-43A9-8514-0B17BA0E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90" y="3823348"/>
            <a:ext cx="1019175" cy="29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874992-830F-454F-AD75-D449A16E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39" y="4349023"/>
            <a:ext cx="4962525" cy="41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C94737-BD0D-4026-8C77-AFD4DC7F7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084" y="3823348"/>
            <a:ext cx="990600" cy="257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C34616-3A25-45D6-AF13-0DBDB96A0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9" y="3003642"/>
            <a:ext cx="3220930" cy="3109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330EE0-9D33-4B69-B779-B7A59435B0E8}"/>
                  </a:ext>
                </a:extLst>
              </p:cNvPr>
              <p:cNvSpPr txBox="1"/>
              <p:nvPr/>
            </p:nvSpPr>
            <p:spPr>
              <a:xfrm>
                <a:off x="108059" y="6023391"/>
                <a:ext cx="514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 illustration of small-scale topography,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330EE0-9D33-4B69-B779-B7A59435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9" y="6023391"/>
                <a:ext cx="5149048" cy="369332"/>
              </a:xfrm>
              <a:prstGeom prst="rect">
                <a:avLst/>
              </a:prstGeom>
              <a:blipFill>
                <a:blip r:embed="rId6"/>
                <a:stretch>
                  <a:fillRect l="-10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29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234F-7AB8-46D6-95D1-0BA79741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Topography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4C3D-6D53-471B-86BD-F27CA43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Topography at different scales and heights affects turbulence differently, and it is related to the dimensionless quantity </a:t>
            </a:r>
            <a:r>
              <a:rPr lang="zh-CN" altLang="en-US" sz="2400" dirty="0"/>
              <a:t>𝐾</a:t>
            </a:r>
            <a:r>
              <a:rPr lang="en-US" altLang="zh-CN" sz="2400" dirty="0"/>
              <a:t>. We examine its influence on cross-scale energy transfer.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AA5607-451A-49C1-9E4A-8B3DA81B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04" y="3019184"/>
            <a:ext cx="5117592" cy="33431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A779409-6426-40F5-A330-D9B7CD30F403}"/>
              </a:ext>
            </a:extLst>
          </p:cNvPr>
          <p:cNvSpPr/>
          <p:nvPr/>
        </p:nvSpPr>
        <p:spPr>
          <a:xfrm>
            <a:off x="1152144" y="4242816"/>
            <a:ext cx="621792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95CE3DB-B080-4C7F-9633-4ABC88E69297}"/>
              </a:ext>
            </a:extLst>
          </p:cNvPr>
          <p:cNvCxnSpPr/>
          <p:nvPr/>
        </p:nvCxnSpPr>
        <p:spPr>
          <a:xfrm>
            <a:off x="1463040" y="5541264"/>
            <a:ext cx="914400" cy="914400"/>
          </a:xfrm>
          <a:prstGeom prst="bentConnector3">
            <a:avLst>
              <a:gd name="adj1" fmla="val -2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528C6B8-E9C0-43AB-992A-E0691FB0F896}"/>
              </a:ext>
            </a:extLst>
          </p:cNvPr>
          <p:cNvCxnSpPr>
            <a:cxnSpLocks/>
          </p:cNvCxnSpPr>
          <p:nvPr/>
        </p:nvCxnSpPr>
        <p:spPr>
          <a:xfrm flipV="1">
            <a:off x="2377440" y="5139275"/>
            <a:ext cx="6190488" cy="1316389"/>
          </a:xfrm>
          <a:prstGeom prst="bentConnector3">
            <a:avLst>
              <a:gd name="adj1" fmla="val 10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E1C1FA0-44CF-42FE-BA88-3741D8D8BD46}"/>
              </a:ext>
            </a:extLst>
          </p:cNvPr>
          <p:cNvSpPr txBox="1"/>
          <p:nvPr/>
        </p:nvSpPr>
        <p:spPr>
          <a:xfrm>
            <a:off x="5893648" y="3840480"/>
            <a:ext cx="61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</a:t>
            </a:r>
            <a:r>
              <a:rPr lang="zh-CN" altLang="en-US" dirty="0"/>
              <a:t>𝐾</a:t>
            </a:r>
            <a:r>
              <a:rPr lang="en-US" altLang="zh-CN" dirty="0"/>
              <a:t> is sufficiently large, a peculiar phenomenon occurs: the topography influences small scales but affects the cross-scale energy transfer to larger scales, allowing energy to be transferred to even larger scales before being dissipated.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9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234F-7AB8-46D6-95D1-0BA79741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My research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4C3D-6D53-471B-86BD-F27CA43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Currently, the research group has studied cases where the scale of the topography is smaller than the scale of the forces. Based on this, I will investigate cases where the scale of the topography is larger than the scale of the forces, observing whether it affects cross-scale energy transfer across both small and large scales, and further exploring the changes in physical characteristics such as the energy spectrum.</a:t>
            </a:r>
          </a:p>
          <a:p>
            <a:pPr marL="0" indent="0">
              <a:buNone/>
            </a:pPr>
            <a:r>
              <a:rPr lang="en-US" altLang="zh-CN" sz="2400" dirty="0"/>
              <a:t>Due to my recent studies in environmental fluid mechanics and turbulence, my main work is being carried out this semester. I have already completed some numerical simulations, and I still need to summarize the results and conduct further analysis.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BA783-8E4A-4C9F-8542-4A2092780B24}"/>
              </a:ext>
            </a:extLst>
          </p:cNvPr>
          <p:cNvSpPr txBox="1"/>
          <p:nvPr/>
        </p:nvSpPr>
        <p:spPr>
          <a:xfrm>
            <a:off x="838200" y="4339909"/>
            <a:ext cx="969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2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13D68-8389-431E-A768-95049280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679AD-BA97-44A2-9B12-E1868F36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253331"/>
            <a:ext cx="11865746" cy="515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[1] </a:t>
            </a:r>
            <a:r>
              <a:rPr lang="pt-BR" altLang="zh-CN" dirty="0"/>
              <a:t>Erik </a:t>
            </a:r>
            <a:r>
              <a:rPr lang="en-US" altLang="zh-CN" dirty="0"/>
              <a:t>Lindborg, Can the atmospheric kinetic energy spectrum be explained by two-dimensional turbulence, </a:t>
            </a:r>
            <a:r>
              <a:rPr lang="nl-NL" altLang="zh-CN" dirty="0"/>
              <a:t>J. Fluid Mech. (1999), vol. 388, pp. 259–288.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[2] </a:t>
            </a:r>
            <a:r>
              <a:rPr lang="sv-SE" altLang="zh-CN" dirty="0"/>
              <a:t>Jin-Han Xie and Oliver Bühler,</a:t>
            </a:r>
            <a:r>
              <a:rPr lang="en-US" altLang="zh-CN" dirty="0"/>
              <a:t> Exact third-order structure functions for two-dimensional turbulence,</a:t>
            </a:r>
            <a:r>
              <a:rPr lang="nl-NL" altLang="zh-CN" dirty="0"/>
              <a:t> J. Fluid Mech. (2018), vol. 851, pp. 672–686.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[3] Lin-Fan Zhang and </a:t>
            </a:r>
            <a:r>
              <a:rPr lang="en-US" altLang="zh-CN" dirty="0" err="1"/>
              <a:t>Jin</a:t>
            </a:r>
            <a:r>
              <a:rPr lang="en-US" altLang="zh-CN" dirty="0"/>
              <a:t>-Han </a:t>
            </a:r>
            <a:r>
              <a:rPr lang="en-US" altLang="zh-CN" dirty="0" err="1"/>
              <a:t>Xie</a:t>
            </a:r>
            <a:r>
              <a:rPr lang="en-US" altLang="zh-CN" dirty="0"/>
              <a:t>, Spectral condensation and bidirectional energy transfer in quasi-geostrophic turbulence above small-scale topography, Phys. Fluids 36, 086601 (2024)</a:t>
            </a:r>
          </a:p>
          <a:p>
            <a:pPr marL="0" indent="0">
              <a:buNone/>
            </a:pPr>
            <a:r>
              <a:rPr lang="en-US" altLang="zh-CN" dirty="0"/>
              <a:t>[4] Lennard Miller, Bruno </a:t>
            </a:r>
            <a:r>
              <a:rPr lang="en-US" altLang="zh-CN" dirty="0" err="1"/>
              <a:t>Deremble</a:t>
            </a:r>
            <a:r>
              <a:rPr lang="en-US" altLang="zh-CN" dirty="0"/>
              <a:t>, and Antoine </a:t>
            </a:r>
            <a:r>
              <a:rPr lang="en-US" altLang="zh-CN" dirty="0" err="1"/>
              <a:t>Venaille</a:t>
            </a:r>
            <a:r>
              <a:rPr lang="en-US" altLang="zh-CN" dirty="0"/>
              <a:t>, Gyre Turbulence: Anomalous Dissipation in a Two-Dimensional Ocean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5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487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Research Experience 1</vt:lpstr>
      <vt:lpstr>2-D turbulence </vt:lpstr>
      <vt:lpstr>2-D turbulence </vt:lpstr>
      <vt:lpstr>Topography </vt:lpstr>
      <vt:lpstr>Topography </vt:lpstr>
      <vt:lpstr>My research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Experience 1</dc:title>
  <dc:creator>杨子昂_工学院</dc:creator>
  <cp:lastModifiedBy>杨子昂_工学院</cp:lastModifiedBy>
  <cp:revision>29</cp:revision>
  <dcterms:created xsi:type="dcterms:W3CDTF">2024-10-02T11:38:46Z</dcterms:created>
  <dcterms:modified xsi:type="dcterms:W3CDTF">2024-10-17T15:44:45Z</dcterms:modified>
</cp:coreProperties>
</file>