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A6D26-3B9A-4D83-818B-D03783A46B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589FC3-5BAD-434D-9971-BA7B4469B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C25A73-0B5B-467B-97B8-C370CACDFF6F}"/>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BFF26C22-6B86-49CC-897B-BFDFE97D7E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402371-18EF-417D-B178-B1412782701D}"/>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7595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B4E45-CE5B-4665-AC36-6E923FF41E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571720-5E74-4149-B787-87AD030E72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D805BF-95AB-45D5-9033-86CBBA25FCBD}"/>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CCA67226-F865-4281-979B-14D2D45676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BB7CBF-82F8-4F28-860C-8144AF141B31}"/>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154281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75FAF-83F1-4B59-ADC2-C979D5EBCE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DC2639-E9D4-45F8-8B3F-A02D8F1BA97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662943-55BD-46CB-856C-2D70079E57AD}"/>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BEFA57A1-09CD-4BEA-B881-90016252A7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CE1268-1484-4E26-AADE-8F43DCCB5B83}"/>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343824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832DB-3092-436F-892E-77315DBD76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A15017-A70A-44B7-A1EA-F2AEB4A9818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F19644-5505-4501-8F77-5902E4800626}"/>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69E8CF77-6CAA-4CBE-998F-C983542EBF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C735FB-F8A3-4FB9-AC1E-D46B699EC2A7}"/>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259346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275F9-1B4E-4B13-B1F7-90B03ABCC2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B7E9F4-ED5F-45A9-870C-05C3ECA23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84DCC83-263F-43AB-91B0-E41301483048}"/>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42BA59F5-DC00-4AC8-9289-64AD903594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D22916-C5B8-436B-BB98-4E1E95C724BE}"/>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72863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CF068-9A11-48C9-8208-B32663A4C0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2C4059-E3A7-4362-8E6D-FB78FFDB99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FF0DDC8-83AB-408E-9A15-061C02C720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B17FF66-8295-47AA-904D-45DCC54BEA35}"/>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E76EA7F5-3877-4E29-AD68-84C8CDA76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6919D0-77C4-48CC-AC11-8D0719EB3ACF}"/>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56453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5F986-345E-45EC-A666-5E057C0488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BA4052-61A1-416E-A71E-958453476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0029E8B-9A92-4818-8C01-4DB8E0A05E9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4E6B9F-27CC-4B28-BBE1-6F9F7BB46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C5C449-16BE-40B6-8BC2-8A6C33F1FC5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9E7011-6609-4EB3-BF42-4130EE9FE4A9}"/>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8" name="页脚占位符 7">
            <a:extLst>
              <a:ext uri="{FF2B5EF4-FFF2-40B4-BE49-F238E27FC236}">
                <a16:creationId xmlns:a16="http://schemas.microsoft.com/office/drawing/2014/main" id="{E7BB1041-BD45-403B-B87B-6D0C250B67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4BCDF1-F134-4DDD-925C-18EBCE49E187}"/>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187773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DEECD-04DE-41CA-9ACB-297223422A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4B6673-CE11-42CC-945A-A51CDFF3952B}"/>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4" name="页脚占位符 3">
            <a:extLst>
              <a:ext uri="{FF2B5EF4-FFF2-40B4-BE49-F238E27FC236}">
                <a16:creationId xmlns:a16="http://schemas.microsoft.com/office/drawing/2014/main" id="{B95CA090-EFB4-45DB-8CEB-002A979CE30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BE0012-7FFD-48C5-BC08-664F16C3B1FF}"/>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128643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DFDA32-FBBD-4462-9D1B-FE4690F790AF}"/>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3" name="页脚占位符 2">
            <a:extLst>
              <a:ext uri="{FF2B5EF4-FFF2-40B4-BE49-F238E27FC236}">
                <a16:creationId xmlns:a16="http://schemas.microsoft.com/office/drawing/2014/main" id="{884DA725-08E2-4785-B387-5356C3B877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F4E7135-C2A8-4A4C-B2D7-D3FC3D73634E}"/>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381130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DB867-CAF5-40B4-9850-B75CB0C083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A50BAFC-A365-48A6-AB2D-6FD2FF142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8E4F4D0-C853-47B9-A684-A651D7A2A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A35C8A-F633-47C9-BFF3-677057C99C4A}"/>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F48D04CD-1DC3-48F1-95A1-C588509FDF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6CEE8-0E31-496E-9B87-D4AA258D6F4A}"/>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286301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F3510-4218-43F8-ACBC-CBB7083624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A4B096-011E-4C61-95CF-4EFFF77E8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6047E04-9C87-4D7F-B762-D6AEB98ED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A81219-C6DA-48D4-A680-54BE99F9F02B}"/>
              </a:ext>
            </a:extLst>
          </p:cNvPr>
          <p:cNvSpPr>
            <a:spLocks noGrp="1"/>
          </p:cNvSpPr>
          <p:nvPr>
            <p:ph type="dt" sz="half" idx="10"/>
          </p:nvPr>
        </p:nvSpPr>
        <p:spPr/>
        <p:txBody>
          <a:bodyPr/>
          <a:lstStyle/>
          <a:p>
            <a:fld id="{BD6F928D-C15F-4A93-A3B9-C0BA77327B50}"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C55848DB-F743-4B24-9D9F-629D114CEA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10A518-C997-4943-9EE9-8D6057DB8CD5}"/>
              </a:ext>
            </a:extLst>
          </p:cNvPr>
          <p:cNvSpPr>
            <a:spLocks noGrp="1"/>
          </p:cNvSpPr>
          <p:nvPr>
            <p:ph type="sldNum" sz="quarter" idx="12"/>
          </p:nvPr>
        </p:nvSpPr>
        <p:spPr/>
        <p:txBody>
          <a:body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419894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BE1CAC3-D8D2-4697-A5FD-01422B7B6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9E241B-42FD-46FF-B474-78B003BD4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2F8075-C11C-4C1B-958F-0526EA113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F928D-C15F-4A93-A3B9-C0BA77327B5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6EEECEC0-37B2-4926-B65A-CF2F127F9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E3C115D-F1B7-462F-AE93-A28A99A20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9F7DE-F3F8-4128-81C0-8BA386605225}" type="slidenum">
              <a:rPr lang="zh-CN" altLang="en-US" smtClean="0"/>
              <a:t>‹#›</a:t>
            </a:fld>
            <a:endParaRPr lang="zh-CN" altLang="en-US"/>
          </a:p>
        </p:txBody>
      </p:sp>
    </p:spTree>
    <p:extLst>
      <p:ext uri="{BB962C8B-B14F-4D97-AF65-F5344CB8AC3E}">
        <p14:creationId xmlns:p14="http://schemas.microsoft.com/office/powerpoint/2010/main" val="27084043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10925-65A7-4281-809D-14CAA718821C}"/>
              </a:ext>
            </a:extLst>
          </p:cNvPr>
          <p:cNvSpPr>
            <a:spLocks noGrp="1"/>
          </p:cNvSpPr>
          <p:nvPr>
            <p:ph type="ctrTitle"/>
          </p:nvPr>
        </p:nvSpPr>
        <p:spPr/>
        <p:txBody>
          <a:bodyPr/>
          <a:lstStyle/>
          <a:p>
            <a:r>
              <a:rPr lang="en-US" altLang="zh-CN" dirty="0"/>
              <a:t>Research Experience 2</a:t>
            </a:r>
            <a:endParaRPr lang="zh-CN" altLang="en-US" dirty="0"/>
          </a:p>
        </p:txBody>
      </p:sp>
      <p:sp>
        <p:nvSpPr>
          <p:cNvPr id="3" name="副标题 2">
            <a:extLst>
              <a:ext uri="{FF2B5EF4-FFF2-40B4-BE49-F238E27FC236}">
                <a16:creationId xmlns:a16="http://schemas.microsoft.com/office/drawing/2014/main" id="{DB150ECC-C181-4BC2-B6B5-755E448152FB}"/>
              </a:ext>
            </a:extLst>
          </p:cNvPr>
          <p:cNvSpPr>
            <a:spLocks noGrp="1"/>
          </p:cNvSpPr>
          <p:nvPr>
            <p:ph type="subTitle" idx="1"/>
          </p:nvPr>
        </p:nvSpPr>
        <p:spPr/>
        <p:txBody>
          <a:bodyPr/>
          <a:lstStyle/>
          <a:p>
            <a:r>
              <a:rPr lang="en-US" altLang="zh-CN" dirty="0"/>
              <a:t>With Zhen Lu and Yue Yang</a:t>
            </a:r>
            <a:endParaRPr lang="zh-CN" altLang="en-US" dirty="0"/>
          </a:p>
        </p:txBody>
      </p:sp>
    </p:spTree>
    <p:extLst>
      <p:ext uri="{BB962C8B-B14F-4D97-AF65-F5344CB8AC3E}">
        <p14:creationId xmlns:p14="http://schemas.microsoft.com/office/powerpoint/2010/main" val="387200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B6640-8590-48AF-9ABB-461C73AAA41A}"/>
              </a:ext>
            </a:extLst>
          </p:cNvPr>
          <p:cNvSpPr>
            <a:spLocks noGrp="1"/>
          </p:cNvSpPr>
          <p:nvPr>
            <p:ph type="title"/>
          </p:nvPr>
        </p:nvSpPr>
        <p:spPr>
          <a:xfrm>
            <a:off x="275208" y="0"/>
            <a:ext cx="11496582" cy="1325563"/>
          </a:xfrm>
        </p:spPr>
        <p:txBody>
          <a:bodyPr>
            <a:normAutofit/>
          </a:bodyPr>
          <a:lstStyle/>
          <a:p>
            <a:r>
              <a:rPr lang="en-US" altLang="zh-CN" sz="2800" dirty="0"/>
              <a:t>Failed attempt: transforming nonlinear equations into Schrödinger-like form.</a:t>
            </a:r>
            <a:endParaRPr lang="zh-CN" altLang="en-US" sz="2800" dirty="0"/>
          </a:p>
        </p:txBody>
      </p:sp>
      <p:pic>
        <p:nvPicPr>
          <p:cNvPr id="5" name="内容占位符 4">
            <a:extLst>
              <a:ext uri="{FF2B5EF4-FFF2-40B4-BE49-F238E27FC236}">
                <a16:creationId xmlns:a16="http://schemas.microsoft.com/office/drawing/2014/main" id="{96D01D10-89B6-47E5-B01F-F63D0BA39AA9}"/>
              </a:ext>
            </a:extLst>
          </p:cNvPr>
          <p:cNvPicPr>
            <a:picLocks noGrp="1" noChangeAspect="1"/>
          </p:cNvPicPr>
          <p:nvPr>
            <p:ph idx="1"/>
          </p:nvPr>
        </p:nvPicPr>
        <p:blipFill>
          <a:blip r:embed="rId2"/>
          <a:stretch>
            <a:fillRect/>
          </a:stretch>
        </p:blipFill>
        <p:spPr>
          <a:xfrm>
            <a:off x="1003177" y="3561780"/>
            <a:ext cx="3067050" cy="781050"/>
          </a:xfrm>
        </p:spPr>
      </p:pic>
      <p:sp>
        <p:nvSpPr>
          <p:cNvPr id="6" name="文本框 5">
            <a:extLst>
              <a:ext uri="{FF2B5EF4-FFF2-40B4-BE49-F238E27FC236}">
                <a16:creationId xmlns:a16="http://schemas.microsoft.com/office/drawing/2014/main" id="{75505CE2-DAE8-4447-BDB3-560B78EF469E}"/>
              </a:ext>
            </a:extLst>
          </p:cNvPr>
          <p:cNvSpPr txBox="1"/>
          <p:nvPr/>
        </p:nvSpPr>
        <p:spPr>
          <a:xfrm>
            <a:off x="861134" y="1518259"/>
            <a:ext cx="9940401" cy="1569660"/>
          </a:xfrm>
          <a:prstGeom prst="rect">
            <a:avLst/>
          </a:prstGeom>
          <a:noFill/>
        </p:spPr>
        <p:txBody>
          <a:bodyPr wrap="square" rtlCol="0">
            <a:spAutoFit/>
          </a:bodyPr>
          <a:lstStyle/>
          <a:p>
            <a:r>
              <a:rPr lang="en-US" altLang="zh-CN" sz="2400" dirty="0"/>
              <a:t>In the research group, a Schrödinger-like transformation was successfully applied to a simple diffusion equation. However, after replacing the linear source term with a nonlinear source term, no effective method for the Schrödinger-like transformation was found.</a:t>
            </a:r>
            <a:endParaRPr lang="zh-CN" altLang="en-US" sz="2400" dirty="0"/>
          </a:p>
        </p:txBody>
      </p:sp>
      <p:pic>
        <p:nvPicPr>
          <p:cNvPr id="8" name="图片 7">
            <a:extLst>
              <a:ext uri="{FF2B5EF4-FFF2-40B4-BE49-F238E27FC236}">
                <a16:creationId xmlns:a16="http://schemas.microsoft.com/office/drawing/2014/main" id="{F67D03DD-5895-49FC-86D1-92A96CB8CEF2}"/>
              </a:ext>
            </a:extLst>
          </p:cNvPr>
          <p:cNvPicPr>
            <a:picLocks noChangeAspect="1"/>
          </p:cNvPicPr>
          <p:nvPr/>
        </p:nvPicPr>
        <p:blipFill>
          <a:blip r:embed="rId3"/>
          <a:stretch>
            <a:fillRect/>
          </a:stretch>
        </p:blipFill>
        <p:spPr>
          <a:xfrm>
            <a:off x="6915705" y="3618930"/>
            <a:ext cx="4152900" cy="723900"/>
          </a:xfrm>
          <a:prstGeom prst="rect">
            <a:avLst/>
          </a:prstGeom>
        </p:spPr>
      </p:pic>
      <p:cxnSp>
        <p:nvCxnSpPr>
          <p:cNvPr id="14" name="直接箭头连接符 13">
            <a:extLst>
              <a:ext uri="{FF2B5EF4-FFF2-40B4-BE49-F238E27FC236}">
                <a16:creationId xmlns:a16="http://schemas.microsoft.com/office/drawing/2014/main" id="{D86E14BC-B54E-4C9B-9B8A-8003B73F9D2D}"/>
              </a:ext>
            </a:extLst>
          </p:cNvPr>
          <p:cNvCxnSpPr/>
          <p:nvPr/>
        </p:nvCxnSpPr>
        <p:spPr>
          <a:xfrm>
            <a:off x="4252404" y="3952305"/>
            <a:ext cx="266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837C9FB9-49E2-4B6A-82B4-481F7D6B3AA1}"/>
              </a:ext>
            </a:extLst>
          </p:cNvPr>
          <p:cNvPicPr>
            <a:picLocks noChangeAspect="1"/>
          </p:cNvPicPr>
          <p:nvPr/>
        </p:nvPicPr>
        <p:blipFill>
          <a:blip r:embed="rId4"/>
          <a:stretch>
            <a:fillRect/>
          </a:stretch>
        </p:blipFill>
        <p:spPr>
          <a:xfrm>
            <a:off x="470886" y="5013781"/>
            <a:ext cx="4343400" cy="771525"/>
          </a:xfrm>
          <a:prstGeom prst="rect">
            <a:avLst/>
          </a:prstGeom>
        </p:spPr>
      </p:pic>
      <p:cxnSp>
        <p:nvCxnSpPr>
          <p:cNvPr id="19" name="直接箭头连接符 18">
            <a:extLst>
              <a:ext uri="{FF2B5EF4-FFF2-40B4-BE49-F238E27FC236}">
                <a16:creationId xmlns:a16="http://schemas.microsoft.com/office/drawing/2014/main" id="{32D103F0-165A-4933-94DF-D29ED9F8685A}"/>
              </a:ext>
            </a:extLst>
          </p:cNvPr>
          <p:cNvCxnSpPr/>
          <p:nvPr/>
        </p:nvCxnSpPr>
        <p:spPr>
          <a:xfrm>
            <a:off x="5060272" y="5399543"/>
            <a:ext cx="1855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579F34F9-B3D8-4663-8B33-ED7BCDA92A11}"/>
              </a:ext>
            </a:extLst>
          </p:cNvPr>
          <p:cNvSpPr txBox="1"/>
          <p:nvPr/>
        </p:nvSpPr>
        <p:spPr>
          <a:xfrm>
            <a:off x="8677922" y="4937878"/>
            <a:ext cx="3187084" cy="923330"/>
          </a:xfrm>
          <a:prstGeom prst="rect">
            <a:avLst/>
          </a:prstGeom>
          <a:noFill/>
        </p:spPr>
        <p:txBody>
          <a:bodyPr wrap="square" rtlCol="0">
            <a:spAutoFit/>
          </a:bodyPr>
          <a:lstStyle/>
          <a:p>
            <a:r>
              <a:rPr lang="en-US" altLang="zh-CN" sz="5400" b="1" dirty="0"/>
              <a:t>?</a:t>
            </a:r>
            <a:endParaRPr lang="zh-CN" altLang="en-US" sz="5400" b="1" dirty="0"/>
          </a:p>
        </p:txBody>
      </p:sp>
      <p:sp>
        <p:nvSpPr>
          <p:cNvPr id="22" name="矩形 21">
            <a:extLst>
              <a:ext uri="{FF2B5EF4-FFF2-40B4-BE49-F238E27FC236}">
                <a16:creationId xmlns:a16="http://schemas.microsoft.com/office/drawing/2014/main" id="{3EE89898-B560-4989-98AC-5C0CA4FD4E41}"/>
              </a:ext>
            </a:extLst>
          </p:cNvPr>
          <p:cNvSpPr/>
          <p:nvPr/>
        </p:nvSpPr>
        <p:spPr>
          <a:xfrm>
            <a:off x="7039992" y="4873841"/>
            <a:ext cx="4018996" cy="9233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EB1AE38-0EF9-46F9-92C2-6A78CE71B169}"/>
              </a:ext>
            </a:extLst>
          </p:cNvPr>
          <p:cNvSpPr txBox="1"/>
          <p:nvPr/>
        </p:nvSpPr>
        <p:spPr>
          <a:xfrm>
            <a:off x="8726750" y="4673785"/>
            <a:ext cx="1544714" cy="1323439"/>
          </a:xfrm>
          <a:prstGeom prst="rect">
            <a:avLst/>
          </a:prstGeom>
          <a:noFill/>
        </p:spPr>
        <p:txBody>
          <a:bodyPr wrap="square" rtlCol="0">
            <a:spAutoFit/>
          </a:bodyPr>
          <a:lstStyle/>
          <a:p>
            <a:r>
              <a:rPr lang="en-US" altLang="zh-CN" sz="8000" b="1" dirty="0"/>
              <a:t>?</a:t>
            </a:r>
            <a:endParaRPr lang="zh-CN" altLang="en-US" sz="8000" b="1" dirty="0"/>
          </a:p>
        </p:txBody>
      </p:sp>
    </p:spTree>
    <p:extLst>
      <p:ext uri="{BB962C8B-B14F-4D97-AF65-F5344CB8AC3E}">
        <p14:creationId xmlns:p14="http://schemas.microsoft.com/office/powerpoint/2010/main" val="359082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13D68-8389-431E-A768-95049280A996}"/>
              </a:ext>
            </a:extLst>
          </p:cNvPr>
          <p:cNvSpPr>
            <a:spLocks noGrp="1"/>
          </p:cNvSpPr>
          <p:nvPr>
            <p:ph type="title"/>
          </p:nvPr>
        </p:nvSpPr>
        <p:spPr>
          <a:xfrm>
            <a:off x="225641" y="0"/>
            <a:ext cx="10515600" cy="1325563"/>
          </a:xfrm>
        </p:spPr>
        <p:txBody>
          <a:bodyPr/>
          <a:lstStyle/>
          <a:p>
            <a:r>
              <a:rPr lang="en-US" altLang="zh-CN" b="1" dirty="0"/>
              <a:t>Reference</a:t>
            </a:r>
            <a:endParaRPr lang="zh-CN" altLang="en-US" b="1" dirty="0"/>
          </a:p>
        </p:txBody>
      </p:sp>
      <p:sp>
        <p:nvSpPr>
          <p:cNvPr id="3" name="内容占位符 2">
            <a:extLst>
              <a:ext uri="{FF2B5EF4-FFF2-40B4-BE49-F238E27FC236}">
                <a16:creationId xmlns:a16="http://schemas.microsoft.com/office/drawing/2014/main" id="{FAD679AD-BA97-44A2-9B12-E1868F36629C}"/>
              </a:ext>
            </a:extLst>
          </p:cNvPr>
          <p:cNvSpPr>
            <a:spLocks noGrp="1"/>
          </p:cNvSpPr>
          <p:nvPr>
            <p:ph idx="1"/>
          </p:nvPr>
        </p:nvSpPr>
        <p:spPr>
          <a:xfrm>
            <a:off x="225640" y="1253330"/>
            <a:ext cx="11966359" cy="5604669"/>
          </a:xfrm>
        </p:spPr>
        <p:txBody>
          <a:bodyPr>
            <a:normAutofit/>
          </a:bodyPr>
          <a:lstStyle/>
          <a:p>
            <a:pPr marL="0" indent="0">
              <a:buNone/>
            </a:pPr>
            <a:r>
              <a:rPr lang="en-US" altLang="zh-CN" dirty="0"/>
              <a:t>[1] Zhengyuan Yang, </a:t>
            </a:r>
            <a:r>
              <a:rPr lang="en-US" altLang="zh-CN" dirty="0" err="1"/>
              <a:t>Linjie</a:t>
            </a:r>
            <a:r>
              <a:rPr lang="en-US" altLang="zh-CN" dirty="0"/>
              <a:t> Li, Kevin Lin, </a:t>
            </a:r>
            <a:r>
              <a:rPr lang="en-US" altLang="zh-CN" dirty="0" err="1"/>
              <a:t>Jianfeng</a:t>
            </a:r>
            <a:r>
              <a:rPr lang="en-US" altLang="zh-CN" dirty="0"/>
              <a:t> Wang, Chung-Ching </a:t>
            </a:r>
            <a:r>
              <a:rPr lang="en-US" altLang="zh-CN" dirty="0" err="1"/>
              <a:t>Lin,Zicheng</a:t>
            </a:r>
            <a:r>
              <a:rPr lang="en-US" altLang="zh-CN" dirty="0"/>
              <a:t> Liu, </a:t>
            </a:r>
            <a:r>
              <a:rPr lang="en-US" altLang="zh-CN" dirty="0" err="1"/>
              <a:t>Lijuan</a:t>
            </a:r>
            <a:r>
              <a:rPr lang="en-US" altLang="zh-CN" dirty="0"/>
              <a:t> Wang, The Dawn of </a:t>
            </a:r>
            <a:r>
              <a:rPr lang="en-US" altLang="zh-CN" dirty="0" err="1"/>
              <a:t>LMMs:Preliminary</a:t>
            </a:r>
            <a:r>
              <a:rPr lang="en-US" altLang="zh-CN" dirty="0"/>
              <a:t> Explorations with GPT-4V(</a:t>
            </a:r>
            <a:r>
              <a:rPr lang="en-US" altLang="zh-CN" dirty="0" err="1"/>
              <a:t>ision</a:t>
            </a:r>
            <a:r>
              <a:rPr lang="en-US" altLang="zh-CN" dirty="0"/>
              <a:t>).</a:t>
            </a:r>
          </a:p>
          <a:p>
            <a:pPr marL="0" indent="0">
              <a:buNone/>
            </a:pPr>
            <a:r>
              <a:rPr lang="en-US" altLang="zh-CN" dirty="0"/>
              <a:t>[2]</a:t>
            </a:r>
            <a:r>
              <a:rPr lang="fi-FI" altLang="zh-CN" dirty="0"/>
              <a:t> Ali Kashefi, Tapan Mukerji, </a:t>
            </a:r>
            <a:r>
              <a:rPr lang="en-US" altLang="zh-CN" dirty="0" err="1"/>
              <a:t>ChatGPT</a:t>
            </a:r>
            <a:r>
              <a:rPr lang="en-US" altLang="zh-CN" dirty="0"/>
              <a:t> for Programming Numerical Methods.</a:t>
            </a:r>
          </a:p>
          <a:p>
            <a:pPr marL="0" indent="0">
              <a:buNone/>
            </a:pPr>
            <a:r>
              <a:rPr lang="en-US" altLang="zh-CN" dirty="0"/>
              <a:t>[3] </a:t>
            </a:r>
            <a:r>
              <a:rPr lang="en-US" altLang="zh-CN" dirty="0" err="1"/>
              <a:t>Zhaoyuan</a:t>
            </a:r>
            <a:r>
              <a:rPr lang="en-US" altLang="zh-CN" dirty="0"/>
              <a:t> Meng and Yue Yang, Quantum computing of fluid dynamics using the hydrodynamic Schrödinger equation, PHYSICAL REVIEW RESEARCH 5, 033182 (2023).</a:t>
            </a:r>
          </a:p>
          <a:p>
            <a:pPr marL="0" indent="0">
              <a:buNone/>
            </a:pPr>
            <a:r>
              <a:rPr lang="en-US" altLang="zh-CN" dirty="0"/>
              <a:t>[4] </a:t>
            </a:r>
            <a:r>
              <a:rPr lang="en-US" altLang="zh-CN" dirty="0" err="1"/>
              <a:t>Zhaoyuan</a:t>
            </a:r>
            <a:r>
              <a:rPr lang="en-US" altLang="zh-CN" dirty="0"/>
              <a:t> Meng and Yue Yang, Quantum spin representation for the Navier-Stokes equation.</a:t>
            </a:r>
          </a:p>
          <a:p>
            <a:pPr marL="0" indent="0">
              <a:buNone/>
            </a:pPr>
            <a:r>
              <a:rPr lang="en-US" altLang="zh-CN" dirty="0"/>
              <a:t>[5] Zhen Lu, Yue Yang, Quantum computing of reacting flows via Hamiltonian simulation.</a:t>
            </a:r>
            <a:endParaRPr lang="zh-CN" altLang="en-US" dirty="0"/>
          </a:p>
        </p:txBody>
      </p:sp>
    </p:spTree>
    <p:extLst>
      <p:ext uri="{BB962C8B-B14F-4D97-AF65-F5344CB8AC3E}">
        <p14:creationId xmlns:p14="http://schemas.microsoft.com/office/powerpoint/2010/main" val="88305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13D68-8389-431E-A768-95049280A996}"/>
              </a:ext>
            </a:extLst>
          </p:cNvPr>
          <p:cNvSpPr>
            <a:spLocks noGrp="1"/>
          </p:cNvSpPr>
          <p:nvPr>
            <p:ph type="title"/>
          </p:nvPr>
        </p:nvSpPr>
        <p:spPr>
          <a:xfrm>
            <a:off x="225641" y="0"/>
            <a:ext cx="10515600" cy="1325563"/>
          </a:xfrm>
        </p:spPr>
        <p:txBody>
          <a:bodyPr/>
          <a:lstStyle/>
          <a:p>
            <a:r>
              <a:rPr lang="en-US" altLang="zh-CN" b="1" dirty="0"/>
              <a:t>Reference</a:t>
            </a:r>
            <a:endParaRPr lang="zh-CN" altLang="en-US" b="1" dirty="0"/>
          </a:p>
        </p:txBody>
      </p:sp>
      <p:sp>
        <p:nvSpPr>
          <p:cNvPr id="3" name="内容占位符 2">
            <a:extLst>
              <a:ext uri="{FF2B5EF4-FFF2-40B4-BE49-F238E27FC236}">
                <a16:creationId xmlns:a16="http://schemas.microsoft.com/office/drawing/2014/main" id="{FAD679AD-BA97-44A2-9B12-E1868F36629C}"/>
              </a:ext>
            </a:extLst>
          </p:cNvPr>
          <p:cNvSpPr>
            <a:spLocks noGrp="1"/>
          </p:cNvSpPr>
          <p:nvPr>
            <p:ph idx="1"/>
          </p:nvPr>
        </p:nvSpPr>
        <p:spPr>
          <a:xfrm>
            <a:off x="225640" y="1253330"/>
            <a:ext cx="11966359" cy="5604669"/>
          </a:xfrm>
        </p:spPr>
        <p:txBody>
          <a:bodyPr>
            <a:normAutofit/>
          </a:bodyPr>
          <a:lstStyle/>
          <a:p>
            <a:pPr marL="0" indent="0">
              <a:buNone/>
            </a:pPr>
            <a:r>
              <a:rPr lang="en-US" altLang="zh-CN" dirty="0"/>
              <a:t>[6] </a:t>
            </a:r>
            <a:r>
              <a:rPr lang="en-US" altLang="zh-CN" dirty="0" err="1"/>
              <a:t>Zhaoyuan</a:t>
            </a:r>
            <a:r>
              <a:rPr lang="en-US" altLang="zh-CN" dirty="0"/>
              <a:t> </a:t>
            </a:r>
            <a:r>
              <a:rPr lang="en-US" altLang="zh-CN" dirty="0" err="1"/>
              <a:t>Meng,Jiarun</a:t>
            </a:r>
            <a:r>
              <a:rPr lang="en-US" altLang="zh-CN" dirty="0"/>
              <a:t> Zhong, </a:t>
            </a:r>
            <a:r>
              <a:rPr lang="en-US" altLang="zh-CN" dirty="0" err="1"/>
              <a:t>Shibo</a:t>
            </a:r>
            <a:r>
              <a:rPr lang="en-US" altLang="zh-CN" dirty="0"/>
              <a:t> Xu, </a:t>
            </a:r>
            <a:r>
              <a:rPr lang="en-US" altLang="zh-CN" dirty="0" err="1"/>
              <a:t>Ke</a:t>
            </a:r>
            <a:r>
              <a:rPr lang="en-US" altLang="zh-CN" dirty="0"/>
              <a:t> </a:t>
            </a:r>
            <a:r>
              <a:rPr lang="en-US" altLang="zh-CN" dirty="0" err="1"/>
              <a:t>Wang,Jiachen</a:t>
            </a:r>
            <a:r>
              <a:rPr lang="en-US" altLang="zh-CN" dirty="0"/>
              <a:t> Chen, </a:t>
            </a:r>
            <a:r>
              <a:rPr lang="en-US" altLang="zh-CN" dirty="0" err="1"/>
              <a:t>Feitong</a:t>
            </a:r>
            <a:r>
              <a:rPr lang="en-US" altLang="zh-CN" dirty="0"/>
              <a:t> </a:t>
            </a:r>
            <a:r>
              <a:rPr lang="en-US" altLang="zh-CN" dirty="0" err="1"/>
              <a:t>Jin</a:t>
            </a:r>
            <a:r>
              <a:rPr lang="en-US" altLang="zh-CN" dirty="0"/>
              <a:t>, </a:t>
            </a:r>
            <a:r>
              <a:rPr lang="en-US" altLang="zh-CN" dirty="0" err="1"/>
              <a:t>Xuhao</a:t>
            </a:r>
            <a:r>
              <a:rPr lang="en-US" altLang="zh-CN" dirty="0"/>
              <a:t> Zhu, Yu Gao, </a:t>
            </a:r>
            <a:r>
              <a:rPr lang="en-US" altLang="zh-CN" dirty="0" err="1"/>
              <a:t>Yaozu</a:t>
            </a:r>
            <a:r>
              <a:rPr lang="en-US" altLang="zh-CN" dirty="0"/>
              <a:t> Wu, </a:t>
            </a:r>
            <a:r>
              <a:rPr lang="en-US" altLang="zh-CN" dirty="0" err="1"/>
              <a:t>Chuanyu</a:t>
            </a:r>
            <a:r>
              <a:rPr lang="en-US" altLang="zh-CN" dirty="0"/>
              <a:t> Zhang, Ning Wang, </a:t>
            </a:r>
            <a:r>
              <a:rPr lang="en-US" altLang="zh-CN" dirty="0" err="1"/>
              <a:t>Yiren</a:t>
            </a:r>
            <a:r>
              <a:rPr lang="en-US" altLang="zh-CN" dirty="0"/>
              <a:t> Zou, </a:t>
            </a:r>
            <a:r>
              <a:rPr lang="en-US" altLang="zh-CN" dirty="0" err="1"/>
              <a:t>Aosai</a:t>
            </a:r>
            <a:r>
              <a:rPr lang="en-US" altLang="zh-CN" dirty="0"/>
              <a:t> Zhang, Zhengyi Cui, </a:t>
            </a:r>
            <a:r>
              <a:rPr lang="en-US" altLang="zh-CN" dirty="0" err="1"/>
              <a:t>Fanhao</a:t>
            </a:r>
            <a:r>
              <a:rPr lang="en-US" altLang="zh-CN" dirty="0"/>
              <a:t> Shen, </a:t>
            </a:r>
            <a:r>
              <a:rPr lang="en-US" altLang="zh-CN" dirty="0" err="1"/>
              <a:t>Zehang</a:t>
            </a:r>
            <a:r>
              <a:rPr lang="en-US" altLang="zh-CN" dirty="0"/>
              <a:t> Bao, </a:t>
            </a:r>
            <a:r>
              <a:rPr lang="en-US" altLang="zh-CN" dirty="0" err="1"/>
              <a:t>Zitian</a:t>
            </a:r>
            <a:r>
              <a:rPr lang="en-US" altLang="zh-CN" dirty="0"/>
              <a:t> Zhu, </a:t>
            </a:r>
            <a:r>
              <a:rPr lang="en-US" altLang="zh-CN" dirty="0" err="1"/>
              <a:t>Ziqi</a:t>
            </a:r>
            <a:r>
              <a:rPr lang="en-US" altLang="zh-CN" dirty="0"/>
              <a:t> Tan, </a:t>
            </a:r>
            <a:r>
              <a:rPr lang="en-US" altLang="zh-CN" dirty="0" err="1"/>
              <a:t>Tingting</a:t>
            </a:r>
            <a:r>
              <a:rPr lang="en-US" altLang="zh-CN" dirty="0"/>
              <a:t> Li, </a:t>
            </a:r>
            <a:r>
              <a:rPr lang="en-US" altLang="zh-CN" dirty="0" err="1"/>
              <a:t>Pengfei</a:t>
            </a:r>
            <a:r>
              <a:rPr lang="en-US" altLang="zh-CN" dirty="0"/>
              <a:t> Zhang, </a:t>
            </a:r>
            <a:r>
              <a:rPr lang="en-US" altLang="zh-CN" dirty="0" err="1"/>
              <a:t>Shiying</a:t>
            </a:r>
            <a:r>
              <a:rPr lang="en-US" altLang="zh-CN" dirty="0"/>
              <a:t> </a:t>
            </a:r>
            <a:r>
              <a:rPr lang="en-US" altLang="zh-CN" dirty="0" err="1"/>
              <a:t>Xiong</a:t>
            </a:r>
            <a:r>
              <a:rPr lang="en-US" altLang="zh-CN" dirty="0"/>
              <a:t>, </a:t>
            </a:r>
            <a:r>
              <a:rPr lang="en-US" altLang="zh-CN" dirty="0" err="1"/>
              <a:t>Hekang</a:t>
            </a:r>
            <a:r>
              <a:rPr lang="en-US" altLang="zh-CN" dirty="0"/>
              <a:t> Li, </a:t>
            </a:r>
            <a:r>
              <a:rPr lang="en-US" altLang="zh-CN" dirty="0" err="1"/>
              <a:t>Qiujiang</a:t>
            </a:r>
            <a:r>
              <a:rPr lang="en-US" altLang="zh-CN" dirty="0"/>
              <a:t> Guo, Zhen Wang, Chao Song, H. Wang, and Yue Yang, Simulating unsteady fluid flows on a superconducting quantum processor.</a:t>
            </a:r>
          </a:p>
        </p:txBody>
      </p:sp>
    </p:spTree>
    <p:extLst>
      <p:ext uri="{BB962C8B-B14F-4D97-AF65-F5344CB8AC3E}">
        <p14:creationId xmlns:p14="http://schemas.microsoft.com/office/powerpoint/2010/main" val="40849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3234F-7AB8-46D6-95D1-0BA7974176C1}"/>
              </a:ext>
            </a:extLst>
          </p:cNvPr>
          <p:cNvSpPr>
            <a:spLocks noGrp="1"/>
          </p:cNvSpPr>
          <p:nvPr>
            <p:ph type="title"/>
          </p:nvPr>
        </p:nvSpPr>
        <p:spPr>
          <a:xfrm>
            <a:off x="838200" y="587067"/>
            <a:ext cx="10515600" cy="1325563"/>
          </a:xfrm>
        </p:spPr>
        <p:txBody>
          <a:bodyPr>
            <a:normAutofit fontScale="90000"/>
          </a:bodyPr>
          <a:lstStyle/>
          <a:p>
            <a:r>
              <a:rPr lang="en-US" altLang="zh-CN" dirty="0"/>
              <a:t>Part 1(2024.1-2024.4)</a:t>
            </a:r>
            <a:br>
              <a:rPr lang="en-US" altLang="zh-CN" dirty="0"/>
            </a:br>
            <a:r>
              <a:rPr lang="en-US" altLang="zh-CN" sz="3600" dirty="0"/>
              <a:t>Computational Fluid Dynamics and Artificial Intelligence</a:t>
            </a:r>
            <a:br>
              <a:rPr lang="en-US" altLang="zh-CN" dirty="0"/>
            </a:br>
            <a:endParaRPr lang="zh-CN" altLang="en-US" dirty="0"/>
          </a:p>
        </p:txBody>
      </p:sp>
      <p:sp>
        <p:nvSpPr>
          <p:cNvPr id="3" name="内容占位符 2">
            <a:extLst>
              <a:ext uri="{FF2B5EF4-FFF2-40B4-BE49-F238E27FC236}">
                <a16:creationId xmlns:a16="http://schemas.microsoft.com/office/drawing/2014/main" id="{BF784C3D-6D53-471B-86BD-F27CA430CDEC}"/>
              </a:ext>
            </a:extLst>
          </p:cNvPr>
          <p:cNvSpPr>
            <a:spLocks noGrp="1"/>
          </p:cNvSpPr>
          <p:nvPr>
            <p:ph idx="1"/>
          </p:nvPr>
        </p:nvSpPr>
        <p:spPr>
          <a:xfrm>
            <a:off x="838200" y="1816748"/>
            <a:ext cx="10515600" cy="4351338"/>
          </a:xfrm>
        </p:spPr>
        <p:txBody>
          <a:bodyPr>
            <a:normAutofit/>
          </a:bodyPr>
          <a:lstStyle/>
          <a:p>
            <a:pPr marL="0" indent="0">
              <a:buNone/>
            </a:pPr>
            <a:r>
              <a:rPr lang="en-US" altLang="zh-CN" sz="2400" dirty="0"/>
              <a:t>Overview: The emergence of </a:t>
            </a:r>
            <a:r>
              <a:rPr lang="en-US" altLang="zh-CN" sz="2400" dirty="0" err="1"/>
              <a:t>ChatGPT</a:t>
            </a:r>
            <a:r>
              <a:rPr lang="en-US" altLang="zh-CN" sz="2400" dirty="0"/>
              <a:t> has made people realize the power of AI. For engineers, AI is also a powerful tool for assisting in programming and numerical computations. This research project utilizes </a:t>
            </a:r>
            <a:r>
              <a:rPr lang="en-US" altLang="zh-CN" sz="2400" dirty="0" err="1"/>
              <a:t>ChatGPT</a:t>
            </a:r>
            <a:r>
              <a:rPr lang="en-US" altLang="zh-CN" sz="2400" dirty="0"/>
              <a:t> and the open-source AI program CHATGLM developed by Tsinghua University, China, to explore the impact of different prompts on AI programming for numerical fluid mechanics calculations. Additionally, it attempts to use multimodal models to solve computational fluid dynamics problems. For example, it investigates how to structure prompts so that AI can better understand boundary and initial conditions and provide appropriate computational formats. Furthermore, it explores the possibility of converting boundary shapes into images for input into multimodal models.</a:t>
            </a:r>
          </a:p>
          <a:p>
            <a:pPr marL="0" indent="0">
              <a:buNone/>
            </a:pPr>
            <a:endParaRPr lang="en-US" altLang="zh-CN" sz="2400" dirty="0"/>
          </a:p>
        </p:txBody>
      </p:sp>
    </p:spTree>
    <p:extLst>
      <p:ext uri="{BB962C8B-B14F-4D97-AF65-F5344CB8AC3E}">
        <p14:creationId xmlns:p14="http://schemas.microsoft.com/office/powerpoint/2010/main" val="38460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5786D-4319-4730-A68F-6A62A1299A64}"/>
              </a:ext>
            </a:extLst>
          </p:cNvPr>
          <p:cNvSpPr>
            <a:spLocks noGrp="1"/>
          </p:cNvSpPr>
          <p:nvPr>
            <p:ph type="title"/>
          </p:nvPr>
        </p:nvSpPr>
        <p:spPr/>
        <p:txBody>
          <a:bodyPr/>
          <a:lstStyle/>
          <a:p>
            <a:r>
              <a:rPr lang="en-US" altLang="zh-CN" dirty="0"/>
              <a:t>Research Summary and Findings</a:t>
            </a:r>
            <a:endParaRPr lang="zh-CN" altLang="en-US" dirty="0"/>
          </a:p>
        </p:txBody>
      </p:sp>
      <p:sp>
        <p:nvSpPr>
          <p:cNvPr id="3" name="内容占位符 2">
            <a:extLst>
              <a:ext uri="{FF2B5EF4-FFF2-40B4-BE49-F238E27FC236}">
                <a16:creationId xmlns:a16="http://schemas.microsoft.com/office/drawing/2014/main" id="{8C1779E3-B2CB-4D03-B1EA-3A691AF91FB2}"/>
              </a:ext>
            </a:extLst>
          </p:cNvPr>
          <p:cNvSpPr>
            <a:spLocks noGrp="1"/>
          </p:cNvSpPr>
          <p:nvPr>
            <p:ph idx="1"/>
          </p:nvPr>
        </p:nvSpPr>
        <p:spPr/>
        <p:txBody>
          <a:bodyPr/>
          <a:lstStyle/>
          <a:p>
            <a:pPr marL="0" indent="0">
              <a:buNone/>
            </a:pPr>
            <a:r>
              <a:rPr lang="en-US" altLang="zh-CN" dirty="0"/>
              <a:t>Due to the overlap of this research with the Computational Fluid Dynamics (CFD) course during the same semester, only a few simple CFD models were studied. Although no significant conclusive results were achieved, this research experience allowed me to learn how to use common CFD methods with Python and MATLAB to solve problems. Additionally, I became more proficient in using </a:t>
            </a:r>
            <a:r>
              <a:rPr lang="en-US" altLang="zh-CN" dirty="0" err="1"/>
              <a:t>ChatGPT</a:t>
            </a:r>
            <a:r>
              <a:rPr lang="en-US" altLang="zh-CN" dirty="0"/>
              <a:t>, and learning about open-source models helped me acquire the skills to download and deploy them. These experiences have been highly beneficial for me.</a:t>
            </a:r>
          </a:p>
          <a:p>
            <a:endParaRPr lang="zh-CN" altLang="en-US" dirty="0"/>
          </a:p>
        </p:txBody>
      </p:sp>
    </p:spTree>
    <p:extLst>
      <p:ext uri="{BB962C8B-B14F-4D97-AF65-F5344CB8AC3E}">
        <p14:creationId xmlns:p14="http://schemas.microsoft.com/office/powerpoint/2010/main" val="76998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E84F5-616A-47AB-9D28-2F6AC984A08D}"/>
              </a:ext>
            </a:extLst>
          </p:cNvPr>
          <p:cNvSpPr>
            <a:spLocks noGrp="1"/>
          </p:cNvSpPr>
          <p:nvPr>
            <p:ph type="title"/>
          </p:nvPr>
        </p:nvSpPr>
        <p:spPr>
          <a:xfrm>
            <a:off x="1068648" y="5703"/>
            <a:ext cx="10605117" cy="532660"/>
          </a:xfrm>
        </p:spPr>
        <p:txBody>
          <a:bodyPr>
            <a:normAutofit/>
          </a:bodyPr>
          <a:lstStyle/>
          <a:p>
            <a:r>
              <a:rPr lang="en-US" altLang="zh-CN" sz="2800" dirty="0"/>
              <a:t>Some empirical conclusions:</a:t>
            </a:r>
            <a:endParaRPr lang="zh-CN" altLang="en-US" sz="2800" dirty="0"/>
          </a:p>
        </p:txBody>
      </p:sp>
      <p:sp>
        <p:nvSpPr>
          <p:cNvPr id="3" name="内容占位符 2">
            <a:extLst>
              <a:ext uri="{FF2B5EF4-FFF2-40B4-BE49-F238E27FC236}">
                <a16:creationId xmlns:a16="http://schemas.microsoft.com/office/drawing/2014/main" id="{9DF8220A-60B3-45AE-887A-FF5A3E8AD5E7}"/>
              </a:ext>
            </a:extLst>
          </p:cNvPr>
          <p:cNvSpPr>
            <a:spLocks noGrp="1"/>
          </p:cNvSpPr>
          <p:nvPr>
            <p:ph idx="1"/>
          </p:nvPr>
        </p:nvSpPr>
        <p:spPr>
          <a:xfrm>
            <a:off x="838199" y="538363"/>
            <a:ext cx="10515600" cy="6208666"/>
          </a:xfrm>
        </p:spPr>
        <p:txBody>
          <a:bodyPr>
            <a:normAutofit/>
          </a:bodyPr>
          <a:lstStyle/>
          <a:p>
            <a:r>
              <a:rPr lang="en-US" altLang="zh-CN" sz="2200" dirty="0"/>
              <a:t>Provide numerical formats and handling methods for the computational domain and various types of boundaries separately, avoiding singularities at corner points.</a:t>
            </a:r>
          </a:p>
          <a:p>
            <a:r>
              <a:rPr lang="en-US" altLang="zh-CN" sz="2200" dirty="0"/>
              <a:t>Avoid ambiguity when describing boundary shapes to ensure uniqueness (when converting to images for processing by multimodal models, use common symbols and annotation methods to mark information as comprehensively as possible).</a:t>
            </a:r>
          </a:p>
          <a:p>
            <a:r>
              <a:rPr lang="en-US" altLang="zh-CN" sz="2200" dirty="0"/>
              <a:t>When solving more complex problems, break the problem down into steps, ensuring that each step is not too lengthy.</a:t>
            </a:r>
          </a:p>
          <a:p>
            <a:r>
              <a:rPr lang="en-US" altLang="zh-CN" sz="2200" dirty="0"/>
              <a:t>The ability to understand certain formats (e.g., special shock-capturing formats) is relatively weak, so it is necessary to input the relevant format information before running.</a:t>
            </a:r>
          </a:p>
          <a:p>
            <a:endParaRPr lang="en-US" altLang="zh-CN" dirty="0"/>
          </a:p>
          <a:p>
            <a:pPr marL="0" indent="0">
              <a:buNone/>
            </a:pPr>
            <a:r>
              <a:rPr lang="en-US" altLang="zh-CN" sz="2400" dirty="0"/>
              <a:t>Overall, AI can handle problems with simple boundary conditions and fewer computational steps quite well. When dealing with more complex problems, if the boundary conditions and computational formats are relatively simple, it is also possible to avoid the AI from stopping calculations or making errors by breaking the problem down into smaller tasks, provided that the AI fully understands the boundary conditions and computational formats.</a:t>
            </a:r>
          </a:p>
          <a:p>
            <a:endParaRPr lang="zh-CN" altLang="en-US" dirty="0"/>
          </a:p>
        </p:txBody>
      </p:sp>
    </p:spTree>
    <p:extLst>
      <p:ext uri="{BB962C8B-B14F-4D97-AF65-F5344CB8AC3E}">
        <p14:creationId xmlns:p14="http://schemas.microsoft.com/office/powerpoint/2010/main" val="189482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12976-C88D-4226-AA5D-3ADB2483895D}"/>
              </a:ext>
            </a:extLst>
          </p:cNvPr>
          <p:cNvSpPr>
            <a:spLocks noGrp="1"/>
          </p:cNvSpPr>
          <p:nvPr>
            <p:ph type="title"/>
          </p:nvPr>
        </p:nvSpPr>
        <p:spPr/>
        <p:txBody>
          <a:bodyPr/>
          <a:lstStyle/>
          <a:p>
            <a:r>
              <a:rPr lang="en-US" altLang="zh-CN" dirty="0"/>
              <a:t>Part 2(2024.4-present)</a:t>
            </a:r>
            <a:br>
              <a:rPr lang="en-US" altLang="zh-CN" dirty="0"/>
            </a:br>
            <a:r>
              <a:rPr lang="en-US" altLang="zh-CN" dirty="0"/>
              <a:t>Quantum computing of fluid dynamics</a:t>
            </a:r>
            <a:endParaRPr lang="zh-CN" altLang="en-US" dirty="0"/>
          </a:p>
        </p:txBody>
      </p:sp>
      <p:sp>
        <p:nvSpPr>
          <p:cNvPr id="3" name="内容占位符 2">
            <a:extLst>
              <a:ext uri="{FF2B5EF4-FFF2-40B4-BE49-F238E27FC236}">
                <a16:creationId xmlns:a16="http://schemas.microsoft.com/office/drawing/2014/main" id="{D2F7F807-5EA9-43B5-A038-6F410F95822A}"/>
              </a:ext>
            </a:extLst>
          </p:cNvPr>
          <p:cNvSpPr>
            <a:spLocks noGrp="1"/>
          </p:cNvSpPr>
          <p:nvPr>
            <p:ph idx="1"/>
          </p:nvPr>
        </p:nvSpPr>
        <p:spPr/>
        <p:txBody>
          <a:bodyPr/>
          <a:lstStyle/>
          <a:p>
            <a:pPr marL="0" indent="0">
              <a:buNone/>
            </a:pPr>
            <a:r>
              <a:rPr lang="en-US" altLang="zh-CN" dirty="0"/>
              <a:t>Overview: Quantum computing has emerged to be the next disruptive technology since Feynman pointed out the enormous potential of quantum simulation. Compared to conventional digital computing, quantum computing can dramatically reduce the execution time, memory usage, and energy consumption. We attempt to use quantum computing to solve fluid mechanics problems. But simulating fluid dynamics on a quantum computer is intrinsically difficult due to the nonlinear and non-Hamiltonian nature of the Navier-Stokes equation. We attempt to solve some of these problems.</a:t>
            </a:r>
            <a:endParaRPr lang="zh-CN" altLang="en-US" dirty="0"/>
          </a:p>
        </p:txBody>
      </p:sp>
    </p:spTree>
    <p:extLst>
      <p:ext uri="{BB962C8B-B14F-4D97-AF65-F5344CB8AC3E}">
        <p14:creationId xmlns:p14="http://schemas.microsoft.com/office/powerpoint/2010/main" val="186000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C7DE9-10FE-4DFD-ADB7-C940DC4CAB6A}"/>
              </a:ext>
            </a:extLst>
          </p:cNvPr>
          <p:cNvSpPr>
            <a:spLocks noGrp="1"/>
          </p:cNvSpPr>
          <p:nvPr>
            <p:ph type="title"/>
          </p:nvPr>
        </p:nvSpPr>
        <p:spPr>
          <a:xfrm>
            <a:off x="0" y="0"/>
            <a:ext cx="10515600" cy="1325563"/>
          </a:xfrm>
        </p:spPr>
        <p:txBody>
          <a:bodyPr/>
          <a:lstStyle/>
          <a:p>
            <a:r>
              <a:rPr lang="en-US" altLang="zh-CN" dirty="0"/>
              <a:t>  How to proceed ?</a:t>
            </a:r>
            <a:endParaRPr lang="zh-CN" altLang="en-US" dirty="0"/>
          </a:p>
        </p:txBody>
      </p:sp>
      <p:pic>
        <p:nvPicPr>
          <p:cNvPr id="5" name="内容占位符 4">
            <a:extLst>
              <a:ext uri="{FF2B5EF4-FFF2-40B4-BE49-F238E27FC236}">
                <a16:creationId xmlns:a16="http://schemas.microsoft.com/office/drawing/2014/main" id="{E899EAB6-7F4E-4FA0-9F31-109158B56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90619"/>
            <a:ext cx="5246811" cy="4351338"/>
          </a:xfrm>
        </p:spPr>
      </p:pic>
      <p:sp>
        <p:nvSpPr>
          <p:cNvPr id="6" name="文本框 5">
            <a:extLst>
              <a:ext uri="{FF2B5EF4-FFF2-40B4-BE49-F238E27FC236}">
                <a16:creationId xmlns:a16="http://schemas.microsoft.com/office/drawing/2014/main" id="{A6CFB0EF-1941-4527-90DC-6873AC48F6B6}"/>
              </a:ext>
            </a:extLst>
          </p:cNvPr>
          <p:cNvSpPr txBox="1"/>
          <p:nvPr/>
        </p:nvSpPr>
        <p:spPr>
          <a:xfrm>
            <a:off x="6276513" y="1642369"/>
            <a:ext cx="4900474" cy="3416320"/>
          </a:xfrm>
          <a:prstGeom prst="rect">
            <a:avLst/>
          </a:prstGeom>
          <a:noFill/>
        </p:spPr>
        <p:txBody>
          <a:bodyPr wrap="square" rtlCol="0">
            <a:spAutoFit/>
          </a:bodyPr>
          <a:lstStyle/>
          <a:p>
            <a:r>
              <a:rPr lang="en-US" altLang="zh-CN" b="1" dirty="0"/>
              <a:t>(1) </a:t>
            </a:r>
            <a:r>
              <a:rPr lang="en-US" altLang="zh-CN" dirty="0"/>
              <a:t>Encoding the physical information of fluid into quantum state information.  </a:t>
            </a:r>
            <a:r>
              <a:rPr lang="en-US" altLang="zh-CN" b="1" dirty="0"/>
              <a:t>[(a),(b)]</a:t>
            </a:r>
          </a:p>
          <a:p>
            <a:endParaRPr lang="en-US" altLang="zh-CN" b="1" dirty="0"/>
          </a:p>
          <a:p>
            <a:r>
              <a:rPr lang="en-US" altLang="zh-CN" b="1" dirty="0"/>
              <a:t>(2) </a:t>
            </a:r>
            <a:r>
              <a:rPr lang="en-US" altLang="zh-CN" dirty="0"/>
              <a:t>Linearizing the Navier-Stokes equations or transport equations, or transforming them into the Schrödinger form, and then constructing quantum circuits for computation based on the specific forms (sometimes requiring a Fourier transform of the quantum states). </a:t>
            </a:r>
            <a:r>
              <a:rPr lang="en-US" altLang="zh-CN" b="1" dirty="0"/>
              <a:t>[(c),(d)]</a:t>
            </a:r>
          </a:p>
          <a:p>
            <a:endParaRPr lang="en-US" altLang="zh-CN" dirty="0"/>
          </a:p>
          <a:p>
            <a:r>
              <a:rPr lang="en-US" altLang="zh-CN" b="1" dirty="0"/>
              <a:t>(3) </a:t>
            </a:r>
            <a:r>
              <a:rPr lang="en-US" altLang="zh-CN" dirty="0"/>
              <a:t>Extracting the physical information of the fluid from the resulting quantum states. </a:t>
            </a:r>
            <a:r>
              <a:rPr lang="en-US" altLang="zh-CN" b="1" dirty="0"/>
              <a:t>[(e)]</a:t>
            </a:r>
            <a:endParaRPr lang="zh-CN" altLang="en-US" b="1" dirty="0"/>
          </a:p>
        </p:txBody>
      </p:sp>
    </p:spTree>
    <p:extLst>
      <p:ext uri="{BB962C8B-B14F-4D97-AF65-F5344CB8AC3E}">
        <p14:creationId xmlns:p14="http://schemas.microsoft.com/office/powerpoint/2010/main" val="38053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79E2F-E921-467A-98DF-A7EEFA7746BE}"/>
              </a:ext>
            </a:extLst>
          </p:cNvPr>
          <p:cNvSpPr>
            <a:spLocks noGrp="1"/>
          </p:cNvSpPr>
          <p:nvPr>
            <p:ph type="title"/>
          </p:nvPr>
        </p:nvSpPr>
        <p:spPr>
          <a:xfrm>
            <a:off x="0" y="18255"/>
            <a:ext cx="10515600" cy="1325563"/>
          </a:xfrm>
        </p:spPr>
        <p:txBody>
          <a:bodyPr/>
          <a:lstStyle/>
          <a:p>
            <a:r>
              <a:rPr lang="en-US" altLang="zh-CN" dirty="0"/>
              <a:t>   Some of my research</a:t>
            </a:r>
            <a:endParaRPr lang="zh-CN" altLang="en-US" dirty="0"/>
          </a:p>
        </p:txBody>
      </p:sp>
      <p:sp>
        <p:nvSpPr>
          <p:cNvPr id="5" name="内容占位符 4">
            <a:extLst>
              <a:ext uri="{FF2B5EF4-FFF2-40B4-BE49-F238E27FC236}">
                <a16:creationId xmlns:a16="http://schemas.microsoft.com/office/drawing/2014/main" id="{DC3FB1D2-6B9F-4164-AC79-8034327BC658}"/>
              </a:ext>
            </a:extLst>
          </p:cNvPr>
          <p:cNvSpPr>
            <a:spLocks noGrp="1"/>
          </p:cNvSpPr>
          <p:nvPr>
            <p:ph idx="1"/>
          </p:nvPr>
        </p:nvSpPr>
        <p:spPr>
          <a:xfrm>
            <a:off x="491970" y="1150922"/>
            <a:ext cx="10515600" cy="4351338"/>
          </a:xfrm>
        </p:spPr>
        <p:txBody>
          <a:bodyPr/>
          <a:lstStyle/>
          <a:p>
            <a:pPr marL="0" indent="0">
              <a:buNone/>
            </a:pPr>
            <a:r>
              <a:rPr lang="en-US" altLang="zh-CN" dirty="0"/>
              <a:t>Finding a universal form of quantum circuits that can compute a wider variety of equations.</a:t>
            </a:r>
            <a:endParaRPr lang="zh-CN" altLang="en-US" dirty="0"/>
          </a:p>
        </p:txBody>
      </p:sp>
      <p:pic>
        <p:nvPicPr>
          <p:cNvPr id="7" name="图片 6">
            <a:extLst>
              <a:ext uri="{FF2B5EF4-FFF2-40B4-BE49-F238E27FC236}">
                <a16:creationId xmlns:a16="http://schemas.microsoft.com/office/drawing/2014/main" id="{1AF1ABE9-D379-472C-ADD6-475FBCAD3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70" y="2772758"/>
            <a:ext cx="4986271" cy="337946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6196FB1-694B-4588-8340-7C57B0A4BF92}"/>
                  </a:ext>
                </a:extLst>
              </p:cNvPr>
              <p:cNvSpPr txBox="1"/>
              <p:nvPr/>
            </p:nvSpPr>
            <p:spPr>
              <a:xfrm>
                <a:off x="5749771" y="3326591"/>
                <a:ext cx="6270594" cy="985141"/>
              </a:xfrm>
              <a:prstGeom prst="rect">
                <a:avLst/>
              </a:prstGeom>
              <a:noFill/>
            </p:spPr>
            <p:txBody>
              <a:bodyPr wrap="square" rtlCol="0">
                <a:spAutoFit/>
              </a:bodyPr>
              <a:lstStyle/>
              <a:p>
                <a:r>
                  <a:rPr lang="en-US" altLang="zh-CN" dirty="0"/>
                  <a:t>A senior in the same research group has studied the form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𝑖</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p>
                    </m:sSup>
                  </m:oMath>
                </a14:m>
                <a:r>
                  <a:rPr lang="en-US" altLang="zh-CN" dirty="0"/>
                  <a:t>. Allowing it to be decomposed into basic quantum gate circuits.</a:t>
                </a:r>
                <a:endParaRPr lang="zh-CN" altLang="en-US" dirty="0"/>
              </a:p>
            </p:txBody>
          </p:sp>
        </mc:Choice>
        <mc:Fallback xmlns="">
          <p:sp>
            <p:nvSpPr>
              <p:cNvPr id="8" name="文本框 7">
                <a:extLst>
                  <a:ext uri="{FF2B5EF4-FFF2-40B4-BE49-F238E27FC236}">
                    <a16:creationId xmlns:a16="http://schemas.microsoft.com/office/drawing/2014/main" id="{A6196FB1-694B-4588-8340-7C57B0A4BF92}"/>
                  </a:ext>
                </a:extLst>
              </p:cNvPr>
              <p:cNvSpPr txBox="1">
                <a:spLocks noRot="1" noChangeAspect="1" noMove="1" noResize="1" noEditPoints="1" noAdjustHandles="1" noChangeArrowheads="1" noChangeShapeType="1" noTextEdit="1"/>
              </p:cNvSpPr>
              <p:nvPr/>
            </p:nvSpPr>
            <p:spPr>
              <a:xfrm>
                <a:off x="5749771" y="3326591"/>
                <a:ext cx="6270594" cy="985141"/>
              </a:xfrm>
              <a:prstGeom prst="rect">
                <a:avLst/>
              </a:prstGeom>
              <a:blipFill>
                <a:blip r:embed="rId3"/>
                <a:stretch>
                  <a:fillRect l="-777" t="-3727" b="-6832"/>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27812E5E-D8A1-488C-BF74-97BD2E3573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241" y="4823562"/>
            <a:ext cx="6149873" cy="800169"/>
          </a:xfrm>
          <a:prstGeom prst="rect">
            <a:avLst/>
          </a:prstGeom>
        </p:spPr>
      </p:pic>
    </p:spTree>
    <p:extLst>
      <p:ext uri="{BB962C8B-B14F-4D97-AF65-F5344CB8AC3E}">
        <p14:creationId xmlns:p14="http://schemas.microsoft.com/office/powerpoint/2010/main" val="249902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1593B9-9B74-4D2B-8835-150AB5617E57}"/>
              </a:ext>
            </a:extLst>
          </p:cNvPr>
          <p:cNvSpPr>
            <a:spLocks noGrp="1"/>
          </p:cNvSpPr>
          <p:nvPr>
            <p:ph idx="1"/>
          </p:nvPr>
        </p:nvSpPr>
        <p:spPr>
          <a:xfrm>
            <a:off x="612559" y="582752"/>
            <a:ext cx="10515600" cy="4351338"/>
          </a:xfrm>
        </p:spPr>
        <p:txBody>
          <a:bodyPr/>
          <a:lstStyle/>
          <a:p>
            <a:pPr marL="0" indent="0">
              <a:buNone/>
            </a:pPr>
            <a:r>
              <a:rPr lang="en-US" altLang="zh-CN" dirty="0"/>
              <a:t>Building on my senior's research, I discovered that the square of </a:t>
            </a:r>
            <a:r>
              <a:rPr lang="zh-CN" altLang="en-US" dirty="0"/>
              <a:t>𝑘</a:t>
            </a:r>
            <a:r>
              <a:rPr lang="en-US" altLang="zh-CN" dirty="0"/>
              <a:t> can be replaced with a polynomial form of </a:t>
            </a:r>
            <a:r>
              <a:rPr lang="zh-CN" altLang="en-US" dirty="0"/>
              <a:t>𝑘</a:t>
            </a:r>
            <a:r>
              <a:rPr lang="en-US" altLang="zh-CN" dirty="0"/>
              <a:t>, which can further be approximated through a Taylor expansion for a general form.</a:t>
            </a:r>
            <a:endParaRPr lang="zh-CN" altLang="en-US" dirty="0"/>
          </a:p>
        </p:txBody>
      </p:sp>
      <p:sp>
        <p:nvSpPr>
          <p:cNvPr id="9" name="文本框 8">
            <a:extLst>
              <a:ext uri="{FF2B5EF4-FFF2-40B4-BE49-F238E27FC236}">
                <a16:creationId xmlns:a16="http://schemas.microsoft.com/office/drawing/2014/main" id="{48FB144A-C28A-4076-8F18-02FE0F4DDD0F}"/>
              </a:ext>
            </a:extLst>
          </p:cNvPr>
          <p:cNvSpPr txBox="1"/>
          <p:nvPr/>
        </p:nvSpPr>
        <p:spPr>
          <a:xfrm>
            <a:off x="9066159" y="3429000"/>
            <a:ext cx="1464815" cy="307777"/>
          </a:xfrm>
          <a:prstGeom prst="rect">
            <a:avLst/>
          </a:prstGeom>
          <a:noFill/>
        </p:spPr>
        <p:txBody>
          <a:bodyPr wrap="square" rtlCol="0">
            <a:spAutoFit/>
          </a:bodyPr>
          <a:lstStyle/>
          <a:p>
            <a:r>
              <a:rPr lang="en-US" altLang="zh-CN" sz="1400" dirty="0"/>
              <a:t>(b)</a:t>
            </a:r>
            <a:endParaRPr lang="zh-CN" altLang="en-US" sz="1400" dirty="0"/>
          </a:p>
        </p:txBody>
      </p:sp>
      <p:sp>
        <p:nvSpPr>
          <p:cNvPr id="10" name="文本框 9">
            <a:extLst>
              <a:ext uri="{FF2B5EF4-FFF2-40B4-BE49-F238E27FC236}">
                <a16:creationId xmlns:a16="http://schemas.microsoft.com/office/drawing/2014/main" id="{1CF52C25-4F22-4A52-BDF6-CF562C3546EB}"/>
              </a:ext>
            </a:extLst>
          </p:cNvPr>
          <p:cNvSpPr txBox="1"/>
          <p:nvPr/>
        </p:nvSpPr>
        <p:spPr>
          <a:xfrm>
            <a:off x="612559" y="4863566"/>
            <a:ext cx="9489999" cy="369332"/>
          </a:xfrm>
          <a:prstGeom prst="rect">
            <a:avLst/>
          </a:prstGeom>
          <a:noFill/>
        </p:spPr>
        <p:txBody>
          <a:bodyPr wrap="square" rtlCol="0">
            <a:spAutoFit/>
          </a:bodyPr>
          <a:lstStyle/>
          <a:p>
            <a:endParaRPr lang="zh-CN" altLang="en-US" dirty="0"/>
          </a:p>
        </p:txBody>
      </p:sp>
      <p:pic>
        <p:nvPicPr>
          <p:cNvPr id="14" name="图片 13">
            <a:extLst>
              <a:ext uri="{FF2B5EF4-FFF2-40B4-BE49-F238E27FC236}">
                <a16:creationId xmlns:a16="http://schemas.microsoft.com/office/drawing/2014/main" id="{4292B955-CE1D-4B8E-A5D7-D38F86106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653" y="2221439"/>
            <a:ext cx="6241321" cy="1691787"/>
          </a:xfrm>
          <a:prstGeom prst="rect">
            <a:avLst/>
          </a:prstGeom>
        </p:spPr>
      </p:pic>
      <p:pic>
        <p:nvPicPr>
          <p:cNvPr id="16" name="图片 15">
            <a:extLst>
              <a:ext uri="{FF2B5EF4-FFF2-40B4-BE49-F238E27FC236}">
                <a16:creationId xmlns:a16="http://schemas.microsoft.com/office/drawing/2014/main" id="{11A1DAE4-03A2-4F6C-B727-5878D0B8F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719" y="4527987"/>
            <a:ext cx="7849280" cy="1409822"/>
          </a:xfrm>
          <a:prstGeom prst="rect">
            <a:avLst/>
          </a:prstGeom>
        </p:spPr>
      </p:pic>
      <p:sp>
        <p:nvSpPr>
          <p:cNvPr id="11" name="文本框 10">
            <a:extLst>
              <a:ext uri="{FF2B5EF4-FFF2-40B4-BE49-F238E27FC236}">
                <a16:creationId xmlns:a16="http://schemas.microsoft.com/office/drawing/2014/main" id="{47398941-7AE9-4260-9D45-812C9759F556}"/>
              </a:ext>
            </a:extLst>
          </p:cNvPr>
          <p:cNvSpPr txBox="1"/>
          <p:nvPr/>
        </p:nvSpPr>
        <p:spPr>
          <a:xfrm>
            <a:off x="9066159" y="2270092"/>
            <a:ext cx="1464815" cy="307777"/>
          </a:xfrm>
          <a:prstGeom prst="rect">
            <a:avLst/>
          </a:prstGeom>
          <a:noFill/>
        </p:spPr>
        <p:txBody>
          <a:bodyPr wrap="square" rtlCol="0">
            <a:spAutoFit/>
          </a:bodyPr>
          <a:lstStyle/>
          <a:p>
            <a:r>
              <a:rPr lang="en-US" altLang="zh-CN" sz="1400" dirty="0"/>
              <a:t>(a)</a:t>
            </a:r>
            <a:endParaRPr lang="zh-CN" altLang="en-US" sz="1400" dirty="0"/>
          </a:p>
        </p:txBody>
      </p:sp>
    </p:spTree>
    <p:extLst>
      <p:ext uri="{BB962C8B-B14F-4D97-AF65-F5344CB8AC3E}">
        <p14:creationId xmlns:p14="http://schemas.microsoft.com/office/powerpoint/2010/main" val="11880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9EA5DF-BAE9-41CC-ABC0-F75200D7B667}"/>
              </a:ext>
            </a:extLst>
          </p:cNvPr>
          <p:cNvSpPr>
            <a:spLocks noGrp="1"/>
          </p:cNvSpPr>
          <p:nvPr>
            <p:ph idx="1"/>
          </p:nvPr>
        </p:nvSpPr>
        <p:spPr>
          <a:xfrm>
            <a:off x="838200" y="447814"/>
            <a:ext cx="10515600" cy="4351338"/>
          </a:xfrm>
        </p:spPr>
        <p:txBody>
          <a:bodyPr/>
          <a:lstStyle/>
          <a:p>
            <a:pPr marL="0" indent="0">
              <a:buNone/>
            </a:pPr>
            <a:r>
              <a:rPr lang="en-US" altLang="zh-CN" dirty="0"/>
              <a:t>Another discovery: a method was found to extract physical information from multiple quantum states simultaneously.</a:t>
            </a:r>
            <a:endParaRPr lang="zh-CN" altLang="en-US" dirty="0"/>
          </a:p>
        </p:txBody>
      </p:sp>
      <p:pic>
        <p:nvPicPr>
          <p:cNvPr id="5" name="图片 4">
            <a:extLst>
              <a:ext uri="{FF2B5EF4-FFF2-40B4-BE49-F238E27FC236}">
                <a16:creationId xmlns:a16="http://schemas.microsoft.com/office/drawing/2014/main" id="{5310CD31-D4FE-48D6-BFFF-28E54A77D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969" y="1519042"/>
            <a:ext cx="7879763" cy="3429297"/>
          </a:xfrm>
          <a:prstGeom prst="rect">
            <a:avLst/>
          </a:prstGeom>
        </p:spPr>
      </p:pic>
      <p:sp>
        <p:nvSpPr>
          <p:cNvPr id="6" name="文本框 5">
            <a:extLst>
              <a:ext uri="{FF2B5EF4-FFF2-40B4-BE49-F238E27FC236}">
                <a16:creationId xmlns:a16="http://schemas.microsoft.com/office/drawing/2014/main" id="{37512B31-8645-4C28-BBCA-288B6CBECC04}"/>
              </a:ext>
            </a:extLst>
          </p:cNvPr>
          <p:cNvSpPr txBox="1"/>
          <p:nvPr/>
        </p:nvSpPr>
        <p:spPr>
          <a:xfrm>
            <a:off x="1012054" y="5220070"/>
            <a:ext cx="10341746" cy="1200329"/>
          </a:xfrm>
          <a:prstGeom prst="rect">
            <a:avLst/>
          </a:prstGeom>
          <a:noFill/>
        </p:spPr>
        <p:txBody>
          <a:bodyPr wrap="square" rtlCol="0">
            <a:spAutoFit/>
          </a:bodyPr>
          <a:lstStyle/>
          <a:p>
            <a:r>
              <a:rPr lang="en-US" altLang="zh-CN" dirty="0"/>
              <a:t>The original measurement method required constructing multiple quantum circuits for measurement. However, the newly discovered method allows obtaining results through multiple measurements using a single quantum circuit. For detailed information, please refer to [Quantum Measurement.pdf] on my personal website.</a:t>
            </a:r>
            <a:endParaRPr lang="zh-CN" altLang="en-US" dirty="0"/>
          </a:p>
        </p:txBody>
      </p:sp>
    </p:spTree>
    <p:extLst>
      <p:ext uri="{BB962C8B-B14F-4D97-AF65-F5344CB8AC3E}">
        <p14:creationId xmlns:p14="http://schemas.microsoft.com/office/powerpoint/2010/main" val="27909471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1035</Words>
  <Application>Microsoft Office PowerPoint</Application>
  <PresentationFormat>宽屏</PresentationFormat>
  <Paragraphs>41</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Research Experience 2</vt:lpstr>
      <vt:lpstr>Part 1(2024.1-2024.4) Computational Fluid Dynamics and Artificial Intelligence </vt:lpstr>
      <vt:lpstr>Research Summary and Findings</vt:lpstr>
      <vt:lpstr>Some empirical conclusions:</vt:lpstr>
      <vt:lpstr>Part 2(2024.4-present) Quantum computing of fluid dynamics</vt:lpstr>
      <vt:lpstr>  How to proceed ?</vt:lpstr>
      <vt:lpstr>   Some of my research</vt:lpstr>
      <vt:lpstr>PowerPoint 演示文稿</vt:lpstr>
      <vt:lpstr>PowerPoint 演示文稿</vt:lpstr>
      <vt:lpstr>Failed attempt: transforming nonlinear equations into Schrödinger-like form.</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Experience 1</dc:title>
  <dc:creator>杨子昂_工学院</dc:creator>
  <cp:lastModifiedBy>杨子昂_工学院</cp:lastModifiedBy>
  <cp:revision>23</cp:revision>
  <dcterms:created xsi:type="dcterms:W3CDTF">2024-10-02T11:38:46Z</dcterms:created>
  <dcterms:modified xsi:type="dcterms:W3CDTF">2024-10-17T15:45:34Z</dcterms:modified>
</cp:coreProperties>
</file>