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4"/>
  </p:notesMasterIdLst>
  <p:sldIdLst>
    <p:sldId id="273" r:id="rId3"/>
    <p:sldId id="259" r:id="rId4"/>
    <p:sldId id="322" r:id="rId5"/>
    <p:sldId id="262" r:id="rId6"/>
    <p:sldId id="288" r:id="rId7"/>
    <p:sldId id="314" r:id="rId8"/>
    <p:sldId id="308" r:id="rId9"/>
    <p:sldId id="309" r:id="rId10"/>
    <p:sldId id="310" r:id="rId11"/>
    <p:sldId id="320" r:id="rId12"/>
    <p:sldId id="321" r:id="rId13"/>
    <p:sldId id="261" r:id="rId14"/>
    <p:sldId id="287" r:id="rId15"/>
    <p:sldId id="317" r:id="rId16"/>
    <p:sldId id="311" r:id="rId17"/>
    <p:sldId id="286" r:id="rId18"/>
    <p:sldId id="319" r:id="rId19"/>
    <p:sldId id="313" r:id="rId20"/>
    <p:sldId id="312" r:id="rId21"/>
    <p:sldId id="289" r:id="rId22"/>
    <p:sldId id="290" r:id="rId23"/>
    <p:sldId id="291" r:id="rId24"/>
    <p:sldId id="315" r:id="rId25"/>
    <p:sldId id="294" r:id="rId26"/>
    <p:sldId id="295" r:id="rId27"/>
    <p:sldId id="292" r:id="rId28"/>
    <p:sldId id="299" r:id="rId29"/>
    <p:sldId id="267" r:id="rId30"/>
    <p:sldId id="293" r:id="rId31"/>
    <p:sldId id="304" r:id="rId32"/>
    <p:sldId id="296" r:id="rId33"/>
    <p:sldId id="306" r:id="rId34"/>
    <p:sldId id="301" r:id="rId35"/>
    <p:sldId id="297" r:id="rId36"/>
    <p:sldId id="302" r:id="rId37"/>
    <p:sldId id="316" r:id="rId38"/>
    <p:sldId id="303" r:id="rId39"/>
    <p:sldId id="300" r:id="rId40"/>
    <p:sldId id="298" r:id="rId41"/>
    <p:sldId id="307" r:id="rId42"/>
    <p:sldId id="271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4660"/>
  </p:normalViewPr>
  <p:slideViewPr>
    <p:cSldViewPr>
      <p:cViewPr varScale="1">
        <p:scale>
          <a:sx n="110" d="100"/>
          <a:sy n="110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417" cy="182841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57999-372D-47EC-9049-E951CDBBFA21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8C87E-8EAD-4E1F-8005-C4A4D5090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5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8C87E-8EAD-4E1F-8005-C4A4D5090C2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0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8C87E-8EAD-4E1F-8005-C4A4D5090C2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0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8C87E-8EAD-4E1F-8005-C4A4D5090C2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7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80B056-2D00-4A7E-AD29-37550BE3D1D4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194E58-F8EC-46CC-BEBB-60887D7F982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50D10A-F0EE-4923-A0E0-A4E40277147F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0135E3-316F-413C-A9C3-4455108D46C6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6074E9-AC34-4F7A-9EAF-E6DCD4EA62A4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C8F3DA-EC4B-46C3-B4DF-D22A02027729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4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27B20-38B5-437A-99CB-7002D57AEB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978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49F05-6DDC-49D0-8C88-CC93D5780FC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8354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FD254-C4AA-409E-B108-DBF5D40E695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553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701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7013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A24E6-5CB8-4143-9282-66ADC4B1BA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927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56BAA-3EAA-47DA-BE37-BA5C638648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4042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866F8-7A35-41EF-BB9C-268767795B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896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010F5-6D0A-47AD-A6CC-94C07C4F136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27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C9CE6-18FF-4384-AAF5-B0130A302A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048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F5244B-FFDF-4D64-8434-B493128A0C63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08F61-5E29-4FCA-8D97-57B835014A7B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65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94C98-593A-4AEA-8C29-3D7AC20070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352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42D9B-4411-430E-BEF2-5349762BDA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5456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18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DD4E-449A-4301-AC52-F5D12A5A54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77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74F68-06C6-4A4B-8081-5AF9C32A0660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A3389E-1E55-4DE3-AF3E-3BA4EC7C60E5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55BB57-BB43-46A5-B4F3-598A0594A4E5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FE8285-E8C1-4914-B25A-38F04646E297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C7FE60-12F7-4167-856B-E0485CB5EEE5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2DC58C-817F-4690-A924-21E3169EC86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3A10C7-7CAD-4420-8E52-7A8D88B79F74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FDC747-896F-4C76-B593-77A2A720BAFF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7341CF-62C7-4E15-9D0E-CB40FEFC1F1B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894B9A-DC48-4FF6-802F-78B13DD26740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2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90889B-836B-4A1A-9A3F-E34337FAA7BC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8E337C-FA60-4A0F-A7D3-88CA8E55064B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algun Gothic" panose="020B0503020000020004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D58E2-2A48-41E4-A2DF-F3E0080F0DA1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388FB1-FDE6-4C48-A0A2-16F558164B5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6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algun Gothic" panose="020B0503020000020004" pitchFamily="34" charset="-127"/>
              </a:rPr>
              <a:t>마스터 제목 스타일 편집</a:t>
            </a:r>
          </a:p>
        </p:txBody>
      </p:sp>
      <p:sp>
        <p:nvSpPr>
          <p:cNvPr id="1027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Malgun Gothic" panose="020B0503020000020004" pitchFamily="34" charset="-127"/>
              </a:rPr>
              <a:t>마스터 텍스트 스타일을 편집합니다</a:t>
            </a:r>
          </a:p>
          <a:p>
            <a:pPr lvl="1"/>
            <a:r>
              <a:rPr lang="zh-CN" altLang="zh-CN" smtClean="0">
                <a:sym typeface="Malgun Gothic" panose="020B0503020000020004" pitchFamily="34" charset="-127"/>
              </a:rPr>
              <a:t>둘째 수준</a:t>
            </a:r>
          </a:p>
          <a:p>
            <a:pPr lvl="2"/>
            <a:r>
              <a:rPr lang="zh-CN" altLang="zh-CN" smtClean="0">
                <a:sym typeface="Malgun Gothic" panose="020B0503020000020004" pitchFamily="34" charset="-127"/>
              </a:rPr>
              <a:t>셋째 수준</a:t>
            </a:r>
          </a:p>
          <a:p>
            <a:pPr lvl="3"/>
            <a:r>
              <a:rPr lang="zh-CN" altLang="zh-CN" smtClean="0">
                <a:sym typeface="Malgun Gothic" panose="020B0503020000020004" pitchFamily="34" charset="-127"/>
              </a:rPr>
              <a:t>넷째 수준</a:t>
            </a:r>
          </a:p>
          <a:p>
            <a:pPr lvl="4"/>
            <a:r>
              <a:rPr lang="zh-CN" altLang="zh-CN" smtClean="0">
                <a:sym typeface="Malgun Gothic" panose="020B0503020000020004" pitchFamily="34" charset="-127"/>
              </a:rPr>
              <a:t>다섯째 수준</a:t>
            </a:r>
          </a:p>
        </p:txBody>
      </p:sp>
      <p:sp>
        <p:nvSpPr>
          <p:cNvPr id="1028" name="날짜 개체 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나눔고딕" pitchFamily="2" charset="-127"/>
              </a:defRPr>
            </a:lvl1pPr>
          </a:lstStyle>
          <a:p>
            <a:pPr>
              <a:defRPr/>
            </a:pPr>
            <a:fld id="{5A9BA5FF-B511-4A87-B91F-3823ED6341A4}" type="datetime1">
              <a:rPr lang="zh-CN" altLang="en-US"/>
              <a:pPr>
                <a:defRPr/>
              </a:pPr>
              <a:t>2015/9/26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바닥글 개체 틀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나눔고딕" pitchFamily="2" charset="-127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슬라이드 번호 개체 틀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나눔고딕" pitchFamily="2" charset="-127"/>
              </a:defRPr>
            </a:lvl1pPr>
          </a:lstStyle>
          <a:p>
            <a:pPr>
              <a:defRPr/>
            </a:pPr>
            <a:fld id="{FAF86C3D-B1C4-44FD-B979-1FEA7B37D974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/>
  <p:txStyles>
    <p:titleStyle>
      <a:lvl1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3F3F3F"/>
          </a:solidFill>
          <a:latin typeface="+mj-lt"/>
          <a:ea typeface="+mj-ea"/>
          <a:cs typeface="+mj-cs"/>
          <a:sym typeface="Malgun Gothic" panose="020B0503020000020004" pitchFamily="34" charset="-127"/>
        </a:defRPr>
      </a:lvl1pPr>
      <a:lvl2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2pPr>
      <a:lvl3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3pPr>
      <a:lvl4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4pPr>
      <a:lvl5pPr marL="914400" indent="-914400"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5pPr>
      <a:lvl6pPr marL="13716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6pPr>
      <a:lvl7pPr marL="18288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7pPr>
      <a:lvl8pPr marL="22860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8pPr>
      <a:lvl9pPr marL="2743200" indent="-914400" algn="ctr" rtl="0" fontAlgn="base" latinLnBrk="1">
        <a:spcBef>
          <a:spcPct val="0"/>
        </a:spcBef>
        <a:spcAft>
          <a:spcPct val="0"/>
        </a:spcAft>
        <a:defRPr sz="4400">
          <a:solidFill>
            <a:srgbClr val="3F3F3F"/>
          </a:solidFill>
          <a:latin typeface="나눔고딕" pitchFamily="2" charset="-127"/>
          <a:ea typeface="나눔고딕" pitchFamily="2" charset="-127"/>
          <a:sym typeface="Malgun Gothic" panose="020B0503020000020004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3F3F3F"/>
          </a:solidFill>
          <a:latin typeface="+mn-lt"/>
          <a:ea typeface="+mn-ea"/>
          <a:cs typeface="+mn-cs"/>
          <a:sym typeface="Malgun Gothic" panose="020B0503020000020004" pitchFamily="34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598613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8788" y="6245225"/>
            <a:ext cx="213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buFont typeface="Arial" panose="020B0604020202020204" pitchFamily="34" charset="0"/>
              <a:buNone/>
              <a:defRPr sz="13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3" y="6245225"/>
            <a:ext cx="2898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buFont typeface="Arial" panose="020B0604020202020204" pitchFamily="34" charset="0"/>
              <a:buNone/>
              <a:defRPr sz="13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788" y="6245225"/>
            <a:ext cx="2130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44" tIns="44772" rIns="89544" bIns="4477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Font typeface="Arial" panose="020B0604020202020204" pitchFamily="34" charset="0"/>
              <a:buNone/>
              <a:defRPr sz="1300" smtClean="0"/>
            </a:lvl1pPr>
          </a:lstStyle>
          <a:p>
            <a:pPr>
              <a:defRPr/>
            </a:pPr>
            <a:fld id="{2C5C4A13-3936-4147-91CA-57A617CEDF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7075" indent="-279400" algn="l" defTabSz="895350" rtl="0" eaLnBrk="0" fontAlgn="base" hangingPunct="0">
        <a:spcBef>
          <a:spcPct val="20000"/>
        </a:spcBef>
        <a:spcAft>
          <a:spcPct val="0"/>
        </a:spcAft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19188" indent="-223838" algn="l" defTabSz="895350" rtl="0" eaLnBrk="0" fontAlgn="base" hangingPunct="0">
        <a:spcBef>
          <a:spcPct val="20000"/>
        </a:spcBef>
        <a:spcAft>
          <a:spcPct val="0"/>
        </a:spcAft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66863" indent="-223838" algn="l" defTabSz="895350" rtl="0" eaLnBrk="0" fontAlgn="base" hangingPunct="0">
        <a:spcBef>
          <a:spcPct val="20000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538" indent="-223838" algn="l" defTabSz="895350" rtl="0" eaLnBrk="0" fontAlgn="base" hangingPunct="0">
        <a:spcBef>
          <a:spcPct val="20000"/>
        </a:spcBef>
        <a:spcAft>
          <a:spcPct val="0"/>
        </a:spcAft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4" descr="d16_패브릭_표지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4048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ct val="105000"/>
              </a:lnSpc>
            </a:pPr>
            <a:r>
              <a:rPr lang="en-US" altLang="zh-CN" sz="41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GitHub</a:t>
            </a:r>
            <a:br>
              <a:rPr lang="en-US" altLang="zh-CN" sz="41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</a:br>
            <a:r>
              <a:rPr lang="zh-CN" altLang="en-US" sz="41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简易教程</a:t>
            </a:r>
          </a:p>
        </p:txBody>
      </p:sp>
      <p:sp>
        <p:nvSpPr>
          <p:cNvPr id="14340" name="부제목 2"/>
          <p:cNvSpPr>
            <a:spLocks noChangeArrowheads="1"/>
          </p:cNvSpPr>
          <p:nvPr/>
        </p:nvSpPr>
        <p:spPr bwMode="auto">
          <a:xfrm>
            <a:off x="250825" y="6451600"/>
            <a:ext cx="30257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800" u="sng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1434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581525"/>
            <a:ext cx="2192338" cy="2505075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清华大学</a:t>
            </a:r>
            <a:endParaRPr lang="en-US" altLang="zh-CN" sz="1100" b="1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电子系</a:t>
            </a:r>
            <a:endParaRPr lang="en-US" altLang="zh-CN" sz="1100" b="1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软件部</a:t>
            </a:r>
            <a:endParaRPr lang="en-US" altLang="zh-CN" sz="1100" b="1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李阳昊 操佳敏</a:t>
            </a:r>
            <a:endParaRPr lang="en-US" altLang="zh-CN" sz="11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余天呈 朱邦华</a:t>
            </a:r>
            <a:endParaRPr lang="en-US" altLang="zh-CN" sz="11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-126207" y="-97971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10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0475" y="1600583"/>
            <a:ext cx="331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本地版本控制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02" y="2390364"/>
            <a:ext cx="5476875" cy="2438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019" y="2188265"/>
            <a:ext cx="5477258" cy="31367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583" y="2326725"/>
            <a:ext cx="5124068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3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11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8" name="Picture 2" descr="http://git.oschina.net/progit/figures/18333fig0101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83" y="2390364"/>
            <a:ext cx="4836694" cy="40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260475" y="1600583"/>
            <a:ext cx="331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969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12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3429000"/>
            <a:ext cx="8303703" cy="302418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60475" y="1600583"/>
            <a:ext cx="513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版本控制（集中式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13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0475" y="2706638"/>
            <a:ext cx="6896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(Revision control)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技巧，籍以在开发的过程中，确保由不同人所编辑的同一档案都得到更新。</a:t>
            </a:r>
          </a:p>
        </p:txBody>
      </p:sp>
    </p:spTree>
    <p:extLst>
      <p:ext uri="{BB962C8B-B14F-4D97-AF65-F5344CB8AC3E}">
        <p14:creationId xmlns:p14="http://schemas.microsoft.com/office/powerpoint/2010/main" val="35852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14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1026" name="Picture 2" descr="http://git.oschina.net/progit/figures/18333fig0104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33" y="1959225"/>
            <a:ext cx="6590917" cy="29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it.oschina.net/progit/figures/18333fig0105-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33" y="1959225"/>
            <a:ext cx="6647301" cy="29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739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15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547654"/>
            <a:ext cx="6399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源（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OpenSource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endParaRPr lang="en-US" altLang="zh-CN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760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0" name="부제목 2"/>
          <p:cNvSpPr>
            <a:spLocks noChangeArrowheads="1"/>
          </p:cNvSpPr>
          <p:nvPr/>
        </p:nvSpPr>
        <p:spPr bwMode="auto">
          <a:xfrm>
            <a:off x="1260475" y="1600583"/>
            <a:ext cx="4032250" cy="10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集中式</a:t>
            </a:r>
            <a:r>
              <a:rPr lang="en-US" altLang="zh-CN" sz="32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VS</a:t>
            </a:r>
            <a:r>
              <a:rPr lang="zh-CN" altLang="en-US" sz="32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分布式</a:t>
            </a:r>
            <a:endParaRPr lang="en-US" altLang="zh-CN" sz="3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16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9884" y="5756984"/>
            <a:ext cx="227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Linus</a:t>
            </a:r>
            <a:r>
              <a:rPr lang="zh-CN" altLang="en-US" sz="2400" b="1" dirty="0" smtClean="0"/>
              <a:t>→</a:t>
            </a:r>
            <a:r>
              <a:rPr lang="en-US" altLang="zh-CN" sz="2400" b="1" dirty="0" smtClean="0"/>
              <a:t>Linux</a:t>
            </a:r>
            <a:endParaRPr lang="zh-CN" altLang="en-US" sz="2400" b="1" dirty="0"/>
          </a:p>
        </p:txBody>
      </p:sp>
      <p:pic>
        <p:nvPicPr>
          <p:cNvPr id="2050" name="Picture 2" descr="http://a.hiphotos.baidu.com/baike/w%3D268/sign=21aac14ba9014c08193b2fa3327a025b/9922720e0cf3d7cab3457394f21fbe096a63a9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84" y="2351499"/>
            <a:ext cx="2552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942" y="4178300"/>
            <a:ext cx="25527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1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0" name="부제목 2"/>
          <p:cNvSpPr>
            <a:spLocks noChangeArrowheads="1"/>
          </p:cNvSpPr>
          <p:nvPr/>
        </p:nvSpPr>
        <p:spPr bwMode="auto">
          <a:xfrm>
            <a:off x="1760537" y="2211607"/>
            <a:ext cx="4032250" cy="10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集中式</a:t>
            </a:r>
            <a:endParaRPr lang="en-US" altLang="zh-CN" sz="3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17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1026" name="Picture 2" descr="central-re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29000"/>
            <a:ext cx="3382328" cy="244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git.oschina.net/progit/figures/18333fig0102-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600583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40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18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8194" name="Picture 2" descr="http://git.oschina.net/progit/figures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7886"/>
            <a:ext cx="4102100" cy="46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istributed-re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62" y="3429000"/>
            <a:ext cx="3206389" cy="27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부제목 2"/>
          <p:cNvSpPr>
            <a:spLocks noChangeArrowheads="1"/>
          </p:cNvSpPr>
          <p:nvPr/>
        </p:nvSpPr>
        <p:spPr bwMode="auto">
          <a:xfrm>
            <a:off x="1760537" y="2211607"/>
            <a:ext cx="4032250" cy="10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分布</a:t>
            </a:r>
            <a:r>
              <a:rPr lang="zh-CN" altLang="en-US" sz="32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式</a:t>
            </a:r>
            <a:endParaRPr lang="en-US" altLang="zh-CN" sz="3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35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19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547654"/>
            <a:ext cx="6399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源（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OpenSource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516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13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537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2879725" cy="574675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导引</a:t>
            </a:r>
            <a:endParaRPr lang="zh-CN" altLang="zh-CN" sz="24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83" y="1268413"/>
            <a:ext cx="4747846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0" name="부제목 2"/>
          <p:cNvSpPr>
            <a:spLocks noChangeArrowheads="1"/>
          </p:cNvSpPr>
          <p:nvPr/>
        </p:nvSpPr>
        <p:spPr bwMode="auto">
          <a:xfrm>
            <a:off x="1260473" y="2057854"/>
            <a:ext cx="6968359" cy="10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   Git    ——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分布式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版本控制系统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20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1" name="부제목 2"/>
          <p:cNvSpPr>
            <a:spLocks noChangeArrowheads="1"/>
          </p:cNvSpPr>
          <p:nvPr/>
        </p:nvSpPr>
        <p:spPr bwMode="auto">
          <a:xfrm>
            <a:off x="1260473" y="4086785"/>
            <a:ext cx="6968359" cy="10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 ——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endParaRPr lang="en-US" altLang="zh-CN" sz="3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970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1-2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如何获取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21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913" y="1601788"/>
            <a:ext cx="73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desktop.github.com</a:t>
            </a:r>
            <a:endParaRPr lang="zh-CN" altLang="en-US" sz="2400" u="sng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85" y="2242051"/>
            <a:ext cx="6957629" cy="33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09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1-2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如何获取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22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0475" y="1600583"/>
            <a:ext cx="69683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不想用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GitHub:</a:t>
            </a: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8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 for windows</a:t>
            </a: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Xcode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command line tools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Win&amp;Mac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Linux:</a:t>
            </a: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464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1-3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简单原理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23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0" y="1601788"/>
            <a:ext cx="7147378" cy="4216951"/>
          </a:xfrm>
          <a:prstGeom prst="rect">
            <a:avLst/>
          </a:prstGeom>
        </p:spPr>
      </p:pic>
      <p:pic>
        <p:nvPicPr>
          <p:cNvPr id="9" name="Picture 4" descr="distributed-rep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83" y="2483452"/>
            <a:ext cx="3206389" cy="27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35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1"/>
          <p:cNvSpPr>
            <a:spLocks noChangeArrowheads="1"/>
          </p:cNvSpPr>
          <p:nvPr/>
        </p:nvSpPr>
        <p:spPr bwMode="auto">
          <a:xfrm>
            <a:off x="0" y="0"/>
            <a:ext cx="9144000" cy="5229225"/>
          </a:xfrm>
          <a:prstGeom prst="rect">
            <a:avLst/>
          </a:prstGeom>
          <a:solidFill>
            <a:srgbClr val="DAEEF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7" name="직사각형 4"/>
          <p:cNvSpPr>
            <a:spLocks noChangeArrowheads="1"/>
          </p:cNvSpPr>
          <p:nvPr/>
        </p:nvSpPr>
        <p:spPr bwMode="auto">
          <a:xfrm>
            <a:off x="0" y="0"/>
            <a:ext cx="7451725" cy="6861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8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613" y="18145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02 GitHub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Desktop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桌面版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25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166" y="6299756"/>
            <a:ext cx="3359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</a:t>
            </a:r>
            <a:r>
              <a:rPr lang="en-US" altLang="zh-CN" u="sng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://desktop.github.com</a:t>
            </a:r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1425439"/>
            <a:ext cx="7657717" cy="420423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589" y="1431533"/>
            <a:ext cx="7983030" cy="41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10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1"/>
          <p:cNvSpPr>
            <a:spLocks noChangeArrowheads="1"/>
          </p:cNvSpPr>
          <p:nvPr/>
        </p:nvSpPr>
        <p:spPr bwMode="auto">
          <a:xfrm>
            <a:off x="0" y="0"/>
            <a:ext cx="9144000" cy="5229225"/>
          </a:xfrm>
          <a:prstGeom prst="rect">
            <a:avLst/>
          </a:prstGeom>
          <a:solidFill>
            <a:srgbClr val="DAEEF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7" name="직사각형 4"/>
          <p:cNvSpPr>
            <a:spLocks noChangeArrowheads="1"/>
          </p:cNvSpPr>
          <p:nvPr/>
        </p:nvSpPr>
        <p:spPr bwMode="auto">
          <a:xfrm>
            <a:off x="0" y="0"/>
            <a:ext cx="7451725" cy="6861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8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613" y="18145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03 GitHub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网站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11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网站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27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166" y="62997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https://github.com/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268413"/>
            <a:ext cx="7257284" cy="49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71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网站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28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166" y="62997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https://github.com/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1552756"/>
            <a:ext cx="7569633" cy="29682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网站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29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5166" y="62997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https://github.com/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6" y="1600583"/>
            <a:ext cx="7737053" cy="41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88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13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5364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31911" y="1774118"/>
            <a:ext cx="3311525" cy="360363"/>
          </a:xfrm>
        </p:spPr>
        <p:txBody>
          <a:bodyPr/>
          <a:lstStyle/>
          <a:p>
            <a:pPr algn="l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01     GitHub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简介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66" name="부제목 2"/>
          <p:cNvSpPr>
            <a:spLocks noChangeArrowheads="1"/>
          </p:cNvSpPr>
          <p:nvPr/>
        </p:nvSpPr>
        <p:spPr bwMode="auto">
          <a:xfrm>
            <a:off x="1331912" y="2694869"/>
            <a:ext cx="3311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02    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GitHub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桌面版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68" name="부제목 2"/>
          <p:cNvSpPr>
            <a:spLocks noChangeArrowheads="1"/>
          </p:cNvSpPr>
          <p:nvPr/>
        </p:nvSpPr>
        <p:spPr bwMode="auto">
          <a:xfrm>
            <a:off x="1331912" y="3670844"/>
            <a:ext cx="37433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03    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GitHub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网站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69" name="부제목 2"/>
          <p:cNvSpPr>
            <a:spLocks noChangeArrowheads="1"/>
          </p:cNvSpPr>
          <p:nvPr/>
        </p:nvSpPr>
        <p:spPr bwMode="auto">
          <a:xfrm>
            <a:off x="1331912" y="4646818"/>
            <a:ext cx="506850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04     </a:t>
            </a:r>
            <a:r>
              <a:rPr lang="en-US" altLang="zh-CN" sz="2400" b="1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</a:t>
            </a: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Shell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&amp;&amp; </a:t>
            </a:r>
            <a:r>
              <a:rPr lang="en-US" altLang="zh-CN" sz="2400" b="1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Flow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537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2879725" cy="574675"/>
          </a:xfrm>
        </p:spPr>
        <p:txBody>
          <a:bodyPr/>
          <a:lstStyle/>
          <a:p>
            <a:pPr marL="0" indent="0" algn="l" eaLnBrk="1" hangingPunct="1"/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导引</a:t>
            </a:r>
            <a:endParaRPr lang="zh-CN" altLang="zh-CN" sz="24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16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网站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30</a:t>
            </a:fld>
            <a:r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12</a:t>
            </a:r>
          </a:p>
        </p:txBody>
      </p:sp>
      <p:sp>
        <p:nvSpPr>
          <p:cNvPr id="3" name="矩形 2"/>
          <p:cNvSpPr/>
          <p:nvPr/>
        </p:nvSpPr>
        <p:spPr>
          <a:xfrm>
            <a:off x="915166" y="62997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https://github.com/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6" y="1436687"/>
            <a:ext cx="8050092" cy="54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3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1"/>
          <p:cNvSpPr>
            <a:spLocks noChangeArrowheads="1"/>
          </p:cNvSpPr>
          <p:nvPr/>
        </p:nvSpPr>
        <p:spPr bwMode="auto">
          <a:xfrm>
            <a:off x="0" y="0"/>
            <a:ext cx="9144000" cy="5229225"/>
          </a:xfrm>
          <a:prstGeom prst="rect">
            <a:avLst/>
          </a:prstGeom>
          <a:solidFill>
            <a:srgbClr val="DAEEF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7" name="직사각형 4"/>
          <p:cNvSpPr>
            <a:spLocks noChangeArrowheads="1"/>
          </p:cNvSpPr>
          <p:nvPr/>
        </p:nvSpPr>
        <p:spPr bwMode="auto">
          <a:xfrm>
            <a:off x="0" y="0"/>
            <a:ext cx="7451725" cy="6861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8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613" y="18145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04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Shell &amp;&amp;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Git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flow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5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命令提示符基础操作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32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3583" y="1600583"/>
            <a:ext cx="54852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</a:t>
            </a:r>
            <a:endParaRPr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</a:p>
          <a:p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</a:p>
          <a:p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/>
          </a:p>
          <a:p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2502949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4-2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Shell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基础操作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33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0475" y="1408793"/>
            <a:ext cx="54852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solidFill>
                  <a:srgbClr val="FF0000"/>
                </a:solidFill>
              </a:rPr>
              <a:t>website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zh-CN" altLang="en-US" dirty="0"/>
              <a:t>跟踪</a:t>
            </a:r>
            <a:r>
              <a:rPr lang="en-US" altLang="zh-CN" dirty="0"/>
              <a:t>+</a:t>
            </a:r>
            <a:r>
              <a:rPr lang="zh-CN" altLang="en-US" dirty="0"/>
              <a:t>暂存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commit </a:t>
            </a:r>
            <a:r>
              <a:rPr lang="zh-CN" altLang="en-US" dirty="0"/>
              <a:t>（</a:t>
            </a:r>
            <a:r>
              <a:rPr lang="en-US" altLang="zh-CN" dirty="0"/>
              <a:t>-m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status 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diff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log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reset –hard </a:t>
            </a:r>
            <a:r>
              <a:rPr lang="zh-CN" altLang="en-US" dirty="0" smtClean="0"/>
              <a:t>哈希值</a:t>
            </a:r>
            <a:r>
              <a:rPr lang="en-US" altLang="zh-CN" dirty="0" smtClean="0"/>
              <a:t>/</a:t>
            </a:r>
            <a:r>
              <a:rPr lang="zh-CN" altLang="en-US" dirty="0"/>
              <a:t>文件名</a:t>
            </a:r>
            <a:r>
              <a:rPr lang="en-US" altLang="zh-CN" dirty="0"/>
              <a:t>……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push </a:t>
            </a:r>
            <a:r>
              <a:rPr lang="en-US" altLang="zh-CN" dirty="0">
                <a:solidFill>
                  <a:srgbClr val="FF0000"/>
                </a:solidFill>
              </a:rPr>
              <a:t>[remote-name] [branch-name]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help </a:t>
            </a:r>
            <a:r>
              <a:rPr lang="en-US" altLang="zh-CN" dirty="0" smtClean="0">
                <a:solidFill>
                  <a:srgbClr val="FF0000"/>
                </a:solidFill>
              </a:rPr>
              <a:t>&lt;verb&gt;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--global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user.name </a:t>
            </a:r>
            <a:r>
              <a:rPr lang="en-US" altLang="zh-CN" dirty="0" smtClean="0">
                <a:solidFill>
                  <a:srgbClr val="FF0000"/>
                </a:solidFill>
              </a:rPr>
              <a:t>Your Name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--global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Your Email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--list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 –a v1.0 –m “ ” 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show</a:t>
            </a:r>
          </a:p>
        </p:txBody>
      </p:sp>
    </p:spTree>
    <p:extLst>
      <p:ext uri="{BB962C8B-B14F-4D97-AF65-F5344CB8AC3E}">
        <p14:creationId xmlns:p14="http://schemas.microsoft.com/office/powerpoint/2010/main" val="1332069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4-2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Shell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基础操作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34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6" y="1601788"/>
            <a:ext cx="6536942" cy="2981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1913" y="4609994"/>
            <a:ext cx="6968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600" dirty="0" smtClean="0"/>
              <a:t>上面</a:t>
            </a:r>
            <a:r>
              <a:rPr lang="zh-CN" altLang="zh-CN" sz="1600" dirty="0"/>
              <a:t>的四条命令在工作目录、暂存目录(也叫做索引)和仓库之间复制文件。</a:t>
            </a:r>
          </a:p>
          <a:p>
            <a:pPr lvl="0">
              <a:buFontTx/>
              <a:buChar char="•"/>
            </a:pPr>
            <a:r>
              <a:rPr lang="zh-CN" altLang="zh-CN" sz="1600" dirty="0">
                <a:latin typeface="Arial Unicode MS" panose="020B0604020202020204" pitchFamily="34" charset="-122"/>
              </a:rPr>
              <a:t>git add </a:t>
            </a:r>
            <a:r>
              <a:rPr lang="zh-CN" altLang="zh-CN" sz="1600" i="1" dirty="0">
                <a:latin typeface="Arial Unicode MS" panose="020B0604020202020204" pitchFamily="34" charset="-122"/>
              </a:rPr>
              <a:t>files</a:t>
            </a:r>
            <a:r>
              <a:rPr lang="zh-CN" altLang="zh-CN" sz="1600" dirty="0"/>
              <a:t> 把当前文件放入暂存区域。</a:t>
            </a:r>
          </a:p>
          <a:p>
            <a:pPr lvl="0">
              <a:buFontTx/>
              <a:buChar char="•"/>
            </a:pPr>
            <a:r>
              <a:rPr lang="zh-CN" altLang="zh-CN" sz="1600" dirty="0">
                <a:latin typeface="Arial Unicode MS" panose="020B0604020202020204" pitchFamily="34" charset="-122"/>
              </a:rPr>
              <a:t>git commit</a:t>
            </a:r>
            <a:r>
              <a:rPr lang="zh-CN" altLang="zh-CN" sz="1600" dirty="0"/>
              <a:t> 给暂存区域生成快照并提交。</a:t>
            </a:r>
          </a:p>
          <a:p>
            <a:pPr lvl="0">
              <a:buFontTx/>
              <a:buChar char="•"/>
            </a:pPr>
            <a:r>
              <a:rPr lang="zh-CN" altLang="zh-CN" sz="1600" dirty="0">
                <a:latin typeface="Arial Unicode MS" panose="020B0604020202020204" pitchFamily="34" charset="-122"/>
              </a:rPr>
              <a:t>git reset -- </a:t>
            </a:r>
            <a:r>
              <a:rPr lang="zh-CN" altLang="zh-CN" sz="1600" i="1" dirty="0">
                <a:latin typeface="Arial Unicode MS" panose="020B0604020202020204" pitchFamily="34" charset="-122"/>
              </a:rPr>
              <a:t>files</a:t>
            </a:r>
            <a:r>
              <a:rPr lang="zh-CN" altLang="zh-CN" sz="1600" dirty="0"/>
              <a:t> 用来撤销最后一次</a:t>
            </a:r>
            <a:r>
              <a:rPr lang="zh-CN" altLang="zh-CN" sz="1600" dirty="0">
                <a:latin typeface="Arial Unicode MS" panose="020B0604020202020204" pitchFamily="34" charset="-122"/>
              </a:rPr>
              <a:t>git add </a:t>
            </a:r>
            <a:r>
              <a:rPr lang="zh-CN" altLang="zh-CN" sz="1600" i="1" dirty="0">
                <a:latin typeface="Arial Unicode MS" panose="020B0604020202020204" pitchFamily="34" charset="-122"/>
              </a:rPr>
              <a:t>files</a:t>
            </a:r>
            <a:r>
              <a:rPr lang="zh-CN" altLang="zh-CN" sz="1600" dirty="0"/>
              <a:t>，你也可以用</a:t>
            </a:r>
            <a:r>
              <a:rPr lang="zh-CN" altLang="zh-CN" sz="1600" dirty="0">
                <a:latin typeface="Arial Unicode MS" panose="020B0604020202020204" pitchFamily="34" charset="-122"/>
              </a:rPr>
              <a:t>git reset</a:t>
            </a:r>
            <a:r>
              <a:rPr lang="zh-CN" altLang="zh-CN" sz="1600" dirty="0"/>
              <a:t> 撤销所有暂存区域文件。</a:t>
            </a:r>
          </a:p>
          <a:p>
            <a:pPr lvl="0">
              <a:buFontTx/>
              <a:buChar char="•"/>
            </a:pPr>
            <a:r>
              <a:rPr lang="zh-CN" altLang="zh-CN" sz="1600" dirty="0">
                <a:latin typeface="Arial Unicode MS" panose="020B0604020202020204" pitchFamily="34" charset="-122"/>
              </a:rPr>
              <a:t>git checkout -- </a:t>
            </a:r>
            <a:r>
              <a:rPr lang="zh-CN" altLang="zh-CN" sz="1600" i="1" dirty="0">
                <a:latin typeface="Arial Unicode MS" panose="020B0604020202020204" pitchFamily="34" charset="-122"/>
              </a:rPr>
              <a:t>files</a:t>
            </a:r>
            <a:r>
              <a:rPr lang="zh-CN" altLang="zh-CN" sz="1600" dirty="0"/>
              <a:t> 把文件从暂存区域复制到工作目录，用来丢弃</a:t>
            </a:r>
            <a:r>
              <a:rPr lang="zh-CN" altLang="zh-CN" sz="1600" dirty="0" smtClean="0"/>
              <a:t>本地</a:t>
            </a:r>
            <a:r>
              <a:rPr lang="zh-CN" altLang="en-US" sz="1600" dirty="0" smtClean="0"/>
              <a:t>修改。</a:t>
            </a:r>
            <a:endParaRPr lang="zh-CN" altLang="zh-CN" sz="1600" dirty="0"/>
          </a:p>
          <a:p>
            <a:pPr lvl="0"/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897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4-3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Shell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分支操作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35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92" y="1268413"/>
            <a:ext cx="8245008" cy="23464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92" y="3899296"/>
            <a:ext cx="8245008" cy="2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50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4-3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Shell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分支操作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36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0475" y="1601788"/>
            <a:ext cx="548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(-d)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(-b)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push [</a:t>
            </a:r>
            <a:r>
              <a:rPr lang="zh-CN" altLang="en-US" dirty="0"/>
              <a:t>远程名</a:t>
            </a:r>
            <a:r>
              <a:rPr lang="en-US" altLang="zh-CN" dirty="0"/>
              <a:t>] :[</a:t>
            </a:r>
            <a:r>
              <a:rPr lang="zh-CN" altLang="en-US" dirty="0"/>
              <a:t>分支名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删除远程分支</a:t>
            </a:r>
            <a:endParaRPr lang="zh-CN" altLang="en-US" dirty="0"/>
          </a:p>
        </p:txBody>
      </p:sp>
      <p:pic>
        <p:nvPicPr>
          <p:cNvPr id="1030" name="Picture 6" descr="http://git.oschina.net/progit/figures/18333fig031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60" y="2802117"/>
            <a:ext cx="4157290" cy="338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8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4-4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Flow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37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pic>
        <p:nvPicPr>
          <p:cNvPr id="2050" name="Picture 2" descr="Git Flow模型全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38" y="1274379"/>
            <a:ext cx="4449023" cy="59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260475" y="1821026"/>
            <a:ext cx="21812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Master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Develop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Release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Hotfixes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Features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73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4-5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GitHub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Shell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备忘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38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1712913"/>
            <a:ext cx="50768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9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4-6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福利篇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&amp;&amp;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花絮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39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4422" y="1460143"/>
            <a:ext cx="36568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绝密</a:t>
            </a:r>
            <a:r>
              <a:rPr lang="en-US" altLang="zh-CN" dirty="0"/>
              <a:t>】</a:t>
            </a:r>
            <a:r>
              <a:rPr lang="zh-CN" altLang="en-US" dirty="0"/>
              <a:t>软件部内部</a:t>
            </a:r>
            <a:r>
              <a:rPr lang="en-US" altLang="zh-CN" dirty="0" err="1"/>
              <a:t>Git</a:t>
            </a:r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github.com/EESAST/git-practice</a:t>
            </a:r>
          </a:p>
          <a:p>
            <a:endParaRPr lang="en-US" altLang="zh-CN" dirty="0"/>
          </a:p>
          <a:p>
            <a:r>
              <a:rPr lang="zh-CN" altLang="en-US" dirty="0" smtClean="0"/>
              <a:t>廖雪峰的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教程：</a:t>
            </a:r>
            <a:endParaRPr lang="en-US" altLang="zh-CN" dirty="0" smtClean="0"/>
          </a:p>
          <a:p>
            <a:r>
              <a:rPr lang="en-US" altLang="zh-CN" dirty="0" smtClean="0"/>
              <a:t>www.liaoxuefeng.com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ProGit</a:t>
            </a:r>
            <a:r>
              <a:rPr lang="zh-CN" altLang="en-US" dirty="0" smtClean="0"/>
              <a:t>中文版：</a:t>
            </a:r>
            <a:endParaRPr lang="en-US" altLang="zh-CN" dirty="0" smtClean="0"/>
          </a:p>
          <a:p>
            <a:r>
              <a:rPr lang="en-US" altLang="zh-CN" dirty="0" smtClean="0"/>
              <a:t>http://git.oschina.net/progit/index.html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https://github.com/jas0n1ee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神奇代码：</a:t>
            </a:r>
            <a:endParaRPr lang="en-US" altLang="zh-CN" dirty="0" smtClean="0"/>
          </a:p>
          <a:p>
            <a:r>
              <a:rPr lang="en-US" altLang="zh-CN" dirty="0" smtClean="0"/>
              <a:t>https://github.com/XcodeGhostSource/XcodeGhost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569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1"/>
          <p:cNvSpPr>
            <a:spLocks noChangeArrowheads="1"/>
          </p:cNvSpPr>
          <p:nvPr/>
        </p:nvSpPr>
        <p:spPr bwMode="auto">
          <a:xfrm>
            <a:off x="0" y="0"/>
            <a:ext cx="9144000" cy="5229225"/>
          </a:xfrm>
          <a:prstGeom prst="rect">
            <a:avLst/>
          </a:prstGeom>
          <a:solidFill>
            <a:srgbClr val="DAEEF3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7" name="직사각형 4"/>
          <p:cNvSpPr>
            <a:spLocks noChangeArrowheads="1"/>
          </p:cNvSpPr>
          <p:nvPr/>
        </p:nvSpPr>
        <p:spPr bwMode="auto">
          <a:xfrm>
            <a:off x="0" y="0"/>
            <a:ext cx="7451725" cy="6861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6388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613" y="18145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01 GitHub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简介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8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59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Malgun Gothic" panose="020B0503020000020004" pitchFamily="34" charset="-127"/>
            </a:endParaRPr>
          </a:p>
        </p:txBody>
      </p:sp>
      <p:sp>
        <p:nvSpPr>
          <p:cNvPr id="19460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4-6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9461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福利篇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&amp;&amp;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花絮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9464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F29E0A-F1A5-44CB-B8AA-C9F6A83B5667}" type="slidenum">
              <a:rPr lang="en-US" altLang="zh-CN" sz="80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pPr algn="r" eaLnBrk="1" hangingPunct="1"/>
              <a:t>40</a:t>
            </a:fld>
            <a:r>
              <a:rPr lang="en-US" altLang="zh-CN" sz="800" dirty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나눔고딕" pitchFamily="2" charset="-127"/>
                <a:ea typeface="나눔고딕" pitchFamily="2" charset="-127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나눔고딕" pitchFamily="2" charset="-127"/>
              <a:ea typeface="나눔고딕" pitchFamily="2" charset="-127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3583" y="2568139"/>
            <a:ext cx="5644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PPT</a:t>
            </a:r>
            <a:r>
              <a:rPr lang="zh-CN" altLang="en-US" sz="4800" b="1" dirty="0"/>
              <a:t>等</a:t>
            </a:r>
            <a:r>
              <a:rPr lang="zh-CN" altLang="en-US" sz="4800" b="1" dirty="0" smtClean="0"/>
              <a:t>相关资料</a:t>
            </a:r>
            <a:endParaRPr lang="en-US" altLang="zh-CN" sz="4800" b="1" dirty="0" smtClean="0"/>
          </a:p>
          <a:p>
            <a:r>
              <a:rPr lang="zh-CN" altLang="en-US" sz="4800" b="1" dirty="0"/>
              <a:t>参见</a:t>
            </a:r>
            <a:endParaRPr lang="en-US" altLang="zh-CN" sz="4800" b="1" dirty="0" smtClean="0"/>
          </a:p>
          <a:p>
            <a:r>
              <a:rPr lang="en-US" altLang="zh-CN" sz="4800" b="1" dirty="0" smtClean="0"/>
              <a:t>fuli.eesast.com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04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9" descr="d16_패브릭_표지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404813"/>
            <a:ext cx="7772400" cy="1470025"/>
          </a:xfrm>
        </p:spPr>
        <p:txBody>
          <a:bodyPr/>
          <a:lstStyle/>
          <a:p>
            <a:pPr marL="0" indent="0" algn="l" eaLnBrk="1" hangingPunct="1">
              <a:lnSpc>
                <a:spcPts val="5600"/>
              </a:lnSpc>
            </a:pPr>
            <a:r>
              <a:rPr lang="en-US" altLang="zh-CN" sz="4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Thanks!</a:t>
            </a:r>
            <a:endParaRPr lang="zh-CN" altLang="en-US" sz="45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5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547654"/>
            <a:ext cx="6399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——n.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傻瓜，饭桶，无用的人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05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6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76" y="1398245"/>
            <a:ext cx="2957297" cy="52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09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7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547654"/>
            <a:ext cx="6399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源（</a:t>
            </a:r>
            <a:r>
              <a:rPr lang="en-US" altLang="zh-CN" sz="32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OpenSource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36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8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7333" y="1601788"/>
            <a:ext cx="80494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开源（</a:t>
            </a:r>
            <a:r>
              <a:rPr lang="en-US" altLang="zh-CN" sz="2800" dirty="0"/>
              <a:t>Open Source</a:t>
            </a:r>
            <a:r>
              <a:rPr lang="zh-CN" altLang="en-US" sz="2800" dirty="0"/>
              <a:t>，开放源码</a:t>
            </a:r>
            <a:r>
              <a:rPr lang="en-US" altLang="zh-CN" sz="2800" dirty="0"/>
              <a:t>)</a:t>
            </a:r>
            <a:r>
              <a:rPr lang="zh-CN" altLang="en-US" sz="2800" dirty="0"/>
              <a:t>被非盈利软件组织（美国的</a:t>
            </a:r>
            <a:r>
              <a:rPr lang="en-US" altLang="zh-CN" sz="2800" dirty="0"/>
              <a:t>Open Source Initiative</a:t>
            </a:r>
            <a:r>
              <a:rPr lang="zh-CN" altLang="en-US" sz="2800" dirty="0"/>
              <a:t>协会）注册为认证标记，并对其进行了正式的定义，用于描述那些源码可以被公众使用的软件，并且此软件的使用、修改和发行也不受许可证的限制。</a:t>
            </a:r>
          </a:p>
        </p:txBody>
      </p:sp>
      <p:pic>
        <p:nvPicPr>
          <p:cNvPr id="1026" name="Picture 2" descr="http://d.hiphotos.baidu.com/baike/w%3D268/sign=1a3b79b65a82b2b7a79f3ec209accb0a/fcfaaf51f3deb48f372b406cf31f3a292cf578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17" y="4021723"/>
            <a:ext cx="25527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0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1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rgbClr val="DAEEF3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5" name="직사각형 10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36" name="제목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333375"/>
            <a:ext cx="1008063" cy="574675"/>
          </a:xfrm>
        </p:spPr>
        <p:txBody>
          <a:bodyPr/>
          <a:lstStyle/>
          <a:p>
            <a:pPr marL="0" indent="0" algn="l"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1-1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18439" name="제목 1"/>
          <p:cNvSpPr>
            <a:spLocks noChangeArrowheads="1"/>
          </p:cNvSpPr>
          <p:nvPr/>
        </p:nvSpPr>
        <p:spPr bwMode="auto">
          <a:xfrm>
            <a:off x="1260475" y="333375"/>
            <a:ext cx="5032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algun Gothic" panose="020B0503020000020004" pitchFamily="34" charset="-127"/>
              </a:rPr>
              <a:t>Git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algun Gothic" panose="020B0503020000020004" pitchFamily="34" charset="-127"/>
            </a:endParaRPr>
          </a:p>
        </p:txBody>
      </p:sp>
      <p:sp>
        <p:nvSpPr>
          <p:cNvPr id="18442" name="TextBox 9"/>
          <p:cNvSpPr>
            <a:spLocks noChangeArrowheads="1"/>
          </p:cNvSpPr>
          <p:nvPr/>
        </p:nvSpPr>
        <p:spPr bwMode="auto">
          <a:xfrm>
            <a:off x="7380288" y="6453188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CA485C7-2804-417D-9669-9B683A88DD2D}" type="slidenum">
              <a:rPr lang="en-US" altLang="zh-CN" sz="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pPr algn="r" eaLnBrk="1" hangingPunct="1"/>
              <a:t>9</a:t>
            </a:fld>
            <a:r>
              <a:rPr lang="en-US" altLang="zh-CN" sz="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 / 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나눔고딕" pitchFamily="2" charset="-127"/>
              </a:rPr>
              <a:t>40</a:t>
            </a:r>
            <a:endParaRPr lang="en-US" altLang="zh-CN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나눔고딕" pitchFamily="2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2990" y="2547654"/>
            <a:ext cx="6399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源（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OpenSource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4BACC6"/>
      </a:hlink>
      <a:folHlink>
        <a:srgbClr val="7F7F7F"/>
      </a:folHlink>
    </a:clrScheme>
    <a:fontScheme name="Office 테마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Pages>0</Pages>
  <Words>787</Words>
  <Characters>0</Characters>
  <Application>Microsoft Office PowerPoint</Application>
  <DocSecurity>0</DocSecurity>
  <PresentationFormat>全屏显示(4:3)</PresentationFormat>
  <Lines>0</Lines>
  <Paragraphs>227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 Unicode MS</vt:lpstr>
      <vt:lpstr>Malgun Gothic</vt:lpstr>
      <vt:lpstr>Microsoft YaHei UI</vt:lpstr>
      <vt:lpstr>나눔고딕</vt:lpstr>
      <vt:lpstr>宋体</vt:lpstr>
      <vt:lpstr>微软雅黑</vt:lpstr>
      <vt:lpstr>Arial</vt:lpstr>
      <vt:lpstr>Calibri</vt:lpstr>
      <vt:lpstr>Office 테마</vt:lpstr>
      <vt:lpstr>默认设计模板_2</vt:lpstr>
      <vt:lpstr>GitHub 简易教程</vt:lpstr>
      <vt:lpstr>导引</vt:lpstr>
      <vt:lpstr>导引</vt:lpstr>
      <vt:lpstr>01 GitHub简介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1-1</vt:lpstr>
      <vt:lpstr>1-2</vt:lpstr>
      <vt:lpstr>1-2</vt:lpstr>
      <vt:lpstr>1-3</vt:lpstr>
      <vt:lpstr>02 GitHub  Desktop</vt:lpstr>
      <vt:lpstr>2-1</vt:lpstr>
      <vt:lpstr>03 GitHub网站</vt:lpstr>
      <vt:lpstr>3-1</vt:lpstr>
      <vt:lpstr>3-1</vt:lpstr>
      <vt:lpstr>3-1</vt:lpstr>
      <vt:lpstr>3-1</vt:lpstr>
      <vt:lpstr>04 Git Shell &amp;&amp; Git flow</vt:lpstr>
      <vt:lpstr>4-1</vt:lpstr>
      <vt:lpstr>4-2</vt:lpstr>
      <vt:lpstr>4-2</vt:lpstr>
      <vt:lpstr>4-3</vt:lpstr>
      <vt:lpstr>4-3</vt:lpstr>
      <vt:lpstr>4-4</vt:lpstr>
      <vt:lpstr>4-5</vt:lpstr>
      <vt:lpstr>4-6</vt:lpstr>
      <vt:lpstr>4-6</vt:lpstr>
      <vt:lpstr>Thanks!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简易教程</dc:title>
  <dc:subject/>
  <dc:creator>네이버 한글캠페인</dc:creator>
  <cp:keywords/>
  <dc:description/>
  <cp:lastModifiedBy>朱邦华</cp:lastModifiedBy>
  <cp:revision>69</cp:revision>
  <dcterms:created xsi:type="dcterms:W3CDTF">2011-08-24T18:21:00Z</dcterms:created>
  <dcterms:modified xsi:type="dcterms:W3CDTF">2015-09-26T02:22:58Z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