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0" r:id="rId2"/>
    <p:sldId id="258" r:id="rId3"/>
    <p:sldId id="259" r:id="rId4"/>
    <p:sldId id="296" r:id="rId5"/>
    <p:sldId id="308" r:id="rId6"/>
    <p:sldId id="309" r:id="rId7"/>
    <p:sldId id="310" r:id="rId8"/>
    <p:sldId id="307" r:id="rId9"/>
    <p:sldId id="304" r:id="rId10"/>
    <p:sldId id="305" r:id="rId11"/>
    <p:sldId id="306" r:id="rId12"/>
    <p:sldId id="311" r:id="rId13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e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92D6C"/>
    <a:srgbClr val="252961"/>
    <a:srgbClr val="F1900F"/>
    <a:srgbClr val="F29B26"/>
    <a:srgbClr val="785448"/>
    <a:srgbClr val="BD392F"/>
    <a:srgbClr val="445368"/>
    <a:srgbClr val="52657E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44"/>
      </p:cViewPr>
      <p:guideLst>
        <p:guide orient="horz" pos="162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FE4F1-8343-48CF-9B9C-52B67EABA729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629E-9724-4938-B095-5F38E6E92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BB64-82C3-40D5-AC60-7A00C8971EC4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8197B-F8C1-44B9-B4D6-4F6A82D879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55976" y="4862059"/>
            <a:ext cx="404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252961"/>
                </a:solidFill>
              </a:defRPr>
            </a:lvl1pPr>
          </a:lstStyle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680780" y="4949331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4276024" y="4949332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" b="5471"/>
          <a:stretch>
            <a:fillRect/>
          </a:stretch>
        </p:blipFill>
        <p:spPr>
          <a:xfrm>
            <a:off x="857" y="0"/>
            <a:ext cx="9144000" cy="3049427"/>
          </a:xfrm>
          <a:prstGeom prst="rect">
            <a:avLst/>
          </a:prstGeom>
        </p:spPr>
      </p:pic>
      <p:sp>
        <p:nvSpPr>
          <p:cNvPr id="84" name="椭圆 83"/>
          <p:cNvSpPr/>
          <p:nvPr/>
        </p:nvSpPr>
        <p:spPr>
          <a:xfrm>
            <a:off x="5885521" y="267494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0062AC"/>
                </a:solidFill>
              </a:rPr>
              <a:t>+</a:t>
            </a:r>
            <a:endParaRPr lang="zh-CN" altLang="en-US" sz="7200" dirty="0">
              <a:solidFill>
                <a:srgbClr val="0062A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62932" y="3633859"/>
            <a:ext cx="4692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液晶显示屏与计算器</a:t>
            </a:r>
          </a:p>
        </p:txBody>
      </p:sp>
      <p:sp>
        <p:nvSpPr>
          <p:cNvPr id="86" name="矩形 85"/>
          <p:cNvSpPr/>
          <p:nvPr/>
        </p:nvSpPr>
        <p:spPr>
          <a:xfrm>
            <a:off x="2098590" y="4454991"/>
            <a:ext cx="494853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C base program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163881" y="3178221"/>
            <a:ext cx="2816237" cy="219282"/>
          </a:xfrm>
          <a:prstGeom prst="roundRect">
            <a:avLst>
              <a:gd name="adj" fmla="val 50000"/>
            </a:avLst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牛艾科技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10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7835" y="864870"/>
            <a:ext cx="76873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画矩形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11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7835" y="864870"/>
            <a:ext cx="76873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写文字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画国旗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9" name="矩形 217"/>
          <p:cNvSpPr>
            <a:spLocks noChangeArrowheads="1"/>
          </p:cNvSpPr>
          <p:nvPr/>
        </p:nvSpPr>
        <p:spPr bwMode="auto">
          <a:xfrm>
            <a:off x="579187" y="1575792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第一部分</a:t>
            </a:r>
          </a:p>
        </p:txBody>
      </p:sp>
      <p:sp>
        <p:nvSpPr>
          <p:cNvPr id="102" name="矩形 101"/>
          <p:cNvSpPr/>
          <p:nvPr/>
        </p:nvSpPr>
        <p:spPr bwMode="auto">
          <a:xfrm>
            <a:off x="3059832" y="1522860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液晶屏简介</a:t>
            </a:r>
          </a:p>
        </p:txBody>
      </p:sp>
      <p:sp>
        <p:nvSpPr>
          <p:cNvPr id="103" name="任意多边形 221"/>
          <p:cNvSpPr/>
          <p:nvPr/>
        </p:nvSpPr>
        <p:spPr>
          <a:xfrm rot="2700000">
            <a:off x="2528744" y="1752249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4" name="任意多边形 222"/>
          <p:cNvSpPr/>
          <p:nvPr/>
        </p:nvSpPr>
        <p:spPr>
          <a:xfrm rot="2700000">
            <a:off x="2482768" y="1693875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5" name="矩形 217"/>
          <p:cNvSpPr>
            <a:spLocks noChangeArrowheads="1"/>
          </p:cNvSpPr>
          <p:nvPr/>
        </p:nvSpPr>
        <p:spPr bwMode="auto">
          <a:xfrm>
            <a:off x="579187" y="2223864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第二部分</a:t>
            </a:r>
          </a:p>
        </p:txBody>
      </p:sp>
      <p:sp>
        <p:nvSpPr>
          <p:cNvPr id="106" name="矩形 105"/>
          <p:cNvSpPr/>
          <p:nvPr/>
        </p:nvSpPr>
        <p:spPr bwMode="auto">
          <a:xfrm>
            <a:off x="3059832" y="2170932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液晶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屏驱动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7" name="任意多边形 221"/>
          <p:cNvSpPr/>
          <p:nvPr/>
        </p:nvSpPr>
        <p:spPr>
          <a:xfrm rot="2700000">
            <a:off x="2528744" y="2400321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8" name="任意多边形 222"/>
          <p:cNvSpPr/>
          <p:nvPr/>
        </p:nvSpPr>
        <p:spPr>
          <a:xfrm rot="2700000">
            <a:off x="2482768" y="2341947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9" name="矩形 217"/>
          <p:cNvSpPr>
            <a:spLocks noChangeArrowheads="1"/>
          </p:cNvSpPr>
          <p:nvPr/>
        </p:nvSpPr>
        <p:spPr bwMode="auto">
          <a:xfrm>
            <a:off x="579187" y="2944450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第三部分</a:t>
            </a:r>
          </a:p>
        </p:txBody>
      </p:sp>
      <p:sp>
        <p:nvSpPr>
          <p:cNvPr id="110" name="矩形 109"/>
          <p:cNvSpPr/>
          <p:nvPr/>
        </p:nvSpPr>
        <p:spPr bwMode="auto">
          <a:xfrm>
            <a:off x="3059832" y="2891518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液晶</a:t>
            </a:r>
            <a:r>
              <a:rPr 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屏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驱动应用</a:t>
            </a:r>
            <a:endParaRPr 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1" name="任意多边形 221"/>
          <p:cNvSpPr/>
          <p:nvPr/>
        </p:nvSpPr>
        <p:spPr>
          <a:xfrm rot="2700000">
            <a:off x="2528744" y="3120907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" name="任意多边形 222"/>
          <p:cNvSpPr/>
          <p:nvPr/>
        </p:nvSpPr>
        <p:spPr>
          <a:xfrm rot="2700000">
            <a:off x="2482768" y="3062533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17"/>
          <p:cNvSpPr>
            <a:spLocks noChangeArrowheads="1"/>
          </p:cNvSpPr>
          <p:nvPr/>
        </p:nvSpPr>
        <p:spPr bwMode="auto">
          <a:xfrm>
            <a:off x="634432" y="3645490"/>
            <a:ext cx="1606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第四部分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115077" y="3592558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计算器</a:t>
            </a:r>
            <a:endParaRPr 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任意多边形 221"/>
          <p:cNvSpPr/>
          <p:nvPr/>
        </p:nvSpPr>
        <p:spPr>
          <a:xfrm rot="2700000">
            <a:off x="2583989" y="3821947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任意多边形 222"/>
          <p:cNvSpPr/>
          <p:nvPr/>
        </p:nvSpPr>
        <p:spPr>
          <a:xfrm rot="2700000">
            <a:off x="2538013" y="3763573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液晶屏简介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58470" y="768985"/>
            <a:ext cx="7236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ST7735S液晶屏幕的分辨率为128*160，显示色彩种类为65K,支持四线SPI接口，采用白色的背光灯。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5" y="1890395"/>
            <a:ext cx="25336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液晶屏尺寸与屏幕接口</a:t>
            </a:r>
          </a:p>
        </p:txBody>
      </p:sp>
      <p:pic>
        <p:nvPicPr>
          <p:cNvPr id="2" name="图片 2" descr="VXNLIL4KR@6GMD4)T~2~LM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95" y="1091565"/>
            <a:ext cx="4036060" cy="26168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1091565"/>
            <a:ext cx="3841750" cy="2609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</a:t>
            </a:r>
            <a:r>
              <a:rPr lang="zh-CN" altLang="id-ID" sz="2000">
                <a:solidFill>
                  <a:srgbClr val="445469"/>
                </a:solidFill>
                <a:latin typeface="Raleway" panose="020B0003030101060003" pitchFamily="34" charset="0"/>
              </a:rPr>
              <a:t>屏</a:t>
            </a:r>
            <a:r>
              <a:rPr lang="zh-CN" altLang="id-ID" sz="2000" smtClean="0">
                <a:solidFill>
                  <a:srgbClr val="445469"/>
                </a:solidFill>
                <a:latin typeface="Raleway" panose="020B0003030101060003" pitchFamily="34" charset="0"/>
              </a:rPr>
              <a:t>的应用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915" y="265430"/>
            <a:ext cx="3361055" cy="4600575"/>
          </a:xfrm>
          <a:prstGeom prst="rect">
            <a:avLst/>
          </a:prstGeom>
        </p:spPr>
      </p:pic>
      <p:sp>
        <p:nvSpPr>
          <p:cNvPr id="3" name="内容占位符 1"/>
          <p:cNvSpPr txBox="1"/>
          <p:nvPr/>
        </p:nvSpPr>
        <p:spPr>
          <a:xfrm>
            <a:off x="280670" y="716915"/>
            <a:ext cx="4295775" cy="371030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在液晶屏上实现如图的猜拳游戏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游戏界面分为三个区域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最顶部的区域显示游戏规则和操作说明</a:t>
            </a:r>
            <a:endParaRPr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中间区域显示每次猜拳的情况，包括玩家手势、电脑手势和胜负结果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玩家手势通过不同的按键来表示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最下面的区域显示游戏胜负情况的汇总结果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液晶屏的应用</a:t>
            </a:r>
          </a:p>
        </p:txBody>
      </p:sp>
      <p:sp>
        <p:nvSpPr>
          <p:cNvPr id="3" name="内容占位符 1"/>
          <p:cNvSpPr txBox="1"/>
          <p:nvPr/>
        </p:nvSpPr>
        <p:spPr>
          <a:xfrm>
            <a:off x="280670" y="716915"/>
            <a:ext cx="4295775" cy="37103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在液晶屏上实现画国旗</a:t>
            </a:r>
            <a:endParaRPr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在中间区域显示画出来的国旗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15" y="669290"/>
            <a:ext cx="2507615" cy="327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液晶屏的应用</a:t>
            </a:r>
          </a:p>
        </p:txBody>
      </p:sp>
      <p:sp>
        <p:nvSpPr>
          <p:cNvPr id="3" name="内容占位符 1"/>
          <p:cNvSpPr txBox="1"/>
          <p:nvPr/>
        </p:nvSpPr>
        <p:spPr>
          <a:xfrm>
            <a:off x="280670" y="716915"/>
            <a:ext cx="4295775" cy="37103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在液晶屏上实现贪吃蛇</a:t>
            </a:r>
            <a:endParaRPr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在通过键盘控制贪吃蛇移动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屏幕随机显示食物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653405" y="530860"/>
            <a:ext cx="2870200" cy="401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7835" y="864870"/>
            <a:ext cx="76873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 dirty="0" smtClean="0">
                <a:ea typeface="宋体" panose="02010600030101010101" pitchFamily="2" charset="-122"/>
              </a:rPr>
              <a:t>首先设置</a:t>
            </a:r>
            <a:r>
              <a:rPr lang="zh-CN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IO（模拟SPI，液晶背光引脚，复位引脚），共6根需要设置，然后开始编写时序驱动，通过查找手册确定时序，并编写相应函数。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对液晶控制器写入command命令函数：LCD_WriteCommand</a:t>
            </a:r>
            <a:r>
              <a:rPr lang="en-US" altLang="zh-CN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对液晶控制器写入data命令函数：LCD_WriteData(</a:t>
            </a:r>
            <a:r>
              <a:rPr lang="en-US" altLang="zh-CN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)。</a:t>
            </a:r>
            <a:endParaRPr lang="en-US" altLang="zh-CN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18465" y="594360"/>
            <a:ext cx="768731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 dirty="0">
                <a:ea typeface="宋体" panose="02010600030101010101" pitchFamily="2" charset="-122"/>
              </a:rPr>
              <a:t>对液晶进行初始化，首先片选cs使能，背光使能，对液晶进行软件复位，再通过指令0X11唤醒液晶控制芯片，配置Frame rate，power sequence，gamma sequence，RGB模式为RGB565等，然后写入命令0X29让液晶开始显示。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 dirty="0">
                <a:ea typeface="宋体" panose="02010600030101010101" pitchFamily="2" charset="-122"/>
              </a:rPr>
              <a:t>如下</a:t>
            </a:r>
            <a:r>
              <a:rPr lang="zh-CN" b="0" dirty="0" smtClean="0">
                <a:ea typeface="宋体" panose="02010600030101010101" pitchFamily="2" charset="-122"/>
              </a:rPr>
              <a:t>：</a:t>
            </a:r>
            <a:r>
              <a:rPr lang="en-US" altLang="zh-CN" b="0" dirty="0" smtClean="0">
                <a:ea typeface="宋体" panose="02010600030101010101" pitchFamily="2" charset="-122"/>
              </a:rPr>
              <a:t> </a:t>
            </a:r>
            <a:endParaRPr lang="zh-CN" b="0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" y="2054225"/>
            <a:ext cx="1981200" cy="2266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960" y="2057400"/>
            <a:ext cx="2159000" cy="226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580" y="2059940"/>
            <a:ext cx="2047875" cy="22612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090" y="2057400"/>
            <a:ext cx="2053590" cy="226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835" y="4723130"/>
            <a:ext cx="2730500" cy="412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4820" y="4351020"/>
            <a:ext cx="453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液晶屏开发显示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57a661ec26ffe36b53af4d0ef2b99f47d51"/>
  <p:tag name="KSO_WM_DOC_GUID" val="{8040ec03-5822-4eae-9c3b-193347e5571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文本框 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Straight Connector 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337</Words>
  <Application>Microsoft Office PowerPoint</Application>
  <PresentationFormat>全屏显示(16:9)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Raleway</vt:lpstr>
      <vt:lpstr>等线</vt:lpstr>
      <vt:lpstr>宋体</vt:lpstr>
      <vt:lpstr>微软雅黑</vt:lpstr>
      <vt:lpstr>微软雅黑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hasee</cp:lastModifiedBy>
  <cp:revision>51</cp:revision>
  <dcterms:created xsi:type="dcterms:W3CDTF">2015-08-29T03:10:00Z</dcterms:created>
  <dcterms:modified xsi:type="dcterms:W3CDTF">2019-03-27T06:22:19Z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