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0" r:id="rId2"/>
    <p:sldId id="258" r:id="rId3"/>
    <p:sldId id="259" r:id="rId4"/>
    <p:sldId id="292" r:id="rId5"/>
    <p:sldId id="293" r:id="rId6"/>
    <p:sldId id="291" r:id="rId7"/>
    <p:sldId id="294" r:id="rId8"/>
  </p:sldIdLst>
  <p:sldSz cx="9144000" cy="5143500" type="screen16x9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see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E"/>
    <a:srgbClr val="292D6C"/>
    <a:srgbClr val="252961"/>
    <a:srgbClr val="F1900F"/>
    <a:srgbClr val="F29B26"/>
    <a:srgbClr val="785448"/>
    <a:srgbClr val="BD392F"/>
    <a:srgbClr val="445368"/>
    <a:srgbClr val="52657E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FE4F1-8343-48CF-9B9C-52B67EABA729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A629E-9724-4938-B095-5F38E6E921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3BB64-82C3-40D5-AC60-7A00C8971EC4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8197B-F8C1-44B9-B4D6-4F6A82D879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03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103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46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2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355976" y="4862059"/>
            <a:ext cx="404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252961"/>
                </a:solidFill>
              </a:defRPr>
            </a:lvl1pPr>
          </a:lstStyle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4680780" y="4949331"/>
            <a:ext cx="115188" cy="99300"/>
          </a:xfrm>
          <a:prstGeom prst="triangle">
            <a:avLst/>
          </a:prstGeom>
          <a:solidFill>
            <a:srgbClr val="252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 flipH="1">
            <a:off x="4276024" y="4949332"/>
            <a:ext cx="115188" cy="99300"/>
          </a:xfrm>
          <a:prstGeom prst="triangle">
            <a:avLst/>
          </a:prstGeom>
          <a:solidFill>
            <a:srgbClr val="252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5" b="5471"/>
          <a:stretch>
            <a:fillRect/>
          </a:stretch>
        </p:blipFill>
        <p:spPr>
          <a:xfrm>
            <a:off x="857" y="0"/>
            <a:ext cx="9144000" cy="3049427"/>
          </a:xfrm>
          <a:prstGeom prst="rect">
            <a:avLst/>
          </a:prstGeom>
        </p:spPr>
      </p:pic>
      <p:sp>
        <p:nvSpPr>
          <p:cNvPr id="84" name="椭圆 83"/>
          <p:cNvSpPr/>
          <p:nvPr/>
        </p:nvSpPr>
        <p:spPr>
          <a:xfrm>
            <a:off x="5885521" y="267494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rgbClr val="0062AC"/>
                </a:solidFill>
              </a:rPr>
              <a:t>+</a:t>
            </a:r>
            <a:endParaRPr lang="zh-CN" altLang="en-US" sz="7200" dirty="0">
              <a:solidFill>
                <a:srgbClr val="0062AC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162932" y="3633859"/>
            <a:ext cx="46921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LCD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液晶显示屏与计算器</a:t>
            </a:r>
          </a:p>
        </p:txBody>
      </p:sp>
      <p:sp>
        <p:nvSpPr>
          <p:cNvPr id="86" name="矩形 85"/>
          <p:cNvSpPr/>
          <p:nvPr/>
        </p:nvSpPr>
        <p:spPr>
          <a:xfrm>
            <a:off x="2098590" y="4454991"/>
            <a:ext cx="4948534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C base program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3163881" y="3178221"/>
            <a:ext cx="2816237" cy="219282"/>
          </a:xfrm>
          <a:prstGeom prst="roundRect">
            <a:avLst>
              <a:gd name="adj" fmla="val 50000"/>
            </a:avLst>
          </a:prstGeom>
          <a:solidFill>
            <a:srgbClr val="00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牛艾科技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 flipH="1">
            <a:off x="25775" y="370617"/>
            <a:ext cx="9118225" cy="576065"/>
            <a:chOff x="-63124" y="953937"/>
            <a:chExt cx="9118225" cy="576065"/>
          </a:xfrm>
        </p:grpSpPr>
        <p:grpSp>
          <p:nvGrpSpPr>
            <p:cNvPr id="95" name="组合 94"/>
            <p:cNvGrpSpPr/>
            <p:nvPr/>
          </p:nvGrpSpPr>
          <p:grpSpPr>
            <a:xfrm>
              <a:off x="-63124" y="953937"/>
              <a:ext cx="9118225" cy="576065"/>
              <a:chOff x="-692311" y="1033839"/>
              <a:chExt cx="9118225" cy="576065"/>
            </a:xfrm>
          </p:grpSpPr>
          <p:sp>
            <p:nvSpPr>
              <p:cNvPr id="96" name="文本框 10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211782" y="1033839"/>
                <a:ext cx="1214132" cy="576065"/>
              </a:xfrm>
              <a:prstGeom prst="rect">
                <a:avLst/>
              </a:prstGeom>
              <a:noFill/>
            </p:spPr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600" b="1" spc="400" dirty="0">
                    <a:solidFill>
                      <a:srgbClr val="44546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  <p:cxnSp>
            <p:nvCxnSpPr>
              <p:cNvPr id="97" name="直接连接符 96"/>
              <p:cNvCxnSpPr/>
              <p:nvPr>
                <p:custDataLst>
                  <p:tags r:id="rId2"/>
                </p:custDataLst>
              </p:nvPr>
            </p:nvCxnSpPr>
            <p:spPr>
              <a:xfrm>
                <a:off x="-692311" y="1506538"/>
                <a:ext cx="7991635" cy="0"/>
              </a:xfrm>
              <a:prstGeom prst="line">
                <a:avLst/>
              </a:prstGeom>
              <a:ln w="38100">
                <a:solidFill>
                  <a:srgbClr val="4454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矩形 97"/>
            <p:cNvSpPr/>
            <p:nvPr/>
          </p:nvSpPr>
          <p:spPr>
            <a:xfrm>
              <a:off x="6432712" y="1057304"/>
              <a:ext cx="15917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zh-CN" spc="4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</p:grpSp>
      <p:sp>
        <p:nvSpPr>
          <p:cNvPr id="101" name="TextBox 198"/>
          <p:cNvSpPr txBox="1"/>
          <p:nvPr/>
        </p:nvSpPr>
        <p:spPr>
          <a:xfrm>
            <a:off x="1390033" y="201711"/>
            <a:ext cx="2471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chemeClr val="bg1">
                    <a:lumMod val="95000"/>
                  </a:schemeClr>
                </a:solidFill>
                <a:latin typeface="Raleway" panose="020B0003030101060003" pitchFamily="34" charset="0"/>
              </a:rPr>
              <a:t>Success Words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99" name="矩形 217"/>
          <p:cNvSpPr>
            <a:spLocks noChangeArrowheads="1"/>
          </p:cNvSpPr>
          <p:nvPr/>
        </p:nvSpPr>
        <p:spPr bwMode="auto">
          <a:xfrm>
            <a:off x="579187" y="1575792"/>
            <a:ext cx="1620955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5A9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第一部分</a:t>
            </a:r>
          </a:p>
        </p:txBody>
      </p:sp>
      <p:sp>
        <p:nvSpPr>
          <p:cNvPr id="102" name="矩形 101"/>
          <p:cNvSpPr/>
          <p:nvPr/>
        </p:nvSpPr>
        <p:spPr bwMode="auto">
          <a:xfrm>
            <a:off x="3059832" y="1522860"/>
            <a:ext cx="727280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设计思路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3" name="任意多边形 221"/>
          <p:cNvSpPr/>
          <p:nvPr/>
        </p:nvSpPr>
        <p:spPr>
          <a:xfrm rot="2700000">
            <a:off x="2528744" y="1752249"/>
            <a:ext cx="141180" cy="141180"/>
          </a:xfrm>
          <a:custGeom>
            <a:avLst/>
            <a:gdLst>
              <a:gd name="connsiteX0" fmla="*/ 0 w 687172"/>
              <a:gd name="connsiteY0" fmla="*/ 1 h 687172"/>
              <a:gd name="connsiteX1" fmla="*/ 477930 w 687172"/>
              <a:gd name="connsiteY1" fmla="*/ 0 h 687172"/>
              <a:gd name="connsiteX2" fmla="*/ 687172 w 687172"/>
              <a:gd name="connsiteY2" fmla="*/ 209242 h 687172"/>
              <a:gd name="connsiteX3" fmla="*/ 687172 w 687172"/>
              <a:gd name="connsiteY3" fmla="*/ 687172 h 687172"/>
              <a:gd name="connsiteX4" fmla="*/ 574946 w 687172"/>
              <a:gd name="connsiteY4" fmla="*/ 687172 h 687172"/>
              <a:gd name="connsiteX5" fmla="*/ 574945 w 687172"/>
              <a:gd name="connsiteY5" fmla="*/ 238336 h 687172"/>
              <a:gd name="connsiteX6" fmla="*/ 448836 w 687172"/>
              <a:gd name="connsiteY6" fmla="*/ 112227 h 687172"/>
              <a:gd name="connsiteX7" fmla="*/ 0 w 687172"/>
              <a:gd name="connsiteY7" fmla="*/ 112227 h 6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172" h="687172">
                <a:moveTo>
                  <a:pt x="0" y="1"/>
                </a:moveTo>
                <a:lnTo>
                  <a:pt x="477930" y="0"/>
                </a:lnTo>
                <a:cubicBezTo>
                  <a:pt x="593491" y="0"/>
                  <a:pt x="687172" y="93681"/>
                  <a:pt x="687172" y="209242"/>
                </a:cubicBezTo>
                <a:lnTo>
                  <a:pt x="687172" y="687172"/>
                </a:lnTo>
                <a:lnTo>
                  <a:pt x="574946" y="687172"/>
                </a:lnTo>
                <a:lnTo>
                  <a:pt x="574945" y="238336"/>
                </a:lnTo>
                <a:cubicBezTo>
                  <a:pt x="574946" y="168688"/>
                  <a:pt x="518485" y="112227"/>
                  <a:pt x="448836" y="112227"/>
                </a:cubicBezTo>
                <a:lnTo>
                  <a:pt x="0" y="112227"/>
                </a:ln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4" name="任意多边形 222"/>
          <p:cNvSpPr/>
          <p:nvPr/>
        </p:nvSpPr>
        <p:spPr>
          <a:xfrm rot="2700000">
            <a:off x="2482768" y="1693875"/>
            <a:ext cx="257928" cy="257928"/>
          </a:xfrm>
          <a:custGeom>
            <a:avLst/>
            <a:gdLst>
              <a:gd name="connsiteX0" fmla="*/ 238336 w 1255427"/>
              <a:gd name="connsiteY0" fmla="*/ 112227 h 1255427"/>
              <a:gd name="connsiteX1" fmla="*/ 112227 w 1255427"/>
              <a:gd name="connsiteY1" fmla="*/ 238336 h 1255427"/>
              <a:gd name="connsiteX2" fmla="*/ 112227 w 1255427"/>
              <a:gd name="connsiteY2" fmla="*/ 1017091 h 1255427"/>
              <a:gd name="connsiteX3" fmla="*/ 238336 w 1255427"/>
              <a:gd name="connsiteY3" fmla="*/ 1143200 h 1255427"/>
              <a:gd name="connsiteX4" fmla="*/ 1017091 w 1255427"/>
              <a:gd name="connsiteY4" fmla="*/ 1143200 h 1255427"/>
              <a:gd name="connsiteX5" fmla="*/ 1143200 w 1255427"/>
              <a:gd name="connsiteY5" fmla="*/ 1017091 h 1255427"/>
              <a:gd name="connsiteX6" fmla="*/ 1143200 w 1255427"/>
              <a:gd name="connsiteY6" fmla="*/ 238336 h 1255427"/>
              <a:gd name="connsiteX7" fmla="*/ 1017091 w 1255427"/>
              <a:gd name="connsiteY7" fmla="*/ 112227 h 1255427"/>
              <a:gd name="connsiteX8" fmla="*/ 209242 w 1255427"/>
              <a:gd name="connsiteY8" fmla="*/ 0 h 1255427"/>
              <a:gd name="connsiteX9" fmla="*/ 1046185 w 1255427"/>
              <a:gd name="connsiteY9" fmla="*/ 0 h 1255427"/>
              <a:gd name="connsiteX10" fmla="*/ 1255427 w 1255427"/>
              <a:gd name="connsiteY10" fmla="*/ 209242 h 1255427"/>
              <a:gd name="connsiteX11" fmla="*/ 1255427 w 1255427"/>
              <a:gd name="connsiteY11" fmla="*/ 1046185 h 1255427"/>
              <a:gd name="connsiteX12" fmla="*/ 1046185 w 1255427"/>
              <a:gd name="connsiteY12" fmla="*/ 1255427 h 1255427"/>
              <a:gd name="connsiteX13" fmla="*/ 209242 w 1255427"/>
              <a:gd name="connsiteY13" fmla="*/ 1255427 h 1255427"/>
              <a:gd name="connsiteX14" fmla="*/ 0 w 1255427"/>
              <a:gd name="connsiteY14" fmla="*/ 1046185 h 1255427"/>
              <a:gd name="connsiteX15" fmla="*/ 0 w 1255427"/>
              <a:gd name="connsiteY15" fmla="*/ 209242 h 1255427"/>
              <a:gd name="connsiteX16" fmla="*/ 209242 w 1255427"/>
              <a:gd name="connsiteY16" fmla="*/ 0 h 125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5427" h="1255427">
                <a:moveTo>
                  <a:pt x="238336" y="112227"/>
                </a:moveTo>
                <a:cubicBezTo>
                  <a:pt x="168688" y="112227"/>
                  <a:pt x="112227" y="168688"/>
                  <a:pt x="112227" y="238336"/>
                </a:cubicBezTo>
                <a:lnTo>
                  <a:pt x="112227" y="1017091"/>
                </a:lnTo>
                <a:cubicBezTo>
                  <a:pt x="112227" y="1086739"/>
                  <a:pt x="168688" y="1143200"/>
                  <a:pt x="238336" y="1143200"/>
                </a:cubicBezTo>
                <a:lnTo>
                  <a:pt x="1017091" y="1143200"/>
                </a:lnTo>
                <a:cubicBezTo>
                  <a:pt x="1086739" y="1143200"/>
                  <a:pt x="1143200" y="1086739"/>
                  <a:pt x="1143200" y="1017091"/>
                </a:cubicBezTo>
                <a:lnTo>
                  <a:pt x="1143200" y="238336"/>
                </a:lnTo>
                <a:cubicBezTo>
                  <a:pt x="1143200" y="168688"/>
                  <a:pt x="1086739" y="112227"/>
                  <a:pt x="1017091" y="112227"/>
                </a:cubicBezTo>
                <a:close/>
                <a:moveTo>
                  <a:pt x="209242" y="0"/>
                </a:moveTo>
                <a:lnTo>
                  <a:pt x="1046185" y="0"/>
                </a:lnTo>
                <a:cubicBezTo>
                  <a:pt x="1161746" y="0"/>
                  <a:pt x="1255427" y="93681"/>
                  <a:pt x="1255427" y="209242"/>
                </a:cubicBezTo>
                <a:lnTo>
                  <a:pt x="1255427" y="1046185"/>
                </a:lnTo>
                <a:cubicBezTo>
                  <a:pt x="1255427" y="1161746"/>
                  <a:pt x="1161746" y="1255427"/>
                  <a:pt x="1046185" y="1255427"/>
                </a:cubicBezTo>
                <a:lnTo>
                  <a:pt x="209242" y="1255427"/>
                </a:lnTo>
                <a:cubicBezTo>
                  <a:pt x="93681" y="1255427"/>
                  <a:pt x="0" y="1161746"/>
                  <a:pt x="0" y="1046185"/>
                </a:cubicBezTo>
                <a:lnTo>
                  <a:pt x="0" y="209242"/>
                </a:lnTo>
                <a:cubicBezTo>
                  <a:pt x="0" y="93681"/>
                  <a:pt x="93681" y="0"/>
                  <a:pt x="209242" y="0"/>
                </a:cubicBez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5" name="矩形 217"/>
          <p:cNvSpPr>
            <a:spLocks noChangeArrowheads="1"/>
          </p:cNvSpPr>
          <p:nvPr/>
        </p:nvSpPr>
        <p:spPr bwMode="auto">
          <a:xfrm>
            <a:off x="579187" y="2223864"/>
            <a:ext cx="1620955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5A9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第二部分</a:t>
            </a:r>
          </a:p>
        </p:txBody>
      </p:sp>
      <p:sp>
        <p:nvSpPr>
          <p:cNvPr id="106" name="矩形 105"/>
          <p:cNvSpPr/>
          <p:nvPr/>
        </p:nvSpPr>
        <p:spPr bwMode="auto">
          <a:xfrm>
            <a:off x="3059832" y="2170932"/>
            <a:ext cx="727280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代码解释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7" name="任意多边形 221"/>
          <p:cNvSpPr/>
          <p:nvPr/>
        </p:nvSpPr>
        <p:spPr>
          <a:xfrm rot="2700000">
            <a:off x="2528744" y="2400321"/>
            <a:ext cx="141180" cy="141180"/>
          </a:xfrm>
          <a:custGeom>
            <a:avLst/>
            <a:gdLst>
              <a:gd name="connsiteX0" fmla="*/ 0 w 687172"/>
              <a:gd name="connsiteY0" fmla="*/ 1 h 687172"/>
              <a:gd name="connsiteX1" fmla="*/ 477930 w 687172"/>
              <a:gd name="connsiteY1" fmla="*/ 0 h 687172"/>
              <a:gd name="connsiteX2" fmla="*/ 687172 w 687172"/>
              <a:gd name="connsiteY2" fmla="*/ 209242 h 687172"/>
              <a:gd name="connsiteX3" fmla="*/ 687172 w 687172"/>
              <a:gd name="connsiteY3" fmla="*/ 687172 h 687172"/>
              <a:gd name="connsiteX4" fmla="*/ 574946 w 687172"/>
              <a:gd name="connsiteY4" fmla="*/ 687172 h 687172"/>
              <a:gd name="connsiteX5" fmla="*/ 574945 w 687172"/>
              <a:gd name="connsiteY5" fmla="*/ 238336 h 687172"/>
              <a:gd name="connsiteX6" fmla="*/ 448836 w 687172"/>
              <a:gd name="connsiteY6" fmla="*/ 112227 h 687172"/>
              <a:gd name="connsiteX7" fmla="*/ 0 w 687172"/>
              <a:gd name="connsiteY7" fmla="*/ 112227 h 6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172" h="687172">
                <a:moveTo>
                  <a:pt x="0" y="1"/>
                </a:moveTo>
                <a:lnTo>
                  <a:pt x="477930" y="0"/>
                </a:lnTo>
                <a:cubicBezTo>
                  <a:pt x="593491" y="0"/>
                  <a:pt x="687172" y="93681"/>
                  <a:pt x="687172" y="209242"/>
                </a:cubicBezTo>
                <a:lnTo>
                  <a:pt x="687172" y="687172"/>
                </a:lnTo>
                <a:lnTo>
                  <a:pt x="574946" y="687172"/>
                </a:lnTo>
                <a:lnTo>
                  <a:pt x="574945" y="238336"/>
                </a:lnTo>
                <a:cubicBezTo>
                  <a:pt x="574946" y="168688"/>
                  <a:pt x="518485" y="112227"/>
                  <a:pt x="448836" y="112227"/>
                </a:cubicBezTo>
                <a:lnTo>
                  <a:pt x="0" y="112227"/>
                </a:ln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8" name="任意多边形 222"/>
          <p:cNvSpPr/>
          <p:nvPr/>
        </p:nvSpPr>
        <p:spPr>
          <a:xfrm rot="2700000">
            <a:off x="2482768" y="2341947"/>
            <a:ext cx="257928" cy="257928"/>
          </a:xfrm>
          <a:custGeom>
            <a:avLst/>
            <a:gdLst>
              <a:gd name="connsiteX0" fmla="*/ 238336 w 1255427"/>
              <a:gd name="connsiteY0" fmla="*/ 112227 h 1255427"/>
              <a:gd name="connsiteX1" fmla="*/ 112227 w 1255427"/>
              <a:gd name="connsiteY1" fmla="*/ 238336 h 1255427"/>
              <a:gd name="connsiteX2" fmla="*/ 112227 w 1255427"/>
              <a:gd name="connsiteY2" fmla="*/ 1017091 h 1255427"/>
              <a:gd name="connsiteX3" fmla="*/ 238336 w 1255427"/>
              <a:gd name="connsiteY3" fmla="*/ 1143200 h 1255427"/>
              <a:gd name="connsiteX4" fmla="*/ 1017091 w 1255427"/>
              <a:gd name="connsiteY4" fmla="*/ 1143200 h 1255427"/>
              <a:gd name="connsiteX5" fmla="*/ 1143200 w 1255427"/>
              <a:gd name="connsiteY5" fmla="*/ 1017091 h 1255427"/>
              <a:gd name="connsiteX6" fmla="*/ 1143200 w 1255427"/>
              <a:gd name="connsiteY6" fmla="*/ 238336 h 1255427"/>
              <a:gd name="connsiteX7" fmla="*/ 1017091 w 1255427"/>
              <a:gd name="connsiteY7" fmla="*/ 112227 h 1255427"/>
              <a:gd name="connsiteX8" fmla="*/ 209242 w 1255427"/>
              <a:gd name="connsiteY8" fmla="*/ 0 h 1255427"/>
              <a:gd name="connsiteX9" fmla="*/ 1046185 w 1255427"/>
              <a:gd name="connsiteY9" fmla="*/ 0 h 1255427"/>
              <a:gd name="connsiteX10" fmla="*/ 1255427 w 1255427"/>
              <a:gd name="connsiteY10" fmla="*/ 209242 h 1255427"/>
              <a:gd name="connsiteX11" fmla="*/ 1255427 w 1255427"/>
              <a:gd name="connsiteY11" fmla="*/ 1046185 h 1255427"/>
              <a:gd name="connsiteX12" fmla="*/ 1046185 w 1255427"/>
              <a:gd name="connsiteY12" fmla="*/ 1255427 h 1255427"/>
              <a:gd name="connsiteX13" fmla="*/ 209242 w 1255427"/>
              <a:gd name="connsiteY13" fmla="*/ 1255427 h 1255427"/>
              <a:gd name="connsiteX14" fmla="*/ 0 w 1255427"/>
              <a:gd name="connsiteY14" fmla="*/ 1046185 h 1255427"/>
              <a:gd name="connsiteX15" fmla="*/ 0 w 1255427"/>
              <a:gd name="connsiteY15" fmla="*/ 209242 h 1255427"/>
              <a:gd name="connsiteX16" fmla="*/ 209242 w 1255427"/>
              <a:gd name="connsiteY16" fmla="*/ 0 h 125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5427" h="1255427">
                <a:moveTo>
                  <a:pt x="238336" y="112227"/>
                </a:moveTo>
                <a:cubicBezTo>
                  <a:pt x="168688" y="112227"/>
                  <a:pt x="112227" y="168688"/>
                  <a:pt x="112227" y="238336"/>
                </a:cubicBezTo>
                <a:lnTo>
                  <a:pt x="112227" y="1017091"/>
                </a:lnTo>
                <a:cubicBezTo>
                  <a:pt x="112227" y="1086739"/>
                  <a:pt x="168688" y="1143200"/>
                  <a:pt x="238336" y="1143200"/>
                </a:cubicBezTo>
                <a:lnTo>
                  <a:pt x="1017091" y="1143200"/>
                </a:lnTo>
                <a:cubicBezTo>
                  <a:pt x="1086739" y="1143200"/>
                  <a:pt x="1143200" y="1086739"/>
                  <a:pt x="1143200" y="1017091"/>
                </a:cubicBezTo>
                <a:lnTo>
                  <a:pt x="1143200" y="238336"/>
                </a:lnTo>
                <a:cubicBezTo>
                  <a:pt x="1143200" y="168688"/>
                  <a:pt x="1086739" y="112227"/>
                  <a:pt x="1017091" y="112227"/>
                </a:cubicBezTo>
                <a:close/>
                <a:moveTo>
                  <a:pt x="209242" y="0"/>
                </a:moveTo>
                <a:lnTo>
                  <a:pt x="1046185" y="0"/>
                </a:lnTo>
                <a:cubicBezTo>
                  <a:pt x="1161746" y="0"/>
                  <a:pt x="1255427" y="93681"/>
                  <a:pt x="1255427" y="209242"/>
                </a:cubicBezTo>
                <a:lnTo>
                  <a:pt x="1255427" y="1046185"/>
                </a:lnTo>
                <a:cubicBezTo>
                  <a:pt x="1255427" y="1161746"/>
                  <a:pt x="1161746" y="1255427"/>
                  <a:pt x="1046185" y="1255427"/>
                </a:cubicBezTo>
                <a:lnTo>
                  <a:pt x="209242" y="1255427"/>
                </a:lnTo>
                <a:cubicBezTo>
                  <a:pt x="93681" y="1255427"/>
                  <a:pt x="0" y="1161746"/>
                  <a:pt x="0" y="1046185"/>
                </a:cubicBezTo>
                <a:lnTo>
                  <a:pt x="0" y="209242"/>
                </a:lnTo>
                <a:cubicBezTo>
                  <a:pt x="0" y="93681"/>
                  <a:pt x="93681" y="0"/>
                  <a:pt x="209242" y="0"/>
                </a:cubicBez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9" name="矩形 217"/>
          <p:cNvSpPr>
            <a:spLocks noChangeArrowheads="1"/>
          </p:cNvSpPr>
          <p:nvPr/>
        </p:nvSpPr>
        <p:spPr bwMode="auto">
          <a:xfrm>
            <a:off x="579187" y="2944450"/>
            <a:ext cx="1620955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5A9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第三部分</a:t>
            </a:r>
          </a:p>
        </p:txBody>
      </p:sp>
      <p:sp>
        <p:nvSpPr>
          <p:cNvPr id="110" name="矩形 109"/>
          <p:cNvSpPr/>
          <p:nvPr/>
        </p:nvSpPr>
        <p:spPr bwMode="auto">
          <a:xfrm>
            <a:off x="3059832" y="2891518"/>
            <a:ext cx="727280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效果展示</a:t>
            </a:r>
            <a:endParaRPr lang="zh-CN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1" name="任意多边形 221"/>
          <p:cNvSpPr/>
          <p:nvPr/>
        </p:nvSpPr>
        <p:spPr>
          <a:xfrm rot="2700000">
            <a:off x="2528744" y="3120907"/>
            <a:ext cx="141180" cy="141180"/>
          </a:xfrm>
          <a:custGeom>
            <a:avLst/>
            <a:gdLst>
              <a:gd name="connsiteX0" fmla="*/ 0 w 687172"/>
              <a:gd name="connsiteY0" fmla="*/ 1 h 687172"/>
              <a:gd name="connsiteX1" fmla="*/ 477930 w 687172"/>
              <a:gd name="connsiteY1" fmla="*/ 0 h 687172"/>
              <a:gd name="connsiteX2" fmla="*/ 687172 w 687172"/>
              <a:gd name="connsiteY2" fmla="*/ 209242 h 687172"/>
              <a:gd name="connsiteX3" fmla="*/ 687172 w 687172"/>
              <a:gd name="connsiteY3" fmla="*/ 687172 h 687172"/>
              <a:gd name="connsiteX4" fmla="*/ 574946 w 687172"/>
              <a:gd name="connsiteY4" fmla="*/ 687172 h 687172"/>
              <a:gd name="connsiteX5" fmla="*/ 574945 w 687172"/>
              <a:gd name="connsiteY5" fmla="*/ 238336 h 687172"/>
              <a:gd name="connsiteX6" fmla="*/ 448836 w 687172"/>
              <a:gd name="connsiteY6" fmla="*/ 112227 h 687172"/>
              <a:gd name="connsiteX7" fmla="*/ 0 w 687172"/>
              <a:gd name="connsiteY7" fmla="*/ 112227 h 6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172" h="687172">
                <a:moveTo>
                  <a:pt x="0" y="1"/>
                </a:moveTo>
                <a:lnTo>
                  <a:pt x="477930" y="0"/>
                </a:lnTo>
                <a:cubicBezTo>
                  <a:pt x="593491" y="0"/>
                  <a:pt x="687172" y="93681"/>
                  <a:pt x="687172" y="209242"/>
                </a:cubicBezTo>
                <a:lnTo>
                  <a:pt x="687172" y="687172"/>
                </a:lnTo>
                <a:lnTo>
                  <a:pt x="574946" y="687172"/>
                </a:lnTo>
                <a:lnTo>
                  <a:pt x="574945" y="238336"/>
                </a:lnTo>
                <a:cubicBezTo>
                  <a:pt x="574946" y="168688"/>
                  <a:pt x="518485" y="112227"/>
                  <a:pt x="448836" y="112227"/>
                </a:cubicBezTo>
                <a:lnTo>
                  <a:pt x="0" y="112227"/>
                </a:ln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" name="任意多边形 222"/>
          <p:cNvSpPr/>
          <p:nvPr/>
        </p:nvSpPr>
        <p:spPr>
          <a:xfrm rot="2700000">
            <a:off x="2482768" y="3062533"/>
            <a:ext cx="257928" cy="257928"/>
          </a:xfrm>
          <a:custGeom>
            <a:avLst/>
            <a:gdLst>
              <a:gd name="connsiteX0" fmla="*/ 238336 w 1255427"/>
              <a:gd name="connsiteY0" fmla="*/ 112227 h 1255427"/>
              <a:gd name="connsiteX1" fmla="*/ 112227 w 1255427"/>
              <a:gd name="connsiteY1" fmla="*/ 238336 h 1255427"/>
              <a:gd name="connsiteX2" fmla="*/ 112227 w 1255427"/>
              <a:gd name="connsiteY2" fmla="*/ 1017091 h 1255427"/>
              <a:gd name="connsiteX3" fmla="*/ 238336 w 1255427"/>
              <a:gd name="connsiteY3" fmla="*/ 1143200 h 1255427"/>
              <a:gd name="connsiteX4" fmla="*/ 1017091 w 1255427"/>
              <a:gd name="connsiteY4" fmla="*/ 1143200 h 1255427"/>
              <a:gd name="connsiteX5" fmla="*/ 1143200 w 1255427"/>
              <a:gd name="connsiteY5" fmla="*/ 1017091 h 1255427"/>
              <a:gd name="connsiteX6" fmla="*/ 1143200 w 1255427"/>
              <a:gd name="connsiteY6" fmla="*/ 238336 h 1255427"/>
              <a:gd name="connsiteX7" fmla="*/ 1017091 w 1255427"/>
              <a:gd name="connsiteY7" fmla="*/ 112227 h 1255427"/>
              <a:gd name="connsiteX8" fmla="*/ 209242 w 1255427"/>
              <a:gd name="connsiteY8" fmla="*/ 0 h 1255427"/>
              <a:gd name="connsiteX9" fmla="*/ 1046185 w 1255427"/>
              <a:gd name="connsiteY9" fmla="*/ 0 h 1255427"/>
              <a:gd name="connsiteX10" fmla="*/ 1255427 w 1255427"/>
              <a:gd name="connsiteY10" fmla="*/ 209242 h 1255427"/>
              <a:gd name="connsiteX11" fmla="*/ 1255427 w 1255427"/>
              <a:gd name="connsiteY11" fmla="*/ 1046185 h 1255427"/>
              <a:gd name="connsiteX12" fmla="*/ 1046185 w 1255427"/>
              <a:gd name="connsiteY12" fmla="*/ 1255427 h 1255427"/>
              <a:gd name="connsiteX13" fmla="*/ 209242 w 1255427"/>
              <a:gd name="connsiteY13" fmla="*/ 1255427 h 1255427"/>
              <a:gd name="connsiteX14" fmla="*/ 0 w 1255427"/>
              <a:gd name="connsiteY14" fmla="*/ 1046185 h 1255427"/>
              <a:gd name="connsiteX15" fmla="*/ 0 w 1255427"/>
              <a:gd name="connsiteY15" fmla="*/ 209242 h 1255427"/>
              <a:gd name="connsiteX16" fmla="*/ 209242 w 1255427"/>
              <a:gd name="connsiteY16" fmla="*/ 0 h 125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5427" h="1255427">
                <a:moveTo>
                  <a:pt x="238336" y="112227"/>
                </a:moveTo>
                <a:cubicBezTo>
                  <a:pt x="168688" y="112227"/>
                  <a:pt x="112227" y="168688"/>
                  <a:pt x="112227" y="238336"/>
                </a:cubicBezTo>
                <a:lnTo>
                  <a:pt x="112227" y="1017091"/>
                </a:lnTo>
                <a:cubicBezTo>
                  <a:pt x="112227" y="1086739"/>
                  <a:pt x="168688" y="1143200"/>
                  <a:pt x="238336" y="1143200"/>
                </a:cubicBezTo>
                <a:lnTo>
                  <a:pt x="1017091" y="1143200"/>
                </a:lnTo>
                <a:cubicBezTo>
                  <a:pt x="1086739" y="1143200"/>
                  <a:pt x="1143200" y="1086739"/>
                  <a:pt x="1143200" y="1017091"/>
                </a:cubicBezTo>
                <a:lnTo>
                  <a:pt x="1143200" y="238336"/>
                </a:lnTo>
                <a:cubicBezTo>
                  <a:pt x="1143200" y="168688"/>
                  <a:pt x="1086739" y="112227"/>
                  <a:pt x="1017091" y="112227"/>
                </a:cubicBezTo>
                <a:close/>
                <a:moveTo>
                  <a:pt x="209242" y="0"/>
                </a:moveTo>
                <a:lnTo>
                  <a:pt x="1046185" y="0"/>
                </a:lnTo>
                <a:cubicBezTo>
                  <a:pt x="1161746" y="0"/>
                  <a:pt x="1255427" y="93681"/>
                  <a:pt x="1255427" y="209242"/>
                </a:cubicBezTo>
                <a:lnTo>
                  <a:pt x="1255427" y="1046185"/>
                </a:lnTo>
                <a:cubicBezTo>
                  <a:pt x="1255427" y="1161746"/>
                  <a:pt x="1161746" y="1255427"/>
                  <a:pt x="1046185" y="1255427"/>
                </a:cubicBezTo>
                <a:lnTo>
                  <a:pt x="209242" y="1255427"/>
                </a:lnTo>
                <a:cubicBezTo>
                  <a:pt x="93681" y="1255427"/>
                  <a:pt x="0" y="1161746"/>
                  <a:pt x="0" y="1046185"/>
                </a:cubicBezTo>
                <a:lnTo>
                  <a:pt x="0" y="209242"/>
                </a:lnTo>
                <a:cubicBezTo>
                  <a:pt x="0" y="93681"/>
                  <a:pt x="93681" y="0"/>
                  <a:pt x="209242" y="0"/>
                </a:cubicBez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3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45469"/>
                </a:solidFill>
                <a:latin typeface="Raleway" panose="020B0003030101060003" pitchFamily="34" charset="0"/>
              </a:rPr>
              <a:t>设计思路</a:t>
            </a:r>
            <a:endParaRPr lang="zh-CN" altLang="id-ID" sz="2000" dirty="0">
              <a:solidFill>
                <a:srgbClr val="445469"/>
              </a:solidFill>
              <a:latin typeface="Raleway" panose="020B0003030101060003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8470" y="768985"/>
            <a:ext cx="8506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设计简单计算器，即不包括运算优先级与括号，仅能进行加减乘除运算，但是可以连续计算。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设计思路如下：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获得第一个数时，不做处理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获得第两个数后，计算出结果，计算出结果后情况和仅有一个数相同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当有第三个数进入时，和第二个数处理相同（因为进入时内存中只有一个数）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所以本次实验主要分为两部分，获取数据和计算数据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4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45469"/>
                </a:solidFill>
                <a:latin typeface="Raleway" panose="020B0003030101060003" pitchFamily="34" charset="0"/>
              </a:rPr>
              <a:t>代码解释</a:t>
            </a:r>
            <a:endParaRPr lang="zh-CN" altLang="id-ID" sz="2000" dirty="0">
              <a:solidFill>
                <a:srgbClr val="445469"/>
              </a:solidFill>
              <a:latin typeface="Raleway" panose="020B0003030101060003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8470" y="768985"/>
            <a:ext cx="8866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输入进内存的是一串字符串，包含运算符号与数字，所以需要以运算符号为边界确定数字，同时在连续计算的时候，要考虑获得字符串首位为运算符号的情况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具体代码如下：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83" y="1692315"/>
            <a:ext cx="798468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2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5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45469"/>
                </a:solidFill>
                <a:latin typeface="Raleway" panose="020B0003030101060003" pitchFamily="34" charset="0"/>
              </a:rPr>
              <a:t>代码解释</a:t>
            </a:r>
            <a:endParaRPr lang="zh-CN" altLang="id-ID" sz="2000" dirty="0">
              <a:solidFill>
                <a:srgbClr val="445469"/>
              </a:solidFill>
              <a:latin typeface="Raleway" panose="020B0003030101060003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7967" y="771550"/>
            <a:ext cx="723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代码接上页：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17" y="1140883"/>
            <a:ext cx="3732612" cy="30150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140526"/>
            <a:ext cx="3996817" cy="33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9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6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45469"/>
                </a:solidFill>
                <a:latin typeface="Raleway" panose="020B0003030101060003" pitchFamily="34" charset="0"/>
              </a:rPr>
              <a:t>代码解释</a:t>
            </a:r>
            <a:endParaRPr lang="zh-CN" altLang="id-ID" sz="2000" dirty="0">
              <a:solidFill>
                <a:srgbClr val="445469"/>
              </a:solidFill>
              <a:latin typeface="Raleway" panose="020B0003030101060003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8470" y="768985"/>
            <a:ext cx="7236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获取数据部分需要使用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4*4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键位板作为外设，此处不再赘述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有了外设后，需要将获取的键位转化为数字，代码如下：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2" y="1415316"/>
            <a:ext cx="4995984" cy="308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3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7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45469"/>
                </a:solidFill>
                <a:latin typeface="Raleway" panose="020B0003030101060003" pitchFamily="34" charset="0"/>
              </a:rPr>
              <a:t>效果展示</a:t>
            </a:r>
            <a:endParaRPr lang="zh-CN" altLang="id-ID" sz="2000" dirty="0">
              <a:solidFill>
                <a:srgbClr val="445469"/>
              </a:solidFill>
              <a:latin typeface="Raleway" panose="020B0003030101060003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059582"/>
            <a:ext cx="1581371" cy="27626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501792"/>
            <a:ext cx="2297204" cy="408391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8470" y="768985"/>
            <a:ext cx="3033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如右图，输入顺序为：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42-6+1.6-2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80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SCORM_RATE_QUIZZES" val="0"/>
  <p:tag name="ISPRING_SCORM_PASSING_SCORE" val="100.0000000000"/>
  <p:tag name="ISPRING_RESOURCE_PATHS_HASH_2" val="57a661ec26ffe36b53af4d0ef2b99f47d51"/>
  <p:tag name="KSO_WM_DOC_GUID" val="{8040ec03-5822-4eae-9c3b-193347e5571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3091036"/>
  <p:tag name="MH_LIBRARY" val="GRAPHIC"/>
  <p:tag name="MH_ORDER" val="文本框 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3091036"/>
  <p:tag name="MH_LIBRARY" val="GRAPHIC"/>
  <p:tag name="MH_ORDER" val="Straight Connector 1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231</Words>
  <Application>Microsoft Office PowerPoint</Application>
  <PresentationFormat>全屏显示(16:9)</PresentationFormat>
  <Paragraphs>45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Raleway</vt:lpstr>
      <vt:lpstr>等线</vt:lpstr>
      <vt:lpstr>宋体</vt:lpstr>
      <vt:lpstr>微软雅黑</vt:lpstr>
      <vt:lpstr>微软雅黑 Light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hasee</cp:lastModifiedBy>
  <cp:revision>63</cp:revision>
  <dcterms:created xsi:type="dcterms:W3CDTF">2015-08-29T03:10:00Z</dcterms:created>
  <dcterms:modified xsi:type="dcterms:W3CDTF">2019-03-29T06:09:48Z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