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0" r:id="rId2"/>
    <p:sldId id="258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ee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292D6C"/>
    <a:srgbClr val="252961"/>
    <a:srgbClr val="F1900F"/>
    <a:srgbClr val="F29B26"/>
    <a:srgbClr val="785448"/>
    <a:srgbClr val="BD392F"/>
    <a:srgbClr val="445368"/>
    <a:srgbClr val="52657E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FE4F1-8343-48CF-9B9C-52B67EABA72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A629E-9724-4938-B095-5F38E6E921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3BB64-82C3-40D5-AC60-7A00C8971EC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8197B-F8C1-44B9-B4D6-4F6A82D879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35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2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4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68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248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791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918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2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55976" y="4862059"/>
            <a:ext cx="404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252961"/>
                </a:solidFill>
              </a:defRPr>
            </a:lvl1pPr>
          </a:lstStyle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680780" y="4949331"/>
            <a:ext cx="115188" cy="99300"/>
          </a:xfrm>
          <a:prstGeom prst="triangl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 flipH="1">
            <a:off x="4276024" y="4949332"/>
            <a:ext cx="115188" cy="99300"/>
          </a:xfrm>
          <a:prstGeom prst="triangl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" b="5471"/>
          <a:stretch>
            <a:fillRect/>
          </a:stretch>
        </p:blipFill>
        <p:spPr>
          <a:xfrm>
            <a:off x="857" y="0"/>
            <a:ext cx="9144000" cy="3049427"/>
          </a:xfrm>
          <a:prstGeom prst="rect">
            <a:avLst/>
          </a:prstGeom>
        </p:spPr>
      </p:pic>
      <p:sp>
        <p:nvSpPr>
          <p:cNvPr id="84" name="椭圆 83"/>
          <p:cNvSpPr/>
          <p:nvPr/>
        </p:nvSpPr>
        <p:spPr>
          <a:xfrm>
            <a:off x="5885521" y="267494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0062AC"/>
                </a:solidFill>
              </a:rPr>
              <a:t>+</a:t>
            </a:r>
            <a:endParaRPr lang="zh-CN" altLang="en-US" sz="7200" dirty="0">
              <a:solidFill>
                <a:srgbClr val="0062A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75183" y="3633859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液晶显示猜拳游戏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098590" y="4454991"/>
            <a:ext cx="494853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C base program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163881" y="3178221"/>
            <a:ext cx="2816237" cy="219282"/>
          </a:xfrm>
          <a:prstGeom prst="roundRect">
            <a:avLst>
              <a:gd name="adj" fmla="val 50000"/>
            </a:avLst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牛艾科技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10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45469"/>
                </a:solidFill>
                <a:latin typeface="Raleway" panose="020B0003030101060003" pitchFamily="34" charset="0"/>
              </a:rPr>
              <a:t>效果显示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8470" y="768985"/>
            <a:ext cx="723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效果如图：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67" y="1233839"/>
            <a:ext cx="1925082" cy="34223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53" y="1235878"/>
            <a:ext cx="1923935" cy="34203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233838"/>
            <a:ext cx="1925082" cy="342236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4059" y="4617466"/>
            <a:ext cx="187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65281" y="4646199"/>
            <a:ext cx="187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第一局结束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54276" y="4646057"/>
            <a:ext cx="187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开始下一局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94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 flipH="1">
            <a:off x="25775" y="370617"/>
            <a:ext cx="9118225" cy="576065"/>
            <a:chOff x="-63124" y="953937"/>
            <a:chExt cx="9118225" cy="576065"/>
          </a:xfrm>
        </p:grpSpPr>
        <p:grpSp>
          <p:nvGrpSpPr>
            <p:cNvPr id="95" name="组合 94"/>
            <p:cNvGrpSpPr/>
            <p:nvPr/>
          </p:nvGrpSpPr>
          <p:grpSpPr>
            <a:xfrm>
              <a:off x="-63124" y="953937"/>
              <a:ext cx="9118225" cy="576065"/>
              <a:chOff x="-692311" y="1033839"/>
              <a:chExt cx="9118225" cy="576065"/>
            </a:xfrm>
          </p:grpSpPr>
          <p:sp>
            <p:nvSpPr>
              <p:cNvPr id="96" name="文本框 1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211782" y="1033839"/>
                <a:ext cx="1214132" cy="576065"/>
              </a:xfrm>
              <a:prstGeom prst="rect">
                <a:avLst/>
              </a:prstGeom>
              <a:noFill/>
            </p:spPr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b="1" spc="400" dirty="0">
                    <a:solidFill>
                      <a:srgbClr val="44546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cxnSp>
            <p:nvCxnSpPr>
              <p:cNvPr id="97" name="直接连接符 96"/>
              <p:cNvCxnSpPr/>
              <p:nvPr>
                <p:custDataLst>
                  <p:tags r:id="rId2"/>
                </p:custDataLst>
              </p:nvPr>
            </p:nvCxnSpPr>
            <p:spPr>
              <a:xfrm>
                <a:off x="-692311" y="1506538"/>
                <a:ext cx="7991635" cy="0"/>
              </a:xfrm>
              <a:prstGeom prst="line">
                <a:avLst/>
              </a:prstGeom>
              <a:ln w="38100">
                <a:solidFill>
                  <a:srgbClr val="4454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矩形 97"/>
            <p:cNvSpPr/>
            <p:nvPr/>
          </p:nvSpPr>
          <p:spPr>
            <a:xfrm>
              <a:off x="6432712" y="1057304"/>
              <a:ext cx="1591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pc="4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  <p:sp>
        <p:nvSpPr>
          <p:cNvPr id="101" name="TextBox 198"/>
          <p:cNvSpPr txBox="1"/>
          <p:nvPr/>
        </p:nvSpPr>
        <p:spPr>
          <a:xfrm>
            <a:off x="1390033" y="201711"/>
            <a:ext cx="247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bg1">
                    <a:lumMod val="95000"/>
                  </a:schemeClr>
                </a:solidFill>
                <a:latin typeface="Raleway" panose="020B0003030101060003" pitchFamily="34" charset="0"/>
              </a:rPr>
              <a:t>Success Words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9" name="矩形 217"/>
          <p:cNvSpPr>
            <a:spLocks noChangeArrowheads="1"/>
          </p:cNvSpPr>
          <p:nvPr/>
        </p:nvSpPr>
        <p:spPr bwMode="auto">
          <a:xfrm>
            <a:off x="579187" y="1575792"/>
            <a:ext cx="1620955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第一部分</a:t>
            </a:r>
          </a:p>
        </p:txBody>
      </p:sp>
      <p:sp>
        <p:nvSpPr>
          <p:cNvPr id="102" name="矩形 101"/>
          <p:cNvSpPr/>
          <p:nvPr/>
        </p:nvSpPr>
        <p:spPr bwMode="auto">
          <a:xfrm>
            <a:off x="3059832" y="1522860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界面及按键设计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3" name="任意多边形 221"/>
          <p:cNvSpPr/>
          <p:nvPr/>
        </p:nvSpPr>
        <p:spPr>
          <a:xfrm rot="2700000">
            <a:off x="2528744" y="1752249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4" name="任意多边形 222"/>
          <p:cNvSpPr/>
          <p:nvPr/>
        </p:nvSpPr>
        <p:spPr>
          <a:xfrm rot="2700000">
            <a:off x="2482768" y="1693875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5" name="矩形 217"/>
          <p:cNvSpPr>
            <a:spLocks noChangeArrowheads="1"/>
          </p:cNvSpPr>
          <p:nvPr/>
        </p:nvSpPr>
        <p:spPr bwMode="auto">
          <a:xfrm>
            <a:off x="579187" y="2223864"/>
            <a:ext cx="1620955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第二部分</a:t>
            </a:r>
          </a:p>
        </p:txBody>
      </p:sp>
      <p:sp>
        <p:nvSpPr>
          <p:cNvPr id="106" name="矩形 105"/>
          <p:cNvSpPr/>
          <p:nvPr/>
        </p:nvSpPr>
        <p:spPr bwMode="auto">
          <a:xfrm>
            <a:off x="3059832" y="2170932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逻辑思路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7" name="任意多边形 221"/>
          <p:cNvSpPr/>
          <p:nvPr/>
        </p:nvSpPr>
        <p:spPr>
          <a:xfrm rot="2700000">
            <a:off x="2528744" y="2400321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8" name="任意多边形 222"/>
          <p:cNvSpPr/>
          <p:nvPr/>
        </p:nvSpPr>
        <p:spPr>
          <a:xfrm rot="2700000">
            <a:off x="2482768" y="2341947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9" name="矩形 217"/>
          <p:cNvSpPr>
            <a:spLocks noChangeArrowheads="1"/>
          </p:cNvSpPr>
          <p:nvPr/>
        </p:nvSpPr>
        <p:spPr bwMode="auto">
          <a:xfrm>
            <a:off x="579187" y="2944450"/>
            <a:ext cx="1620955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第三部分</a:t>
            </a:r>
          </a:p>
        </p:txBody>
      </p:sp>
      <p:sp>
        <p:nvSpPr>
          <p:cNvPr id="110" name="矩形 109"/>
          <p:cNvSpPr/>
          <p:nvPr/>
        </p:nvSpPr>
        <p:spPr bwMode="auto">
          <a:xfrm>
            <a:off x="3059832" y="2891518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效果图</a:t>
            </a:r>
            <a:endParaRPr 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1" name="任意多边形 221"/>
          <p:cNvSpPr/>
          <p:nvPr/>
        </p:nvSpPr>
        <p:spPr>
          <a:xfrm rot="2700000">
            <a:off x="2528744" y="3120907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" name="任意多边形 222"/>
          <p:cNvSpPr/>
          <p:nvPr/>
        </p:nvSpPr>
        <p:spPr>
          <a:xfrm rot="2700000">
            <a:off x="2482768" y="3062533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45469"/>
                </a:solidFill>
                <a:latin typeface="Raleway" panose="020B0003030101060003" pitchFamily="34" charset="0"/>
              </a:rPr>
              <a:t>界面及按键设计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7967" y="595596"/>
            <a:ext cx="7236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第一步，界面设计如下：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左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上角写“甲：”，右上角写“乙：”，顶部中间写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“胜者为”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两边中间显示甲乙出的选择，可以为“石头”、“剪刀”、“布”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屏幕中间写“得分：”，上面有不断刷新的“石头”、“剪刀”、“布”三种字样，再上有数字表示局数，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下面依次写“甲：”、“乙：”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05698" y="2355726"/>
            <a:ext cx="5904656" cy="2554198"/>
            <a:chOff x="1619672" y="2211710"/>
            <a:chExt cx="5904656" cy="2554198"/>
          </a:xfrm>
        </p:grpSpPr>
        <p:sp>
          <p:nvSpPr>
            <p:cNvPr id="3" name="矩形 2"/>
            <p:cNvSpPr/>
            <p:nvPr/>
          </p:nvSpPr>
          <p:spPr>
            <a:xfrm>
              <a:off x="1619672" y="2211710"/>
              <a:ext cx="5904656" cy="2520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19672" y="221171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甲：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948264" y="221171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乙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99863" y="2211710"/>
              <a:ext cx="131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胜者</a:t>
              </a:r>
              <a:r>
                <a:rPr lang="zh-CN" altLang="en-US" dirty="0" smtClean="0"/>
                <a:t>为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899863" y="3800987"/>
              <a:ext cx="131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得分为：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13837" y="3474057"/>
              <a:ext cx="131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石头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00429" y="3094471"/>
              <a:ext cx="96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269994" y="439657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乙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283968" y="413817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甲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835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45469"/>
                </a:solidFill>
                <a:latin typeface="Raleway" panose="020B0003030101060003" pitchFamily="34" charset="0"/>
              </a:rPr>
              <a:t>界面及按键设计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7966" y="595596"/>
            <a:ext cx="771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按键需要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4*4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按键作为输入，左下角表示甲的选择，右下角表示乙的选择，左上角表示开始下一局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973850" y="1347614"/>
            <a:ext cx="3168352" cy="2952328"/>
            <a:chOff x="539552" y="1642037"/>
            <a:chExt cx="3168352" cy="2952328"/>
          </a:xfrm>
        </p:grpSpPr>
        <p:sp>
          <p:nvSpPr>
            <p:cNvPr id="2" name="矩形 1"/>
            <p:cNvSpPr/>
            <p:nvPr/>
          </p:nvSpPr>
          <p:spPr>
            <a:xfrm>
              <a:off x="539552" y="1642037"/>
              <a:ext cx="3168352" cy="2952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99692" y="1642037"/>
              <a:ext cx="648072" cy="5654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RJ48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60853" y="2880545"/>
              <a:ext cx="2325750" cy="360040"/>
              <a:chOff x="837200" y="4011910"/>
              <a:chExt cx="2325750" cy="36004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837200" y="4011910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492923" y="4011910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148646" y="4011910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802910" y="4011910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960853" y="3483032"/>
              <a:ext cx="2325750" cy="360040"/>
              <a:chOff x="837200" y="4011910"/>
              <a:chExt cx="2325750" cy="36004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837200" y="4011910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492923" y="4011910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148646" y="4011910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2802910" y="4011910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960853" y="4085519"/>
              <a:ext cx="2325750" cy="360040"/>
              <a:chOff x="837200" y="4011910"/>
              <a:chExt cx="2325750" cy="360040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837200" y="4011910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492923" y="4011910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148646" y="4011910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2802910" y="4011910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960853" y="2262109"/>
              <a:ext cx="2325750" cy="360040"/>
              <a:chOff x="837200" y="4011910"/>
              <a:chExt cx="2325750" cy="360040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837200" y="4011910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1492923" y="4011910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2148646" y="4011910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802910" y="4011910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0" name="直接连接符 19"/>
          <p:cNvCxnSpPr>
            <a:stCxn id="35" idx="3"/>
          </p:cNvCxnSpPr>
          <p:nvPr/>
        </p:nvCxnSpPr>
        <p:spPr>
          <a:xfrm flipH="1">
            <a:off x="2699792" y="4098409"/>
            <a:ext cx="748086" cy="34554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155570" y="4436056"/>
            <a:ext cx="10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乙选择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695298" y="4436056"/>
            <a:ext cx="10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甲选择</a:t>
            </a:r>
            <a:endParaRPr lang="zh-CN" altLang="en-US" dirty="0"/>
          </a:p>
        </p:txBody>
      </p:sp>
      <p:cxnSp>
        <p:nvCxnSpPr>
          <p:cNvPr id="45" name="直接连接符 44"/>
          <p:cNvCxnSpPr>
            <a:stCxn id="38" idx="5"/>
            <a:endCxn id="44" idx="0"/>
          </p:cNvCxnSpPr>
          <p:nvPr/>
        </p:nvCxnSpPr>
        <p:spPr>
          <a:xfrm>
            <a:off x="5668174" y="4098409"/>
            <a:ext cx="551755" cy="33764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416260" y="1743996"/>
            <a:ext cx="10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下</a:t>
            </a:r>
            <a:r>
              <a:rPr lang="zh-CN" altLang="en-US" dirty="0" smtClean="0"/>
              <a:t>一局</a:t>
            </a:r>
            <a:endParaRPr lang="zh-CN" altLang="en-US" dirty="0"/>
          </a:p>
        </p:txBody>
      </p:sp>
      <p:cxnSp>
        <p:nvCxnSpPr>
          <p:cNvPr id="50" name="直接连接符 49"/>
          <p:cNvCxnSpPr>
            <a:stCxn id="43" idx="7"/>
            <a:endCxn id="49" idx="1"/>
          </p:cNvCxnSpPr>
          <p:nvPr/>
        </p:nvCxnSpPr>
        <p:spPr>
          <a:xfrm flipV="1">
            <a:off x="5668174" y="1928662"/>
            <a:ext cx="748086" cy="917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07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45469"/>
                </a:solidFill>
                <a:latin typeface="Raleway" panose="020B0003030101060003" pitchFamily="34" charset="0"/>
              </a:rPr>
              <a:t>逻辑思路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8587" y="771550"/>
            <a:ext cx="7236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界面中会不停刷新“石头”、“剪刀”、“布”。在响应的阶段甲或者乙摁下，则视为选择，当双方选择完毕后，比较两者的选择，将结果显示在顶部，然后胜者得分加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1920" y="1654316"/>
            <a:ext cx="4276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解析按键函数如左图，主要检测三个键，对应三个全局变量：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甲的选择（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player1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乙的选择（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player2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重启（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1" y="1668096"/>
            <a:ext cx="2749349" cy="3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45469"/>
                </a:solidFill>
                <a:latin typeface="Raleway" panose="020B0003030101060003" pitchFamily="34" charset="0"/>
              </a:rPr>
              <a:t>逻辑思路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8470" y="768985"/>
            <a:ext cx="723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主程序大体如下，主要分为两部分，选择部分和判断部分：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1" y="1185675"/>
            <a:ext cx="4352925" cy="36290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945" y="1217011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一行，显示剪刀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行，检测是否有按键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第三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第四行，判断甲和乙是否有任意一人选择，此时选择则为选择剪刀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第五行，显示空白，把显示剪刀的位置置位空白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之后选择石头与选择布与前五行相同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最后两行为判断选择后的结果与开始下一局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详细代码将会在后面一一讲解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03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7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45469"/>
                </a:solidFill>
                <a:latin typeface="Raleway" panose="020B0003030101060003" pitchFamily="34" charset="0"/>
              </a:rPr>
              <a:t>逻辑思路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8470" y="768985"/>
            <a:ext cx="723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选择部分代码如下：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67" y="1311706"/>
            <a:ext cx="5734050" cy="23336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8470" y="3818720"/>
            <a:ext cx="723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上图是剪刀的部分，石头和布的部分基本相同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45469"/>
                </a:solidFill>
                <a:latin typeface="Raleway" panose="020B0003030101060003" pitchFamily="34" charset="0"/>
              </a:rPr>
              <a:t>逻辑思路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8470" y="768985"/>
            <a:ext cx="723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判断部分：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595596"/>
            <a:ext cx="3287476" cy="40951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7967" y="1275606"/>
            <a:ext cx="3937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hoose1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choose2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的值分别代表：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剪刀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2-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石头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3-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布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根据以上的值，判断输赢。之后改变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score1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score2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的值表示比分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6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9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45469"/>
                </a:solidFill>
                <a:latin typeface="Raleway" panose="020B0003030101060003" pitchFamily="34" charset="0"/>
              </a:rPr>
              <a:t>逻辑思路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8470" y="768985"/>
            <a:ext cx="723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一局结束后摁下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键开始下一局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5" y="1203598"/>
            <a:ext cx="5496692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6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2" val="57a661ec26ffe36b53af4d0ef2b99f47d51"/>
  <p:tag name="KSO_WM_DOC_GUID" val="{8040ec03-5822-4eae-9c3b-193347e5571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文本框 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Straight Connector 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439</Words>
  <Application>Microsoft Office PowerPoint</Application>
  <PresentationFormat>全屏显示(16:9)</PresentationFormat>
  <Paragraphs>84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Raleway</vt:lpstr>
      <vt:lpstr>等线</vt:lpstr>
      <vt:lpstr>宋体</vt:lpstr>
      <vt:lpstr>微软雅黑</vt:lpstr>
      <vt:lpstr>微软雅黑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hasee</cp:lastModifiedBy>
  <cp:revision>98</cp:revision>
  <dcterms:created xsi:type="dcterms:W3CDTF">2015-08-29T03:10:00Z</dcterms:created>
  <dcterms:modified xsi:type="dcterms:W3CDTF">2019-03-29T02:16:52Z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