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90" r:id="rId2"/>
    <p:sldId id="258" r:id="rId3"/>
    <p:sldId id="259" r:id="rId4"/>
    <p:sldId id="296" r:id="rId5"/>
    <p:sldId id="308" r:id="rId6"/>
    <p:sldId id="309" r:id="rId7"/>
    <p:sldId id="310" r:id="rId8"/>
    <p:sldId id="307" r:id="rId9"/>
    <p:sldId id="304" r:id="rId10"/>
    <p:sldId id="305" r:id="rId11"/>
    <p:sldId id="312" r:id="rId12"/>
    <p:sldId id="315" r:id="rId13"/>
    <p:sldId id="313" r:id="rId14"/>
    <p:sldId id="314" r:id="rId15"/>
    <p:sldId id="311" r:id="rId16"/>
    <p:sldId id="306" r:id="rId17"/>
    <p:sldId id="317" r:id="rId18"/>
    <p:sldId id="318" r:id="rId19"/>
    <p:sldId id="319" r:id="rId20"/>
    <p:sldId id="320" r:id="rId21"/>
    <p:sldId id="321" r:id="rId22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see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E"/>
    <a:srgbClr val="292D6C"/>
    <a:srgbClr val="252961"/>
    <a:srgbClr val="F1900F"/>
    <a:srgbClr val="F29B26"/>
    <a:srgbClr val="785448"/>
    <a:srgbClr val="BD392F"/>
    <a:srgbClr val="445368"/>
    <a:srgbClr val="52657E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FE4F1-8343-48CF-9B9C-52B67EABA729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A629E-9724-4938-B095-5F38E6E921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3BB64-82C3-40D5-AC60-7A00C8971EC4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8197B-F8C1-44B9-B4D6-4F6A82D879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129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191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271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475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637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925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67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794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608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355976" y="4862059"/>
            <a:ext cx="404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252961"/>
                </a:solidFill>
              </a:defRPr>
            </a:lvl1pPr>
          </a:lstStyle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4680780" y="4949331"/>
            <a:ext cx="115188" cy="99300"/>
          </a:xfrm>
          <a:prstGeom prst="triangle">
            <a:avLst/>
          </a:prstGeom>
          <a:solidFill>
            <a:srgbClr val="252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 flipH="1">
            <a:off x="4276024" y="4949332"/>
            <a:ext cx="115188" cy="99300"/>
          </a:xfrm>
          <a:prstGeom prst="triangle">
            <a:avLst/>
          </a:prstGeom>
          <a:solidFill>
            <a:srgbClr val="252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5" b="5471"/>
          <a:stretch>
            <a:fillRect/>
          </a:stretch>
        </p:blipFill>
        <p:spPr>
          <a:xfrm>
            <a:off x="857" y="0"/>
            <a:ext cx="9144000" cy="3049427"/>
          </a:xfrm>
          <a:prstGeom prst="rect">
            <a:avLst/>
          </a:prstGeom>
        </p:spPr>
      </p:pic>
      <p:sp>
        <p:nvSpPr>
          <p:cNvPr id="84" name="椭圆 83"/>
          <p:cNvSpPr/>
          <p:nvPr/>
        </p:nvSpPr>
        <p:spPr>
          <a:xfrm>
            <a:off x="5885521" y="267494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rgbClr val="0062AC"/>
                </a:solidFill>
              </a:rPr>
              <a:t>+</a:t>
            </a:r>
            <a:endParaRPr lang="zh-CN" altLang="en-US" sz="7200" dirty="0">
              <a:solidFill>
                <a:srgbClr val="0062AC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791951" y="3633859"/>
            <a:ext cx="34340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液晶显示与画国旗</a:t>
            </a:r>
          </a:p>
        </p:txBody>
      </p:sp>
      <p:sp>
        <p:nvSpPr>
          <p:cNvPr id="86" name="矩形 85"/>
          <p:cNvSpPr/>
          <p:nvPr/>
        </p:nvSpPr>
        <p:spPr>
          <a:xfrm>
            <a:off x="2098590" y="4454991"/>
            <a:ext cx="4948534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C base program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3163881" y="3178221"/>
            <a:ext cx="2816237" cy="219282"/>
          </a:xfrm>
          <a:prstGeom prst="roundRect">
            <a:avLst>
              <a:gd name="adj" fmla="val 50000"/>
            </a:avLst>
          </a:prstGeom>
          <a:solidFill>
            <a:srgbClr val="00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牛艾科技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9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10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液晶屏实现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18587" y="650673"/>
            <a:ext cx="768731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画点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246748-4E2E-49A3-97E0-3CECF05F98E9}"/>
              </a:ext>
            </a:extLst>
          </p:cNvPr>
          <p:cNvSpPr txBox="1"/>
          <p:nvPr/>
        </p:nvSpPr>
        <p:spPr>
          <a:xfrm>
            <a:off x="611560" y="1013084"/>
            <a:ext cx="74168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画点函数，</a:t>
            </a:r>
            <a:r>
              <a:rPr lang="en-US" altLang="zh-CN" dirty="0" err="1"/>
              <a:t>x,y</a:t>
            </a:r>
            <a:r>
              <a:rPr lang="zh-CN" altLang="en-US" dirty="0"/>
              <a:t>起始做标</a:t>
            </a:r>
            <a:r>
              <a:rPr lang="en-US" altLang="zh-CN" dirty="0"/>
              <a:t>,</a:t>
            </a:r>
            <a:r>
              <a:rPr lang="zh-CN" altLang="en-US" dirty="0"/>
              <a:t>屏幕左上角是</a:t>
            </a:r>
            <a:r>
              <a:rPr lang="en-US" altLang="zh-CN" dirty="0"/>
              <a:t>0,0;</a:t>
            </a:r>
          </a:p>
          <a:p>
            <a:r>
              <a:rPr lang="en-US" altLang="zh-CN" dirty="0"/>
              <a:t>  #</a:t>
            </a:r>
            <a:r>
              <a:rPr lang="zh-CN" altLang="en-US" dirty="0"/>
              <a:t>屏幕右下角是</a:t>
            </a:r>
            <a:r>
              <a:rPr lang="en-US" altLang="zh-CN" dirty="0"/>
              <a:t>127,159;color: </a:t>
            </a:r>
            <a:r>
              <a:rPr lang="zh-CN" altLang="en-US" dirty="0"/>
              <a:t>特定颜色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def </a:t>
            </a:r>
            <a:r>
              <a:rPr lang="en-US" altLang="zh-CN" dirty="0" err="1"/>
              <a:t>putpixel</a:t>
            </a:r>
            <a:r>
              <a:rPr lang="en-US" altLang="zh-CN" dirty="0"/>
              <a:t>(</a:t>
            </a:r>
            <a:r>
              <a:rPr lang="en-US" altLang="zh-CN" dirty="0" err="1"/>
              <a:t>self,x,y,color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col_h</a:t>
            </a:r>
            <a:r>
              <a:rPr lang="en-US" altLang="zh-CN" dirty="0"/>
              <a:t>=(color&amp;0xff00)&gt;&gt;8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col_l</a:t>
            </a:r>
            <a:r>
              <a:rPr lang="en-US" altLang="zh-CN" dirty="0"/>
              <a:t>=color&amp;0x00ff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self.spi.write_cmd</a:t>
            </a:r>
            <a:r>
              <a:rPr lang="en-US" altLang="zh-CN" dirty="0"/>
              <a:t>(0x2a)#</a:t>
            </a:r>
            <a:r>
              <a:rPr lang="zh-CN" altLang="en-US" dirty="0"/>
              <a:t>画</a:t>
            </a:r>
            <a:r>
              <a:rPr lang="en-US" altLang="zh-CN" dirty="0"/>
              <a:t>X</a:t>
            </a:r>
            <a:r>
              <a:rPr lang="zh-CN" altLang="en-US" dirty="0"/>
              <a:t>轴命令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self.spi.write_data</a:t>
            </a:r>
            <a:r>
              <a:rPr lang="en-US" altLang="zh-CN" dirty="0"/>
              <a:t>(0x00)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self.spi.write_data</a:t>
            </a:r>
            <a:r>
              <a:rPr lang="en-US" altLang="zh-CN" dirty="0"/>
              <a:t>(x+2)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self.spi.write_cmd</a:t>
            </a:r>
            <a:r>
              <a:rPr lang="en-US" altLang="zh-CN" dirty="0"/>
              <a:t>(0x2b)#</a:t>
            </a:r>
            <a:r>
              <a:rPr lang="zh-CN" altLang="en-US" dirty="0"/>
              <a:t>画</a:t>
            </a:r>
            <a:r>
              <a:rPr lang="en-US" altLang="zh-CN" dirty="0"/>
              <a:t>Y</a:t>
            </a:r>
            <a:r>
              <a:rPr lang="zh-CN" altLang="en-US" dirty="0"/>
              <a:t>轴命令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self.spi.write_data</a:t>
            </a:r>
            <a:r>
              <a:rPr lang="en-US" altLang="zh-CN" dirty="0"/>
              <a:t>(0x00)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self.spi.write_data</a:t>
            </a:r>
            <a:r>
              <a:rPr lang="en-US" altLang="zh-CN" dirty="0"/>
              <a:t>(y+1)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self.spi.write_cmd</a:t>
            </a:r>
            <a:r>
              <a:rPr lang="en-US" altLang="zh-CN" dirty="0"/>
              <a:t>(0x2c)#</a:t>
            </a:r>
            <a:r>
              <a:rPr lang="zh-CN" altLang="en-US" dirty="0"/>
              <a:t>填充颜色命令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self.spi.write_data</a:t>
            </a:r>
            <a:r>
              <a:rPr lang="en-US" altLang="zh-CN" dirty="0"/>
              <a:t>(</a:t>
            </a:r>
            <a:r>
              <a:rPr lang="en-US" altLang="zh-CN" dirty="0" err="1"/>
              <a:t>col_h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self.spi.write_data</a:t>
            </a:r>
            <a:r>
              <a:rPr lang="en-US" altLang="zh-CN" dirty="0"/>
              <a:t>(</a:t>
            </a:r>
            <a:r>
              <a:rPr lang="en-US" altLang="zh-CN" dirty="0" err="1"/>
              <a:t>col_l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11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液晶屏实现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57967" y="761855"/>
            <a:ext cx="768731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画直线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84B73E-DF58-40F5-98E7-E92559A6CA7A}"/>
              </a:ext>
            </a:extLst>
          </p:cNvPr>
          <p:cNvSpPr txBox="1"/>
          <p:nvPr/>
        </p:nvSpPr>
        <p:spPr>
          <a:xfrm>
            <a:off x="406867" y="1416918"/>
            <a:ext cx="31683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#</a:t>
            </a:r>
            <a:r>
              <a:rPr lang="zh-CN" altLang="en-US" sz="1100" b="1" dirty="0"/>
              <a:t>画水平线函数</a:t>
            </a:r>
            <a:r>
              <a:rPr lang="zh-CN" altLang="en-US" sz="1100" dirty="0"/>
              <a:t>：</a:t>
            </a:r>
            <a:r>
              <a:rPr lang="en-US" altLang="zh-CN" sz="1100" dirty="0" err="1"/>
              <a:t>x,y</a:t>
            </a:r>
            <a:r>
              <a:rPr lang="zh-CN" altLang="en-US" sz="1100" dirty="0"/>
              <a:t>起始做标</a:t>
            </a:r>
            <a:r>
              <a:rPr lang="en-US" altLang="zh-CN" sz="1100" dirty="0"/>
              <a:t>,</a:t>
            </a:r>
            <a:r>
              <a:rPr lang="zh-CN" altLang="en-US" sz="1100" dirty="0"/>
              <a:t>屏幕左上角是</a:t>
            </a:r>
            <a:r>
              <a:rPr lang="en-US" altLang="zh-CN" sz="1100" dirty="0"/>
              <a:t>0,0;</a:t>
            </a:r>
          </a:p>
          <a:p>
            <a:r>
              <a:rPr lang="en-US" altLang="zh-CN" sz="1100" dirty="0"/>
              <a:t>  #</a:t>
            </a:r>
            <a:r>
              <a:rPr lang="zh-CN" altLang="en-US" sz="1100" dirty="0"/>
              <a:t>屏幕右下角是</a:t>
            </a:r>
            <a:r>
              <a:rPr lang="en-US" altLang="zh-CN" sz="1100" dirty="0"/>
              <a:t>127,159;len</a:t>
            </a:r>
            <a:r>
              <a:rPr lang="zh-CN" altLang="en-US" sz="1100" dirty="0"/>
              <a:t>是长度</a:t>
            </a:r>
            <a:r>
              <a:rPr lang="en-US" altLang="zh-CN" sz="1100" dirty="0"/>
              <a:t>;color: </a:t>
            </a:r>
            <a:r>
              <a:rPr lang="zh-CN" altLang="en-US" sz="1100" dirty="0"/>
              <a:t>特定颜色   </a:t>
            </a:r>
          </a:p>
          <a:p>
            <a:r>
              <a:rPr lang="zh-CN" altLang="en-US" sz="1100" dirty="0"/>
              <a:t>  </a:t>
            </a:r>
            <a:r>
              <a:rPr lang="en-US" altLang="zh-CN" sz="1100" dirty="0"/>
              <a:t>def </a:t>
            </a:r>
            <a:r>
              <a:rPr lang="en-US" altLang="zh-CN" sz="1100" dirty="0" err="1"/>
              <a:t>put_hline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self,x,y,len,color</a:t>
            </a:r>
            <a:r>
              <a:rPr lang="en-US" altLang="zh-CN" sz="1100" dirty="0"/>
              <a:t>):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col_h</a:t>
            </a:r>
            <a:r>
              <a:rPr lang="en-US" altLang="zh-CN" sz="1100" dirty="0"/>
              <a:t>=(color&amp;0xff00)&gt;&gt;8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col_l</a:t>
            </a:r>
            <a:r>
              <a:rPr lang="en-US" altLang="zh-CN" sz="1100" dirty="0"/>
              <a:t>=color&amp;0x00ff   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self.spi.write_cmd</a:t>
            </a:r>
            <a:r>
              <a:rPr lang="en-US" altLang="zh-CN" sz="1100" dirty="0"/>
              <a:t>(0x2a)  #</a:t>
            </a:r>
            <a:r>
              <a:rPr lang="zh-CN" altLang="en-US" sz="1100" dirty="0"/>
              <a:t>画</a:t>
            </a:r>
            <a:r>
              <a:rPr lang="en-US" altLang="zh-CN" sz="1100" dirty="0"/>
              <a:t>X</a:t>
            </a:r>
            <a:r>
              <a:rPr lang="zh-CN" altLang="en-US" sz="1100" dirty="0"/>
              <a:t>轴命令</a:t>
            </a:r>
            <a:endParaRPr lang="en-US" altLang="zh-CN" sz="1100" dirty="0"/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self.spi.write_data</a:t>
            </a:r>
            <a:r>
              <a:rPr lang="en-US" altLang="zh-CN" sz="1100" dirty="0"/>
              <a:t>(0x00)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self.spi.write_data</a:t>
            </a:r>
            <a:r>
              <a:rPr lang="en-US" altLang="zh-CN" sz="1100" dirty="0"/>
              <a:t>(0x02+x)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self.spi.write_data</a:t>
            </a:r>
            <a:r>
              <a:rPr lang="en-US" altLang="zh-CN" sz="1100" dirty="0"/>
              <a:t>(0x00)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self.spi.write_data</a:t>
            </a:r>
            <a:r>
              <a:rPr lang="en-US" altLang="zh-CN" sz="1100" dirty="0"/>
              <a:t>(0x02+x+len)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self.spi.write_cmd</a:t>
            </a:r>
            <a:r>
              <a:rPr lang="en-US" altLang="zh-CN" sz="1100" dirty="0"/>
              <a:t>(0x2b) #</a:t>
            </a:r>
            <a:r>
              <a:rPr lang="zh-CN" altLang="en-US" sz="1100" dirty="0"/>
              <a:t>画</a:t>
            </a:r>
            <a:r>
              <a:rPr lang="en-US" altLang="zh-CN" sz="1100" dirty="0"/>
              <a:t>y</a:t>
            </a:r>
            <a:r>
              <a:rPr lang="zh-CN" altLang="en-US" sz="1100" dirty="0"/>
              <a:t>轴命令 </a:t>
            </a:r>
            <a:endParaRPr lang="en-US" altLang="zh-CN" sz="1100" dirty="0"/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self.spi.write_data</a:t>
            </a:r>
            <a:r>
              <a:rPr lang="en-US" altLang="zh-CN" sz="1100" dirty="0"/>
              <a:t>(0x00)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self.spi.write_data</a:t>
            </a:r>
            <a:r>
              <a:rPr lang="en-US" altLang="zh-CN" sz="1100" dirty="0"/>
              <a:t>(0x01+y)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self.spi.write_data</a:t>
            </a:r>
            <a:r>
              <a:rPr lang="en-US" altLang="zh-CN" sz="1100" dirty="0"/>
              <a:t>(0x00)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self.spi.write_data</a:t>
            </a:r>
            <a:r>
              <a:rPr lang="en-US" altLang="zh-CN" sz="1100" dirty="0"/>
              <a:t>(0x01+y)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self.spi.write_cmd</a:t>
            </a:r>
            <a:r>
              <a:rPr lang="en-US" altLang="zh-CN" sz="1100" dirty="0"/>
              <a:t>(0x2c)#</a:t>
            </a:r>
            <a:r>
              <a:rPr lang="zh-CN" altLang="en-US" sz="1100" dirty="0"/>
              <a:t>填充颜色命令  </a:t>
            </a:r>
            <a:endParaRPr lang="en-US" altLang="zh-CN" sz="1100" dirty="0"/>
          </a:p>
          <a:p>
            <a:r>
              <a:rPr lang="en-US" altLang="zh-CN" sz="1100" dirty="0"/>
              <a:t>    for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in range (</a:t>
            </a:r>
            <a:r>
              <a:rPr lang="en-US" altLang="zh-CN" sz="1100" dirty="0" err="1"/>
              <a:t>len</a:t>
            </a:r>
            <a:r>
              <a:rPr lang="en-US" altLang="zh-CN" sz="1100" dirty="0"/>
              <a:t>):</a:t>
            </a:r>
          </a:p>
          <a:p>
            <a:r>
              <a:rPr lang="en-US" altLang="zh-CN" sz="1100" dirty="0"/>
              <a:t>      </a:t>
            </a:r>
            <a:r>
              <a:rPr lang="en-US" altLang="zh-CN" sz="1100" dirty="0" err="1"/>
              <a:t>self.spi.write_data</a:t>
            </a:r>
            <a:r>
              <a:rPr lang="en-US" altLang="zh-CN" sz="1100" dirty="0"/>
              <a:t>(</a:t>
            </a:r>
            <a:r>
              <a:rPr lang="en-US" altLang="zh-CN" sz="1100" dirty="0" err="1"/>
              <a:t>col_h</a:t>
            </a:r>
            <a:r>
              <a:rPr lang="en-US" altLang="zh-CN" sz="1100" dirty="0"/>
              <a:t>)</a:t>
            </a:r>
          </a:p>
          <a:p>
            <a:r>
              <a:rPr lang="en-US" altLang="zh-CN" sz="1100" dirty="0"/>
              <a:t>      </a:t>
            </a:r>
            <a:r>
              <a:rPr lang="en-US" altLang="zh-CN" sz="1100" dirty="0" err="1"/>
              <a:t>self.spi.write_data</a:t>
            </a:r>
            <a:r>
              <a:rPr lang="en-US" altLang="zh-CN" sz="1100" dirty="0"/>
              <a:t>(</a:t>
            </a:r>
            <a:r>
              <a:rPr lang="en-US" altLang="zh-CN" sz="1100" dirty="0" err="1"/>
              <a:t>col_l</a:t>
            </a:r>
            <a:r>
              <a:rPr lang="en-US" altLang="zh-CN" sz="1100" dirty="0"/>
              <a:t>)</a:t>
            </a:r>
            <a:endParaRPr lang="zh-CN" altLang="en-US" sz="11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A82DB5-E6AD-43D2-80CD-70EB4AD7097C}"/>
              </a:ext>
            </a:extLst>
          </p:cNvPr>
          <p:cNvSpPr txBox="1"/>
          <p:nvPr/>
        </p:nvSpPr>
        <p:spPr>
          <a:xfrm>
            <a:off x="2411760" y="699542"/>
            <a:ext cx="51942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100" dirty="0"/>
              <a:t>先写入命令</a:t>
            </a:r>
            <a:r>
              <a:rPr lang="en-US" altLang="zh-CN" sz="1100" dirty="0"/>
              <a:t>0x2a,</a:t>
            </a:r>
            <a:r>
              <a:rPr lang="zh-CN" altLang="zh-CN" sz="1100" dirty="0"/>
              <a:t>再写入数据</a:t>
            </a:r>
            <a:r>
              <a:rPr lang="en-US" altLang="zh-CN" sz="1100" dirty="0"/>
              <a:t>X</a:t>
            </a:r>
            <a:r>
              <a:rPr lang="zh-CN" altLang="zh-CN" sz="1100" dirty="0"/>
              <a:t>轴的起始点和终止点；写入命令</a:t>
            </a:r>
            <a:r>
              <a:rPr lang="en-US" altLang="zh-CN" sz="1100" dirty="0"/>
              <a:t>0x2b,</a:t>
            </a:r>
            <a:r>
              <a:rPr lang="zh-CN" altLang="zh-CN" sz="1100" dirty="0"/>
              <a:t>再写入数据</a:t>
            </a:r>
            <a:r>
              <a:rPr lang="en-US" altLang="zh-CN" sz="1100" dirty="0"/>
              <a:t>Y</a:t>
            </a:r>
            <a:r>
              <a:rPr lang="zh-CN" altLang="zh-CN" sz="1100" dirty="0"/>
              <a:t>轴的起始点和终止点；写入命令</a:t>
            </a:r>
            <a:r>
              <a:rPr lang="en-US" altLang="zh-CN" sz="1100" dirty="0"/>
              <a:t>0x2c,</a:t>
            </a:r>
            <a:r>
              <a:rPr lang="zh-CN" altLang="zh-CN" sz="1100" dirty="0"/>
              <a:t>再分别写入数据颜色的高八位和低八位。（其中你所设置的</a:t>
            </a:r>
            <a:r>
              <a:rPr lang="en-US" altLang="zh-CN" sz="1100" dirty="0"/>
              <a:t>XY</a:t>
            </a:r>
            <a:r>
              <a:rPr lang="zh-CN" altLang="zh-CN" sz="1100" dirty="0"/>
              <a:t>轴围成面积覆盖了多少个点，就将循环多少次写入数据颜色）</a:t>
            </a:r>
            <a:endParaRPr lang="zh-CN" altLang="en-US" sz="11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C6E56D-5A80-4064-BCBB-061FD7CED02B}"/>
              </a:ext>
            </a:extLst>
          </p:cNvPr>
          <p:cNvSpPr txBox="1"/>
          <p:nvPr/>
        </p:nvSpPr>
        <p:spPr>
          <a:xfrm>
            <a:off x="4139952" y="1416917"/>
            <a:ext cx="31683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#</a:t>
            </a:r>
            <a:r>
              <a:rPr lang="zh-CN" altLang="en-US" sz="1100" b="1" dirty="0"/>
              <a:t>画垂直线函数</a:t>
            </a:r>
            <a:r>
              <a:rPr lang="zh-CN" altLang="en-US" sz="1100" dirty="0"/>
              <a:t>：</a:t>
            </a:r>
            <a:r>
              <a:rPr lang="en-US" altLang="zh-CN" sz="1100" dirty="0" err="1"/>
              <a:t>x,y</a:t>
            </a:r>
            <a:r>
              <a:rPr lang="zh-CN" altLang="en-US" sz="1100" dirty="0"/>
              <a:t>起始做标</a:t>
            </a:r>
            <a:r>
              <a:rPr lang="en-US" altLang="zh-CN" sz="1100" dirty="0"/>
              <a:t>,</a:t>
            </a:r>
            <a:r>
              <a:rPr lang="zh-CN" altLang="en-US" sz="1100" dirty="0"/>
              <a:t>屏幕左上角是</a:t>
            </a:r>
            <a:r>
              <a:rPr lang="en-US" altLang="zh-CN" sz="1100" dirty="0"/>
              <a:t>0,0;</a:t>
            </a:r>
          </a:p>
          <a:p>
            <a:r>
              <a:rPr lang="en-US" altLang="zh-CN" sz="1100" dirty="0"/>
              <a:t>  #</a:t>
            </a:r>
            <a:r>
              <a:rPr lang="zh-CN" altLang="en-US" sz="1100" dirty="0"/>
              <a:t>屏幕右下角是</a:t>
            </a:r>
            <a:r>
              <a:rPr lang="en-US" altLang="zh-CN" sz="1100" dirty="0"/>
              <a:t>127,159;len</a:t>
            </a:r>
            <a:r>
              <a:rPr lang="zh-CN" altLang="en-US" sz="1100" dirty="0"/>
              <a:t>是长度</a:t>
            </a:r>
            <a:r>
              <a:rPr lang="en-US" altLang="zh-CN" sz="1100" dirty="0"/>
              <a:t>;color: </a:t>
            </a:r>
            <a:r>
              <a:rPr lang="zh-CN" altLang="en-US" sz="1100" dirty="0"/>
              <a:t>特定颜色</a:t>
            </a:r>
          </a:p>
          <a:p>
            <a:r>
              <a:rPr lang="zh-CN" altLang="en-US" sz="1100" dirty="0"/>
              <a:t>  </a:t>
            </a:r>
            <a:r>
              <a:rPr lang="en-US" altLang="zh-CN" sz="1100" dirty="0"/>
              <a:t>def </a:t>
            </a:r>
            <a:r>
              <a:rPr lang="en-US" altLang="zh-CN" sz="1100" dirty="0" err="1"/>
              <a:t>put_vline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self,x,y,len,color</a:t>
            </a:r>
            <a:r>
              <a:rPr lang="en-US" altLang="zh-CN" sz="1100" dirty="0"/>
              <a:t>):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col_h</a:t>
            </a:r>
            <a:r>
              <a:rPr lang="en-US" altLang="zh-CN" sz="1100" dirty="0"/>
              <a:t>=(color&amp;0xff00)&gt;&gt;8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col_l</a:t>
            </a:r>
            <a:r>
              <a:rPr lang="en-US" altLang="zh-CN" sz="1100" dirty="0"/>
              <a:t>=color&amp;0x00ff   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self.spi.write_cmd</a:t>
            </a:r>
            <a:r>
              <a:rPr lang="en-US" altLang="zh-CN" sz="1100" dirty="0"/>
              <a:t>(0x2a) #</a:t>
            </a:r>
            <a:r>
              <a:rPr lang="zh-CN" altLang="en-US" sz="1100" dirty="0"/>
              <a:t>画</a:t>
            </a:r>
            <a:r>
              <a:rPr lang="en-US" altLang="zh-CN" sz="1100" dirty="0"/>
              <a:t>X</a:t>
            </a:r>
            <a:r>
              <a:rPr lang="zh-CN" altLang="en-US" sz="1100" dirty="0"/>
              <a:t>轴命令</a:t>
            </a:r>
            <a:r>
              <a:rPr lang="en-US" altLang="zh-CN" sz="1100" dirty="0"/>
              <a:t>   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self.spi.write_data</a:t>
            </a:r>
            <a:r>
              <a:rPr lang="en-US" altLang="zh-CN" sz="1100" dirty="0"/>
              <a:t>(0x00)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self.spi.write_data</a:t>
            </a:r>
            <a:r>
              <a:rPr lang="en-US" altLang="zh-CN" sz="1100" dirty="0"/>
              <a:t>(0x02+x)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self.spi.write_data</a:t>
            </a:r>
            <a:r>
              <a:rPr lang="en-US" altLang="zh-CN" sz="1100" dirty="0"/>
              <a:t>(0x00)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self.spi.write_data</a:t>
            </a:r>
            <a:r>
              <a:rPr lang="en-US" altLang="zh-CN" sz="1100" dirty="0"/>
              <a:t>(0x02+x)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self.spi.write_cmd</a:t>
            </a:r>
            <a:r>
              <a:rPr lang="en-US" altLang="zh-CN" sz="1100" dirty="0"/>
              <a:t>(0x2b) #</a:t>
            </a:r>
            <a:r>
              <a:rPr lang="zh-CN" altLang="en-US" sz="1100" dirty="0"/>
              <a:t>画</a:t>
            </a:r>
            <a:r>
              <a:rPr lang="en-US" altLang="zh-CN" sz="1100" dirty="0"/>
              <a:t>y</a:t>
            </a:r>
            <a:r>
              <a:rPr lang="zh-CN" altLang="en-US" sz="1100" dirty="0"/>
              <a:t>轴命令</a:t>
            </a:r>
            <a:r>
              <a:rPr lang="en-US" altLang="zh-CN" sz="1100" dirty="0"/>
              <a:t> 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self.spi.write_data</a:t>
            </a:r>
            <a:r>
              <a:rPr lang="en-US" altLang="zh-CN" sz="1100" dirty="0"/>
              <a:t>(0x00)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self.spi.write_data</a:t>
            </a:r>
            <a:r>
              <a:rPr lang="en-US" altLang="zh-CN" sz="1100" dirty="0"/>
              <a:t>(0x01+y)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self.spi.write_data</a:t>
            </a:r>
            <a:r>
              <a:rPr lang="en-US" altLang="zh-CN" sz="1100" dirty="0"/>
              <a:t>(0x00)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self.spi.write_data</a:t>
            </a:r>
            <a:r>
              <a:rPr lang="en-US" altLang="zh-CN" sz="1100" dirty="0"/>
              <a:t>(0x01+y+len)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self.spi.write_cmd</a:t>
            </a:r>
            <a:r>
              <a:rPr lang="en-US" altLang="zh-CN" sz="1100" dirty="0"/>
              <a:t>(0x2c) #</a:t>
            </a:r>
            <a:r>
              <a:rPr lang="zh-CN" altLang="en-US" sz="1100" dirty="0"/>
              <a:t>填充颜色命令 </a:t>
            </a:r>
            <a:endParaRPr lang="en-US" altLang="zh-CN" sz="1100" dirty="0"/>
          </a:p>
          <a:p>
            <a:r>
              <a:rPr lang="en-US" altLang="zh-CN" sz="1100" dirty="0"/>
              <a:t>    for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in range (</a:t>
            </a:r>
            <a:r>
              <a:rPr lang="en-US" altLang="zh-CN" sz="1100" dirty="0" err="1"/>
              <a:t>len</a:t>
            </a:r>
            <a:r>
              <a:rPr lang="en-US" altLang="zh-CN" sz="1100" dirty="0"/>
              <a:t>):</a:t>
            </a:r>
          </a:p>
          <a:p>
            <a:r>
              <a:rPr lang="en-US" altLang="zh-CN" sz="1100" dirty="0"/>
              <a:t>      </a:t>
            </a:r>
            <a:r>
              <a:rPr lang="en-US" altLang="zh-CN" sz="1100" dirty="0" err="1"/>
              <a:t>self.spi.write_data</a:t>
            </a:r>
            <a:r>
              <a:rPr lang="en-US" altLang="zh-CN" sz="1100" dirty="0"/>
              <a:t>(</a:t>
            </a:r>
            <a:r>
              <a:rPr lang="en-US" altLang="zh-CN" sz="1100" dirty="0" err="1"/>
              <a:t>col_h</a:t>
            </a:r>
            <a:r>
              <a:rPr lang="en-US" altLang="zh-CN" sz="1100" dirty="0"/>
              <a:t>)</a:t>
            </a:r>
          </a:p>
          <a:p>
            <a:r>
              <a:rPr lang="en-US" altLang="zh-CN" sz="1100" dirty="0"/>
              <a:t>      </a:t>
            </a:r>
            <a:r>
              <a:rPr lang="en-US" altLang="zh-CN" sz="1100" dirty="0" err="1"/>
              <a:t>self.spi.write_data</a:t>
            </a:r>
            <a:r>
              <a:rPr lang="en-US" altLang="zh-CN" sz="1100" dirty="0"/>
              <a:t>(</a:t>
            </a:r>
            <a:r>
              <a:rPr lang="en-US" altLang="zh-CN" sz="1100" dirty="0" err="1"/>
              <a:t>col_l</a:t>
            </a:r>
            <a:r>
              <a:rPr lang="en-US" altLang="zh-CN" sz="1100" dirty="0"/>
              <a:t>)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3442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2ECBAD3-8B0A-43B0-A9F4-04A453554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307" y="7597"/>
            <a:ext cx="3065868" cy="5143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60B4280-E887-44A6-9A77-63E72BDC4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7597"/>
            <a:ext cx="3163202" cy="504690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12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液晶屏实现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57967" y="761855"/>
            <a:ext cx="768731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画倾斜直线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6CDCA5-C874-43AD-B89A-342687D76BB5}"/>
              </a:ext>
            </a:extLst>
          </p:cNvPr>
          <p:cNvSpPr txBox="1"/>
          <p:nvPr/>
        </p:nvSpPr>
        <p:spPr>
          <a:xfrm>
            <a:off x="226054" y="1779662"/>
            <a:ext cx="2216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(x1,y1)</a:t>
            </a:r>
            <a:r>
              <a:rPr lang="zh-CN" altLang="en-US" dirty="0"/>
              <a:t>为起始坐标</a:t>
            </a:r>
            <a:endParaRPr lang="en-US" altLang="zh-CN" dirty="0"/>
          </a:p>
          <a:p>
            <a:r>
              <a:rPr lang="en-US" altLang="zh-CN" dirty="0"/>
              <a:t>(x2,y2)</a:t>
            </a:r>
            <a:r>
              <a:rPr lang="zh-CN" altLang="en-US" dirty="0"/>
              <a:t>为终止坐标</a:t>
            </a:r>
            <a:endParaRPr lang="en-US" altLang="zh-CN" dirty="0"/>
          </a:p>
          <a:p>
            <a:r>
              <a:rPr lang="en-US" altLang="zh-CN" dirty="0"/>
              <a:t>color</a:t>
            </a:r>
            <a:r>
              <a:rPr lang="zh-CN" altLang="en-US" dirty="0"/>
              <a:t>为直线颜色</a:t>
            </a:r>
          </a:p>
        </p:txBody>
      </p:sp>
    </p:spTree>
    <p:extLst>
      <p:ext uri="{BB962C8B-B14F-4D97-AF65-F5344CB8AC3E}">
        <p14:creationId xmlns:p14="http://schemas.microsoft.com/office/powerpoint/2010/main" val="249771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13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液晶屏实现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57835" y="864870"/>
            <a:ext cx="768731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>
                <a:ea typeface="宋体" panose="02010600030101010101" pitchFamily="2" charset="-122"/>
                <a:cs typeface="Times New Roman" panose="02020603050405020304" pitchFamily="18" charset="0"/>
              </a:rPr>
              <a:t>画矩形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262FBB-AF1E-411B-AAD5-C053AA32AA37}"/>
              </a:ext>
            </a:extLst>
          </p:cNvPr>
          <p:cNvSpPr txBox="1"/>
          <p:nvPr/>
        </p:nvSpPr>
        <p:spPr>
          <a:xfrm>
            <a:off x="611560" y="1245513"/>
            <a:ext cx="4968552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 </a:t>
            </a:r>
            <a:r>
              <a:rPr lang="en-US" altLang="zh-CN" sz="1100" dirty="0"/>
              <a:t>#</a:t>
            </a:r>
            <a:r>
              <a:rPr lang="zh-CN" altLang="en-US" sz="1100" dirty="0"/>
              <a:t>画矩形函数，</a:t>
            </a:r>
            <a:r>
              <a:rPr lang="en-US" altLang="zh-CN" sz="1100" dirty="0" err="1"/>
              <a:t>x,y</a:t>
            </a:r>
            <a:r>
              <a:rPr lang="zh-CN" altLang="en-US" sz="1100" dirty="0"/>
              <a:t>为起始点的横纵坐标，</a:t>
            </a:r>
            <a:r>
              <a:rPr lang="en-US" altLang="zh-CN" sz="1100" dirty="0" err="1"/>
              <a:t>x_len,y_len</a:t>
            </a:r>
            <a:r>
              <a:rPr lang="zh-CN" altLang="en-US" sz="1100" dirty="0"/>
              <a:t>为两个边的长度</a:t>
            </a:r>
          </a:p>
          <a:p>
            <a:r>
              <a:rPr lang="zh-CN" altLang="en-US" sz="1100" dirty="0"/>
              <a:t>  </a:t>
            </a:r>
            <a:r>
              <a:rPr lang="en-US" altLang="zh-CN" sz="1100" dirty="0"/>
              <a:t>def </a:t>
            </a:r>
            <a:r>
              <a:rPr lang="en-US" altLang="zh-CN" sz="1100" dirty="0" err="1"/>
              <a:t>putrect</a:t>
            </a:r>
            <a:r>
              <a:rPr lang="en-US" altLang="zh-CN" sz="1100" dirty="0"/>
              <a:t>(</a:t>
            </a:r>
            <a:r>
              <a:rPr lang="en-US" altLang="zh-CN" sz="1100" dirty="0" err="1"/>
              <a:t>self,x,y,x_len,y_len,color</a:t>
            </a:r>
            <a:r>
              <a:rPr lang="en-US" altLang="zh-CN" sz="1100" dirty="0"/>
              <a:t>):</a:t>
            </a:r>
          </a:p>
          <a:p>
            <a:r>
              <a:rPr lang="en-US" altLang="zh-CN" sz="1100" dirty="0"/>
              <a:t>    #print(12)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col_h</a:t>
            </a:r>
            <a:r>
              <a:rPr lang="en-US" altLang="zh-CN" sz="1100" dirty="0"/>
              <a:t>=(color&amp;0xff00)&gt;&gt;8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col_l</a:t>
            </a:r>
            <a:r>
              <a:rPr lang="en-US" altLang="zh-CN" sz="1100" dirty="0"/>
              <a:t>=color&amp;0x00ff   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self.spi.write_cmd</a:t>
            </a:r>
            <a:r>
              <a:rPr lang="en-US" altLang="zh-CN" sz="1100" dirty="0"/>
              <a:t>(0x2a) #</a:t>
            </a:r>
            <a:r>
              <a:rPr lang="zh-CN" altLang="en-US" sz="1100" dirty="0"/>
              <a:t>画</a:t>
            </a:r>
            <a:r>
              <a:rPr lang="en-US" altLang="zh-CN" sz="1100" dirty="0"/>
              <a:t>X</a:t>
            </a:r>
            <a:r>
              <a:rPr lang="zh-CN" altLang="en-US" sz="1100" dirty="0"/>
              <a:t>轴命令</a:t>
            </a:r>
            <a:r>
              <a:rPr lang="en-US" altLang="zh-CN" sz="1100" dirty="0"/>
              <a:t> 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self.spi.write_data</a:t>
            </a:r>
            <a:r>
              <a:rPr lang="en-US" altLang="zh-CN" sz="1100" dirty="0"/>
              <a:t>(0x00)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self.spi.write_data</a:t>
            </a:r>
            <a:r>
              <a:rPr lang="en-US" altLang="zh-CN" sz="1100" dirty="0"/>
              <a:t>(0x02+x)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self.spi.write_data</a:t>
            </a:r>
            <a:r>
              <a:rPr lang="en-US" altLang="zh-CN" sz="1100" dirty="0"/>
              <a:t>(0x00)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self.spi.write_data</a:t>
            </a:r>
            <a:r>
              <a:rPr lang="en-US" altLang="zh-CN" sz="1100" dirty="0"/>
              <a:t>(0x02+x+x_len-1)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self.spi.write_cmd</a:t>
            </a:r>
            <a:r>
              <a:rPr lang="en-US" altLang="zh-CN" sz="1100" dirty="0"/>
              <a:t>(0x2b) #</a:t>
            </a:r>
            <a:r>
              <a:rPr lang="zh-CN" altLang="en-US" sz="1100" dirty="0"/>
              <a:t>画</a:t>
            </a:r>
            <a:r>
              <a:rPr lang="en-US" altLang="zh-CN" sz="1100" dirty="0"/>
              <a:t>y</a:t>
            </a:r>
            <a:r>
              <a:rPr lang="zh-CN" altLang="en-US" sz="1100" dirty="0"/>
              <a:t>轴命令</a:t>
            </a:r>
            <a:r>
              <a:rPr lang="en-US" altLang="zh-CN" sz="1100" dirty="0"/>
              <a:t> 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self.spi.write_data</a:t>
            </a:r>
            <a:r>
              <a:rPr lang="en-US" altLang="zh-CN" sz="1100" dirty="0"/>
              <a:t>(0x00)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self.spi.write_data</a:t>
            </a:r>
            <a:r>
              <a:rPr lang="en-US" altLang="zh-CN" sz="1100" dirty="0"/>
              <a:t>(0x01+y)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self.spi.write_data</a:t>
            </a:r>
            <a:r>
              <a:rPr lang="en-US" altLang="zh-CN" sz="1100" dirty="0"/>
              <a:t>(0x00)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self.spi.write_data</a:t>
            </a:r>
            <a:r>
              <a:rPr lang="en-US" altLang="zh-CN" sz="1100" dirty="0"/>
              <a:t>(0x01+y+y_len-1)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self.spi.write_cmd</a:t>
            </a:r>
            <a:r>
              <a:rPr lang="en-US" altLang="zh-CN" sz="1100" dirty="0"/>
              <a:t>(0x2c) #</a:t>
            </a:r>
            <a:r>
              <a:rPr lang="zh-CN" altLang="en-US" sz="1100" dirty="0"/>
              <a:t>填充颜色命令 </a:t>
            </a:r>
            <a:endParaRPr lang="en-US" altLang="zh-CN" sz="1100" dirty="0"/>
          </a:p>
          <a:p>
            <a:r>
              <a:rPr lang="en-US" altLang="zh-CN" sz="1100" dirty="0"/>
              <a:t>    for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in range ((x_len+1)*(y_len+1)):</a:t>
            </a:r>
          </a:p>
          <a:p>
            <a:r>
              <a:rPr lang="en-US" altLang="zh-CN" sz="1100" dirty="0"/>
              <a:t>      </a:t>
            </a:r>
            <a:r>
              <a:rPr lang="en-US" altLang="zh-CN" sz="1100" dirty="0" err="1"/>
              <a:t>self.spi.write_data</a:t>
            </a:r>
            <a:r>
              <a:rPr lang="en-US" altLang="zh-CN" sz="1100" dirty="0"/>
              <a:t>(</a:t>
            </a:r>
            <a:r>
              <a:rPr lang="en-US" altLang="zh-CN" sz="1100" dirty="0" err="1"/>
              <a:t>col_h</a:t>
            </a:r>
            <a:r>
              <a:rPr lang="en-US" altLang="zh-CN" sz="1100" dirty="0"/>
              <a:t>)</a:t>
            </a:r>
          </a:p>
          <a:p>
            <a:r>
              <a:rPr lang="en-US" altLang="zh-CN" sz="1100" dirty="0"/>
              <a:t>      </a:t>
            </a:r>
            <a:r>
              <a:rPr lang="en-US" altLang="zh-CN" sz="1100" dirty="0" err="1"/>
              <a:t>self.spi.write_data</a:t>
            </a:r>
            <a:r>
              <a:rPr lang="en-US" altLang="zh-CN" sz="1100" dirty="0"/>
              <a:t>(</a:t>
            </a:r>
            <a:r>
              <a:rPr lang="en-US" altLang="zh-CN" sz="1100" dirty="0" err="1"/>
              <a:t>col_l</a:t>
            </a:r>
            <a:r>
              <a:rPr lang="en-US" altLang="zh-CN" sz="1100" dirty="0"/>
              <a:t>) 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0269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14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液晶屏实现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48042" y="594266"/>
            <a:ext cx="768731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dirty="0">
                <a:ea typeface="宋体" panose="02010600030101010101" pitchFamily="2" charset="-122"/>
                <a:cs typeface="Times New Roman" panose="02020603050405020304" pitchFamily="18" charset="0"/>
              </a:rPr>
              <a:t>画圆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34A0A1-F94C-4DE8-BF6C-5F33087A6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687" y="847838"/>
            <a:ext cx="2661706" cy="409070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43D1136-ED1D-49D9-B346-07C8120D30DC}"/>
              </a:ext>
            </a:extLst>
          </p:cNvPr>
          <p:cNvSpPr txBox="1"/>
          <p:nvPr/>
        </p:nvSpPr>
        <p:spPr>
          <a:xfrm>
            <a:off x="4487687" y="351720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#</a:t>
            </a:r>
            <a:r>
              <a:rPr lang="zh-CN" altLang="en-US" sz="1200" dirty="0"/>
              <a:t>画圆</a:t>
            </a:r>
            <a:r>
              <a:rPr lang="en-US" altLang="zh-CN" sz="1200" dirty="0"/>
              <a:t>(</a:t>
            </a:r>
            <a:r>
              <a:rPr lang="zh-CN" altLang="en-US" sz="1200" dirty="0"/>
              <a:t>实心</a:t>
            </a:r>
            <a:r>
              <a:rPr lang="en-US" altLang="zh-CN" sz="1200" dirty="0"/>
              <a:t>)</a:t>
            </a:r>
            <a:r>
              <a:rPr lang="zh-CN" altLang="en-US" sz="1200" dirty="0"/>
              <a:t>函数：</a:t>
            </a:r>
            <a:r>
              <a:rPr lang="en-US" altLang="zh-CN" sz="1200" dirty="0" err="1"/>
              <a:t>x,y</a:t>
            </a:r>
            <a:r>
              <a:rPr lang="zh-CN" altLang="en-US" sz="1200" dirty="0"/>
              <a:t>为圆心坐标，</a:t>
            </a:r>
            <a:r>
              <a:rPr lang="en-US" altLang="zh-CN" sz="1200" dirty="0"/>
              <a:t>r</a:t>
            </a:r>
            <a:r>
              <a:rPr lang="zh-CN" altLang="en-US" sz="1200" dirty="0"/>
              <a:t>为圆的半径，</a:t>
            </a:r>
            <a:r>
              <a:rPr lang="en-US" altLang="zh-CN" sz="1200" dirty="0"/>
              <a:t>color</a:t>
            </a:r>
            <a:r>
              <a:rPr lang="zh-CN" altLang="en-US" sz="1200" dirty="0"/>
              <a:t>为指定填充颜色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4C1C10-33E7-406D-ACEE-59F30967C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25" y="1491630"/>
            <a:ext cx="3200400" cy="328612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7188041-C0C3-4B6A-99FE-4507D4965966}"/>
              </a:ext>
            </a:extLst>
          </p:cNvPr>
          <p:cNvSpPr txBox="1"/>
          <p:nvPr/>
        </p:nvSpPr>
        <p:spPr>
          <a:xfrm>
            <a:off x="899592" y="979540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#</a:t>
            </a:r>
            <a:r>
              <a:rPr lang="zh-CN" altLang="en-US" sz="1200" dirty="0"/>
              <a:t>画圆</a:t>
            </a:r>
            <a:r>
              <a:rPr lang="en-US" altLang="zh-CN" sz="1200" dirty="0"/>
              <a:t>(</a:t>
            </a:r>
            <a:r>
              <a:rPr lang="zh-CN" altLang="en-US" sz="1200" dirty="0"/>
              <a:t>空心</a:t>
            </a:r>
            <a:r>
              <a:rPr lang="en-US" altLang="zh-CN" sz="1200" dirty="0"/>
              <a:t>)</a:t>
            </a:r>
            <a:r>
              <a:rPr lang="zh-CN" altLang="en-US" sz="1200" dirty="0"/>
              <a:t>函数：</a:t>
            </a:r>
            <a:r>
              <a:rPr lang="en-US" altLang="zh-CN" sz="1200" dirty="0" err="1"/>
              <a:t>x,y</a:t>
            </a:r>
            <a:r>
              <a:rPr lang="zh-CN" altLang="en-US" sz="1200" dirty="0"/>
              <a:t>为圆心坐标，</a:t>
            </a:r>
            <a:r>
              <a:rPr lang="en-US" altLang="zh-CN" sz="1200" dirty="0"/>
              <a:t>r</a:t>
            </a:r>
            <a:r>
              <a:rPr lang="zh-CN" altLang="en-US" sz="1200" dirty="0"/>
              <a:t>为圆的半径，</a:t>
            </a:r>
            <a:r>
              <a:rPr lang="en-US" altLang="zh-CN" sz="1200" dirty="0"/>
              <a:t>color</a:t>
            </a:r>
            <a:r>
              <a:rPr lang="zh-CN" altLang="en-US" sz="1200" dirty="0"/>
              <a:t>为指定圆周颜色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77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15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画国旗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94B278-FEB6-4D2D-B791-1F1D1FAAE0E5}"/>
              </a:ext>
            </a:extLst>
          </p:cNvPr>
          <p:cNvSpPr txBox="1"/>
          <p:nvPr/>
        </p:nvSpPr>
        <p:spPr>
          <a:xfrm>
            <a:off x="346007" y="915566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def </a:t>
            </a:r>
            <a:r>
              <a:rPr lang="en-US" altLang="zh-CN" sz="1200" dirty="0" err="1"/>
              <a:t>flag_Germany</a:t>
            </a:r>
            <a:r>
              <a:rPr lang="en-US" altLang="zh-CN" sz="1200" dirty="0"/>
              <a:t>(): #</a:t>
            </a:r>
            <a:r>
              <a:rPr lang="zh-CN" altLang="en-US" sz="1200" dirty="0"/>
              <a:t>德国国旗</a:t>
            </a:r>
            <a:endParaRPr lang="en-US" altLang="zh-CN" sz="1200" dirty="0"/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disp.putrect</a:t>
            </a:r>
            <a:r>
              <a:rPr lang="en-US" altLang="zh-CN" sz="1200" dirty="0"/>
              <a:t>(20,20,100,20,disp.BLACK) #</a:t>
            </a:r>
            <a:r>
              <a:rPr lang="zh-CN" altLang="en-US" sz="1200" dirty="0"/>
              <a:t>画黑色矩形  </a:t>
            </a:r>
            <a:endParaRPr lang="en-US" altLang="zh-CN" sz="1200" dirty="0"/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disp.putrect</a:t>
            </a:r>
            <a:r>
              <a:rPr lang="en-US" altLang="zh-CN" sz="1200" dirty="0"/>
              <a:t>(20,40,100,20,disp.RED) #</a:t>
            </a:r>
            <a:r>
              <a:rPr lang="zh-CN" altLang="en-US" sz="1200" dirty="0"/>
              <a:t>画红色矩形 </a:t>
            </a:r>
            <a:endParaRPr lang="en-US" altLang="zh-CN" sz="1200" dirty="0"/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disp.putrect</a:t>
            </a:r>
            <a:r>
              <a:rPr lang="en-US" altLang="zh-CN" sz="1200" dirty="0"/>
              <a:t>(20,60,100,20,disp.ORANGE) #</a:t>
            </a:r>
            <a:r>
              <a:rPr lang="zh-CN" altLang="en-US" sz="1200" dirty="0"/>
              <a:t>画金色矩形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91B169-EC0A-4671-B8FE-723C4014AF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89242" y="-65543"/>
            <a:ext cx="1566173" cy="208823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49C53A1-61B8-4BB0-BD21-25D4FF7B41EF}"/>
              </a:ext>
            </a:extLst>
          </p:cNvPr>
          <p:cNvSpPr txBox="1"/>
          <p:nvPr/>
        </p:nvSpPr>
        <p:spPr>
          <a:xfrm>
            <a:off x="293545" y="2211710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def </a:t>
            </a:r>
            <a:r>
              <a:rPr lang="en-US" altLang="zh-CN" sz="1200" dirty="0" err="1"/>
              <a:t>flag_French</a:t>
            </a:r>
            <a:r>
              <a:rPr lang="en-US" altLang="zh-CN" sz="1200" dirty="0"/>
              <a:t>(): #</a:t>
            </a:r>
            <a:r>
              <a:rPr lang="zh-CN" altLang="en-US" sz="1200" dirty="0"/>
              <a:t>法国国旗</a:t>
            </a:r>
            <a:endParaRPr lang="en-US" altLang="zh-CN" sz="1200" dirty="0"/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disp.putrect</a:t>
            </a:r>
            <a:r>
              <a:rPr lang="en-US" altLang="zh-CN" sz="1200" dirty="0"/>
              <a:t>(20,20,20,90,disp.BLUE) #</a:t>
            </a:r>
            <a:r>
              <a:rPr lang="zh-CN" altLang="en-US" sz="1200" dirty="0"/>
              <a:t>画蓝色矩形 </a:t>
            </a:r>
            <a:endParaRPr lang="en-US" altLang="zh-CN" sz="1200" dirty="0"/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disp.putrect</a:t>
            </a:r>
            <a:r>
              <a:rPr lang="en-US" altLang="zh-CN" sz="1200" dirty="0"/>
              <a:t>(40,20,20,90,disp.WHITE) #</a:t>
            </a:r>
            <a:r>
              <a:rPr lang="zh-CN" altLang="en-US" sz="1200" dirty="0"/>
              <a:t>画白色矩形 </a:t>
            </a:r>
            <a:endParaRPr lang="en-US" altLang="zh-CN" sz="1200" dirty="0"/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disp.putrect</a:t>
            </a:r>
            <a:r>
              <a:rPr lang="en-US" altLang="zh-CN" sz="1200" dirty="0"/>
              <a:t>(60,20,20,90,disp.RED) #</a:t>
            </a:r>
            <a:r>
              <a:rPr lang="zh-CN" altLang="en-US" sz="1200" dirty="0"/>
              <a:t>画红色矩形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EF7C8C-9ED2-41AA-A380-6D4BB94231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86209" y="1500197"/>
            <a:ext cx="1568773" cy="209169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2F4F551-3923-4726-A2DB-9A5A43F75A66}"/>
              </a:ext>
            </a:extLst>
          </p:cNvPr>
          <p:cNvSpPr txBox="1"/>
          <p:nvPr/>
        </p:nvSpPr>
        <p:spPr>
          <a:xfrm>
            <a:off x="293545" y="3427366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def </a:t>
            </a:r>
            <a:r>
              <a:rPr lang="en-US" altLang="zh-CN" sz="1200" dirty="0" err="1"/>
              <a:t>flag_Japan</a:t>
            </a:r>
            <a:r>
              <a:rPr lang="en-US" altLang="zh-CN" sz="1200" dirty="0"/>
              <a:t>(): #</a:t>
            </a:r>
            <a:r>
              <a:rPr lang="zh-CN" altLang="en-US" sz="1200" dirty="0"/>
              <a:t>日本国旗</a:t>
            </a:r>
            <a:endParaRPr lang="en-US" altLang="zh-CN" sz="1200" dirty="0"/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disp.putrect</a:t>
            </a:r>
            <a:r>
              <a:rPr lang="en-US" altLang="zh-CN" sz="1200" dirty="0"/>
              <a:t>(20,20,90,60,WHITE) #</a:t>
            </a:r>
            <a:r>
              <a:rPr lang="zh-CN" altLang="en-US" sz="1200" dirty="0"/>
              <a:t>画白色矩形 </a:t>
            </a:r>
            <a:endParaRPr lang="en-US" altLang="zh-CN" sz="1200" dirty="0"/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disp.put_circle_back</a:t>
            </a:r>
            <a:r>
              <a:rPr lang="en-US" altLang="zh-CN" sz="1200" dirty="0"/>
              <a:t>(65,50,20,disp.WHITE) #</a:t>
            </a:r>
            <a:r>
              <a:rPr lang="zh-CN" altLang="en-US" sz="1200" dirty="0"/>
              <a:t>画红色圆形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3984B4E-BB3C-40AC-9B1F-444F29A89B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90578" y="3072381"/>
            <a:ext cx="1565027" cy="20867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16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2569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液晶屏</a:t>
            </a:r>
            <a:r>
              <a:rPr lang="zh-CN" altLang="id-ID" sz="2000" dirty="0" smtClean="0">
                <a:solidFill>
                  <a:srgbClr val="445469"/>
                </a:solidFill>
                <a:latin typeface="Raleway" panose="020B0003030101060003" pitchFamily="34" charset="0"/>
              </a:rPr>
              <a:t>实现</a:t>
            </a:r>
            <a:r>
              <a:rPr lang="zh-CN" altLang="en-US" sz="2000" dirty="0" smtClean="0">
                <a:solidFill>
                  <a:srgbClr val="445469"/>
                </a:solidFill>
                <a:latin typeface="Raleway" panose="020B0003030101060003" pitchFamily="34" charset="0"/>
              </a:rPr>
              <a:t>汉字</a:t>
            </a:r>
            <a:endParaRPr lang="zh-CN" altLang="id-ID" sz="2000" dirty="0">
              <a:solidFill>
                <a:srgbClr val="445469"/>
              </a:solidFill>
              <a:latin typeface="Raleway" panose="020B0003030101060003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57835" y="864870"/>
            <a:ext cx="768731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英文字母归属于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码中，但是汉字并不算在内所以我们需要将汉字转化为点阵，进而赋值进数组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第一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步，使用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PCtoLCE2002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软件，将汉字转化为二进制码</a:t>
            </a:r>
            <a:endParaRPr lang="zh-CN" altLang="en-US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98371"/>
            <a:ext cx="4610743" cy="275310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366319" y="1798371"/>
            <a:ext cx="3816424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选项设置为如左图：</a:t>
            </a:r>
            <a:endParaRPr lang="zh-CN" altLang="en-US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17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液晶屏实现</a:t>
            </a:r>
            <a:r>
              <a:rPr lang="zh-CN" altLang="en-US" sz="2000" dirty="0">
                <a:solidFill>
                  <a:srgbClr val="445469"/>
                </a:solidFill>
                <a:latin typeface="Raleway" panose="020B0003030101060003" pitchFamily="34" charset="0"/>
              </a:rPr>
              <a:t>汉字</a:t>
            </a:r>
            <a:endParaRPr lang="zh-CN" altLang="id-ID" sz="2000" dirty="0">
              <a:solidFill>
                <a:srgbClr val="445469"/>
              </a:solidFill>
              <a:latin typeface="Raleway" panose="020B0003030101060003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9534" y="1203598"/>
            <a:ext cx="88569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0x02,0x02,0x02,0x7F,0x04,0x09,0x11,0x21,0x3F,0x01,0x09,0x11,0x21,0x41,0x05,0x02,</a:t>
            </a:r>
          </a:p>
          <a:p>
            <a:r>
              <a:rPr lang="en-US" altLang="zh-CN" dirty="0"/>
              <a:t>0x00,0x00,0x00,0xFC,0x00,0x00,0x00,0x00,0xF8,0x00,0x20,0x10,0x08,0x04,0x00,0x00,#</a:t>
            </a:r>
            <a:r>
              <a:rPr lang="zh-CN" altLang="en-US" dirty="0"/>
              <a:t>东</a:t>
            </a:r>
            <a:r>
              <a:rPr lang="en-US" altLang="zh-CN" dirty="0"/>
              <a:t>,0</a:t>
            </a:r>
          </a:p>
          <a:p>
            <a:endParaRPr lang="en-US" altLang="zh-CN" dirty="0"/>
          </a:p>
          <a:p>
            <a:r>
              <a:rPr lang="en-US" altLang="zh-CN" dirty="0"/>
              <a:t>0x04,0x04,0x04,0x04,0x04,0x7C,0x04,0x04,0x04,0x04,0x04,0x04,0x1C,0xE4,0x44,0x04,</a:t>
            </a:r>
          </a:p>
          <a:p>
            <a:r>
              <a:rPr lang="en-US" altLang="zh-CN" dirty="0"/>
              <a:t>0x40,0x40,0x40,0x44,0x48,0x50,0x60,0x40,0x40,0x40,0x40,0x42,0x42,0x42,0x3E,0x00,#</a:t>
            </a:r>
            <a:r>
              <a:rPr lang="zh-CN" altLang="en-US" dirty="0"/>
              <a:t>北</a:t>
            </a:r>
            <a:r>
              <a:rPr lang="en-US" altLang="zh-CN" dirty="0"/>
              <a:t>,1</a:t>
            </a:r>
          </a:p>
          <a:p>
            <a:endParaRPr lang="en-US" altLang="zh-CN" dirty="0"/>
          </a:p>
          <a:p>
            <a:r>
              <a:rPr lang="en-US" altLang="zh-CN" dirty="0"/>
              <a:t>0x01,0x01,0x01,0x01,0x01,0xFF,0x01,0x01,0x02,0x02,0x04,0x04,0x08,0x10,0x20,0xC0,</a:t>
            </a:r>
          </a:p>
          <a:p>
            <a:r>
              <a:rPr lang="en-US" altLang="zh-CN" dirty="0"/>
              <a:t>0x00,0x00,0x00,0x00,0x00,0xFE,0x00,0x00,0x80,0x80,0x40,0x40,0x20,0x10,0x08,0x06,#</a:t>
            </a:r>
            <a:r>
              <a:rPr lang="zh-CN" altLang="en-US" dirty="0"/>
              <a:t>大</a:t>
            </a:r>
            <a:r>
              <a:rPr lang="en-US" altLang="zh-CN" dirty="0"/>
              <a:t>,2</a:t>
            </a:r>
          </a:p>
          <a:p>
            <a:endParaRPr lang="en-US" altLang="zh-CN" dirty="0"/>
          </a:p>
          <a:p>
            <a:r>
              <a:rPr lang="en-US" altLang="zh-CN" dirty="0"/>
              <a:t>0x22,0x11,0x11,0x00,0x7F,0x40,0x80,0x1F,0x00,0x01,0xFF,0x01,0x01,0x01,0x05,0x02,</a:t>
            </a:r>
          </a:p>
          <a:p>
            <a:r>
              <a:rPr lang="en-US" altLang="zh-CN" dirty="0"/>
              <a:t>0x08,0x08,0x10,0x20,0xFE,0x02,0x04,0xE0,0x40,0x80,0xFE,0x00,0x00,0x00,0x00,0x00,#</a:t>
            </a:r>
            <a:r>
              <a:rPr lang="zh-CN" altLang="en-US" dirty="0"/>
              <a:t>学</a:t>
            </a:r>
            <a:r>
              <a:rPr lang="en-US" altLang="zh-CN" dirty="0"/>
              <a:t>,3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9534" y="892643"/>
            <a:ext cx="768731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得到结果如下：</a:t>
            </a:r>
            <a:endParaRPr lang="zh-CN" altLang="en-US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0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18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液晶屏实现</a:t>
            </a:r>
            <a:r>
              <a:rPr lang="zh-CN" altLang="en-US" sz="2000" dirty="0">
                <a:solidFill>
                  <a:srgbClr val="445469"/>
                </a:solidFill>
                <a:latin typeface="Raleway" panose="020B0003030101060003" pitchFamily="34" charset="0"/>
              </a:rPr>
              <a:t>汉字</a:t>
            </a:r>
            <a:endParaRPr lang="zh-CN" altLang="id-ID" sz="2000" dirty="0">
              <a:solidFill>
                <a:srgbClr val="445469"/>
              </a:solidFill>
              <a:latin typeface="Raleway" panose="020B0003030101060003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9534" y="892643"/>
            <a:ext cx="768731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将结果修改后如下：</a:t>
            </a:r>
            <a:endParaRPr lang="zh-CN" altLang="en-US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54" y="1419622"/>
            <a:ext cx="8869013" cy="293410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9534" y="4471048"/>
            <a:ext cx="768731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将代码放入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font.py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文件内</a:t>
            </a:r>
            <a:endParaRPr lang="zh-CN" altLang="en-US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81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19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液晶屏实现</a:t>
            </a:r>
            <a:r>
              <a:rPr lang="zh-CN" altLang="en-US" sz="2000" dirty="0">
                <a:solidFill>
                  <a:srgbClr val="445469"/>
                </a:solidFill>
                <a:latin typeface="Raleway" panose="020B0003030101060003" pitchFamily="34" charset="0"/>
              </a:rPr>
              <a:t>汉字</a:t>
            </a:r>
            <a:endParaRPr lang="zh-CN" altLang="id-ID" sz="2000" dirty="0">
              <a:solidFill>
                <a:srgbClr val="445469"/>
              </a:solidFill>
              <a:latin typeface="Raleway" panose="020B0003030101060003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9534" y="892643"/>
            <a:ext cx="7687310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上述数组为二进制码，代表的意思是：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前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各元素表示左半边，后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个元素表示右半边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但是我们在显示的时候是从右上角到左下角，所以如果要显示“东北大学”四个字，输出的顺序应为：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学、大、北、东。且是从右向左显示，故而应该先取后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个元素，之后再取前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个元素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12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 flipH="1">
            <a:off x="25775" y="370617"/>
            <a:ext cx="9118225" cy="576065"/>
            <a:chOff x="-63124" y="953937"/>
            <a:chExt cx="9118225" cy="576065"/>
          </a:xfrm>
        </p:grpSpPr>
        <p:grpSp>
          <p:nvGrpSpPr>
            <p:cNvPr id="95" name="组合 94"/>
            <p:cNvGrpSpPr/>
            <p:nvPr/>
          </p:nvGrpSpPr>
          <p:grpSpPr>
            <a:xfrm>
              <a:off x="-63124" y="953937"/>
              <a:ext cx="9118225" cy="576065"/>
              <a:chOff x="-692311" y="1033839"/>
              <a:chExt cx="9118225" cy="576065"/>
            </a:xfrm>
          </p:grpSpPr>
          <p:sp>
            <p:nvSpPr>
              <p:cNvPr id="96" name="文本框 10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211782" y="1033839"/>
                <a:ext cx="1214132" cy="576065"/>
              </a:xfrm>
              <a:prstGeom prst="rect">
                <a:avLst/>
              </a:prstGeom>
              <a:noFill/>
            </p:spPr>
            <p:txBody>
              <a:bodyPr anchor="ctr"/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3600" b="1" spc="400" dirty="0">
                    <a:solidFill>
                      <a:srgbClr val="44546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  <p:cxnSp>
            <p:nvCxnSpPr>
              <p:cNvPr id="97" name="直接连接符 96"/>
              <p:cNvCxnSpPr/>
              <p:nvPr>
                <p:custDataLst>
                  <p:tags r:id="rId2"/>
                </p:custDataLst>
              </p:nvPr>
            </p:nvCxnSpPr>
            <p:spPr>
              <a:xfrm>
                <a:off x="-692311" y="1506538"/>
                <a:ext cx="7991635" cy="0"/>
              </a:xfrm>
              <a:prstGeom prst="line">
                <a:avLst/>
              </a:prstGeom>
              <a:ln w="38100">
                <a:solidFill>
                  <a:srgbClr val="4454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矩形 97"/>
            <p:cNvSpPr/>
            <p:nvPr/>
          </p:nvSpPr>
          <p:spPr>
            <a:xfrm>
              <a:off x="6432712" y="1057304"/>
              <a:ext cx="15917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zh-CN" spc="4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</p:grpSp>
      <p:sp>
        <p:nvSpPr>
          <p:cNvPr id="101" name="TextBox 198"/>
          <p:cNvSpPr txBox="1"/>
          <p:nvPr/>
        </p:nvSpPr>
        <p:spPr>
          <a:xfrm>
            <a:off x="1390033" y="201711"/>
            <a:ext cx="2471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chemeClr val="bg1">
                    <a:lumMod val="95000"/>
                  </a:schemeClr>
                </a:solidFill>
                <a:latin typeface="Raleway" panose="020B0003030101060003" pitchFamily="34" charset="0"/>
              </a:rPr>
              <a:t>Success Words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99" name="矩形 217"/>
          <p:cNvSpPr>
            <a:spLocks noChangeArrowheads="1"/>
          </p:cNvSpPr>
          <p:nvPr/>
        </p:nvSpPr>
        <p:spPr bwMode="auto">
          <a:xfrm>
            <a:off x="579187" y="1575792"/>
            <a:ext cx="1620955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5A9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第一部分</a:t>
            </a:r>
          </a:p>
        </p:txBody>
      </p:sp>
      <p:sp>
        <p:nvSpPr>
          <p:cNvPr id="102" name="矩形 101"/>
          <p:cNvSpPr/>
          <p:nvPr/>
        </p:nvSpPr>
        <p:spPr bwMode="auto">
          <a:xfrm>
            <a:off x="3059832" y="1522860"/>
            <a:ext cx="727280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液晶屏简介</a:t>
            </a:r>
          </a:p>
        </p:txBody>
      </p:sp>
      <p:sp>
        <p:nvSpPr>
          <p:cNvPr id="103" name="任意多边形 221"/>
          <p:cNvSpPr/>
          <p:nvPr/>
        </p:nvSpPr>
        <p:spPr>
          <a:xfrm rot="2700000">
            <a:off x="2528744" y="1752249"/>
            <a:ext cx="141180" cy="141180"/>
          </a:xfrm>
          <a:custGeom>
            <a:avLst/>
            <a:gdLst>
              <a:gd name="connsiteX0" fmla="*/ 0 w 687172"/>
              <a:gd name="connsiteY0" fmla="*/ 1 h 687172"/>
              <a:gd name="connsiteX1" fmla="*/ 477930 w 687172"/>
              <a:gd name="connsiteY1" fmla="*/ 0 h 687172"/>
              <a:gd name="connsiteX2" fmla="*/ 687172 w 687172"/>
              <a:gd name="connsiteY2" fmla="*/ 209242 h 687172"/>
              <a:gd name="connsiteX3" fmla="*/ 687172 w 687172"/>
              <a:gd name="connsiteY3" fmla="*/ 687172 h 687172"/>
              <a:gd name="connsiteX4" fmla="*/ 574946 w 687172"/>
              <a:gd name="connsiteY4" fmla="*/ 687172 h 687172"/>
              <a:gd name="connsiteX5" fmla="*/ 574945 w 687172"/>
              <a:gd name="connsiteY5" fmla="*/ 238336 h 687172"/>
              <a:gd name="connsiteX6" fmla="*/ 448836 w 687172"/>
              <a:gd name="connsiteY6" fmla="*/ 112227 h 687172"/>
              <a:gd name="connsiteX7" fmla="*/ 0 w 687172"/>
              <a:gd name="connsiteY7" fmla="*/ 112227 h 6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172" h="687172">
                <a:moveTo>
                  <a:pt x="0" y="1"/>
                </a:moveTo>
                <a:lnTo>
                  <a:pt x="477930" y="0"/>
                </a:lnTo>
                <a:cubicBezTo>
                  <a:pt x="593491" y="0"/>
                  <a:pt x="687172" y="93681"/>
                  <a:pt x="687172" y="209242"/>
                </a:cubicBezTo>
                <a:lnTo>
                  <a:pt x="687172" y="687172"/>
                </a:lnTo>
                <a:lnTo>
                  <a:pt x="574946" y="687172"/>
                </a:lnTo>
                <a:lnTo>
                  <a:pt x="574945" y="238336"/>
                </a:lnTo>
                <a:cubicBezTo>
                  <a:pt x="574946" y="168688"/>
                  <a:pt x="518485" y="112227"/>
                  <a:pt x="448836" y="112227"/>
                </a:cubicBezTo>
                <a:lnTo>
                  <a:pt x="0" y="112227"/>
                </a:ln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4" name="任意多边形 222"/>
          <p:cNvSpPr/>
          <p:nvPr/>
        </p:nvSpPr>
        <p:spPr>
          <a:xfrm rot="2700000">
            <a:off x="2482768" y="1693875"/>
            <a:ext cx="257928" cy="257928"/>
          </a:xfrm>
          <a:custGeom>
            <a:avLst/>
            <a:gdLst>
              <a:gd name="connsiteX0" fmla="*/ 238336 w 1255427"/>
              <a:gd name="connsiteY0" fmla="*/ 112227 h 1255427"/>
              <a:gd name="connsiteX1" fmla="*/ 112227 w 1255427"/>
              <a:gd name="connsiteY1" fmla="*/ 238336 h 1255427"/>
              <a:gd name="connsiteX2" fmla="*/ 112227 w 1255427"/>
              <a:gd name="connsiteY2" fmla="*/ 1017091 h 1255427"/>
              <a:gd name="connsiteX3" fmla="*/ 238336 w 1255427"/>
              <a:gd name="connsiteY3" fmla="*/ 1143200 h 1255427"/>
              <a:gd name="connsiteX4" fmla="*/ 1017091 w 1255427"/>
              <a:gd name="connsiteY4" fmla="*/ 1143200 h 1255427"/>
              <a:gd name="connsiteX5" fmla="*/ 1143200 w 1255427"/>
              <a:gd name="connsiteY5" fmla="*/ 1017091 h 1255427"/>
              <a:gd name="connsiteX6" fmla="*/ 1143200 w 1255427"/>
              <a:gd name="connsiteY6" fmla="*/ 238336 h 1255427"/>
              <a:gd name="connsiteX7" fmla="*/ 1017091 w 1255427"/>
              <a:gd name="connsiteY7" fmla="*/ 112227 h 1255427"/>
              <a:gd name="connsiteX8" fmla="*/ 209242 w 1255427"/>
              <a:gd name="connsiteY8" fmla="*/ 0 h 1255427"/>
              <a:gd name="connsiteX9" fmla="*/ 1046185 w 1255427"/>
              <a:gd name="connsiteY9" fmla="*/ 0 h 1255427"/>
              <a:gd name="connsiteX10" fmla="*/ 1255427 w 1255427"/>
              <a:gd name="connsiteY10" fmla="*/ 209242 h 1255427"/>
              <a:gd name="connsiteX11" fmla="*/ 1255427 w 1255427"/>
              <a:gd name="connsiteY11" fmla="*/ 1046185 h 1255427"/>
              <a:gd name="connsiteX12" fmla="*/ 1046185 w 1255427"/>
              <a:gd name="connsiteY12" fmla="*/ 1255427 h 1255427"/>
              <a:gd name="connsiteX13" fmla="*/ 209242 w 1255427"/>
              <a:gd name="connsiteY13" fmla="*/ 1255427 h 1255427"/>
              <a:gd name="connsiteX14" fmla="*/ 0 w 1255427"/>
              <a:gd name="connsiteY14" fmla="*/ 1046185 h 1255427"/>
              <a:gd name="connsiteX15" fmla="*/ 0 w 1255427"/>
              <a:gd name="connsiteY15" fmla="*/ 209242 h 1255427"/>
              <a:gd name="connsiteX16" fmla="*/ 209242 w 1255427"/>
              <a:gd name="connsiteY16" fmla="*/ 0 h 125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5427" h="1255427">
                <a:moveTo>
                  <a:pt x="238336" y="112227"/>
                </a:moveTo>
                <a:cubicBezTo>
                  <a:pt x="168688" y="112227"/>
                  <a:pt x="112227" y="168688"/>
                  <a:pt x="112227" y="238336"/>
                </a:cubicBezTo>
                <a:lnTo>
                  <a:pt x="112227" y="1017091"/>
                </a:lnTo>
                <a:cubicBezTo>
                  <a:pt x="112227" y="1086739"/>
                  <a:pt x="168688" y="1143200"/>
                  <a:pt x="238336" y="1143200"/>
                </a:cubicBezTo>
                <a:lnTo>
                  <a:pt x="1017091" y="1143200"/>
                </a:lnTo>
                <a:cubicBezTo>
                  <a:pt x="1086739" y="1143200"/>
                  <a:pt x="1143200" y="1086739"/>
                  <a:pt x="1143200" y="1017091"/>
                </a:cubicBezTo>
                <a:lnTo>
                  <a:pt x="1143200" y="238336"/>
                </a:lnTo>
                <a:cubicBezTo>
                  <a:pt x="1143200" y="168688"/>
                  <a:pt x="1086739" y="112227"/>
                  <a:pt x="1017091" y="112227"/>
                </a:cubicBezTo>
                <a:close/>
                <a:moveTo>
                  <a:pt x="209242" y="0"/>
                </a:moveTo>
                <a:lnTo>
                  <a:pt x="1046185" y="0"/>
                </a:lnTo>
                <a:cubicBezTo>
                  <a:pt x="1161746" y="0"/>
                  <a:pt x="1255427" y="93681"/>
                  <a:pt x="1255427" y="209242"/>
                </a:cubicBezTo>
                <a:lnTo>
                  <a:pt x="1255427" y="1046185"/>
                </a:lnTo>
                <a:cubicBezTo>
                  <a:pt x="1255427" y="1161746"/>
                  <a:pt x="1161746" y="1255427"/>
                  <a:pt x="1046185" y="1255427"/>
                </a:cubicBezTo>
                <a:lnTo>
                  <a:pt x="209242" y="1255427"/>
                </a:lnTo>
                <a:cubicBezTo>
                  <a:pt x="93681" y="1255427"/>
                  <a:pt x="0" y="1161746"/>
                  <a:pt x="0" y="1046185"/>
                </a:cubicBezTo>
                <a:lnTo>
                  <a:pt x="0" y="209242"/>
                </a:lnTo>
                <a:cubicBezTo>
                  <a:pt x="0" y="93681"/>
                  <a:pt x="93681" y="0"/>
                  <a:pt x="209242" y="0"/>
                </a:cubicBez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5" name="矩形 217"/>
          <p:cNvSpPr>
            <a:spLocks noChangeArrowheads="1"/>
          </p:cNvSpPr>
          <p:nvPr/>
        </p:nvSpPr>
        <p:spPr bwMode="auto">
          <a:xfrm>
            <a:off x="579187" y="2223864"/>
            <a:ext cx="1620955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5A9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第二部分</a:t>
            </a:r>
          </a:p>
        </p:txBody>
      </p:sp>
      <p:sp>
        <p:nvSpPr>
          <p:cNvPr id="106" name="矩形 105"/>
          <p:cNvSpPr/>
          <p:nvPr/>
        </p:nvSpPr>
        <p:spPr bwMode="auto">
          <a:xfrm>
            <a:off x="3059832" y="2170932"/>
            <a:ext cx="727280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液晶屏基本应用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7" name="任意多边形 221"/>
          <p:cNvSpPr/>
          <p:nvPr/>
        </p:nvSpPr>
        <p:spPr>
          <a:xfrm rot="2700000">
            <a:off x="2528744" y="2400321"/>
            <a:ext cx="141180" cy="141180"/>
          </a:xfrm>
          <a:custGeom>
            <a:avLst/>
            <a:gdLst>
              <a:gd name="connsiteX0" fmla="*/ 0 w 687172"/>
              <a:gd name="connsiteY0" fmla="*/ 1 h 687172"/>
              <a:gd name="connsiteX1" fmla="*/ 477930 w 687172"/>
              <a:gd name="connsiteY1" fmla="*/ 0 h 687172"/>
              <a:gd name="connsiteX2" fmla="*/ 687172 w 687172"/>
              <a:gd name="connsiteY2" fmla="*/ 209242 h 687172"/>
              <a:gd name="connsiteX3" fmla="*/ 687172 w 687172"/>
              <a:gd name="connsiteY3" fmla="*/ 687172 h 687172"/>
              <a:gd name="connsiteX4" fmla="*/ 574946 w 687172"/>
              <a:gd name="connsiteY4" fmla="*/ 687172 h 687172"/>
              <a:gd name="connsiteX5" fmla="*/ 574945 w 687172"/>
              <a:gd name="connsiteY5" fmla="*/ 238336 h 687172"/>
              <a:gd name="connsiteX6" fmla="*/ 448836 w 687172"/>
              <a:gd name="connsiteY6" fmla="*/ 112227 h 687172"/>
              <a:gd name="connsiteX7" fmla="*/ 0 w 687172"/>
              <a:gd name="connsiteY7" fmla="*/ 112227 h 6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172" h="687172">
                <a:moveTo>
                  <a:pt x="0" y="1"/>
                </a:moveTo>
                <a:lnTo>
                  <a:pt x="477930" y="0"/>
                </a:lnTo>
                <a:cubicBezTo>
                  <a:pt x="593491" y="0"/>
                  <a:pt x="687172" y="93681"/>
                  <a:pt x="687172" y="209242"/>
                </a:cubicBezTo>
                <a:lnTo>
                  <a:pt x="687172" y="687172"/>
                </a:lnTo>
                <a:lnTo>
                  <a:pt x="574946" y="687172"/>
                </a:lnTo>
                <a:lnTo>
                  <a:pt x="574945" y="238336"/>
                </a:lnTo>
                <a:cubicBezTo>
                  <a:pt x="574946" y="168688"/>
                  <a:pt x="518485" y="112227"/>
                  <a:pt x="448836" y="112227"/>
                </a:cubicBezTo>
                <a:lnTo>
                  <a:pt x="0" y="112227"/>
                </a:ln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8" name="任意多边形 222"/>
          <p:cNvSpPr/>
          <p:nvPr/>
        </p:nvSpPr>
        <p:spPr>
          <a:xfrm rot="2700000">
            <a:off x="2482768" y="2341947"/>
            <a:ext cx="257928" cy="257928"/>
          </a:xfrm>
          <a:custGeom>
            <a:avLst/>
            <a:gdLst>
              <a:gd name="connsiteX0" fmla="*/ 238336 w 1255427"/>
              <a:gd name="connsiteY0" fmla="*/ 112227 h 1255427"/>
              <a:gd name="connsiteX1" fmla="*/ 112227 w 1255427"/>
              <a:gd name="connsiteY1" fmla="*/ 238336 h 1255427"/>
              <a:gd name="connsiteX2" fmla="*/ 112227 w 1255427"/>
              <a:gd name="connsiteY2" fmla="*/ 1017091 h 1255427"/>
              <a:gd name="connsiteX3" fmla="*/ 238336 w 1255427"/>
              <a:gd name="connsiteY3" fmla="*/ 1143200 h 1255427"/>
              <a:gd name="connsiteX4" fmla="*/ 1017091 w 1255427"/>
              <a:gd name="connsiteY4" fmla="*/ 1143200 h 1255427"/>
              <a:gd name="connsiteX5" fmla="*/ 1143200 w 1255427"/>
              <a:gd name="connsiteY5" fmla="*/ 1017091 h 1255427"/>
              <a:gd name="connsiteX6" fmla="*/ 1143200 w 1255427"/>
              <a:gd name="connsiteY6" fmla="*/ 238336 h 1255427"/>
              <a:gd name="connsiteX7" fmla="*/ 1017091 w 1255427"/>
              <a:gd name="connsiteY7" fmla="*/ 112227 h 1255427"/>
              <a:gd name="connsiteX8" fmla="*/ 209242 w 1255427"/>
              <a:gd name="connsiteY8" fmla="*/ 0 h 1255427"/>
              <a:gd name="connsiteX9" fmla="*/ 1046185 w 1255427"/>
              <a:gd name="connsiteY9" fmla="*/ 0 h 1255427"/>
              <a:gd name="connsiteX10" fmla="*/ 1255427 w 1255427"/>
              <a:gd name="connsiteY10" fmla="*/ 209242 h 1255427"/>
              <a:gd name="connsiteX11" fmla="*/ 1255427 w 1255427"/>
              <a:gd name="connsiteY11" fmla="*/ 1046185 h 1255427"/>
              <a:gd name="connsiteX12" fmla="*/ 1046185 w 1255427"/>
              <a:gd name="connsiteY12" fmla="*/ 1255427 h 1255427"/>
              <a:gd name="connsiteX13" fmla="*/ 209242 w 1255427"/>
              <a:gd name="connsiteY13" fmla="*/ 1255427 h 1255427"/>
              <a:gd name="connsiteX14" fmla="*/ 0 w 1255427"/>
              <a:gd name="connsiteY14" fmla="*/ 1046185 h 1255427"/>
              <a:gd name="connsiteX15" fmla="*/ 0 w 1255427"/>
              <a:gd name="connsiteY15" fmla="*/ 209242 h 1255427"/>
              <a:gd name="connsiteX16" fmla="*/ 209242 w 1255427"/>
              <a:gd name="connsiteY16" fmla="*/ 0 h 125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5427" h="1255427">
                <a:moveTo>
                  <a:pt x="238336" y="112227"/>
                </a:moveTo>
                <a:cubicBezTo>
                  <a:pt x="168688" y="112227"/>
                  <a:pt x="112227" y="168688"/>
                  <a:pt x="112227" y="238336"/>
                </a:cubicBezTo>
                <a:lnTo>
                  <a:pt x="112227" y="1017091"/>
                </a:lnTo>
                <a:cubicBezTo>
                  <a:pt x="112227" y="1086739"/>
                  <a:pt x="168688" y="1143200"/>
                  <a:pt x="238336" y="1143200"/>
                </a:cubicBezTo>
                <a:lnTo>
                  <a:pt x="1017091" y="1143200"/>
                </a:lnTo>
                <a:cubicBezTo>
                  <a:pt x="1086739" y="1143200"/>
                  <a:pt x="1143200" y="1086739"/>
                  <a:pt x="1143200" y="1017091"/>
                </a:cubicBezTo>
                <a:lnTo>
                  <a:pt x="1143200" y="238336"/>
                </a:lnTo>
                <a:cubicBezTo>
                  <a:pt x="1143200" y="168688"/>
                  <a:pt x="1086739" y="112227"/>
                  <a:pt x="1017091" y="112227"/>
                </a:cubicBezTo>
                <a:close/>
                <a:moveTo>
                  <a:pt x="209242" y="0"/>
                </a:moveTo>
                <a:lnTo>
                  <a:pt x="1046185" y="0"/>
                </a:lnTo>
                <a:cubicBezTo>
                  <a:pt x="1161746" y="0"/>
                  <a:pt x="1255427" y="93681"/>
                  <a:pt x="1255427" y="209242"/>
                </a:cubicBezTo>
                <a:lnTo>
                  <a:pt x="1255427" y="1046185"/>
                </a:lnTo>
                <a:cubicBezTo>
                  <a:pt x="1255427" y="1161746"/>
                  <a:pt x="1161746" y="1255427"/>
                  <a:pt x="1046185" y="1255427"/>
                </a:cubicBezTo>
                <a:lnTo>
                  <a:pt x="209242" y="1255427"/>
                </a:lnTo>
                <a:cubicBezTo>
                  <a:pt x="93681" y="1255427"/>
                  <a:pt x="0" y="1161746"/>
                  <a:pt x="0" y="1046185"/>
                </a:cubicBezTo>
                <a:lnTo>
                  <a:pt x="0" y="209242"/>
                </a:lnTo>
                <a:cubicBezTo>
                  <a:pt x="0" y="93681"/>
                  <a:pt x="93681" y="0"/>
                  <a:pt x="209242" y="0"/>
                </a:cubicBez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9" name="矩形 217"/>
          <p:cNvSpPr>
            <a:spLocks noChangeArrowheads="1"/>
          </p:cNvSpPr>
          <p:nvPr/>
        </p:nvSpPr>
        <p:spPr bwMode="auto">
          <a:xfrm>
            <a:off x="579187" y="2944450"/>
            <a:ext cx="1620955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5A9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第三部分</a:t>
            </a:r>
          </a:p>
        </p:txBody>
      </p:sp>
      <p:sp>
        <p:nvSpPr>
          <p:cNvPr id="110" name="矩形 109"/>
          <p:cNvSpPr/>
          <p:nvPr/>
        </p:nvSpPr>
        <p:spPr bwMode="auto">
          <a:xfrm>
            <a:off x="3059832" y="2891518"/>
            <a:ext cx="727280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液晶屏实现</a:t>
            </a:r>
          </a:p>
        </p:txBody>
      </p:sp>
      <p:sp>
        <p:nvSpPr>
          <p:cNvPr id="111" name="任意多边形 221"/>
          <p:cNvSpPr/>
          <p:nvPr/>
        </p:nvSpPr>
        <p:spPr>
          <a:xfrm rot="2700000">
            <a:off x="2528744" y="3120907"/>
            <a:ext cx="141180" cy="141180"/>
          </a:xfrm>
          <a:custGeom>
            <a:avLst/>
            <a:gdLst>
              <a:gd name="connsiteX0" fmla="*/ 0 w 687172"/>
              <a:gd name="connsiteY0" fmla="*/ 1 h 687172"/>
              <a:gd name="connsiteX1" fmla="*/ 477930 w 687172"/>
              <a:gd name="connsiteY1" fmla="*/ 0 h 687172"/>
              <a:gd name="connsiteX2" fmla="*/ 687172 w 687172"/>
              <a:gd name="connsiteY2" fmla="*/ 209242 h 687172"/>
              <a:gd name="connsiteX3" fmla="*/ 687172 w 687172"/>
              <a:gd name="connsiteY3" fmla="*/ 687172 h 687172"/>
              <a:gd name="connsiteX4" fmla="*/ 574946 w 687172"/>
              <a:gd name="connsiteY4" fmla="*/ 687172 h 687172"/>
              <a:gd name="connsiteX5" fmla="*/ 574945 w 687172"/>
              <a:gd name="connsiteY5" fmla="*/ 238336 h 687172"/>
              <a:gd name="connsiteX6" fmla="*/ 448836 w 687172"/>
              <a:gd name="connsiteY6" fmla="*/ 112227 h 687172"/>
              <a:gd name="connsiteX7" fmla="*/ 0 w 687172"/>
              <a:gd name="connsiteY7" fmla="*/ 112227 h 6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172" h="687172">
                <a:moveTo>
                  <a:pt x="0" y="1"/>
                </a:moveTo>
                <a:lnTo>
                  <a:pt x="477930" y="0"/>
                </a:lnTo>
                <a:cubicBezTo>
                  <a:pt x="593491" y="0"/>
                  <a:pt x="687172" y="93681"/>
                  <a:pt x="687172" y="209242"/>
                </a:cubicBezTo>
                <a:lnTo>
                  <a:pt x="687172" y="687172"/>
                </a:lnTo>
                <a:lnTo>
                  <a:pt x="574946" y="687172"/>
                </a:lnTo>
                <a:lnTo>
                  <a:pt x="574945" y="238336"/>
                </a:lnTo>
                <a:cubicBezTo>
                  <a:pt x="574946" y="168688"/>
                  <a:pt x="518485" y="112227"/>
                  <a:pt x="448836" y="112227"/>
                </a:cubicBezTo>
                <a:lnTo>
                  <a:pt x="0" y="112227"/>
                </a:ln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" name="任意多边形 222"/>
          <p:cNvSpPr/>
          <p:nvPr/>
        </p:nvSpPr>
        <p:spPr>
          <a:xfrm rot="2700000">
            <a:off x="2482768" y="3062533"/>
            <a:ext cx="257928" cy="257928"/>
          </a:xfrm>
          <a:custGeom>
            <a:avLst/>
            <a:gdLst>
              <a:gd name="connsiteX0" fmla="*/ 238336 w 1255427"/>
              <a:gd name="connsiteY0" fmla="*/ 112227 h 1255427"/>
              <a:gd name="connsiteX1" fmla="*/ 112227 w 1255427"/>
              <a:gd name="connsiteY1" fmla="*/ 238336 h 1255427"/>
              <a:gd name="connsiteX2" fmla="*/ 112227 w 1255427"/>
              <a:gd name="connsiteY2" fmla="*/ 1017091 h 1255427"/>
              <a:gd name="connsiteX3" fmla="*/ 238336 w 1255427"/>
              <a:gd name="connsiteY3" fmla="*/ 1143200 h 1255427"/>
              <a:gd name="connsiteX4" fmla="*/ 1017091 w 1255427"/>
              <a:gd name="connsiteY4" fmla="*/ 1143200 h 1255427"/>
              <a:gd name="connsiteX5" fmla="*/ 1143200 w 1255427"/>
              <a:gd name="connsiteY5" fmla="*/ 1017091 h 1255427"/>
              <a:gd name="connsiteX6" fmla="*/ 1143200 w 1255427"/>
              <a:gd name="connsiteY6" fmla="*/ 238336 h 1255427"/>
              <a:gd name="connsiteX7" fmla="*/ 1017091 w 1255427"/>
              <a:gd name="connsiteY7" fmla="*/ 112227 h 1255427"/>
              <a:gd name="connsiteX8" fmla="*/ 209242 w 1255427"/>
              <a:gd name="connsiteY8" fmla="*/ 0 h 1255427"/>
              <a:gd name="connsiteX9" fmla="*/ 1046185 w 1255427"/>
              <a:gd name="connsiteY9" fmla="*/ 0 h 1255427"/>
              <a:gd name="connsiteX10" fmla="*/ 1255427 w 1255427"/>
              <a:gd name="connsiteY10" fmla="*/ 209242 h 1255427"/>
              <a:gd name="connsiteX11" fmla="*/ 1255427 w 1255427"/>
              <a:gd name="connsiteY11" fmla="*/ 1046185 h 1255427"/>
              <a:gd name="connsiteX12" fmla="*/ 1046185 w 1255427"/>
              <a:gd name="connsiteY12" fmla="*/ 1255427 h 1255427"/>
              <a:gd name="connsiteX13" fmla="*/ 209242 w 1255427"/>
              <a:gd name="connsiteY13" fmla="*/ 1255427 h 1255427"/>
              <a:gd name="connsiteX14" fmla="*/ 0 w 1255427"/>
              <a:gd name="connsiteY14" fmla="*/ 1046185 h 1255427"/>
              <a:gd name="connsiteX15" fmla="*/ 0 w 1255427"/>
              <a:gd name="connsiteY15" fmla="*/ 209242 h 1255427"/>
              <a:gd name="connsiteX16" fmla="*/ 209242 w 1255427"/>
              <a:gd name="connsiteY16" fmla="*/ 0 h 125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5427" h="1255427">
                <a:moveTo>
                  <a:pt x="238336" y="112227"/>
                </a:moveTo>
                <a:cubicBezTo>
                  <a:pt x="168688" y="112227"/>
                  <a:pt x="112227" y="168688"/>
                  <a:pt x="112227" y="238336"/>
                </a:cubicBezTo>
                <a:lnTo>
                  <a:pt x="112227" y="1017091"/>
                </a:lnTo>
                <a:cubicBezTo>
                  <a:pt x="112227" y="1086739"/>
                  <a:pt x="168688" y="1143200"/>
                  <a:pt x="238336" y="1143200"/>
                </a:cubicBezTo>
                <a:lnTo>
                  <a:pt x="1017091" y="1143200"/>
                </a:lnTo>
                <a:cubicBezTo>
                  <a:pt x="1086739" y="1143200"/>
                  <a:pt x="1143200" y="1086739"/>
                  <a:pt x="1143200" y="1017091"/>
                </a:cubicBezTo>
                <a:lnTo>
                  <a:pt x="1143200" y="238336"/>
                </a:lnTo>
                <a:cubicBezTo>
                  <a:pt x="1143200" y="168688"/>
                  <a:pt x="1086739" y="112227"/>
                  <a:pt x="1017091" y="112227"/>
                </a:cubicBezTo>
                <a:close/>
                <a:moveTo>
                  <a:pt x="209242" y="0"/>
                </a:moveTo>
                <a:lnTo>
                  <a:pt x="1046185" y="0"/>
                </a:lnTo>
                <a:cubicBezTo>
                  <a:pt x="1161746" y="0"/>
                  <a:pt x="1255427" y="93681"/>
                  <a:pt x="1255427" y="209242"/>
                </a:cubicBezTo>
                <a:lnTo>
                  <a:pt x="1255427" y="1046185"/>
                </a:lnTo>
                <a:cubicBezTo>
                  <a:pt x="1255427" y="1161746"/>
                  <a:pt x="1161746" y="1255427"/>
                  <a:pt x="1046185" y="1255427"/>
                </a:cubicBezTo>
                <a:lnTo>
                  <a:pt x="209242" y="1255427"/>
                </a:lnTo>
                <a:cubicBezTo>
                  <a:pt x="93681" y="1255427"/>
                  <a:pt x="0" y="1161746"/>
                  <a:pt x="0" y="1046185"/>
                </a:cubicBezTo>
                <a:lnTo>
                  <a:pt x="0" y="209242"/>
                </a:lnTo>
                <a:cubicBezTo>
                  <a:pt x="0" y="93681"/>
                  <a:pt x="93681" y="0"/>
                  <a:pt x="209242" y="0"/>
                </a:cubicBez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17"/>
          <p:cNvSpPr>
            <a:spLocks noChangeArrowheads="1"/>
          </p:cNvSpPr>
          <p:nvPr/>
        </p:nvSpPr>
        <p:spPr bwMode="auto">
          <a:xfrm>
            <a:off x="634432" y="3645490"/>
            <a:ext cx="16065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5A9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第四部分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115077" y="3592558"/>
            <a:ext cx="727280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画国旗</a:t>
            </a:r>
          </a:p>
        </p:txBody>
      </p:sp>
      <p:sp>
        <p:nvSpPr>
          <p:cNvPr id="5" name="任意多边形 221"/>
          <p:cNvSpPr/>
          <p:nvPr/>
        </p:nvSpPr>
        <p:spPr>
          <a:xfrm rot="2700000">
            <a:off x="2583989" y="3821947"/>
            <a:ext cx="141180" cy="141180"/>
          </a:xfrm>
          <a:custGeom>
            <a:avLst/>
            <a:gdLst>
              <a:gd name="connsiteX0" fmla="*/ 0 w 687172"/>
              <a:gd name="connsiteY0" fmla="*/ 1 h 687172"/>
              <a:gd name="connsiteX1" fmla="*/ 477930 w 687172"/>
              <a:gd name="connsiteY1" fmla="*/ 0 h 687172"/>
              <a:gd name="connsiteX2" fmla="*/ 687172 w 687172"/>
              <a:gd name="connsiteY2" fmla="*/ 209242 h 687172"/>
              <a:gd name="connsiteX3" fmla="*/ 687172 w 687172"/>
              <a:gd name="connsiteY3" fmla="*/ 687172 h 687172"/>
              <a:gd name="connsiteX4" fmla="*/ 574946 w 687172"/>
              <a:gd name="connsiteY4" fmla="*/ 687172 h 687172"/>
              <a:gd name="connsiteX5" fmla="*/ 574945 w 687172"/>
              <a:gd name="connsiteY5" fmla="*/ 238336 h 687172"/>
              <a:gd name="connsiteX6" fmla="*/ 448836 w 687172"/>
              <a:gd name="connsiteY6" fmla="*/ 112227 h 687172"/>
              <a:gd name="connsiteX7" fmla="*/ 0 w 687172"/>
              <a:gd name="connsiteY7" fmla="*/ 112227 h 6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172" h="687172">
                <a:moveTo>
                  <a:pt x="0" y="1"/>
                </a:moveTo>
                <a:lnTo>
                  <a:pt x="477930" y="0"/>
                </a:lnTo>
                <a:cubicBezTo>
                  <a:pt x="593491" y="0"/>
                  <a:pt x="687172" y="93681"/>
                  <a:pt x="687172" y="209242"/>
                </a:cubicBezTo>
                <a:lnTo>
                  <a:pt x="687172" y="687172"/>
                </a:lnTo>
                <a:lnTo>
                  <a:pt x="574946" y="687172"/>
                </a:lnTo>
                <a:lnTo>
                  <a:pt x="574945" y="238336"/>
                </a:lnTo>
                <a:cubicBezTo>
                  <a:pt x="574946" y="168688"/>
                  <a:pt x="518485" y="112227"/>
                  <a:pt x="448836" y="112227"/>
                </a:cubicBezTo>
                <a:lnTo>
                  <a:pt x="0" y="112227"/>
                </a:ln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任意多边形 222"/>
          <p:cNvSpPr/>
          <p:nvPr/>
        </p:nvSpPr>
        <p:spPr>
          <a:xfrm rot="2700000">
            <a:off x="2538013" y="3763573"/>
            <a:ext cx="257928" cy="257928"/>
          </a:xfrm>
          <a:custGeom>
            <a:avLst/>
            <a:gdLst>
              <a:gd name="connsiteX0" fmla="*/ 238336 w 1255427"/>
              <a:gd name="connsiteY0" fmla="*/ 112227 h 1255427"/>
              <a:gd name="connsiteX1" fmla="*/ 112227 w 1255427"/>
              <a:gd name="connsiteY1" fmla="*/ 238336 h 1255427"/>
              <a:gd name="connsiteX2" fmla="*/ 112227 w 1255427"/>
              <a:gd name="connsiteY2" fmla="*/ 1017091 h 1255427"/>
              <a:gd name="connsiteX3" fmla="*/ 238336 w 1255427"/>
              <a:gd name="connsiteY3" fmla="*/ 1143200 h 1255427"/>
              <a:gd name="connsiteX4" fmla="*/ 1017091 w 1255427"/>
              <a:gd name="connsiteY4" fmla="*/ 1143200 h 1255427"/>
              <a:gd name="connsiteX5" fmla="*/ 1143200 w 1255427"/>
              <a:gd name="connsiteY5" fmla="*/ 1017091 h 1255427"/>
              <a:gd name="connsiteX6" fmla="*/ 1143200 w 1255427"/>
              <a:gd name="connsiteY6" fmla="*/ 238336 h 1255427"/>
              <a:gd name="connsiteX7" fmla="*/ 1017091 w 1255427"/>
              <a:gd name="connsiteY7" fmla="*/ 112227 h 1255427"/>
              <a:gd name="connsiteX8" fmla="*/ 209242 w 1255427"/>
              <a:gd name="connsiteY8" fmla="*/ 0 h 1255427"/>
              <a:gd name="connsiteX9" fmla="*/ 1046185 w 1255427"/>
              <a:gd name="connsiteY9" fmla="*/ 0 h 1255427"/>
              <a:gd name="connsiteX10" fmla="*/ 1255427 w 1255427"/>
              <a:gd name="connsiteY10" fmla="*/ 209242 h 1255427"/>
              <a:gd name="connsiteX11" fmla="*/ 1255427 w 1255427"/>
              <a:gd name="connsiteY11" fmla="*/ 1046185 h 1255427"/>
              <a:gd name="connsiteX12" fmla="*/ 1046185 w 1255427"/>
              <a:gd name="connsiteY12" fmla="*/ 1255427 h 1255427"/>
              <a:gd name="connsiteX13" fmla="*/ 209242 w 1255427"/>
              <a:gd name="connsiteY13" fmla="*/ 1255427 h 1255427"/>
              <a:gd name="connsiteX14" fmla="*/ 0 w 1255427"/>
              <a:gd name="connsiteY14" fmla="*/ 1046185 h 1255427"/>
              <a:gd name="connsiteX15" fmla="*/ 0 w 1255427"/>
              <a:gd name="connsiteY15" fmla="*/ 209242 h 1255427"/>
              <a:gd name="connsiteX16" fmla="*/ 209242 w 1255427"/>
              <a:gd name="connsiteY16" fmla="*/ 0 h 125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5427" h="1255427">
                <a:moveTo>
                  <a:pt x="238336" y="112227"/>
                </a:moveTo>
                <a:cubicBezTo>
                  <a:pt x="168688" y="112227"/>
                  <a:pt x="112227" y="168688"/>
                  <a:pt x="112227" y="238336"/>
                </a:cubicBezTo>
                <a:lnTo>
                  <a:pt x="112227" y="1017091"/>
                </a:lnTo>
                <a:cubicBezTo>
                  <a:pt x="112227" y="1086739"/>
                  <a:pt x="168688" y="1143200"/>
                  <a:pt x="238336" y="1143200"/>
                </a:cubicBezTo>
                <a:lnTo>
                  <a:pt x="1017091" y="1143200"/>
                </a:lnTo>
                <a:cubicBezTo>
                  <a:pt x="1086739" y="1143200"/>
                  <a:pt x="1143200" y="1086739"/>
                  <a:pt x="1143200" y="1017091"/>
                </a:cubicBezTo>
                <a:lnTo>
                  <a:pt x="1143200" y="238336"/>
                </a:lnTo>
                <a:cubicBezTo>
                  <a:pt x="1143200" y="168688"/>
                  <a:pt x="1086739" y="112227"/>
                  <a:pt x="1017091" y="112227"/>
                </a:cubicBezTo>
                <a:close/>
                <a:moveTo>
                  <a:pt x="209242" y="0"/>
                </a:moveTo>
                <a:lnTo>
                  <a:pt x="1046185" y="0"/>
                </a:lnTo>
                <a:cubicBezTo>
                  <a:pt x="1161746" y="0"/>
                  <a:pt x="1255427" y="93681"/>
                  <a:pt x="1255427" y="209242"/>
                </a:cubicBezTo>
                <a:lnTo>
                  <a:pt x="1255427" y="1046185"/>
                </a:lnTo>
                <a:cubicBezTo>
                  <a:pt x="1255427" y="1161746"/>
                  <a:pt x="1161746" y="1255427"/>
                  <a:pt x="1046185" y="1255427"/>
                </a:cubicBezTo>
                <a:lnTo>
                  <a:pt x="209242" y="1255427"/>
                </a:lnTo>
                <a:cubicBezTo>
                  <a:pt x="93681" y="1255427"/>
                  <a:pt x="0" y="1161746"/>
                  <a:pt x="0" y="1046185"/>
                </a:cubicBezTo>
                <a:lnTo>
                  <a:pt x="0" y="209242"/>
                </a:lnTo>
                <a:cubicBezTo>
                  <a:pt x="0" y="93681"/>
                  <a:pt x="93681" y="0"/>
                  <a:pt x="209242" y="0"/>
                </a:cubicBez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20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液晶屏</a:t>
            </a:r>
            <a:r>
              <a:rPr lang="zh-CN" altLang="id-ID" sz="2000" dirty="0" smtClean="0">
                <a:solidFill>
                  <a:srgbClr val="445469"/>
                </a:solidFill>
                <a:latin typeface="Raleway" panose="020B0003030101060003" pitchFamily="34" charset="0"/>
              </a:rPr>
              <a:t>实现</a:t>
            </a:r>
            <a:r>
              <a:rPr lang="zh-CN" altLang="en-US" sz="2000" dirty="0" smtClean="0">
                <a:solidFill>
                  <a:srgbClr val="445469"/>
                </a:solidFill>
                <a:latin typeface="Raleway" panose="020B0003030101060003" pitchFamily="34" charset="0"/>
              </a:rPr>
              <a:t>汉字</a:t>
            </a:r>
            <a:endParaRPr lang="zh-CN" altLang="id-ID" sz="2000" dirty="0">
              <a:solidFill>
                <a:srgbClr val="445469"/>
              </a:solidFill>
              <a:latin typeface="Raleway" panose="020B0003030101060003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9534" y="892643"/>
            <a:ext cx="768731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代码如下：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635"/>
            <a:ext cx="91440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9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21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液晶屏实现</a:t>
            </a:r>
            <a:r>
              <a:rPr lang="zh-CN" altLang="en-US" sz="2000" dirty="0">
                <a:solidFill>
                  <a:srgbClr val="445469"/>
                </a:solidFill>
                <a:latin typeface="Raleway" panose="020B0003030101060003" pitchFamily="34" charset="0"/>
              </a:rPr>
              <a:t>汉字</a:t>
            </a:r>
            <a:endParaRPr lang="zh-CN" altLang="id-ID" sz="2000" dirty="0">
              <a:solidFill>
                <a:srgbClr val="445469"/>
              </a:solidFill>
              <a:latin typeface="Raleway" panose="020B0003030101060003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9534" y="892643"/>
            <a:ext cx="768731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结果显示如下：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892643"/>
            <a:ext cx="2166690" cy="385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6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3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液晶屏简介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58470" y="768985"/>
            <a:ext cx="7236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ST7735S液晶屏幕的分辨率为128*160，显示色彩种类为65K,支持四线SPI接口，采用白色的背光灯。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15" y="1890395"/>
            <a:ext cx="2533650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4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液晶屏尺寸与屏幕接口</a:t>
            </a:r>
          </a:p>
        </p:txBody>
      </p:sp>
      <p:pic>
        <p:nvPicPr>
          <p:cNvPr id="2" name="图片 2" descr="VXNLIL4KR@6GMD4)T~2~LM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595" y="1091565"/>
            <a:ext cx="4036060" cy="26168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70" y="1091565"/>
            <a:ext cx="3841750" cy="2609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5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液晶屏的应用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915" y="265430"/>
            <a:ext cx="3361055" cy="4600575"/>
          </a:xfrm>
          <a:prstGeom prst="rect">
            <a:avLst/>
          </a:prstGeom>
        </p:spPr>
      </p:pic>
      <p:sp>
        <p:nvSpPr>
          <p:cNvPr id="3" name="内容占位符 1"/>
          <p:cNvSpPr txBox="1"/>
          <p:nvPr/>
        </p:nvSpPr>
        <p:spPr>
          <a:xfrm>
            <a:off x="280670" y="716915"/>
            <a:ext cx="4295775" cy="371030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在液晶屏上实现如图的猜拳游戏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游戏界面分为三个区域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最顶部的区域显示游戏规则和操作说明</a:t>
            </a:r>
            <a:endParaRPr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中间区域显示每次猜拳的情况，包括玩家手势、电脑手势和胜负结果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玩家手势通过不同的按键来表示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最下面的区域显示游戏胜负情况的汇总结果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6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液晶屏的应用</a:t>
            </a:r>
          </a:p>
        </p:txBody>
      </p:sp>
      <p:sp>
        <p:nvSpPr>
          <p:cNvPr id="3" name="内容占位符 1"/>
          <p:cNvSpPr txBox="1"/>
          <p:nvPr/>
        </p:nvSpPr>
        <p:spPr>
          <a:xfrm>
            <a:off x="280670" y="716915"/>
            <a:ext cx="4295775" cy="371030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在液晶屏上实现画国旗</a:t>
            </a:r>
            <a:endParaRPr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在中间区域显示画出来的国旗</a:t>
            </a: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515" y="669290"/>
            <a:ext cx="2507615" cy="3272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7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液晶屏的应用</a:t>
            </a:r>
          </a:p>
        </p:txBody>
      </p:sp>
      <p:sp>
        <p:nvSpPr>
          <p:cNvPr id="3" name="内容占位符 1"/>
          <p:cNvSpPr txBox="1"/>
          <p:nvPr/>
        </p:nvSpPr>
        <p:spPr>
          <a:xfrm>
            <a:off x="280670" y="716915"/>
            <a:ext cx="4295775" cy="371030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在液晶屏上实现贪吃蛇</a:t>
            </a:r>
            <a:endParaRPr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在通过键盘控制贪吃蛇移动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屏幕随机显示食物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653405" y="530860"/>
            <a:ext cx="2870200" cy="401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8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液晶屏实现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57835" y="864870"/>
            <a:ext cx="768731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b="0">
                <a:ea typeface="宋体" panose="02010600030101010101" pitchFamily="2" charset="-122"/>
              </a:rPr>
              <a:t>首先设置</a:t>
            </a:r>
            <a:r>
              <a:rPr lang="zh-CN" b="0">
                <a:ea typeface="宋体" panose="02010600030101010101" pitchFamily="2" charset="-122"/>
                <a:cs typeface="Times New Roman" panose="02020603050405020304" pitchFamily="18" charset="0"/>
              </a:rPr>
              <a:t>IO（模拟SPI，液晶背光引脚，复位引脚），共6根需要设置，然后开始编写时序驱动，通过查找手册确定时序，并编写相应函数。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b="0">
                <a:ea typeface="宋体" panose="02010600030101010101" pitchFamily="2" charset="-122"/>
                <a:cs typeface="Times New Roman" panose="02020603050405020304" pitchFamily="18" charset="0"/>
              </a:rPr>
              <a:t>对液晶控制器写入command命令函数：LCD_WriteCommand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</a:rPr>
              <a:t>(cmd)</a:t>
            </a:r>
            <a:r>
              <a:rPr lang="zh-CN" altLang="en-US" b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>
                <a:ea typeface="宋体" panose="02010600030101010101" pitchFamily="2" charset="-122"/>
                <a:cs typeface="Times New Roman" panose="02020603050405020304" pitchFamily="18" charset="0"/>
              </a:rPr>
              <a:t>对液晶控制器写入data命令函数：LCD_WriteData(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en-US" b="0">
                <a:ea typeface="宋体" panose="02010600030101010101" pitchFamily="2" charset="-122"/>
                <a:cs typeface="Times New Roman" panose="02020603050405020304" pitchFamily="18" charset="0"/>
              </a:rPr>
              <a:t>)。</a:t>
            </a:r>
            <a:endParaRPr lang="en-US" altLang="zh-CN" b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9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液晶屏实现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18465" y="594360"/>
            <a:ext cx="768731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b="0">
                <a:ea typeface="宋体" panose="02010600030101010101" pitchFamily="2" charset="-122"/>
              </a:rPr>
              <a:t>对液晶进行初始化，首先片选cs使能，背光使能，对液晶进行软件复位，再通过指令0X11唤醒液晶控制芯片，配置Frame rate，power sequence，gamma sequence，RGB模式为RGB565等，然后写入命令0X29让液晶开始显示。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b="0">
                <a:ea typeface="宋体" panose="02010600030101010101" pitchFamily="2" charset="-122"/>
              </a:rPr>
              <a:t>如下：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35" y="2054225"/>
            <a:ext cx="1981200" cy="2266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960" y="2057400"/>
            <a:ext cx="2159000" cy="2260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580" y="2059940"/>
            <a:ext cx="2047875" cy="22612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0090" y="2057400"/>
            <a:ext cx="2053590" cy="2260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835" y="4723130"/>
            <a:ext cx="2730500" cy="4127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64820" y="4351020"/>
            <a:ext cx="4538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液晶屏开发显示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SCORM_RATE_QUIZZES" val="0"/>
  <p:tag name="ISPRING_SCORM_PASSING_SCORE" val="100.0000000000"/>
  <p:tag name="ISPRING_RESOURCE_PATHS_HASH_2" val="57a661ec26ffe36b53af4d0ef2b99f47d51"/>
  <p:tag name="KSO_WM_DOC_GUID" val="{8040ec03-5822-4eae-9c3b-193347e5571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3091036"/>
  <p:tag name="MH_LIBRARY" val="GRAPHIC"/>
  <p:tag name="MH_ORDER" val="文本框 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3091036"/>
  <p:tag name="MH_LIBRARY" val="GRAPHIC"/>
  <p:tag name="MH_ORDER" val="Straight Connector 1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1172</Words>
  <Application>Microsoft Office PowerPoint</Application>
  <PresentationFormat>全屏显示(16:9)</PresentationFormat>
  <Paragraphs>209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Raleway</vt:lpstr>
      <vt:lpstr>等线</vt:lpstr>
      <vt:lpstr>宋体</vt:lpstr>
      <vt:lpstr>微软雅黑</vt:lpstr>
      <vt:lpstr>微软雅黑 Light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hasee</cp:lastModifiedBy>
  <cp:revision>65</cp:revision>
  <dcterms:created xsi:type="dcterms:W3CDTF">2015-08-29T03:10:00Z</dcterms:created>
  <dcterms:modified xsi:type="dcterms:W3CDTF">2019-03-29T02:20:23Z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