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0" r:id="rId2"/>
    <p:sldId id="328" r:id="rId3"/>
    <p:sldId id="442" r:id="rId4"/>
    <p:sldId id="443" r:id="rId5"/>
    <p:sldId id="333" r:id="rId6"/>
    <p:sldId id="334" r:id="rId7"/>
    <p:sldId id="429" r:id="rId8"/>
    <p:sldId id="430" r:id="rId9"/>
    <p:sldId id="431" r:id="rId10"/>
    <p:sldId id="432" r:id="rId11"/>
    <p:sldId id="433" r:id="rId12"/>
    <p:sldId id="444" r:id="rId13"/>
    <p:sldId id="341" r:id="rId14"/>
    <p:sldId id="427" r:id="rId15"/>
    <p:sldId id="293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6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92D6C"/>
    <a:srgbClr val="252961"/>
    <a:srgbClr val="F1900F"/>
    <a:srgbClr val="F29B26"/>
    <a:srgbClr val="785448"/>
    <a:srgbClr val="BD392F"/>
    <a:srgbClr val="445368"/>
    <a:srgbClr val="52657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26"/>
      </p:cViewPr>
      <p:guideLst>
        <p:guide orient="horz" pos="1666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E4F1-8343-48CF-9B9C-52B67EABA72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29E-9724-4938-B095-5F38E6E92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1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0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4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95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2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3834"/>
            <a:ext cx="7886700" cy="994172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369219"/>
            <a:ext cx="3886200" cy="326350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369219"/>
            <a:ext cx="3886200" cy="326350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1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252961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471"/>
          <a:stretch>
            <a:fillRect/>
          </a:stretch>
        </p:blipFill>
        <p:spPr>
          <a:xfrm>
            <a:off x="857" y="0"/>
            <a:ext cx="9144000" cy="3049427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5885521" y="267494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0062AC"/>
                </a:solidFill>
              </a:rPr>
              <a:t>+</a:t>
            </a:r>
            <a:endParaRPr lang="zh-CN" altLang="en-US" sz="7200" dirty="0">
              <a:solidFill>
                <a:srgbClr val="0062A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90736" y="363385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日历与天气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63881" y="3178221"/>
            <a:ext cx="2816237" cy="219282"/>
          </a:xfrm>
          <a:prstGeom prst="roundRect">
            <a:avLst>
              <a:gd name="adj" fmla="val 50000"/>
            </a:avLst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牛艾科技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6"/>
            <a:ext cx="3034045" cy="4320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改变当前日期的颜色，将其改为红色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其中，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x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和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y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表示当前日期所在的界面位置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若是日期小于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10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，在前面添加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在日历下方显示年月日和时间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347614"/>
            <a:ext cx="53149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6"/>
            <a:ext cx="8434645" cy="1584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1800" dirty="0" err="1" smtClean="0">
                <a:latin typeface="+mn-ea"/>
                <a:cs typeface="+mn-ea"/>
                <a:sym typeface="+mn-ea"/>
              </a:rPr>
              <a:t>Urequest.get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()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函数内为一个网址，为中国天气网，其中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1011080301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为城市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ID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，不同的城市有不同的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ID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，城市与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ID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的对应存在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txt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文件内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9" y="2715766"/>
            <a:ext cx="8753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6"/>
            <a:ext cx="8434645" cy="41764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对返回值调用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text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方法，获得内容如下：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+mn-ea"/>
                <a:cs typeface="+mn-ea"/>
                <a:sym typeface="+mn-ea"/>
              </a:rPr>
              <a:t>{"</a:t>
            </a:r>
            <a:r>
              <a:rPr kumimoji="1" lang="en-US" altLang="zh-CN" sz="1800" dirty="0" err="1">
                <a:latin typeface="+mn-ea"/>
                <a:cs typeface="+mn-ea"/>
                <a:sym typeface="+mn-ea"/>
              </a:rPr>
              <a:t>weatherinfo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":{"city":"</a:t>
            </a:r>
            <a:r>
              <a:rPr kumimoji="1" lang="zh-CN" altLang="en-US" sz="1800" dirty="0">
                <a:latin typeface="+mn-ea"/>
                <a:cs typeface="+mn-ea"/>
                <a:sym typeface="+mn-ea"/>
              </a:rPr>
              <a:t>新乡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","cityid":"101180301","temp1":"17℃","temp2":"29℃","weather":"</a:t>
            </a:r>
            <a:r>
              <a:rPr kumimoji="1" lang="zh-CN" altLang="en-US" sz="1800" dirty="0">
                <a:latin typeface="+mn-ea"/>
                <a:cs typeface="+mn-ea"/>
                <a:sym typeface="+mn-ea"/>
              </a:rPr>
              <a:t>多云转晴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","img1":"n1.gif","img2":"d0.gif","ptime":"18:00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"}}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使用</a:t>
            </a:r>
            <a:r>
              <a:rPr kumimoji="1" lang="en-US" altLang="zh-CN" sz="1800" dirty="0" err="1" smtClean="0">
                <a:latin typeface="+mn-ea"/>
                <a:cs typeface="+mn-ea"/>
                <a:sym typeface="+mn-ea"/>
              </a:rPr>
              <a:t>json.loads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（）函数将</a:t>
            </a:r>
            <a:r>
              <a:rPr kumimoji="1" lang="en-US" altLang="zh-CN" sz="1800" dirty="0" err="1" smtClean="0">
                <a:latin typeface="+mn-ea"/>
                <a:cs typeface="+mn-ea"/>
                <a:sym typeface="+mn-ea"/>
              </a:rPr>
              <a:t>str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转化为字典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查询字典获得天气与城市名称，代码如下：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dirty="0" err="1">
                <a:latin typeface="+mn-ea"/>
                <a:cs typeface="+mn-ea"/>
                <a:sym typeface="+mn-ea"/>
              </a:rPr>
              <a:t>infor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=</a:t>
            </a:r>
            <a:r>
              <a:rPr kumimoji="1" lang="en-US" altLang="zh-CN" sz="1800" dirty="0" err="1">
                <a:latin typeface="+mn-ea"/>
                <a:cs typeface="+mn-ea"/>
                <a:sym typeface="+mn-ea"/>
              </a:rPr>
              <a:t>json.loads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(</a:t>
            </a:r>
            <a:r>
              <a:rPr kumimoji="1" lang="en-US" altLang="zh-CN" sz="1800" dirty="0" err="1">
                <a:latin typeface="+mn-ea"/>
                <a:cs typeface="+mn-ea"/>
                <a:sym typeface="+mn-ea"/>
              </a:rPr>
              <a:t>response.text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)#</a:t>
            </a:r>
            <a:r>
              <a:rPr kumimoji="1" lang="zh-CN" altLang="en-US" sz="1800" dirty="0">
                <a:latin typeface="+mn-ea"/>
                <a:cs typeface="+mn-ea"/>
                <a:sym typeface="+mn-ea"/>
              </a:rPr>
              <a:t>转为字典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+mn-ea"/>
                <a:cs typeface="+mn-ea"/>
                <a:sym typeface="+mn-ea"/>
              </a:rPr>
              <a:t>a=</a:t>
            </a:r>
            <a:r>
              <a:rPr kumimoji="1" lang="en-US" altLang="zh-CN" sz="1800" dirty="0" err="1">
                <a:latin typeface="+mn-ea"/>
                <a:cs typeface="+mn-ea"/>
                <a:sym typeface="+mn-ea"/>
              </a:rPr>
              <a:t>infor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['</a:t>
            </a:r>
            <a:r>
              <a:rPr kumimoji="1" lang="en-US" altLang="zh-CN" sz="1800" dirty="0" err="1">
                <a:latin typeface="+mn-ea"/>
                <a:cs typeface="+mn-ea"/>
                <a:sym typeface="+mn-ea"/>
              </a:rPr>
              <a:t>weatherinfo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']['weather']#</a:t>
            </a:r>
            <a:r>
              <a:rPr kumimoji="1" lang="zh-CN" altLang="en-US" sz="1800" dirty="0">
                <a:latin typeface="+mn-ea"/>
                <a:cs typeface="+mn-ea"/>
                <a:sym typeface="+mn-ea"/>
              </a:rPr>
              <a:t>获取天气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+mn-ea"/>
                <a:cs typeface="+mn-ea"/>
                <a:sym typeface="+mn-ea"/>
              </a:rPr>
              <a:t>b=</a:t>
            </a:r>
            <a:r>
              <a:rPr kumimoji="1" lang="en-US" altLang="zh-CN" sz="1800" dirty="0" err="1">
                <a:latin typeface="+mn-ea"/>
                <a:cs typeface="+mn-ea"/>
                <a:sym typeface="+mn-ea"/>
              </a:rPr>
              <a:t>infor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['</a:t>
            </a:r>
            <a:r>
              <a:rPr kumimoji="1" lang="en-US" altLang="zh-CN" sz="1800" dirty="0" err="1">
                <a:latin typeface="+mn-ea"/>
                <a:cs typeface="+mn-ea"/>
                <a:sym typeface="+mn-ea"/>
              </a:rPr>
              <a:t>weatherinfo</a:t>
            </a:r>
            <a:r>
              <a:rPr kumimoji="1" lang="en-US" altLang="zh-CN" sz="1800" dirty="0">
                <a:latin typeface="+mn-ea"/>
                <a:cs typeface="+mn-ea"/>
                <a:sym typeface="+mn-ea"/>
              </a:rPr>
              <a:t>']['city']#</a:t>
            </a:r>
            <a:r>
              <a:rPr kumimoji="1" lang="zh-CN" altLang="en-US" sz="1800" dirty="0">
                <a:latin typeface="+mn-ea"/>
                <a:cs typeface="+mn-ea"/>
                <a:sym typeface="+mn-ea"/>
              </a:rPr>
              <a:t>获取城市名称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62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 bwMode="auto">
          <a:xfrm>
            <a:off x="2588260" y="2019300"/>
            <a:ext cx="6217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第三</a:t>
            </a:r>
            <a:r>
              <a:rPr lang="zh-CN" altLang="en-US" sz="40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部分</a:t>
            </a:r>
            <a:endParaRPr lang="en-US" altLang="zh-CN" sz="4000" dirty="0" smtClean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结果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展示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02412" y="2019543"/>
            <a:ext cx="1392384" cy="1387139"/>
            <a:chOff x="997758" y="2442742"/>
            <a:chExt cx="1556194" cy="1556194"/>
          </a:xfrm>
        </p:grpSpPr>
        <p:grpSp>
          <p:nvGrpSpPr>
            <p:cNvPr id="27" name="组合 26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9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Freeform 7"/>
            <p:cNvSpPr>
              <a:spLocks noChangeAspect="1" noEditPoints="1"/>
            </p:cNvSpPr>
            <p:nvPr/>
          </p:nvSpPr>
          <p:spPr bwMode="auto">
            <a:xfrm>
              <a:off x="1432097" y="2948295"/>
              <a:ext cx="677075" cy="55484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结果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展示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6607"/>
            <a:ext cx="3371589" cy="4495452"/>
          </a:xfrm>
          <a:prstGeom prst="rect">
            <a:avLst/>
          </a:prstGeom>
        </p:spPr>
      </p:pic>
      <p:sp>
        <p:nvSpPr>
          <p:cNvPr id="14" name="内容占位符 1"/>
          <p:cNvSpPr txBox="1"/>
          <p:nvPr/>
        </p:nvSpPr>
        <p:spPr>
          <a:xfrm>
            <a:off x="457835" y="771526"/>
            <a:ext cx="8434645" cy="41764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红色为当前日期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日历下方显示当前年月日及时间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最后显示城市天气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1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2079" y="55966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22248" y="45740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025" y="38436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16673" y="32592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91973" y="28697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96490" y="26749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05876" y="26749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10393" y="28210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95432" y="33079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09688" y="38436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89858" y="452533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74897" y="55966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35588" y="66678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10888" y="79664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40740" y="93947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90069" y="107582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00443" y="125761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04325" y="142642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82236" y="161470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40669" y="182247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05595" y="201075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31566" y="2205533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38058" y="240680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725073" y="262105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699103" y="281583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653655" y="301710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82236" y="3218378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10818" y="3393678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00443" y="3581963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90069" y="3744278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153725" y="390010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010888" y="403644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48573" y="415331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660288" y="427667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491480" y="436107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309688" y="443898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095432" y="450391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920132" y="452338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705876" y="456234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04606" y="455585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296843" y="454286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115050" y="449092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926765" y="4445478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719002" y="437405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50195" y="427667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94373" y="417278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232058" y="405592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069743" y="391308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913921" y="376375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810039" y="3607933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706158" y="341315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47724" y="321188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595784" y="302360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0858" y="280934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498395" y="260158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78917" y="241329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485409" y="221202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524365" y="199777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576306" y="179650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634739" y="161470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706158" y="144590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829517" y="125112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952876" y="108231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063250" y="92649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25565" y="79664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4373" y="67977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1070"/>
            <a:ext cx="4664495" cy="4323646"/>
          </a:xfrm>
          <a:prstGeom prst="rect">
            <a:avLst/>
          </a:prstGeom>
        </p:spPr>
      </p:pic>
      <p:sp>
        <p:nvSpPr>
          <p:cNvPr id="74" name="椭圆 73"/>
          <p:cNvSpPr/>
          <p:nvPr/>
        </p:nvSpPr>
        <p:spPr>
          <a:xfrm>
            <a:off x="4337126" y="499280"/>
            <a:ext cx="230346" cy="230346"/>
          </a:xfrm>
          <a:prstGeom prst="ellips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5969872" y="1115794"/>
            <a:ext cx="230346" cy="230346"/>
          </a:xfrm>
          <a:prstGeom prst="ellips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6356039" y="2795965"/>
            <a:ext cx="230346" cy="230346"/>
          </a:xfrm>
          <a:prstGeom prst="ellips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5468530" y="3995118"/>
            <a:ext cx="230346" cy="230346"/>
          </a:xfrm>
          <a:prstGeom prst="ellips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67138" y="2339714"/>
            <a:ext cx="2428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529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800" b="1" dirty="0">
              <a:solidFill>
                <a:srgbClr val="2529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3846848" y="3337316"/>
            <a:ext cx="1718055" cy="219282"/>
          </a:xfrm>
          <a:prstGeom prst="roundRect">
            <a:avLst>
              <a:gd name="adj" fmla="val 50000"/>
            </a:avLst>
          </a:prstGeom>
          <a:solidFill>
            <a:srgbClr val="25296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牛艾科技</a:t>
            </a:r>
            <a:endParaRPr lang="en-US" altLang="zh-CN" sz="11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953948" y="2370984"/>
            <a:ext cx="3312368" cy="0"/>
          </a:xfrm>
          <a:prstGeom prst="line">
            <a:avLst/>
          </a:prstGeom>
          <a:ln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6687415" y="0"/>
            <a:ext cx="2456585" cy="1426422"/>
          </a:xfrm>
          <a:prstGeom prst="line">
            <a:avLst/>
          </a:prstGeom>
          <a:ln w="28575"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-6320" y="3564834"/>
            <a:ext cx="2723016" cy="1584908"/>
          </a:xfrm>
          <a:prstGeom prst="line">
            <a:avLst/>
          </a:prstGeom>
          <a:ln w="28575"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1547664" y="3432312"/>
            <a:ext cx="1029884" cy="604133"/>
          </a:xfrm>
          <a:prstGeom prst="line">
            <a:avLst/>
          </a:prstGeom>
          <a:ln w="28575"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6802151" y="954155"/>
            <a:ext cx="1029884" cy="604133"/>
          </a:xfrm>
          <a:prstGeom prst="line">
            <a:avLst/>
          </a:prstGeom>
          <a:ln w="28575"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04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2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2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3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4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59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6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69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7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89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9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99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0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0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1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1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2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29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3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39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4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49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54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5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69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7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79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84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89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94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99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04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0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3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1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19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2000"/>
                            </p:stCondLst>
                            <p:childTnLst>
                              <p:par>
                                <p:cTn id="3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24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3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29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3000"/>
                            </p:stCondLst>
                            <p:childTnLst>
                              <p:par>
                                <p:cTn id="3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34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3500"/>
                            </p:stCondLst>
                            <p:childTnLst>
                              <p:par>
                                <p:cTn id="3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39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4000"/>
                            </p:stCondLst>
                            <p:childTnLst>
                              <p:par>
                                <p:cTn id="3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44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 bwMode="auto">
          <a:xfrm>
            <a:off x="2588260" y="2019300"/>
            <a:ext cx="62179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第</a:t>
            </a:r>
            <a:r>
              <a:rPr lang="zh-CN" altLang="en-US" sz="40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一部分</a:t>
            </a:r>
            <a:endParaRPr lang="en-US" altLang="zh-CN" sz="4000" dirty="0" smtClean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RTC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http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02412" y="2019543"/>
            <a:ext cx="1392384" cy="1387139"/>
            <a:chOff x="997758" y="2442742"/>
            <a:chExt cx="1556194" cy="1556194"/>
          </a:xfrm>
        </p:grpSpPr>
        <p:grpSp>
          <p:nvGrpSpPr>
            <p:cNvPr id="27" name="组合 26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9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Freeform 7"/>
            <p:cNvSpPr>
              <a:spLocks noChangeAspect="1" noEditPoints="1"/>
            </p:cNvSpPr>
            <p:nvPr/>
          </p:nvSpPr>
          <p:spPr bwMode="auto">
            <a:xfrm>
              <a:off x="1432097" y="2948295"/>
              <a:ext cx="677075" cy="55484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认识</a:t>
            </a:r>
            <a:r>
              <a:rPr lang="en-US" altLang="zh-CN" sz="2400" dirty="0"/>
              <a:t>RTC</a:t>
            </a:r>
            <a:endParaRPr lang="zh-CN" altLang="en-US" sz="2400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1" y="1680347"/>
            <a:ext cx="8794553" cy="31817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RTC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Real-Time Clock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）即实时时钟</a:t>
            </a:r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主板上的晶振及相关电路组成的时钟电路的生成脉冲，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RTC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经过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8254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电路的变频产生一个频率较低一点的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OS(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时钟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TSC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，系统时钟每一个</a:t>
            </a:r>
            <a:r>
              <a:rPr kumimoji="1"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周期加一，每次系统时钟在系统初起时通过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RTC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endParaRPr kumimoji="1"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提供稳定的时钟信号给后续电路用。主要功能有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时钟，日历，闹钟，周期性中断输出，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32KHz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时钟输出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kumimoji="1"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次实验主要使用</a:t>
            </a:r>
            <a:r>
              <a:rPr kumimoji="1" lang="en-US" altLang="zh-CN" sz="1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RTC.datatime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（）函数来获得当前时间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02891" y="589467"/>
            <a:ext cx="173935" cy="206785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6773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认识</a:t>
            </a:r>
            <a:r>
              <a:rPr lang="en-US" altLang="zh-CN" sz="2400" dirty="0" smtClean="0"/>
              <a:t>http</a:t>
            </a:r>
            <a:endParaRPr lang="zh-CN" altLang="en-US" sz="2400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1" y="1680347"/>
            <a:ext cx="8794553" cy="31817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协议调用</a:t>
            </a:r>
            <a:r>
              <a:rPr kumimoji="1" lang="en-US" altLang="zh-CN" sz="1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urequests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包，主要使用函数为：</a:t>
            </a:r>
            <a:endParaRPr kumimoji="1"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sz="1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urequests.get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（），其中参数为字符串型的网址，函数返回值为一个</a:t>
            </a:r>
            <a:r>
              <a:rPr kumimoji="1"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Response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kumimoji="1"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kumimoji="1"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Response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类的</a:t>
            </a:r>
            <a:r>
              <a:rPr kumimoji="1"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方法可以获得</a:t>
            </a:r>
            <a:r>
              <a:rPr kumimoji="1"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Response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的内容，实例将放在代码中演示</a:t>
            </a:r>
            <a:endParaRPr kumimoji="1"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在进行编程前，需要先将</a:t>
            </a:r>
            <a:r>
              <a:rPr kumimoji="1"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urequests.py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下载到</a:t>
            </a:r>
            <a:r>
              <a:rPr kumimoji="1"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Skids</a:t>
            </a:r>
            <a:r>
              <a:rPr kumimoji="1"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板子上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02891" y="589467"/>
            <a:ext cx="173935" cy="206785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0487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 bwMode="auto">
          <a:xfrm>
            <a:off x="2588260" y="2019300"/>
            <a:ext cx="493776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第二</a:t>
            </a:r>
            <a:r>
              <a:rPr lang="zh-CN" altLang="en-US" sz="40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部分</a:t>
            </a:r>
            <a:endParaRPr lang="en-US" altLang="zh-CN" sz="4000" dirty="0" smtClean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3200" dirty="0" smtClean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02412" y="2019543"/>
            <a:ext cx="1392384" cy="1387139"/>
            <a:chOff x="997758" y="2442742"/>
            <a:chExt cx="1556194" cy="1556194"/>
          </a:xfrm>
        </p:grpSpPr>
        <p:grpSp>
          <p:nvGrpSpPr>
            <p:cNvPr id="27" name="组合 26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9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Freeform 7"/>
            <p:cNvSpPr>
              <a:spLocks noChangeAspect="1" noEditPoints="1"/>
            </p:cNvSpPr>
            <p:nvPr/>
          </p:nvSpPr>
          <p:spPr bwMode="auto">
            <a:xfrm>
              <a:off x="1432097" y="2948295"/>
              <a:ext cx="677075" cy="55484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6"/>
            <a:ext cx="3466093" cy="2160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导入头文件以及自定义颜色</a:t>
            </a:r>
            <a:endParaRPr kumimoji="1" lang="zh-CN" altLang="en-US" sz="18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12" y="1347614"/>
            <a:ext cx="2232248" cy="2647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6"/>
            <a:ext cx="8434645" cy="13681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写入</a:t>
            </a:r>
            <a:r>
              <a:rPr kumimoji="1" lang="en-US" altLang="zh-CN" sz="18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wifi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名称及密码用以连接网络</a:t>
            </a:r>
            <a:endParaRPr kumimoji="1" lang="en-US" altLang="zh-CN" sz="18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编写联网函数</a:t>
            </a:r>
            <a:endParaRPr kumimoji="1" lang="zh-CN" altLang="en-US" sz="18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9661"/>
            <a:ext cx="6480720" cy="28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6"/>
            <a:ext cx="3682117" cy="4320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清屏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联网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获取当前时间并赋值给变量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58" y="1059582"/>
            <a:ext cx="3384376" cy="29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6"/>
            <a:ext cx="3034045" cy="4320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绘制日历界面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>
                <a:latin typeface="+mn-ea"/>
                <a:cs typeface="+mn-ea"/>
                <a:sym typeface="+mn-ea"/>
              </a:rPr>
              <a:t>每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行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30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个像素的高度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每列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32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个像素的宽度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60176"/>
            <a:ext cx="4173294" cy="44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484</Words>
  <Application>Microsoft Office PowerPoint</Application>
  <PresentationFormat>全屏显示(16:9)</PresentationFormat>
  <Paragraphs>90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Raleway</vt:lpstr>
      <vt:lpstr>等线</vt:lpstr>
      <vt:lpstr>宋体</vt:lpstr>
      <vt:lpstr>微软雅黑</vt:lpstr>
      <vt:lpstr>微软雅黑 Light</vt:lpstr>
      <vt:lpstr>Arial</vt:lpstr>
      <vt:lpstr>Calibri</vt:lpstr>
      <vt:lpstr>Impact</vt:lpstr>
      <vt:lpstr>Office 主题​​</vt:lpstr>
      <vt:lpstr>PowerPoint 演示文稿</vt:lpstr>
      <vt:lpstr>PowerPoint 演示文稿</vt:lpstr>
      <vt:lpstr>认识RTC</vt:lpstr>
      <vt:lpstr>认识http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hasee</cp:lastModifiedBy>
  <cp:revision>125</cp:revision>
  <dcterms:created xsi:type="dcterms:W3CDTF">2015-08-29T03:10:00Z</dcterms:created>
  <dcterms:modified xsi:type="dcterms:W3CDTF">2019-04-29T06:15:23Z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