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56" r:id="rId3"/>
    <p:sldId id="493" r:id="rId4"/>
    <p:sldId id="494" r:id="rId5"/>
    <p:sldId id="495" r:id="rId7"/>
    <p:sldId id="496" r:id="rId8"/>
    <p:sldId id="497" r:id="rId9"/>
    <p:sldId id="49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20" Type="http://schemas.openxmlformats.org/officeDocument/2006/relationships/image" Target="../media/image20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42870-3306-44F1-A2B0-2287F750FC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1E139-ACAF-446F-B38A-68B4EF97F0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4DD24F-59DA-4549-833C-9CC4C2A9B62C}" type="slidenum">
              <a:rPr lang="zh-CN" altLang="en-US" sz="1200" b="0"/>
            </a:fld>
            <a:endParaRPr lang="zh-CN" altLang="en-US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BAC5-5B38-43DE-BB64-60DD4FBD5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2905-D94F-4DDF-B267-FD8C54F02C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BAC5-5B38-43DE-BB64-60DD4FBD5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2905-D94F-4DDF-B267-FD8C54F02C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BAC5-5B38-43DE-BB64-60DD4FBD5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2905-D94F-4DDF-B267-FD8C54F02C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BAC5-5B38-43DE-BB64-60DD4FBD5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2905-D94F-4DDF-B267-FD8C54F02C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BAC5-5B38-43DE-BB64-60DD4FBD5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2905-D94F-4DDF-B267-FD8C54F02C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BAC5-5B38-43DE-BB64-60DD4FBD5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2905-D94F-4DDF-B267-FD8C54F02C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BAC5-5B38-43DE-BB64-60DD4FBD5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2905-D94F-4DDF-B267-FD8C54F02C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BAC5-5B38-43DE-BB64-60DD4FBD5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2905-D94F-4DDF-B267-FD8C54F02C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BAC5-5B38-43DE-BB64-60DD4FBD5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2905-D94F-4DDF-B267-FD8C54F02C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BAC5-5B38-43DE-BB64-60DD4FBD5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2905-D94F-4DDF-B267-FD8C54F02C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BAC5-5B38-43DE-BB64-60DD4FBD5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2905-D94F-4DDF-B267-FD8C54F02C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BAC5-5B38-43DE-BB64-60DD4FBD5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2905-D94F-4DDF-B267-FD8C54F02C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4" Type="http://schemas.openxmlformats.org/officeDocument/2006/relationships/vmlDrawing" Target="../drawings/vmlDrawing1.vml"/><Relationship Id="rId43" Type="http://schemas.openxmlformats.org/officeDocument/2006/relationships/slideLayout" Target="../slideLayouts/slideLayout6.xml"/><Relationship Id="rId42" Type="http://schemas.openxmlformats.org/officeDocument/2006/relationships/image" Target="../media/image21.w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0.wmf"/><Relationship Id="rId4" Type="http://schemas.openxmlformats.org/officeDocument/2006/relationships/image" Target="../media/image2.wmf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1828800" y="152401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3-2-2.  </a:t>
            </a:r>
            <a:r>
              <a:rPr lang="zh-CN" altLang="en-US">
                <a:solidFill>
                  <a:srgbClr val="CC0000"/>
                </a:solidFill>
              </a:rPr>
              <a:t>给定不同点的电压功率</a:t>
            </a:r>
            <a:r>
              <a:rPr lang="en-US" altLang="zh-CN">
                <a:solidFill>
                  <a:srgbClr val="CC0000"/>
                </a:solidFill>
              </a:rPr>
              <a:t>——</a:t>
            </a:r>
            <a:r>
              <a:rPr lang="zh-CN" altLang="en-US">
                <a:solidFill>
                  <a:srgbClr val="CC0000"/>
                </a:solidFill>
              </a:rPr>
              <a:t>迭代计算（精确）</a:t>
            </a:r>
            <a:endParaRPr lang="zh-CN" altLang="en-US"/>
          </a:p>
        </p:txBody>
      </p:sp>
      <p:grpSp>
        <p:nvGrpSpPr>
          <p:cNvPr id="2" name="Group 20"/>
          <p:cNvGrpSpPr/>
          <p:nvPr/>
        </p:nvGrpSpPr>
        <p:grpSpPr bwMode="auto">
          <a:xfrm>
            <a:off x="2005014" y="685800"/>
            <a:ext cx="8332787" cy="2057400"/>
            <a:chOff x="288" y="1632"/>
            <a:chExt cx="5249" cy="1296"/>
          </a:xfrm>
        </p:grpSpPr>
        <p:sp>
          <p:nvSpPr>
            <p:cNvPr id="19489" name="Oval 21"/>
            <p:cNvSpPr>
              <a:spLocks noChangeArrowheads="1"/>
            </p:cNvSpPr>
            <p:nvPr/>
          </p:nvSpPr>
          <p:spPr bwMode="auto">
            <a:xfrm>
              <a:off x="518" y="1920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0" name="Oval 22"/>
            <p:cNvSpPr>
              <a:spLocks noChangeArrowheads="1"/>
            </p:cNvSpPr>
            <p:nvPr/>
          </p:nvSpPr>
          <p:spPr bwMode="auto">
            <a:xfrm>
              <a:off x="4357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1" name="Line 23"/>
            <p:cNvSpPr>
              <a:spLocks noChangeShapeType="1"/>
            </p:cNvSpPr>
            <p:nvPr/>
          </p:nvSpPr>
          <p:spPr bwMode="auto">
            <a:xfrm>
              <a:off x="2294" y="2112"/>
              <a:ext cx="0" cy="2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459" name="Object 24"/>
            <p:cNvGraphicFramePr>
              <a:graphicFrameLocks noChangeAspect="1"/>
            </p:cNvGraphicFramePr>
            <p:nvPr/>
          </p:nvGraphicFramePr>
          <p:xfrm>
            <a:off x="288" y="1845"/>
            <a:ext cx="20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1" imgW="152400" imgH="165100" progId="Equation.3">
                    <p:embed/>
                  </p:oleObj>
                </mc:Choice>
                <mc:Fallback>
                  <p:oleObj name="Equation" r:id="rId1" imgW="152400" imgH="1651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845"/>
                          <a:ext cx="20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25"/>
            <p:cNvGraphicFramePr>
              <a:graphicFrameLocks noChangeAspect="1"/>
            </p:cNvGraphicFramePr>
            <p:nvPr/>
          </p:nvGraphicFramePr>
          <p:xfrm>
            <a:off x="470" y="2064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3" imgW="190500" imgH="228600" progId="Equation.3">
                    <p:embed/>
                  </p:oleObj>
                </mc:Choice>
                <mc:Fallback>
                  <p:oleObj name="Equation" r:id="rId3" imgW="190500" imgH="228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2064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26"/>
            <p:cNvGraphicFramePr>
              <a:graphicFrameLocks noChangeAspect="1"/>
            </p:cNvGraphicFramePr>
            <p:nvPr/>
          </p:nvGraphicFramePr>
          <p:xfrm>
            <a:off x="1175" y="1694"/>
            <a:ext cx="25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5" imgW="203200" imgH="215900" progId="Equation.3">
                    <p:embed/>
                  </p:oleObj>
                </mc:Choice>
                <mc:Fallback>
                  <p:oleObj name="Equation" r:id="rId5" imgW="203200" imgH="2159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1694"/>
                          <a:ext cx="25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27"/>
            <p:cNvGraphicFramePr>
              <a:graphicFrameLocks noChangeAspect="1"/>
            </p:cNvGraphicFramePr>
            <p:nvPr/>
          </p:nvGraphicFramePr>
          <p:xfrm>
            <a:off x="3637" y="1672"/>
            <a:ext cx="387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7" imgW="292100" imgH="215900" progId="Equation.3">
                    <p:embed/>
                  </p:oleObj>
                </mc:Choice>
                <mc:Fallback>
                  <p:oleObj name="Equation" r:id="rId7" imgW="292100" imgH="2159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7" y="1672"/>
                          <a:ext cx="387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92" name="Group 28"/>
            <p:cNvGrpSpPr/>
            <p:nvPr/>
          </p:nvGrpSpPr>
          <p:grpSpPr bwMode="auto">
            <a:xfrm>
              <a:off x="1046" y="1912"/>
              <a:ext cx="1152" cy="104"/>
              <a:chOff x="288" y="2104"/>
              <a:chExt cx="1152" cy="104"/>
            </a:xfrm>
          </p:grpSpPr>
          <p:grpSp>
            <p:nvGrpSpPr>
              <p:cNvPr id="19543" name="Group 29"/>
              <p:cNvGrpSpPr/>
              <p:nvPr/>
            </p:nvGrpSpPr>
            <p:grpSpPr bwMode="auto">
              <a:xfrm>
                <a:off x="816" y="2104"/>
                <a:ext cx="624" cy="104"/>
                <a:chOff x="3600" y="1104"/>
                <a:chExt cx="768" cy="144"/>
              </a:xfrm>
            </p:grpSpPr>
            <p:sp>
              <p:nvSpPr>
                <p:cNvPr id="19548" name="Freeform 30"/>
                <p:cNvSpPr/>
                <p:nvPr/>
              </p:nvSpPr>
              <p:spPr bwMode="auto">
                <a:xfrm>
                  <a:off x="3792" y="1104"/>
                  <a:ext cx="384" cy="144"/>
                </a:xfrm>
                <a:custGeom>
                  <a:avLst/>
                  <a:gdLst>
                    <a:gd name="T0" fmla="*/ 0 w 576"/>
                    <a:gd name="T1" fmla="*/ 70 h 176"/>
                    <a:gd name="T2" fmla="*/ 43 w 576"/>
                    <a:gd name="T3" fmla="*/ 6 h 176"/>
                    <a:gd name="T4" fmla="*/ 85 w 576"/>
                    <a:gd name="T5" fmla="*/ 101 h 176"/>
                    <a:gd name="T6" fmla="*/ 128 w 576"/>
                    <a:gd name="T7" fmla="*/ 6 h 176"/>
                    <a:gd name="T8" fmla="*/ 171 w 576"/>
                    <a:gd name="T9" fmla="*/ 101 h 176"/>
                    <a:gd name="T10" fmla="*/ 192 w 576"/>
                    <a:gd name="T11" fmla="*/ 101 h 176"/>
                    <a:gd name="T12" fmla="*/ 213 w 576"/>
                    <a:gd name="T13" fmla="*/ 38 h 176"/>
                    <a:gd name="T14" fmla="*/ 235 w 576"/>
                    <a:gd name="T15" fmla="*/ 6 h 176"/>
                    <a:gd name="T16" fmla="*/ 256 w 576"/>
                    <a:gd name="T17" fmla="*/ 70 h 1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76"/>
                    <a:gd name="T28" fmla="*/ 0 h 176"/>
                    <a:gd name="T29" fmla="*/ 576 w 576"/>
                    <a:gd name="T30" fmla="*/ 176 h 17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76" h="176">
                      <a:moveTo>
                        <a:pt x="0" y="104"/>
                      </a:moveTo>
                      <a:cubicBezTo>
                        <a:pt x="32" y="52"/>
                        <a:pt x="64" y="0"/>
                        <a:pt x="96" y="8"/>
                      </a:cubicBezTo>
                      <a:cubicBezTo>
                        <a:pt x="128" y="16"/>
                        <a:pt x="160" y="152"/>
                        <a:pt x="192" y="152"/>
                      </a:cubicBezTo>
                      <a:cubicBezTo>
                        <a:pt x="224" y="152"/>
                        <a:pt x="256" y="8"/>
                        <a:pt x="288" y="8"/>
                      </a:cubicBezTo>
                      <a:cubicBezTo>
                        <a:pt x="320" y="8"/>
                        <a:pt x="360" y="128"/>
                        <a:pt x="384" y="152"/>
                      </a:cubicBezTo>
                      <a:cubicBezTo>
                        <a:pt x="408" y="176"/>
                        <a:pt x="416" y="168"/>
                        <a:pt x="432" y="152"/>
                      </a:cubicBezTo>
                      <a:cubicBezTo>
                        <a:pt x="448" y="136"/>
                        <a:pt x="464" y="80"/>
                        <a:pt x="480" y="56"/>
                      </a:cubicBezTo>
                      <a:cubicBezTo>
                        <a:pt x="496" y="32"/>
                        <a:pt x="512" y="0"/>
                        <a:pt x="528" y="8"/>
                      </a:cubicBezTo>
                      <a:cubicBezTo>
                        <a:pt x="544" y="16"/>
                        <a:pt x="560" y="60"/>
                        <a:pt x="576" y="10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49" name="Line 31"/>
                <p:cNvSpPr>
                  <a:spLocks noChangeShapeType="1"/>
                </p:cNvSpPr>
                <p:nvPr/>
              </p:nvSpPr>
              <p:spPr bwMode="auto">
                <a:xfrm>
                  <a:off x="4176" y="120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550" name="Line 32"/>
                <p:cNvSpPr>
                  <a:spLocks noChangeShapeType="1"/>
                </p:cNvSpPr>
                <p:nvPr/>
              </p:nvSpPr>
              <p:spPr bwMode="auto">
                <a:xfrm>
                  <a:off x="3600" y="120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44" name="Group 33"/>
              <p:cNvGrpSpPr/>
              <p:nvPr/>
            </p:nvGrpSpPr>
            <p:grpSpPr bwMode="auto">
              <a:xfrm>
                <a:off x="288" y="2133"/>
                <a:ext cx="528" cy="75"/>
                <a:chOff x="3408" y="1536"/>
                <a:chExt cx="624" cy="96"/>
              </a:xfrm>
            </p:grpSpPr>
            <p:sp>
              <p:nvSpPr>
                <p:cNvPr id="19545" name="Rectangle 34"/>
                <p:cNvSpPr>
                  <a:spLocks noChangeArrowheads="1"/>
                </p:cNvSpPr>
                <p:nvPr/>
              </p:nvSpPr>
              <p:spPr bwMode="auto">
                <a:xfrm>
                  <a:off x="3600" y="1536"/>
                  <a:ext cx="240" cy="9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46" name="Line 35"/>
                <p:cNvSpPr>
                  <a:spLocks noChangeShapeType="1"/>
                </p:cNvSpPr>
                <p:nvPr/>
              </p:nvSpPr>
              <p:spPr bwMode="auto">
                <a:xfrm>
                  <a:off x="3840" y="1584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547" name="Line 36"/>
                <p:cNvSpPr>
                  <a:spLocks noChangeShapeType="1"/>
                </p:cNvSpPr>
                <p:nvPr/>
              </p:nvSpPr>
              <p:spPr bwMode="auto">
                <a:xfrm>
                  <a:off x="3408" y="1584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93" name="Group 37"/>
            <p:cNvGrpSpPr/>
            <p:nvPr/>
          </p:nvGrpSpPr>
          <p:grpSpPr bwMode="auto">
            <a:xfrm>
              <a:off x="3494" y="1916"/>
              <a:ext cx="624" cy="104"/>
              <a:chOff x="3600" y="1104"/>
              <a:chExt cx="768" cy="144"/>
            </a:xfrm>
          </p:grpSpPr>
          <p:sp>
            <p:nvSpPr>
              <p:cNvPr id="19540" name="Freeform 38"/>
              <p:cNvSpPr/>
              <p:nvPr/>
            </p:nvSpPr>
            <p:spPr bwMode="auto">
              <a:xfrm>
                <a:off x="3792" y="1104"/>
                <a:ext cx="384" cy="144"/>
              </a:xfrm>
              <a:custGeom>
                <a:avLst/>
                <a:gdLst>
                  <a:gd name="T0" fmla="*/ 0 w 576"/>
                  <a:gd name="T1" fmla="*/ 70 h 176"/>
                  <a:gd name="T2" fmla="*/ 43 w 576"/>
                  <a:gd name="T3" fmla="*/ 6 h 176"/>
                  <a:gd name="T4" fmla="*/ 85 w 576"/>
                  <a:gd name="T5" fmla="*/ 101 h 176"/>
                  <a:gd name="T6" fmla="*/ 128 w 576"/>
                  <a:gd name="T7" fmla="*/ 6 h 176"/>
                  <a:gd name="T8" fmla="*/ 171 w 576"/>
                  <a:gd name="T9" fmla="*/ 101 h 176"/>
                  <a:gd name="T10" fmla="*/ 192 w 576"/>
                  <a:gd name="T11" fmla="*/ 101 h 176"/>
                  <a:gd name="T12" fmla="*/ 213 w 576"/>
                  <a:gd name="T13" fmla="*/ 38 h 176"/>
                  <a:gd name="T14" fmla="*/ 235 w 576"/>
                  <a:gd name="T15" fmla="*/ 6 h 176"/>
                  <a:gd name="T16" fmla="*/ 256 w 576"/>
                  <a:gd name="T17" fmla="*/ 70 h 1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76"/>
                  <a:gd name="T28" fmla="*/ 0 h 176"/>
                  <a:gd name="T29" fmla="*/ 576 w 576"/>
                  <a:gd name="T30" fmla="*/ 176 h 17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76" h="176">
                    <a:moveTo>
                      <a:pt x="0" y="104"/>
                    </a:moveTo>
                    <a:cubicBezTo>
                      <a:pt x="32" y="52"/>
                      <a:pt x="64" y="0"/>
                      <a:pt x="96" y="8"/>
                    </a:cubicBezTo>
                    <a:cubicBezTo>
                      <a:pt x="128" y="16"/>
                      <a:pt x="160" y="152"/>
                      <a:pt x="192" y="152"/>
                    </a:cubicBezTo>
                    <a:cubicBezTo>
                      <a:pt x="224" y="152"/>
                      <a:pt x="256" y="8"/>
                      <a:pt x="288" y="8"/>
                    </a:cubicBezTo>
                    <a:cubicBezTo>
                      <a:pt x="320" y="8"/>
                      <a:pt x="360" y="128"/>
                      <a:pt x="384" y="152"/>
                    </a:cubicBezTo>
                    <a:cubicBezTo>
                      <a:pt x="408" y="176"/>
                      <a:pt x="416" y="168"/>
                      <a:pt x="432" y="152"/>
                    </a:cubicBezTo>
                    <a:cubicBezTo>
                      <a:pt x="448" y="136"/>
                      <a:pt x="464" y="80"/>
                      <a:pt x="480" y="56"/>
                    </a:cubicBezTo>
                    <a:cubicBezTo>
                      <a:pt x="496" y="32"/>
                      <a:pt x="512" y="0"/>
                      <a:pt x="528" y="8"/>
                    </a:cubicBezTo>
                    <a:cubicBezTo>
                      <a:pt x="544" y="16"/>
                      <a:pt x="560" y="60"/>
                      <a:pt x="576" y="10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541" name="Line 39"/>
              <p:cNvSpPr>
                <a:spLocks noChangeShapeType="1"/>
              </p:cNvSpPr>
              <p:nvPr/>
            </p:nvSpPr>
            <p:spPr bwMode="auto">
              <a:xfrm>
                <a:off x="4176" y="120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42" name="Line 40"/>
              <p:cNvSpPr>
                <a:spLocks noChangeShapeType="1"/>
              </p:cNvSpPr>
              <p:nvPr/>
            </p:nvSpPr>
            <p:spPr bwMode="auto">
              <a:xfrm>
                <a:off x="3600" y="120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9494" name="Group 41"/>
            <p:cNvGrpSpPr/>
            <p:nvPr/>
          </p:nvGrpSpPr>
          <p:grpSpPr bwMode="auto">
            <a:xfrm>
              <a:off x="2966" y="1945"/>
              <a:ext cx="528" cy="75"/>
              <a:chOff x="3408" y="1536"/>
              <a:chExt cx="624" cy="96"/>
            </a:xfrm>
          </p:grpSpPr>
          <p:sp>
            <p:nvSpPr>
              <p:cNvPr id="19537" name="Rectangle 42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240" cy="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538" name="Line 43"/>
              <p:cNvSpPr>
                <a:spLocks noChangeShapeType="1"/>
              </p:cNvSpPr>
              <p:nvPr/>
            </p:nvSpPr>
            <p:spPr bwMode="auto">
              <a:xfrm>
                <a:off x="3840" y="158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39" name="Line 44"/>
              <p:cNvSpPr>
                <a:spLocks noChangeShapeType="1"/>
              </p:cNvSpPr>
              <p:nvPr/>
            </p:nvSpPr>
            <p:spPr bwMode="auto">
              <a:xfrm>
                <a:off x="3408" y="158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95" name="Line 45"/>
            <p:cNvSpPr>
              <a:spLocks noChangeShapeType="1"/>
            </p:cNvSpPr>
            <p:nvPr/>
          </p:nvSpPr>
          <p:spPr bwMode="auto">
            <a:xfrm>
              <a:off x="2342" y="196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6" name="Line 46"/>
            <p:cNvSpPr>
              <a:spLocks noChangeShapeType="1"/>
            </p:cNvSpPr>
            <p:nvPr/>
          </p:nvSpPr>
          <p:spPr bwMode="auto">
            <a:xfrm>
              <a:off x="2246" y="25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7" name="Line 47"/>
            <p:cNvSpPr>
              <a:spLocks noChangeShapeType="1"/>
            </p:cNvSpPr>
            <p:nvPr/>
          </p:nvSpPr>
          <p:spPr bwMode="auto">
            <a:xfrm>
              <a:off x="2246" y="24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8" name="Line 48"/>
            <p:cNvSpPr>
              <a:spLocks noChangeShapeType="1"/>
            </p:cNvSpPr>
            <p:nvPr/>
          </p:nvSpPr>
          <p:spPr bwMode="auto">
            <a:xfrm>
              <a:off x="2342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9" name="Line 49"/>
            <p:cNvSpPr>
              <a:spLocks noChangeShapeType="1"/>
            </p:cNvSpPr>
            <p:nvPr/>
          </p:nvSpPr>
          <p:spPr bwMode="auto">
            <a:xfrm>
              <a:off x="2246" y="28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0" name="Line 50"/>
            <p:cNvSpPr>
              <a:spLocks noChangeShapeType="1"/>
            </p:cNvSpPr>
            <p:nvPr/>
          </p:nvSpPr>
          <p:spPr bwMode="auto">
            <a:xfrm>
              <a:off x="2294" y="288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1" name="Line 51"/>
            <p:cNvSpPr>
              <a:spLocks noChangeShapeType="1"/>
            </p:cNvSpPr>
            <p:nvPr/>
          </p:nvSpPr>
          <p:spPr bwMode="auto">
            <a:xfrm>
              <a:off x="902" y="196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2" name="Line 52"/>
            <p:cNvSpPr>
              <a:spLocks noChangeShapeType="1"/>
            </p:cNvSpPr>
            <p:nvPr/>
          </p:nvSpPr>
          <p:spPr bwMode="auto">
            <a:xfrm>
              <a:off x="806" y="25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3" name="Line 53"/>
            <p:cNvSpPr>
              <a:spLocks noChangeShapeType="1"/>
            </p:cNvSpPr>
            <p:nvPr/>
          </p:nvSpPr>
          <p:spPr bwMode="auto">
            <a:xfrm>
              <a:off x="806" y="24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4" name="Line 54"/>
            <p:cNvSpPr>
              <a:spLocks noChangeShapeType="1"/>
            </p:cNvSpPr>
            <p:nvPr/>
          </p:nvSpPr>
          <p:spPr bwMode="auto">
            <a:xfrm>
              <a:off x="902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5" name="Line 55"/>
            <p:cNvSpPr>
              <a:spLocks noChangeShapeType="1"/>
            </p:cNvSpPr>
            <p:nvPr/>
          </p:nvSpPr>
          <p:spPr bwMode="auto">
            <a:xfrm>
              <a:off x="854" y="288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6" name="Line 56"/>
            <p:cNvSpPr>
              <a:spLocks noChangeShapeType="1"/>
            </p:cNvSpPr>
            <p:nvPr/>
          </p:nvSpPr>
          <p:spPr bwMode="auto">
            <a:xfrm>
              <a:off x="806" y="28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7" name="Line 57"/>
            <p:cNvSpPr>
              <a:spLocks noChangeShapeType="1"/>
            </p:cNvSpPr>
            <p:nvPr/>
          </p:nvSpPr>
          <p:spPr bwMode="auto">
            <a:xfrm>
              <a:off x="854" y="288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463" name="Object 58"/>
            <p:cNvGraphicFramePr>
              <a:graphicFrameLocks noChangeAspect="1"/>
            </p:cNvGraphicFramePr>
            <p:nvPr/>
          </p:nvGraphicFramePr>
          <p:xfrm>
            <a:off x="1637" y="1672"/>
            <a:ext cx="3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9" imgW="292100" imgH="215900" progId="Equation.3">
                    <p:embed/>
                  </p:oleObj>
                </mc:Choice>
                <mc:Fallback>
                  <p:oleObj name="Equation" r:id="rId9" imgW="292100" imgH="2159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" y="1672"/>
                          <a:ext cx="32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59"/>
            <p:cNvGraphicFramePr>
              <a:graphicFrameLocks noChangeAspect="1"/>
            </p:cNvGraphicFramePr>
            <p:nvPr/>
          </p:nvGraphicFramePr>
          <p:xfrm>
            <a:off x="3143" y="1680"/>
            <a:ext cx="25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11" imgW="203200" imgH="215900" progId="Equation.3">
                    <p:embed/>
                  </p:oleObj>
                </mc:Choice>
                <mc:Fallback>
                  <p:oleObj name="Equation" r:id="rId11" imgW="203200" imgH="2159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" y="1680"/>
                          <a:ext cx="25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8" name="Line 60"/>
            <p:cNvSpPr>
              <a:spLocks noChangeShapeType="1"/>
            </p:cNvSpPr>
            <p:nvPr/>
          </p:nvSpPr>
          <p:spPr bwMode="auto">
            <a:xfrm>
              <a:off x="2150" y="196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9" name="Line 61"/>
            <p:cNvSpPr>
              <a:spLocks noChangeShapeType="1"/>
            </p:cNvSpPr>
            <p:nvPr/>
          </p:nvSpPr>
          <p:spPr bwMode="auto">
            <a:xfrm>
              <a:off x="614" y="196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0" name="Oval 62"/>
            <p:cNvSpPr>
              <a:spLocks noChangeArrowheads="1"/>
            </p:cNvSpPr>
            <p:nvPr/>
          </p:nvSpPr>
          <p:spPr bwMode="auto">
            <a:xfrm>
              <a:off x="854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11" name="Line 63"/>
            <p:cNvSpPr>
              <a:spLocks noChangeShapeType="1"/>
            </p:cNvSpPr>
            <p:nvPr/>
          </p:nvSpPr>
          <p:spPr bwMode="auto">
            <a:xfrm>
              <a:off x="4118" y="196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2" name="Line 64"/>
            <p:cNvSpPr>
              <a:spLocks noChangeShapeType="1"/>
            </p:cNvSpPr>
            <p:nvPr/>
          </p:nvSpPr>
          <p:spPr bwMode="auto">
            <a:xfrm>
              <a:off x="2781" y="19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513" name="Group 65"/>
            <p:cNvGrpSpPr/>
            <p:nvPr/>
          </p:nvGrpSpPr>
          <p:grpSpPr bwMode="auto">
            <a:xfrm>
              <a:off x="2637" y="2208"/>
              <a:ext cx="288" cy="672"/>
              <a:chOff x="2016" y="2448"/>
              <a:chExt cx="288" cy="672"/>
            </a:xfrm>
          </p:grpSpPr>
          <p:sp>
            <p:nvSpPr>
              <p:cNvPr id="19530" name="Freeform 66"/>
              <p:cNvSpPr/>
              <p:nvPr/>
            </p:nvSpPr>
            <p:spPr bwMode="auto">
              <a:xfrm>
                <a:off x="2248" y="2448"/>
                <a:ext cx="56" cy="432"/>
              </a:xfrm>
              <a:custGeom>
                <a:avLst/>
                <a:gdLst>
                  <a:gd name="T0" fmla="*/ 8 w 56"/>
                  <a:gd name="T1" fmla="*/ 0 h 432"/>
                  <a:gd name="T2" fmla="*/ 8 w 56"/>
                  <a:gd name="T3" fmla="*/ 48 h 432"/>
                  <a:gd name="T4" fmla="*/ 56 w 56"/>
                  <a:gd name="T5" fmla="*/ 96 h 432"/>
                  <a:gd name="T6" fmla="*/ 8 w 56"/>
                  <a:gd name="T7" fmla="*/ 144 h 432"/>
                  <a:gd name="T8" fmla="*/ 56 w 56"/>
                  <a:gd name="T9" fmla="*/ 192 h 432"/>
                  <a:gd name="T10" fmla="*/ 8 w 56"/>
                  <a:gd name="T11" fmla="*/ 240 h 432"/>
                  <a:gd name="T12" fmla="*/ 56 w 56"/>
                  <a:gd name="T13" fmla="*/ 288 h 432"/>
                  <a:gd name="T14" fmla="*/ 8 w 56"/>
                  <a:gd name="T15" fmla="*/ 336 h 432"/>
                  <a:gd name="T16" fmla="*/ 8 w 56"/>
                  <a:gd name="T17" fmla="*/ 432 h 4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6"/>
                  <a:gd name="T28" fmla="*/ 0 h 432"/>
                  <a:gd name="T29" fmla="*/ 56 w 56"/>
                  <a:gd name="T30" fmla="*/ 432 h 43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6" h="432">
                    <a:moveTo>
                      <a:pt x="8" y="0"/>
                    </a:moveTo>
                    <a:cubicBezTo>
                      <a:pt x="4" y="16"/>
                      <a:pt x="0" y="32"/>
                      <a:pt x="8" y="48"/>
                    </a:cubicBezTo>
                    <a:cubicBezTo>
                      <a:pt x="16" y="64"/>
                      <a:pt x="56" y="80"/>
                      <a:pt x="56" y="96"/>
                    </a:cubicBezTo>
                    <a:cubicBezTo>
                      <a:pt x="56" y="112"/>
                      <a:pt x="8" y="128"/>
                      <a:pt x="8" y="144"/>
                    </a:cubicBezTo>
                    <a:cubicBezTo>
                      <a:pt x="8" y="160"/>
                      <a:pt x="56" y="176"/>
                      <a:pt x="56" y="192"/>
                    </a:cubicBezTo>
                    <a:cubicBezTo>
                      <a:pt x="56" y="208"/>
                      <a:pt x="8" y="224"/>
                      <a:pt x="8" y="240"/>
                    </a:cubicBezTo>
                    <a:cubicBezTo>
                      <a:pt x="8" y="256"/>
                      <a:pt x="56" y="272"/>
                      <a:pt x="56" y="288"/>
                    </a:cubicBezTo>
                    <a:cubicBezTo>
                      <a:pt x="56" y="304"/>
                      <a:pt x="16" y="312"/>
                      <a:pt x="8" y="336"/>
                    </a:cubicBezTo>
                    <a:cubicBezTo>
                      <a:pt x="0" y="360"/>
                      <a:pt x="4" y="396"/>
                      <a:pt x="8" y="43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531" name="Rectangle 67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96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532" name="Line 68"/>
              <p:cNvSpPr>
                <a:spLocks noChangeShapeType="1"/>
              </p:cNvSpPr>
              <p:nvPr/>
            </p:nvSpPr>
            <p:spPr bwMode="auto">
              <a:xfrm flipV="1">
                <a:off x="2064" y="244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33" name="Line 69"/>
              <p:cNvSpPr>
                <a:spLocks noChangeShapeType="1"/>
              </p:cNvSpPr>
              <p:nvPr/>
            </p:nvSpPr>
            <p:spPr bwMode="auto">
              <a:xfrm flipV="1">
                <a:off x="2064" y="27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34" name="Line 70"/>
              <p:cNvSpPr>
                <a:spLocks noChangeShapeType="1"/>
              </p:cNvSpPr>
              <p:nvPr/>
            </p:nvSpPr>
            <p:spPr bwMode="auto">
              <a:xfrm flipH="1" flipV="1">
                <a:off x="2064" y="288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35" name="Line 71"/>
              <p:cNvSpPr>
                <a:spLocks noChangeShapeType="1"/>
              </p:cNvSpPr>
              <p:nvPr/>
            </p:nvSpPr>
            <p:spPr bwMode="auto">
              <a:xfrm flipH="1" flipV="1">
                <a:off x="2064" y="244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36" name="Line 72"/>
              <p:cNvSpPr>
                <a:spLocks noChangeShapeType="1"/>
              </p:cNvSpPr>
              <p:nvPr/>
            </p:nvSpPr>
            <p:spPr bwMode="auto">
              <a:xfrm flipH="1" flipV="1">
                <a:off x="2160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514" name="Line 73"/>
            <p:cNvSpPr>
              <a:spLocks noChangeShapeType="1"/>
            </p:cNvSpPr>
            <p:nvPr/>
          </p:nvSpPr>
          <p:spPr bwMode="auto">
            <a:xfrm flipH="1" flipV="1">
              <a:off x="2685" y="288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5" name="Line 74"/>
            <p:cNvSpPr>
              <a:spLocks noChangeShapeType="1"/>
            </p:cNvSpPr>
            <p:nvPr/>
          </p:nvSpPr>
          <p:spPr bwMode="auto">
            <a:xfrm flipH="1" flipV="1">
              <a:off x="2733" y="292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6" name="Line 75"/>
            <p:cNvSpPr>
              <a:spLocks noChangeShapeType="1"/>
            </p:cNvSpPr>
            <p:nvPr/>
          </p:nvSpPr>
          <p:spPr bwMode="auto">
            <a:xfrm>
              <a:off x="998" y="2112"/>
              <a:ext cx="0" cy="2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7" name="Line 76"/>
            <p:cNvSpPr>
              <a:spLocks noChangeShapeType="1"/>
            </p:cNvSpPr>
            <p:nvPr/>
          </p:nvSpPr>
          <p:spPr bwMode="auto">
            <a:xfrm>
              <a:off x="2829" y="2016"/>
              <a:ext cx="0" cy="19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8" name="Line 77"/>
            <p:cNvSpPr>
              <a:spLocks noChangeShapeType="1"/>
            </p:cNvSpPr>
            <p:nvPr/>
          </p:nvSpPr>
          <p:spPr bwMode="auto">
            <a:xfrm>
              <a:off x="4406" y="1968"/>
              <a:ext cx="33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465" name="Object 78"/>
            <p:cNvGraphicFramePr>
              <a:graphicFrameLocks noChangeAspect="1"/>
            </p:cNvGraphicFramePr>
            <p:nvPr/>
          </p:nvGraphicFramePr>
          <p:xfrm>
            <a:off x="2438" y="2016"/>
            <a:ext cx="25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13" imgW="190500" imgH="228600" progId="Equation.3">
                    <p:embed/>
                  </p:oleObj>
                </mc:Choice>
                <mc:Fallback>
                  <p:oleObj name="Equation" r:id="rId13" imgW="190500" imgH="22860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" y="2016"/>
                          <a:ext cx="25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79"/>
            <p:cNvGraphicFramePr>
              <a:graphicFrameLocks noChangeAspect="1"/>
            </p:cNvGraphicFramePr>
            <p:nvPr/>
          </p:nvGraphicFramePr>
          <p:xfrm>
            <a:off x="4310" y="2112"/>
            <a:ext cx="26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15" imgW="203200" imgH="228600" progId="Equation.3">
                    <p:embed/>
                  </p:oleObj>
                </mc:Choice>
                <mc:Fallback>
                  <p:oleObj name="Equation" r:id="rId15" imgW="203200" imgH="2286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" y="2112"/>
                          <a:ext cx="269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80"/>
            <p:cNvGraphicFramePr>
              <a:graphicFrameLocks noChangeAspect="1"/>
            </p:cNvGraphicFramePr>
            <p:nvPr/>
          </p:nvGraphicFramePr>
          <p:xfrm>
            <a:off x="2437" y="2304"/>
            <a:ext cx="23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17" imgW="215900" imgH="215900" progId="Equation.3">
                    <p:embed/>
                  </p:oleObj>
                </mc:Choice>
                <mc:Fallback>
                  <p:oleObj name="Equation" r:id="rId17" imgW="215900" imgH="21590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7" y="2304"/>
                          <a:ext cx="23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81"/>
            <p:cNvGraphicFramePr>
              <a:graphicFrameLocks noChangeAspect="1"/>
            </p:cNvGraphicFramePr>
            <p:nvPr/>
          </p:nvGraphicFramePr>
          <p:xfrm>
            <a:off x="2901" y="2256"/>
            <a:ext cx="49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19" imgW="381000" imgH="215900" progId="Equation.3">
                    <p:embed/>
                  </p:oleObj>
                </mc:Choice>
                <mc:Fallback>
                  <p:oleObj name="Equation" r:id="rId19" imgW="381000" imgH="215900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1" y="2256"/>
                          <a:ext cx="49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82"/>
            <p:cNvGraphicFramePr>
              <a:graphicFrameLocks noChangeAspect="1"/>
            </p:cNvGraphicFramePr>
            <p:nvPr/>
          </p:nvGraphicFramePr>
          <p:xfrm>
            <a:off x="547" y="1632"/>
            <a:ext cx="23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21" imgW="203200" imgH="215900" progId="Equation.3">
                    <p:embed/>
                  </p:oleObj>
                </mc:Choice>
                <mc:Fallback>
                  <p:oleObj name="Equation" r:id="rId21" imgW="203200" imgH="2159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" y="1632"/>
                          <a:ext cx="23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9" name="Line 83"/>
            <p:cNvSpPr>
              <a:spLocks noChangeShapeType="1"/>
            </p:cNvSpPr>
            <p:nvPr/>
          </p:nvSpPr>
          <p:spPr bwMode="auto">
            <a:xfrm>
              <a:off x="566" y="1920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20" name="Line 84"/>
            <p:cNvSpPr>
              <a:spLocks noChangeShapeType="1"/>
            </p:cNvSpPr>
            <p:nvPr/>
          </p:nvSpPr>
          <p:spPr bwMode="auto">
            <a:xfrm>
              <a:off x="4070" y="1920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21" name="Line 85"/>
            <p:cNvSpPr>
              <a:spLocks noChangeShapeType="1"/>
            </p:cNvSpPr>
            <p:nvPr/>
          </p:nvSpPr>
          <p:spPr bwMode="auto">
            <a:xfrm>
              <a:off x="998" y="1920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470" name="Object 86"/>
            <p:cNvGraphicFramePr>
              <a:graphicFrameLocks noChangeAspect="1"/>
            </p:cNvGraphicFramePr>
            <p:nvPr/>
          </p:nvGraphicFramePr>
          <p:xfrm>
            <a:off x="950" y="1632"/>
            <a:ext cx="23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23" imgW="203200" imgH="215900" progId="Equation.3">
                    <p:embed/>
                  </p:oleObj>
                </mc:Choice>
                <mc:Fallback>
                  <p:oleObj name="Equation" r:id="rId23" imgW="203200" imgH="215900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" y="1632"/>
                          <a:ext cx="23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2" name="Line 87"/>
            <p:cNvSpPr>
              <a:spLocks noChangeShapeType="1"/>
            </p:cNvSpPr>
            <p:nvPr/>
          </p:nvSpPr>
          <p:spPr bwMode="auto">
            <a:xfrm>
              <a:off x="2054" y="1920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23" name="Oval 88"/>
            <p:cNvSpPr>
              <a:spLocks noChangeArrowheads="1"/>
            </p:cNvSpPr>
            <p:nvPr/>
          </p:nvSpPr>
          <p:spPr bwMode="auto">
            <a:xfrm>
              <a:off x="2294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4" name="Oval 89"/>
            <p:cNvSpPr>
              <a:spLocks noChangeArrowheads="1"/>
            </p:cNvSpPr>
            <p:nvPr/>
          </p:nvSpPr>
          <p:spPr bwMode="auto">
            <a:xfrm>
              <a:off x="2733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5" name="Line 90"/>
            <p:cNvSpPr>
              <a:spLocks noChangeShapeType="1"/>
            </p:cNvSpPr>
            <p:nvPr/>
          </p:nvSpPr>
          <p:spPr bwMode="auto">
            <a:xfrm>
              <a:off x="2822" y="1920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471" name="Object 91"/>
            <p:cNvGraphicFramePr>
              <a:graphicFrameLocks noChangeAspect="1"/>
            </p:cNvGraphicFramePr>
            <p:nvPr/>
          </p:nvGraphicFramePr>
          <p:xfrm>
            <a:off x="2102" y="1632"/>
            <a:ext cx="23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25" imgW="203200" imgH="215900" progId="Equation.3">
                    <p:embed/>
                  </p:oleObj>
                </mc:Choice>
                <mc:Fallback>
                  <p:oleObj name="Equation" r:id="rId25" imgW="203200" imgH="21590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2" y="1632"/>
                          <a:ext cx="23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92"/>
            <p:cNvGraphicFramePr>
              <a:graphicFrameLocks noChangeAspect="1"/>
            </p:cNvGraphicFramePr>
            <p:nvPr/>
          </p:nvGraphicFramePr>
          <p:xfrm>
            <a:off x="2870" y="1632"/>
            <a:ext cx="23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27" imgW="203200" imgH="215900" progId="Equation.3">
                    <p:embed/>
                  </p:oleObj>
                </mc:Choice>
                <mc:Fallback>
                  <p:oleObj name="Equation" r:id="rId27" imgW="203200" imgH="21590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632"/>
                          <a:ext cx="23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93"/>
            <p:cNvGraphicFramePr>
              <a:graphicFrameLocks noChangeAspect="1"/>
            </p:cNvGraphicFramePr>
            <p:nvPr/>
          </p:nvGraphicFramePr>
          <p:xfrm>
            <a:off x="4063" y="1632"/>
            <a:ext cx="25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29" imgW="215900" imgH="215900" progId="Equation.3">
                    <p:embed/>
                  </p:oleObj>
                </mc:Choice>
                <mc:Fallback>
                  <p:oleObj name="Equation" r:id="rId29" imgW="215900" imgH="21590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3" y="1632"/>
                          <a:ext cx="25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6" name="Line 94"/>
            <p:cNvSpPr>
              <a:spLocks noChangeShapeType="1"/>
            </p:cNvSpPr>
            <p:nvPr/>
          </p:nvSpPr>
          <p:spPr bwMode="auto">
            <a:xfrm>
              <a:off x="2438" y="1920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474" name="Object 95"/>
            <p:cNvGraphicFramePr>
              <a:graphicFrameLocks noChangeAspect="1"/>
            </p:cNvGraphicFramePr>
            <p:nvPr/>
          </p:nvGraphicFramePr>
          <p:xfrm>
            <a:off x="2438" y="1632"/>
            <a:ext cx="23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31" imgW="203200" imgH="215900" progId="Equation.3">
                    <p:embed/>
                  </p:oleObj>
                </mc:Choice>
                <mc:Fallback>
                  <p:oleObj name="Equation" r:id="rId31" imgW="203200" imgH="21590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" y="1632"/>
                          <a:ext cx="23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7" name="Line 96"/>
            <p:cNvSpPr>
              <a:spLocks noChangeShapeType="1"/>
            </p:cNvSpPr>
            <p:nvPr/>
          </p:nvSpPr>
          <p:spPr bwMode="auto">
            <a:xfrm>
              <a:off x="2582" y="1920"/>
              <a:ext cx="0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28" name="Line 97"/>
            <p:cNvSpPr>
              <a:spLocks noChangeShapeType="1"/>
            </p:cNvSpPr>
            <p:nvPr/>
          </p:nvSpPr>
          <p:spPr bwMode="auto">
            <a:xfrm>
              <a:off x="4406" y="1920"/>
              <a:ext cx="0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475" name="Object 98"/>
            <p:cNvGraphicFramePr>
              <a:graphicFrameLocks noChangeAspect="1"/>
            </p:cNvGraphicFramePr>
            <p:nvPr/>
          </p:nvGraphicFramePr>
          <p:xfrm>
            <a:off x="4742" y="1824"/>
            <a:ext cx="29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33" imgW="254000" imgH="215900" progId="Equation.3">
                    <p:embed/>
                  </p:oleObj>
                </mc:Choice>
                <mc:Fallback>
                  <p:oleObj name="Equation" r:id="rId33" imgW="254000" imgH="21590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" y="1824"/>
                          <a:ext cx="29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9" name="Line 99"/>
            <p:cNvSpPr>
              <a:spLocks noChangeShapeType="1"/>
            </p:cNvSpPr>
            <p:nvPr/>
          </p:nvSpPr>
          <p:spPr bwMode="auto">
            <a:xfrm>
              <a:off x="566" y="1920"/>
              <a:ext cx="0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476" name="Object 100"/>
            <p:cNvGraphicFramePr>
              <a:graphicFrameLocks noChangeAspect="1"/>
            </p:cNvGraphicFramePr>
            <p:nvPr/>
          </p:nvGraphicFramePr>
          <p:xfrm>
            <a:off x="2908" y="2009"/>
            <a:ext cx="32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35" imgW="279400" imgH="228600" progId="Equation.3">
                    <p:embed/>
                  </p:oleObj>
                </mc:Choice>
                <mc:Fallback>
                  <p:oleObj name="Equation" r:id="rId35" imgW="279400" imgH="22860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8" y="2009"/>
                          <a:ext cx="329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101"/>
            <p:cNvGraphicFramePr>
              <a:graphicFrameLocks noChangeAspect="1"/>
            </p:cNvGraphicFramePr>
            <p:nvPr/>
          </p:nvGraphicFramePr>
          <p:xfrm>
            <a:off x="1019" y="2119"/>
            <a:ext cx="40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37" imgW="342900" imgH="215900" progId="Equation.3">
                    <p:embed/>
                  </p:oleObj>
                </mc:Choice>
                <mc:Fallback>
                  <p:oleObj name="Equation" r:id="rId37" imgW="342900" imgH="21590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" y="2119"/>
                          <a:ext cx="40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102"/>
            <p:cNvGraphicFramePr>
              <a:graphicFrameLocks noChangeAspect="1"/>
            </p:cNvGraphicFramePr>
            <p:nvPr/>
          </p:nvGraphicFramePr>
          <p:xfrm>
            <a:off x="1857" y="2112"/>
            <a:ext cx="43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39" imgW="368300" imgH="215900" progId="Equation.3">
                    <p:embed/>
                  </p:oleObj>
                </mc:Choice>
                <mc:Fallback>
                  <p:oleObj name="Equation" r:id="rId39" imgW="368300" imgH="21590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" y="2112"/>
                          <a:ext cx="43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103"/>
            <p:cNvGraphicFramePr>
              <a:graphicFrameLocks noChangeAspect="1"/>
            </p:cNvGraphicFramePr>
            <p:nvPr/>
          </p:nvGraphicFramePr>
          <p:xfrm>
            <a:off x="4896" y="2256"/>
            <a:ext cx="64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Equation" r:id="rId41" imgW="482600" imgH="203200" progId="Equation.3">
                    <p:embed/>
                  </p:oleObj>
                </mc:Choice>
                <mc:Fallback>
                  <p:oleObj name="Equation" r:id="rId41" imgW="482600" imgH="203200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256"/>
                          <a:ext cx="64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5257" name="Text Box 105"/>
          <p:cNvSpPr txBox="1">
            <a:spLocks noChangeArrowheads="1"/>
          </p:cNvSpPr>
          <p:nvPr/>
        </p:nvSpPr>
        <p:spPr bwMode="auto">
          <a:xfrm>
            <a:off x="1524000" y="2847976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</a:t>
            </a:r>
            <a:r>
              <a:rPr lang="zh-CN" altLang="en-US"/>
              <a:t>给定末端负荷功率与首端电压（如给定</a:t>
            </a:r>
            <a:r>
              <a:rPr lang="en-US" altLang="zh-CN"/>
              <a:t>S</a:t>
            </a:r>
            <a:r>
              <a:rPr lang="en-US" altLang="zh-CN" baseline="-25000"/>
              <a:t>LD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en-US" altLang="zh-CN" baseline="-25000"/>
              <a:t>A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05259" name="Text Box 107"/>
          <p:cNvSpPr txBox="1">
            <a:spLocks noChangeArrowheads="1"/>
          </p:cNvSpPr>
          <p:nvPr/>
        </p:nvSpPr>
        <p:spPr bwMode="auto">
          <a:xfrm>
            <a:off x="1524000" y="3429001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/>
              <a:t>   </a:t>
            </a:r>
            <a:r>
              <a:rPr lang="zh-CN" altLang="en-US"/>
              <a:t>设全网为额定电压</a:t>
            </a:r>
            <a:r>
              <a:rPr lang="en-US" altLang="zh-CN"/>
              <a:t>V</a:t>
            </a:r>
            <a:r>
              <a:rPr lang="en-US" altLang="zh-CN" baseline="-25000"/>
              <a:t>N</a:t>
            </a:r>
            <a:r>
              <a:rPr lang="zh-CN" altLang="en-US"/>
              <a:t>；</a:t>
            </a:r>
            <a:endParaRPr lang="zh-CN" altLang="en-US"/>
          </a:p>
        </p:txBody>
      </p:sp>
      <p:sp>
        <p:nvSpPr>
          <p:cNvPr id="305260" name="Text Box 108"/>
          <p:cNvSpPr txBox="1">
            <a:spLocks noChangeArrowheads="1"/>
          </p:cNvSpPr>
          <p:nvPr/>
        </p:nvSpPr>
        <p:spPr bwMode="auto">
          <a:xfrm>
            <a:off x="1524000" y="3886200"/>
            <a:ext cx="830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</a:t>
            </a:r>
            <a:r>
              <a:rPr lang="zh-CN" altLang="en-US"/>
              <a:t>计算功率损耗（不计电压损耗），推算全网功率分布、始端功率；（</a:t>
            </a:r>
            <a:r>
              <a:rPr lang="zh-CN" altLang="en-US">
                <a:solidFill>
                  <a:srgbClr val="CC0000"/>
                </a:solidFill>
              </a:rPr>
              <a:t>前代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05261" name="Text Box 109"/>
          <p:cNvSpPr txBox="1">
            <a:spLocks noChangeArrowheads="1"/>
          </p:cNvSpPr>
          <p:nvPr/>
        </p:nvSpPr>
        <p:spPr bwMode="auto">
          <a:xfrm>
            <a:off x="1524000" y="49530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</a:t>
            </a:r>
            <a:r>
              <a:rPr lang="zh-CN" altLang="en-US"/>
              <a:t>由始端电压、功率向末端推算电压降落（不再另算功率损耗），计算各母线电压。（</a:t>
            </a:r>
            <a:r>
              <a:rPr lang="zh-CN" altLang="en-US">
                <a:solidFill>
                  <a:srgbClr val="CC0000"/>
                </a:solidFill>
              </a:rPr>
              <a:t>回代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05262" name="Text Box 110"/>
          <p:cNvSpPr txBox="1">
            <a:spLocks noChangeArrowheads="1"/>
          </p:cNvSpPr>
          <p:nvPr/>
        </p:nvSpPr>
        <p:spPr bwMode="auto">
          <a:xfrm>
            <a:off x="1828800" y="6096001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</a:t>
            </a:r>
            <a:r>
              <a:rPr lang="zh-CN" altLang="en-US"/>
              <a:t>反复</a:t>
            </a:r>
            <a:r>
              <a:rPr lang="zh-CN" altLang="en-US">
                <a:solidFill>
                  <a:srgbClr val="CC0000"/>
                </a:solidFill>
              </a:rPr>
              <a:t>迭代</a:t>
            </a:r>
            <a:r>
              <a:rPr lang="zh-CN" altLang="en-US"/>
              <a:t>直到收敛（精度）、</a:t>
            </a:r>
            <a:r>
              <a:rPr lang="zh-CN" altLang="en-US">
                <a:solidFill>
                  <a:srgbClr val="000099"/>
                </a:solidFill>
              </a:rPr>
              <a:t>两步计算近似</a:t>
            </a: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305263" name="AutoShape 111"/>
          <p:cNvSpPr>
            <a:spLocks noChangeArrowheads="1"/>
          </p:cNvSpPr>
          <p:nvPr/>
        </p:nvSpPr>
        <p:spPr bwMode="auto">
          <a:xfrm flipH="1">
            <a:off x="9906000" y="3962400"/>
            <a:ext cx="609600" cy="1600200"/>
          </a:xfrm>
          <a:prstGeom prst="curvedRightArrow">
            <a:avLst>
              <a:gd name="adj1" fmla="val 52500"/>
              <a:gd name="adj2" fmla="val 105000"/>
              <a:gd name="adj3" fmla="val 2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5267" name="AutoShape 115"/>
          <p:cNvSpPr>
            <a:spLocks noChangeArrowheads="1"/>
          </p:cNvSpPr>
          <p:nvPr/>
        </p:nvSpPr>
        <p:spPr bwMode="auto">
          <a:xfrm flipV="1">
            <a:off x="1524000" y="3962400"/>
            <a:ext cx="533400" cy="1676400"/>
          </a:xfrm>
          <a:prstGeom prst="curvedRightArrow">
            <a:avLst>
              <a:gd name="adj1" fmla="val 74832"/>
              <a:gd name="adj2" fmla="val 111004"/>
              <a:gd name="adj3" fmla="val 532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0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0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0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0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5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5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5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5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30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30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 autoUpdateAnimBg="0"/>
      <p:bldP spid="305257" grpId="0" autoUpdateAnimBg="0"/>
      <p:bldP spid="305259" grpId="0" autoUpdateAnimBg="0"/>
      <p:bldP spid="305260" grpId="0" autoUpdateAnimBg="0"/>
      <p:bldP spid="305261" grpId="0" autoUpdateAnimBg="0"/>
      <p:bldP spid="305262" grpId="0" autoUpdateAnimBg="0"/>
      <p:bldP spid="305263" grpId="0" animBg="1"/>
      <p:bldP spid="3052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对象 2"/>
          <p:cNvGraphicFramePr>
            <a:graphicFrameLocks noChangeAspect="1"/>
          </p:cNvGraphicFramePr>
          <p:nvPr/>
        </p:nvGraphicFramePr>
        <p:xfrm>
          <a:off x="2225676" y="250826"/>
          <a:ext cx="7173913" cy="628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1" imgW="7223760" imgH="6003290" progId="Word.Document.8">
                  <p:embed/>
                </p:oleObj>
              </mc:Choice>
              <mc:Fallback>
                <p:oleObj name="Document" r:id="rId1" imgW="7223760" imgH="6003290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6" y="250826"/>
                        <a:ext cx="7173913" cy="628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382610" y="6105469"/>
            <a:ext cx="7809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电力系统分析（第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版）（全国普通高校电气工程及其自动化专业规划教材） 吴俊勇 夏明超 徐丽杰 郎兵 清华大学出版社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对象 1"/>
          <p:cNvGraphicFramePr>
            <a:graphicFrameLocks noChangeAspect="1"/>
          </p:cNvGraphicFramePr>
          <p:nvPr/>
        </p:nvGraphicFramePr>
        <p:xfrm>
          <a:off x="2538414" y="127001"/>
          <a:ext cx="6543675" cy="618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1" imgW="6094730" imgH="6826250" progId="Word.Document.8">
                  <p:embed/>
                </p:oleObj>
              </mc:Choice>
              <mc:Fallback>
                <p:oleObj name="Document" r:id="rId1" imgW="6094730" imgH="682625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4" y="127001"/>
                        <a:ext cx="6543675" cy="618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382610" y="6105469"/>
            <a:ext cx="7809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电力系统分析（第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版）（全国普通高校电气工程及其自动化专业规划教材） 吴俊勇 夏明超 徐丽杰 郎兵 清华大学出版社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对象 2"/>
          <p:cNvGraphicFramePr>
            <a:graphicFrameLocks noChangeAspect="1"/>
          </p:cNvGraphicFramePr>
          <p:nvPr/>
        </p:nvGraphicFramePr>
        <p:xfrm>
          <a:off x="1971676" y="746126"/>
          <a:ext cx="8150225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1" imgW="8362315" imgH="5614670" progId="Word.Document.8">
                  <p:embed/>
                </p:oleObj>
              </mc:Choice>
              <mc:Fallback>
                <p:oleObj name="Document" r:id="rId1" imgW="8362315" imgH="5614670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6" y="746126"/>
                        <a:ext cx="8150225" cy="547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382610" y="6105469"/>
            <a:ext cx="7809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电力系统分析（第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版）（全国普通高校电气工程及其自动化专业规划教材） 吴俊勇 夏明超 徐丽杰 郎兵 清华大学出版社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对象 1"/>
          <p:cNvGraphicFramePr>
            <a:graphicFrameLocks noChangeAspect="1"/>
          </p:cNvGraphicFramePr>
          <p:nvPr/>
        </p:nvGraphicFramePr>
        <p:xfrm>
          <a:off x="2270126" y="371475"/>
          <a:ext cx="7172325" cy="608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1" imgW="7228205" imgH="6153785" progId="Word.Document.8">
                  <p:embed/>
                </p:oleObj>
              </mc:Choice>
              <mc:Fallback>
                <p:oleObj name="Document" r:id="rId1" imgW="7228205" imgH="6153785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6" y="371475"/>
                        <a:ext cx="7172325" cy="608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382610" y="6105469"/>
            <a:ext cx="7809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电力系统分析（第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版）（全国普通高校电气工程及其自动化专业规划教材） 吴俊勇 夏明超 徐丽杰 郎兵 清华大学出版社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对象 1"/>
          <p:cNvGraphicFramePr>
            <a:graphicFrameLocks noChangeAspect="1"/>
          </p:cNvGraphicFramePr>
          <p:nvPr/>
        </p:nvGraphicFramePr>
        <p:xfrm>
          <a:off x="1804988" y="1004889"/>
          <a:ext cx="8323262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1" imgW="6894830" imgH="4192270" progId="Word.Document.8">
                  <p:embed/>
                </p:oleObj>
              </mc:Choice>
              <mc:Fallback>
                <p:oleObj name="Document" r:id="rId1" imgW="6894830" imgH="419227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1004889"/>
                        <a:ext cx="8323262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382610" y="6105469"/>
            <a:ext cx="7809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电力系统分析（第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版）（全国普通高校电气工程及其自动化专业规划教材） 吴俊勇 夏明超 徐丽杰 郎兵 清华大学出版社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对象 1"/>
          <p:cNvGraphicFramePr>
            <a:graphicFrameLocks noChangeAspect="1"/>
          </p:cNvGraphicFramePr>
          <p:nvPr/>
        </p:nvGraphicFramePr>
        <p:xfrm>
          <a:off x="2343151" y="323850"/>
          <a:ext cx="6983413" cy="636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1" imgW="7164070" imgH="6551930" progId="Word.Document.8">
                  <p:embed/>
                </p:oleObj>
              </mc:Choice>
              <mc:Fallback>
                <p:oleObj name="Document" r:id="rId1" imgW="7164070" imgH="655193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1" y="323850"/>
                        <a:ext cx="6983413" cy="636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382610" y="6105469"/>
            <a:ext cx="7809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电力系统分析（第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版）（全国普通高校电气工程及其自动化专业规划教材） 吴俊勇 夏明超 徐丽杰 郎兵 清华大学出版社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WPS 演示</Application>
  <PresentationFormat>宽屏</PresentationFormat>
  <Paragraphs>24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27</vt:i4>
      </vt:variant>
      <vt:variant>
        <vt:lpstr>幻灯片标题</vt:lpstr>
      </vt:variant>
      <vt:variant>
        <vt:i4>7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微软雅黑</vt:lpstr>
      <vt:lpstr>Arial Unicode MS</vt:lpstr>
      <vt:lpstr>等线 Light</vt:lpstr>
      <vt:lpstr>等线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兰 杰</dc:creator>
  <cp:lastModifiedBy>Administrator</cp:lastModifiedBy>
  <cp:revision>2</cp:revision>
  <dcterms:created xsi:type="dcterms:W3CDTF">2020-06-23T13:25:00Z</dcterms:created>
  <dcterms:modified xsi:type="dcterms:W3CDTF">2021-02-28T12:58:21Z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</Properties>
</file>