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73" r:id="rId3"/>
    <p:sldId id="274" r:id="rId4"/>
    <p:sldId id="299" r:id="rId5"/>
    <p:sldId id="278" r:id="rId6"/>
    <p:sldId id="298" r:id="rId7"/>
    <p:sldId id="300" r:id="rId8"/>
    <p:sldId id="302" r:id="rId9"/>
    <p:sldId id="303" r:id="rId10"/>
    <p:sldId id="320" r:id="rId11"/>
    <p:sldId id="305" r:id="rId12"/>
    <p:sldId id="307" r:id="rId13"/>
    <p:sldId id="328" r:id="rId14"/>
    <p:sldId id="333" r:id="rId15"/>
    <p:sldId id="306" r:id="rId16"/>
    <p:sldId id="327" r:id="rId17"/>
    <p:sldId id="332" r:id="rId18"/>
    <p:sldId id="329" r:id="rId19"/>
    <p:sldId id="330" r:id="rId20"/>
    <p:sldId id="334" r:id="rId21"/>
    <p:sldId id="335" r:id="rId22"/>
    <p:sldId id="336" r:id="rId23"/>
    <p:sldId id="338" r:id="rId24"/>
    <p:sldId id="340" r:id="rId25"/>
    <p:sldId id="309" r:id="rId26"/>
    <p:sldId id="310" r:id="rId27"/>
    <p:sldId id="314" r:id="rId28"/>
    <p:sldId id="315" r:id="rId29"/>
    <p:sldId id="316" r:id="rId30"/>
    <p:sldId id="317" r:id="rId31"/>
    <p:sldId id="312" r:id="rId32"/>
    <p:sldId id="313" r:id="rId33"/>
    <p:sldId id="318" r:id="rId34"/>
    <p:sldId id="319" r:id="rId35"/>
    <p:sldId id="321" r:id="rId36"/>
    <p:sldId id="322" r:id="rId37"/>
    <p:sldId id="324" r:id="rId38"/>
    <p:sldId id="323" r:id="rId39"/>
    <p:sldId id="325" r:id="rId40"/>
    <p:sldId id="326" r:id="rId41"/>
    <p:sldId id="297" r:id="rId42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6" y="-152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live </a:t>
            </a:r>
            <a:r>
              <a:rPr lang="en-US" dirty="0" err="1" smtClean="0"/>
              <a:t>ipython</a:t>
            </a:r>
            <a:r>
              <a:rPr lang="en-US" baseline="0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3" r:id="rId4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574800"/>
            <a:ext cx="11734800" cy="265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27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 SCIENCE</a:t>
            </a:r>
            <a:endParaRPr sz="127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80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Mohsen Chitsaz, Ph.D.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Senior Principal Data Scientist at Symantec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Shape 49"/>
          <p:cNvSpPr/>
          <p:nvPr/>
        </p:nvSpPr>
        <p:spPr>
          <a:xfrm>
            <a:off x="635000" y="4229501"/>
            <a:ext cx="11734800" cy="588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54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Lecture: 2</a:t>
            </a:r>
            <a:endParaRPr sz="54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84074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2.5. </a:t>
            </a:r>
            <a:r>
              <a:rPr lang="en-US" dirty="0" smtClean="0">
                <a:solidFill>
                  <a:srgbClr val="000000"/>
                </a:solidFill>
              </a:rPr>
              <a:t>Control workflow – </a:t>
            </a:r>
            <a:r>
              <a:rPr lang="en-US" i="1" dirty="0" smtClean="0">
                <a:solidFill>
                  <a:srgbClr val="000000"/>
                </a:solidFill>
              </a:rPr>
              <a:t>for, continue, break, pass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0" y="1550638"/>
            <a:ext cx="5560892" cy="4036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23572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39083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2.6. </a:t>
            </a:r>
            <a:r>
              <a:rPr lang="en-US" dirty="0" smtClean="0">
                <a:solidFill>
                  <a:srgbClr val="000000"/>
                </a:solidFill>
              </a:rPr>
              <a:t>Data Types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79" y="1489682"/>
            <a:ext cx="10499483" cy="55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49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65603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2.7. </a:t>
            </a:r>
            <a:r>
              <a:rPr lang="en-US" dirty="0" smtClean="0">
                <a:solidFill>
                  <a:srgbClr val="000000"/>
                </a:solidFill>
              </a:rPr>
              <a:t>Take an input from the console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0" y="1642894"/>
            <a:ext cx="8961606" cy="19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355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62186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2.8. </a:t>
            </a:r>
            <a:r>
              <a:rPr lang="en-US" dirty="0" smtClean="0">
                <a:solidFill>
                  <a:srgbClr val="000000"/>
                </a:solidFill>
              </a:rPr>
              <a:t>Defining a function in python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0" y="1394906"/>
            <a:ext cx="41275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287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5841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2.9. </a:t>
            </a:r>
            <a:r>
              <a:rPr lang="en-US" dirty="0" smtClean="0">
                <a:solidFill>
                  <a:srgbClr val="000000"/>
                </a:solidFill>
              </a:rPr>
              <a:t>Split string using delimiter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0" y="1457273"/>
            <a:ext cx="6489700" cy="219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80" y="3974560"/>
            <a:ext cx="5892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20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45760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Exercise 2.1. </a:t>
            </a:r>
            <a:r>
              <a:rPr lang="en-US" dirty="0" smtClean="0">
                <a:solidFill>
                  <a:srgbClr val="000000"/>
                </a:solidFill>
              </a:rPr>
              <a:t>(in class exercise)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851" y="1320426"/>
            <a:ext cx="10829387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Write a piece of code that takes your name as input and prints out the letters in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reverse order.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e.g. </a:t>
            </a:r>
            <a:endParaRPr lang="en-US" dirty="0">
              <a:solidFill>
                <a:srgbClr val="000000"/>
              </a:solidFill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Katie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eitaK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John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nhoJ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2375653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45760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Exercise 2.2. </a:t>
            </a:r>
            <a:r>
              <a:rPr lang="en-US" dirty="0" smtClean="0">
                <a:solidFill>
                  <a:srgbClr val="000000"/>
                </a:solidFill>
              </a:rPr>
              <a:t>(in class exercise)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851" y="1529911"/>
            <a:ext cx="925533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Write a function that takes </a:t>
            </a:r>
            <a:r>
              <a:rPr lang="en-US" i="1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 as input and prints out the the first </a:t>
            </a:r>
            <a:r>
              <a:rPr lang="en-US" i="1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dirty="0" err="1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element of Fibonacci numbers.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Fibonacci numbers: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1, 1, 2, 3, 5, 8, 13, 21, 34, …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f(n-2)+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f(n-1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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f(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n)</a:t>
            </a:r>
          </a:p>
          <a:p>
            <a:pPr algn="l" rtl="0" latinLnBrk="1" hangingPunct="0"/>
            <a:endParaRPr kumimoji="0" lang="en-US" sz="2400" b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7710908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45760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Exercise 2.3. </a:t>
            </a:r>
            <a:r>
              <a:rPr lang="en-US" dirty="0" smtClean="0">
                <a:solidFill>
                  <a:srgbClr val="000000"/>
                </a:solidFill>
              </a:rPr>
              <a:t>(in class exercise)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080" y="1373090"/>
            <a:ext cx="9797554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Write a function that takes </a:t>
            </a:r>
            <a:r>
              <a:rPr lang="en-US" i="1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smtClean="0">
                <a:solidFill>
                  <a:srgbClr val="000000"/>
                </a:solidFill>
              </a:rPr>
              <a:t>j </a:t>
            </a:r>
            <a:r>
              <a:rPr lang="en-US" dirty="0" smtClean="0">
                <a:solidFill>
                  <a:srgbClr val="000000"/>
                </a:solidFill>
              </a:rPr>
              <a:t>as input and returns back the value of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corresponding </a:t>
            </a:r>
            <a:r>
              <a:rPr lang="en-US" dirty="0" err="1" smtClean="0">
                <a:solidFill>
                  <a:srgbClr val="000000"/>
                </a:solidFill>
              </a:rPr>
              <a:t>pascal</a:t>
            </a:r>
            <a:r>
              <a:rPr lang="en-US" dirty="0" smtClean="0">
                <a:solidFill>
                  <a:srgbClr val="000000"/>
                </a:solidFill>
              </a:rPr>
              <a:t> triangle. (consider multiple solutions)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1 1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1 2 1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1 3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1     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  <a:sym typeface="Wingdings"/>
              </a:rPr>
              <a:t> </a:t>
            </a:r>
            <a:r>
              <a:rPr lang="en-US" b="1" dirty="0" err="1" smtClean="0">
                <a:solidFill>
                  <a:srgbClr val="000090"/>
                </a:solidFill>
                <a:latin typeface="Courier New"/>
                <a:cs typeface="Courier New"/>
                <a:sym typeface="Wingdings"/>
              </a:rPr>
              <a:t>i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  <a:sym typeface="Wingdings"/>
              </a:rPr>
              <a:t>=4, j=3</a:t>
            </a:r>
            <a:endParaRPr lang="en-US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1 4 6 4 1</a:t>
            </a: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1 5 10 10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1    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  <a:sym typeface="Wingdings"/>
              </a:rPr>
              <a:t> </a:t>
            </a:r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  <a:sym typeface="Wingdings"/>
              </a:rPr>
              <a:t>i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  <a:sym typeface="Wingdings"/>
              </a:rPr>
              <a:t>=6, 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  <a:sym typeface="Wingdings"/>
              </a:rPr>
              <a:t>j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  <a:sym typeface="Wingdings"/>
              </a:rPr>
              <a:t>=5</a:t>
            </a:r>
            <a:endParaRPr lang="en-US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597727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55399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DATA GATHERING AND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 CLEANSING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" y="2026972"/>
            <a:ext cx="1596201" cy="1840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7" y="1934017"/>
            <a:ext cx="2005006" cy="1840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76" y="1781987"/>
            <a:ext cx="2906216" cy="217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008" y="1887958"/>
            <a:ext cx="4653378" cy="201964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6040826" y="4250480"/>
            <a:ext cx="958122" cy="162943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31773" y="5875826"/>
            <a:ext cx="266699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7200" b="1" u="none" strike="noStrike" normalizeH="0" baseline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j-lt"/>
                <a:sym typeface="News706BT-RomanC"/>
              </a:rPr>
              <a:t>DATA</a:t>
            </a:r>
            <a:endParaRPr kumimoji="0" lang="en-US" sz="7200" b="1" u="none" strike="noStrike" normalizeH="0" baseline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+mj-lt"/>
              <a:sym typeface="News706BT-Roman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5323" y="1395225"/>
            <a:ext cx="2521687" cy="2955198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 rot="10800000">
            <a:off x="6998948" y="4246392"/>
            <a:ext cx="958122" cy="162943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1" name="Left Bracket 10"/>
          <p:cNvSpPr/>
          <p:nvPr/>
        </p:nvSpPr>
        <p:spPr>
          <a:xfrm rot="16200000">
            <a:off x="6216227" y="-2593514"/>
            <a:ext cx="496409" cy="12878064"/>
          </a:xfrm>
          <a:prstGeom prst="leftBracket">
            <a:avLst>
              <a:gd name="adj" fmla="val 1513"/>
            </a:avLst>
          </a:prstGeom>
          <a:noFill/>
          <a:ln w="38100" cap="flat" cmpd="sng">
            <a:solidFill>
              <a:srgbClr val="000000"/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62135" y="1492577"/>
            <a:ext cx="11342666" cy="2753815"/>
          </a:xfrm>
          <a:prstGeom prst="rect">
            <a:avLst/>
          </a:prstGeom>
          <a:solidFill>
            <a:schemeClr val="tx1">
              <a:alpha val="68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4550025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48494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2.8. </a:t>
            </a:r>
            <a:r>
              <a:rPr lang="en-US" dirty="0" smtClean="0">
                <a:solidFill>
                  <a:srgbClr val="000000"/>
                </a:solidFill>
              </a:rPr>
              <a:t>Opening CSV files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272" y="1398518"/>
            <a:ext cx="1596201" cy="1840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1988" y="1662784"/>
            <a:ext cx="3419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/>
              <a:t>G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080" y="1398517"/>
            <a:ext cx="7994884" cy="4991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1) Open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3366FF"/>
                </a:solidFill>
              </a:rPr>
              <a:t>GDP.csv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file</a:t>
            </a:r>
          </a:p>
          <a:p>
            <a:pPr algn="l" rtl="0" latinLnBrk="1" hangingPunct="0"/>
            <a:endParaRPr lang="en-US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2) Read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file</a:t>
            </a:r>
          </a:p>
          <a:p>
            <a:pPr algn="l" rtl="0" latinLnBrk="1" hangingPunct="0"/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3) Extract lines</a:t>
            </a:r>
          </a:p>
          <a:p>
            <a:pPr algn="l" rtl="0" latinLnBrk="1" hangingPunct="0"/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4) Extract </a:t>
            </a:r>
            <a:r>
              <a:rPr lang="en-US" dirty="0">
                <a:solidFill>
                  <a:srgbClr val="000000"/>
                </a:solidFill>
              </a:rPr>
              <a:t>pieces of </a:t>
            </a:r>
            <a:r>
              <a:rPr lang="en-US" dirty="0" smtClean="0">
                <a:solidFill>
                  <a:srgbClr val="000000"/>
                </a:solidFill>
              </a:rPr>
              <a:t>information from each line</a:t>
            </a: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5) Create </a:t>
            </a:r>
            <a:r>
              <a:rPr lang="en-US" dirty="0">
                <a:solidFill>
                  <a:srgbClr val="000000"/>
                </a:solidFill>
              </a:rPr>
              <a:t>a dictionary that maps country code to </a:t>
            </a:r>
            <a:r>
              <a:rPr lang="en-US" dirty="0" smtClean="0">
                <a:solidFill>
                  <a:srgbClr val="000000"/>
                </a:solidFill>
              </a:rPr>
              <a:t>GDP</a:t>
            </a: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6) Create </a:t>
            </a:r>
            <a:r>
              <a:rPr lang="en-US" dirty="0">
                <a:solidFill>
                  <a:srgbClr val="000000"/>
                </a:solidFill>
              </a:rPr>
              <a:t>a map that maps country name to country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</a:p>
          <a:p>
            <a:pPr algn="l" rtl="0" latinLnBrk="1" hangingPunct="0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795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77"/>
            <a:ext cx="9752103" cy="7314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52103" y="889885"/>
            <a:ext cx="3252697" cy="5642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r>
              <a:rPr lang="en-US" dirty="0" smtClean="0">
                <a:solidFill>
                  <a:schemeClr val="bg1"/>
                </a:solidFill>
              </a:rPr>
              <a:t>Statistics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Visualization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r>
              <a:rPr lang="en-US" dirty="0" smtClean="0">
                <a:solidFill>
                  <a:schemeClr val="bg1"/>
                </a:solidFill>
              </a:rPr>
              <a:t>Data Mining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Database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Neuro</a:t>
            </a:r>
            <a:r>
              <a:rPr lang="en-US" dirty="0" smtClean="0">
                <a:solidFill>
                  <a:schemeClr val="bg1"/>
                </a:solidFill>
              </a:rPr>
              <a:t>-computing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r>
              <a:rPr lang="en-US" dirty="0" smtClean="0">
                <a:solidFill>
                  <a:schemeClr val="bg1"/>
                </a:solidFill>
              </a:rPr>
              <a:t>Machine Learning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r>
              <a:rPr lang="en-US" dirty="0" smtClean="0">
                <a:solidFill>
                  <a:schemeClr val="bg1"/>
                </a:solidFill>
              </a:rPr>
              <a:t>Pattern Recognition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423857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33096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2.9. </a:t>
            </a:r>
            <a:r>
              <a:rPr lang="en-US" dirty="0" smtClean="0">
                <a:solidFill>
                  <a:srgbClr val="000000"/>
                </a:solidFill>
              </a:rPr>
              <a:t>sqlite3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272" y="1398518"/>
            <a:ext cx="1596201" cy="1840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1988" y="1662784"/>
            <a:ext cx="3419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/>
              <a:t>G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94" y="1303642"/>
            <a:ext cx="9605346" cy="56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874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58762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2.9. </a:t>
            </a:r>
            <a:r>
              <a:rPr lang="en-US" dirty="0" smtClean="0">
                <a:solidFill>
                  <a:srgbClr val="000000"/>
                </a:solidFill>
              </a:rPr>
              <a:t>Exporting data into sqlite3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272" y="1398518"/>
            <a:ext cx="1596201" cy="1840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1988" y="1662784"/>
            <a:ext cx="3419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/>
              <a:t>G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080" y="1366471"/>
            <a:ext cx="10011234" cy="37452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1) Open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GDP.csv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algn="l" rtl="0" latinLnBrk="1" hangingPunct="0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2) Read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algn="l" rtl="0" latinLnBrk="1" hangingPunct="0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3) Extract lines</a:t>
            </a:r>
          </a:p>
          <a:p>
            <a:pPr algn="l" rtl="0" latinLnBrk="1" hangingPunct="0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4) Extract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pieces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information from each line</a:t>
            </a:r>
          </a:p>
          <a:p>
            <a:pPr algn="l" rtl="0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5) Create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dictionary that maps country code to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GDP</a:t>
            </a:r>
          </a:p>
          <a:p>
            <a:pPr algn="l" rtl="0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6) Create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map that maps country name to country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  <a:p>
            <a:pPr algn="l" rtl="0" latinLnBrk="1" hangingPunct="0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7) Insert all of the values extracted from previous steps into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 sqlite3 database.</a:t>
            </a:r>
          </a:p>
          <a:p>
            <a:pPr algn="l" rtl="0" latinLnBrk="1" hangingPunct="0"/>
            <a:endParaRPr lang="en-US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8) Select countries that their ranking is higher than 10 and find their average GDP.</a:t>
            </a:r>
          </a:p>
        </p:txBody>
      </p:sp>
    </p:spTree>
    <p:extLst>
      <p:ext uri="{BB962C8B-B14F-4D97-AF65-F5344CB8AC3E}">
        <p14:creationId xmlns:p14="http://schemas.microsoft.com/office/powerpoint/2010/main" val="30472331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42842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What did we achieve so far?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1988" y="1662784"/>
            <a:ext cx="3419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/>
              <a:t>G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080" y="1398518"/>
            <a:ext cx="7994884" cy="37452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- Opening CSV files</a:t>
            </a: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Parsing the file and extracting </a:t>
            </a:r>
            <a:r>
              <a:rPr lang="en-US" dirty="0" smtClean="0">
                <a:solidFill>
                  <a:schemeClr val="bg1"/>
                </a:solidFill>
              </a:rPr>
              <a:t>pieces of information</a:t>
            </a:r>
          </a:p>
          <a:p>
            <a:pPr algn="l" rtl="0" latinLnBrk="1" hangingPunct="0"/>
            <a:endParaRPr lang="en-US" dirty="0">
              <a:solidFill>
                <a:schemeClr val="bg1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- Creating in-memory database (sqlite3)</a:t>
            </a:r>
          </a:p>
          <a:p>
            <a:pPr algn="l" rtl="0" latinLnBrk="1" hangingPunct="0"/>
            <a:endParaRPr lang="en-US" dirty="0" smtClean="0">
              <a:solidFill>
                <a:schemeClr val="bg1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- Exporting information into sqlite3</a:t>
            </a:r>
          </a:p>
          <a:p>
            <a:pPr algn="l" rtl="0" latinLnBrk="1" hangingPunct="0"/>
            <a:endParaRPr lang="en-US" dirty="0">
              <a:solidFill>
                <a:schemeClr val="bg1"/>
              </a:solidFill>
            </a:endParaRPr>
          </a:p>
          <a:p>
            <a:pPr algn="l" rtl="0" latinLnBrk="1" hangingPunct="0"/>
            <a:endParaRPr lang="en-US" dirty="0">
              <a:solidFill>
                <a:schemeClr val="bg1"/>
              </a:solidFill>
            </a:endParaRPr>
          </a:p>
          <a:p>
            <a:pPr algn="l" rtl="0" latinLnBrk="1" hangingPunct="0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994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43536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2.10. </a:t>
            </a:r>
            <a:r>
              <a:rPr lang="en-US" dirty="0" smtClean="0">
                <a:solidFill>
                  <a:srgbClr val="000000"/>
                </a:solidFill>
              </a:rPr>
              <a:t>Opening a </a:t>
            </a:r>
            <a:r>
              <a:rPr lang="en-US" dirty="0" err="1" smtClean="0">
                <a:solidFill>
                  <a:srgbClr val="000000"/>
                </a:solidFill>
              </a:rPr>
              <a:t>url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1988" y="1662784"/>
            <a:ext cx="3419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/>
              <a:t>G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080" y="1398518"/>
            <a:ext cx="7994884" cy="37452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 rtl="0" latinLnBrk="1" hangingPunct="0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0" y="1264108"/>
            <a:ext cx="8322213" cy="5928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701" y="1398518"/>
            <a:ext cx="2523403" cy="252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636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7485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Exercise 2.4. </a:t>
            </a:r>
            <a:r>
              <a:rPr lang="en-US" dirty="0" smtClean="0">
                <a:solidFill>
                  <a:srgbClr val="000000"/>
                </a:solidFill>
              </a:rPr>
              <a:t>Parsing the web and storing into sqlite3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079" y="1398518"/>
            <a:ext cx="11896651" cy="37452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</a:rPr>
              <a:t>1. Open the Data Science page of </a:t>
            </a:r>
            <a:r>
              <a:rPr lang="en-US" dirty="0" err="1" smtClean="0">
                <a:solidFill>
                  <a:schemeClr val="bg1"/>
                </a:solidFill>
              </a:rPr>
              <a:t>wikipedia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u="sng" dirty="0" smtClean="0">
                <a:solidFill>
                  <a:srgbClr val="000090"/>
                </a:solidFill>
              </a:rPr>
              <a:t>http://</a:t>
            </a:r>
            <a:r>
              <a:rPr lang="en-US" u="sng" dirty="0" err="1" smtClean="0">
                <a:solidFill>
                  <a:srgbClr val="000090"/>
                </a:solidFill>
              </a:rPr>
              <a:t>en.wikipedia.org</a:t>
            </a:r>
            <a:r>
              <a:rPr lang="en-US" u="sng" dirty="0" smtClean="0">
                <a:solidFill>
                  <a:srgbClr val="000090"/>
                </a:solidFill>
              </a:rPr>
              <a:t>/wiki/</a:t>
            </a:r>
            <a:r>
              <a:rPr lang="en-US" u="sng" dirty="0" err="1" smtClean="0">
                <a:solidFill>
                  <a:srgbClr val="000090"/>
                </a:solidFill>
              </a:rPr>
              <a:t>Data_science</a:t>
            </a:r>
            <a:endParaRPr lang="en-US" u="sng" dirty="0" smtClean="0">
              <a:solidFill>
                <a:srgbClr val="000090"/>
              </a:solidFill>
            </a:endParaRPr>
          </a:p>
          <a:p>
            <a:pPr marL="457200" indent="-457200" algn="l" rtl="0" latinLnBrk="1" hangingPunct="0">
              <a:buAutoNum type="arabicPeriod"/>
            </a:pPr>
            <a:endParaRPr lang="en-US" u="sng" dirty="0">
              <a:solidFill>
                <a:srgbClr val="000090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2. Extract all of </a:t>
            </a:r>
            <a:r>
              <a:rPr lang="en-US" dirty="0" err="1" smtClean="0">
                <a:solidFill>
                  <a:srgbClr val="000000"/>
                </a:solidFill>
              </a:rPr>
              <a:t>urls</a:t>
            </a:r>
            <a:r>
              <a:rPr lang="en-US" dirty="0" smtClean="0">
                <a:solidFill>
                  <a:srgbClr val="000000"/>
                </a:solidFill>
              </a:rPr>
              <a:t> and store them in a list</a:t>
            </a:r>
          </a:p>
          <a:p>
            <a:pPr algn="l" rtl="0" latinLnBrk="1" hangingPunct="0"/>
            <a:endParaRPr lang="en-US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>3. Create a sqlite3 database and store these links in the database</a:t>
            </a:r>
          </a:p>
          <a:p>
            <a:pPr algn="l" rtl="0" latinLnBrk="1" hangingPunct="0"/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4. Query the database and print the links</a:t>
            </a:r>
          </a:p>
        </p:txBody>
      </p:sp>
    </p:spTree>
    <p:extLst>
      <p:ext uri="{BB962C8B-B14F-4D97-AF65-F5344CB8AC3E}">
        <p14:creationId xmlns:p14="http://schemas.microsoft.com/office/powerpoint/2010/main" val="18728612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22835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0000"/>
                </a:solidFill>
              </a:rPr>
              <a:t>Numpy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Basics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612004"/>
            <a:ext cx="3233407" cy="4903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1. Data Types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2. Array Creation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3. I/O with </a:t>
            </a:r>
            <a:r>
              <a:rPr lang="en-US" dirty="0" err="1" smtClean="0">
                <a:solidFill>
                  <a:srgbClr val="000000"/>
                </a:solidFill>
              </a:rPr>
              <a:t>Numpy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4. Indexing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5. Broadcasting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6. Structure Arrays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7.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Subclassing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</a:t>
            </a:r>
            <a:r>
              <a:rPr kumimoji="0" lang="en-US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ndarray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61344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3198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0000"/>
                </a:solidFill>
              </a:rPr>
              <a:t>Numpy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&gt; Data Types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40923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0" y="1463632"/>
            <a:ext cx="80645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19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3198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0000"/>
                </a:solidFill>
              </a:rPr>
              <a:t>Numpy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&gt; Data Types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40923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0" y="1463631"/>
            <a:ext cx="6894884" cy="5275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696" y="2843457"/>
            <a:ext cx="3606800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696" y="3582490"/>
            <a:ext cx="27305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696" y="4855722"/>
            <a:ext cx="2717800" cy="2286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2172" y="1463632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1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75299" y="2821304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2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75299" y="3582490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3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75299" y="4855722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4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048758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3198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0000"/>
                </a:solidFill>
              </a:rPr>
              <a:t>Numpy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&gt; Data Types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40923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696" y="83806"/>
            <a:ext cx="3606800" cy="2759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79" y="1573456"/>
            <a:ext cx="8060493" cy="1561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696" y="3582490"/>
            <a:ext cx="27305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696" y="4855722"/>
            <a:ext cx="2717800" cy="22860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529365" y="83806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1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5666" y="1573456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2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75299" y="3582490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3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75299" y="4855722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4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672282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3198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0000"/>
                </a:solidFill>
              </a:rPr>
              <a:t>Numpy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&gt; Data Types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40923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696" y="83806"/>
            <a:ext cx="3606800" cy="2759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696" y="2843457"/>
            <a:ext cx="3606800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79" y="1326214"/>
            <a:ext cx="6874843" cy="3037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696" y="4855722"/>
            <a:ext cx="2717800" cy="22860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523464" y="83806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1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75299" y="2821304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2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5666" y="1326214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3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75299" y="4855722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4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789541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10324" y="2097686"/>
            <a:ext cx="1913333" cy="1187676"/>
          </a:xfrm>
          <a:prstGeom prst="rect">
            <a:avLst/>
          </a:prstGeom>
          <a:solidFill>
            <a:srgbClr val="CDCD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Gathering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83241" y="2097686"/>
            <a:ext cx="2113804" cy="118767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</a:t>
            </a:r>
            <a:b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Clean up</a:t>
            </a: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523657" y="2691524"/>
            <a:ext cx="105958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8486231" y="2097686"/>
            <a:ext cx="1913333" cy="1187676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</a:t>
            </a:r>
            <a:b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Modeling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7697045" y="2691524"/>
            <a:ext cx="78918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8486231" y="5428547"/>
            <a:ext cx="1913333" cy="1187676"/>
          </a:xfrm>
          <a:prstGeom prst="rect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Validation</a:t>
            </a:r>
          </a:p>
        </p:txBody>
      </p:sp>
      <p:cxnSp>
        <p:nvCxnSpPr>
          <p:cNvPr id="20" name="Straight Arrow Connector 19"/>
          <p:cNvCxnSpPr>
            <a:stCxn id="17" idx="2"/>
            <a:endCxn id="19" idx="0"/>
          </p:cNvCxnSpPr>
          <p:nvPr/>
        </p:nvCxnSpPr>
        <p:spPr>
          <a:xfrm>
            <a:off x="9442898" y="3285362"/>
            <a:ext cx="0" cy="214318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583241" y="5428547"/>
            <a:ext cx="2113804" cy="1187676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Visualization</a:t>
            </a:r>
          </a:p>
        </p:txBody>
      </p:sp>
      <p:cxnSp>
        <p:nvCxnSpPr>
          <p:cNvPr id="22" name="Straight Arrow Connector 21"/>
          <p:cNvCxnSpPr>
            <a:stCxn id="19" idx="1"/>
            <a:endCxn id="21" idx="3"/>
          </p:cNvCxnSpPr>
          <p:nvPr/>
        </p:nvCxnSpPr>
        <p:spPr>
          <a:xfrm flipH="1">
            <a:off x="7697045" y="6022385"/>
            <a:ext cx="78918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81" y="4905840"/>
            <a:ext cx="2233089" cy="2233089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4523657" y="6022385"/>
            <a:ext cx="105958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5" name="Straight Arrow Connector 24"/>
          <p:cNvCxnSpPr>
            <a:stCxn id="23" idx="0"/>
            <a:endCxn id="14" idx="2"/>
          </p:cNvCxnSpPr>
          <p:nvPr/>
        </p:nvCxnSpPr>
        <p:spPr>
          <a:xfrm flipV="1">
            <a:off x="3560926" y="3285362"/>
            <a:ext cx="6065" cy="162047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12080" y="674604"/>
            <a:ext cx="45823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DATA MODELING LIFE CYCLE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cxnSp>
        <p:nvCxnSpPr>
          <p:cNvPr id="47" name="Straight Arrow Connector 46"/>
          <p:cNvCxnSpPr>
            <a:stCxn id="21" idx="0"/>
          </p:cNvCxnSpPr>
          <p:nvPr/>
        </p:nvCxnSpPr>
        <p:spPr>
          <a:xfrm flipH="1" flipV="1">
            <a:off x="4523658" y="3214231"/>
            <a:ext cx="2116485" cy="22143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276444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3198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0000"/>
                </a:solidFill>
              </a:rPr>
              <a:t>Numpy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&gt; Data Types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40923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696" y="83806"/>
            <a:ext cx="3606800" cy="2759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696" y="2843457"/>
            <a:ext cx="3606800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696" y="3582490"/>
            <a:ext cx="27305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79" y="1296490"/>
            <a:ext cx="6867861" cy="577670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538827" y="83806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1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75299" y="2821304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2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75299" y="3582490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3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5666" y="1296490"/>
            <a:ext cx="486414" cy="490498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News706BT-RomanC"/>
              </a:rPr>
              <a:t>4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2586550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36943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0000"/>
                </a:solidFill>
              </a:rPr>
              <a:t>Numpy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&gt; Array Creation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40923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There are 5 general mechanisms for creating arrays:</a:t>
            </a:r>
          </a:p>
          <a:p>
            <a:pPr algn="l" rtl="0" latinLnBrk="1" hangingPunct="0"/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- Conversion </a:t>
            </a:r>
            <a:r>
              <a:rPr lang="en-US" dirty="0">
                <a:solidFill>
                  <a:srgbClr val="000000"/>
                </a:solidFill>
              </a:rPr>
              <a:t>from other Python structures (e.g., </a:t>
            </a:r>
            <a:r>
              <a:rPr lang="en-US" b="1" i="1" u="sng" dirty="0">
                <a:solidFill>
                  <a:srgbClr val="000000"/>
                </a:solidFill>
              </a:rPr>
              <a:t>lists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i="1" dirty="0">
                <a:solidFill>
                  <a:srgbClr val="000000"/>
                </a:solidFill>
              </a:rPr>
              <a:t>tuples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- Intrinsic </a:t>
            </a:r>
            <a:r>
              <a:rPr lang="en-US" dirty="0" err="1">
                <a:solidFill>
                  <a:srgbClr val="000000"/>
                </a:solidFill>
              </a:rPr>
              <a:t>numpy</a:t>
            </a:r>
            <a:r>
              <a:rPr lang="en-US" dirty="0">
                <a:solidFill>
                  <a:srgbClr val="000000"/>
                </a:solidFill>
              </a:rPr>
              <a:t> array array creation objects (e.g., </a:t>
            </a:r>
            <a:r>
              <a:rPr lang="en-US" b="1" i="1" dirty="0" err="1">
                <a:solidFill>
                  <a:srgbClr val="000000"/>
                </a:solidFill>
              </a:rPr>
              <a:t>arange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i="1" dirty="0">
                <a:solidFill>
                  <a:srgbClr val="000000"/>
                </a:solidFill>
              </a:rPr>
              <a:t>ones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i="1" dirty="0">
                <a:solidFill>
                  <a:srgbClr val="000000"/>
                </a:solidFill>
              </a:rPr>
              <a:t>zeros</a:t>
            </a:r>
            <a:r>
              <a:rPr lang="en-US" dirty="0">
                <a:solidFill>
                  <a:srgbClr val="000000"/>
                </a:solidFill>
              </a:rPr>
              <a:t>, etc.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- Reading </a:t>
            </a:r>
            <a:r>
              <a:rPr lang="en-US" dirty="0">
                <a:solidFill>
                  <a:srgbClr val="000000"/>
                </a:solidFill>
              </a:rPr>
              <a:t>arrays from disk, either from standard or custom </a:t>
            </a:r>
            <a:r>
              <a:rPr lang="en-US" dirty="0" smtClean="0">
                <a:solidFill>
                  <a:srgbClr val="000000"/>
                </a:solidFill>
              </a:rPr>
              <a:t>formats</a:t>
            </a:r>
          </a:p>
          <a:p>
            <a:pPr algn="l" rtl="0" latinLnBrk="1" hangingPunct="0"/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- Creating </a:t>
            </a:r>
            <a:r>
              <a:rPr lang="en-US" dirty="0">
                <a:solidFill>
                  <a:srgbClr val="000000"/>
                </a:solidFill>
              </a:rPr>
              <a:t>arrays from raw bytes through the use of strings or </a:t>
            </a:r>
            <a:r>
              <a:rPr lang="en-US" dirty="0" smtClean="0">
                <a:solidFill>
                  <a:srgbClr val="000000"/>
                </a:solidFill>
              </a:rPr>
              <a:t>buffers</a:t>
            </a:r>
          </a:p>
          <a:p>
            <a:pPr algn="l" rtl="0" latinLnBrk="1" hangingPunct="0"/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- Use </a:t>
            </a:r>
            <a:r>
              <a:rPr lang="en-US" dirty="0">
                <a:solidFill>
                  <a:srgbClr val="000000"/>
                </a:solidFill>
              </a:rPr>
              <a:t>of special library functions (e.g., </a:t>
            </a:r>
            <a:r>
              <a:rPr lang="en-US" b="1" i="1" dirty="0">
                <a:solidFill>
                  <a:srgbClr val="000000"/>
                </a:solidFill>
              </a:rPr>
              <a:t>random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7868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61818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Conversion from other python structures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40923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rtl="0" latinLnBrk="1" hangingPunc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5" y="1463631"/>
            <a:ext cx="12200087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589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23467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I/O with </a:t>
            </a:r>
            <a:r>
              <a:rPr lang="en-US" b="1" dirty="0" err="1" smtClean="0">
                <a:solidFill>
                  <a:srgbClr val="000000"/>
                </a:solidFill>
              </a:rPr>
              <a:t>Numpy</a:t>
            </a:r>
            <a:endParaRPr kumimoji="0" lang="en-US" sz="2400" b="1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65092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rtl="0" latinLnBrk="1" hangingPunct="0"/>
            <a:endParaRPr lang="en-US" sz="4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1" y="1463632"/>
            <a:ext cx="5596692" cy="1132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80" y="2793070"/>
            <a:ext cx="7899706" cy="1721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5432" y="664689"/>
            <a:ext cx="41659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genfromtxt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StringIO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6131099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23467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I/O with </a:t>
            </a:r>
            <a:r>
              <a:rPr lang="en-US" b="1" dirty="0" err="1" smtClean="0">
                <a:solidFill>
                  <a:srgbClr val="000000"/>
                </a:solidFill>
              </a:rPr>
              <a:t>Numpy</a:t>
            </a:r>
            <a:endParaRPr kumimoji="0" lang="en-US" sz="2400" b="1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65092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rtl="0" latinLnBrk="1" hangingPunct="0"/>
            <a:endParaRPr lang="en-US" sz="4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432" y="664689"/>
            <a:ext cx="41659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genfromtxt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StringIO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79" y="1463631"/>
            <a:ext cx="10824649" cy="54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404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45760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Exercise 2.2. </a:t>
            </a:r>
            <a:r>
              <a:rPr lang="en-US" dirty="0" smtClean="0">
                <a:solidFill>
                  <a:srgbClr val="000000"/>
                </a:solidFill>
              </a:rPr>
              <a:t>(in class exercise)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1223" y="1469913"/>
            <a:ext cx="952208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Write a piece of code that reads the file located at:</a:t>
            </a: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http://samplecsvs.s3.amazonaws.com/SalesJan2009.csv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9284921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239423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I/O with Pandas</a:t>
            </a:r>
            <a:endParaRPr kumimoji="0" lang="en-US" sz="2400" b="1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65092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rtl="0" latinLnBrk="1" hangingPunct="0"/>
            <a:endParaRPr lang="en-US" sz="4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3"/>
          <a:stretch/>
        </p:blipFill>
        <p:spPr>
          <a:xfrm>
            <a:off x="123910" y="1621627"/>
            <a:ext cx="12880889" cy="53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875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5592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I/O with Pandas (reading a html table)</a:t>
            </a:r>
            <a:endParaRPr kumimoji="0" lang="en-US" sz="2400" b="1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65092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rtl="0" latinLnBrk="1" hangingPunct="0"/>
            <a:endParaRPr lang="en-US" sz="4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0" y="1321272"/>
            <a:ext cx="8034146" cy="5826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85776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5592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I/O with Pandas (reading a html table)</a:t>
            </a:r>
            <a:endParaRPr kumimoji="0" lang="en-US" sz="2400" b="1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65092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rtl="0" latinLnBrk="1" hangingPunct="0"/>
            <a:endParaRPr lang="en-US" sz="4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4125"/>
          <a:stretch/>
        </p:blipFill>
        <p:spPr>
          <a:xfrm>
            <a:off x="712080" y="1676400"/>
            <a:ext cx="11167844" cy="3940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5361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5592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I/O with Pandas (reading a html table)</a:t>
            </a:r>
            <a:endParaRPr kumimoji="0" lang="en-US" sz="2400" b="1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65092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rtl="0" latinLnBrk="1" hangingPunct="0"/>
            <a:endParaRPr lang="en-US" sz="4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4125"/>
          <a:stretch/>
        </p:blipFill>
        <p:spPr>
          <a:xfrm>
            <a:off x="712080" y="1676400"/>
            <a:ext cx="11167844" cy="3940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1080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10324" y="2097686"/>
            <a:ext cx="1913333" cy="1187676"/>
          </a:xfrm>
          <a:prstGeom prst="rect">
            <a:avLst/>
          </a:prstGeom>
          <a:solidFill>
            <a:srgbClr val="CDCD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Gathering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83241" y="2097686"/>
            <a:ext cx="2113804" cy="118767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</a:t>
            </a:r>
            <a:b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Clean up</a:t>
            </a: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523657" y="2691524"/>
            <a:ext cx="105958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8486231" y="2097686"/>
            <a:ext cx="1913333" cy="1187676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</a:t>
            </a:r>
            <a:b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Modeling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7697045" y="2691524"/>
            <a:ext cx="78918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8486231" y="5428547"/>
            <a:ext cx="1913333" cy="1187676"/>
          </a:xfrm>
          <a:prstGeom prst="rect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Validation</a:t>
            </a:r>
          </a:p>
        </p:txBody>
      </p:sp>
      <p:cxnSp>
        <p:nvCxnSpPr>
          <p:cNvPr id="20" name="Straight Arrow Connector 19"/>
          <p:cNvCxnSpPr>
            <a:stCxn id="17" idx="2"/>
            <a:endCxn id="19" idx="0"/>
          </p:cNvCxnSpPr>
          <p:nvPr/>
        </p:nvCxnSpPr>
        <p:spPr>
          <a:xfrm>
            <a:off x="9442898" y="3285362"/>
            <a:ext cx="0" cy="214318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583241" y="5428547"/>
            <a:ext cx="2113804" cy="1187676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Visualization</a:t>
            </a:r>
          </a:p>
        </p:txBody>
      </p:sp>
      <p:cxnSp>
        <p:nvCxnSpPr>
          <p:cNvPr id="22" name="Straight Arrow Connector 21"/>
          <p:cNvCxnSpPr>
            <a:stCxn id="19" idx="1"/>
            <a:endCxn id="21" idx="3"/>
          </p:cNvCxnSpPr>
          <p:nvPr/>
        </p:nvCxnSpPr>
        <p:spPr>
          <a:xfrm flipH="1">
            <a:off x="7697045" y="6022385"/>
            <a:ext cx="78918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81" y="4905840"/>
            <a:ext cx="2233089" cy="2233089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4523657" y="6022385"/>
            <a:ext cx="105958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5" name="Straight Arrow Connector 24"/>
          <p:cNvCxnSpPr>
            <a:stCxn id="23" idx="0"/>
            <a:endCxn id="14" idx="2"/>
          </p:cNvCxnSpPr>
          <p:nvPr/>
        </p:nvCxnSpPr>
        <p:spPr>
          <a:xfrm flipV="1">
            <a:off x="3560926" y="3285362"/>
            <a:ext cx="6065" cy="162047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12080" y="674604"/>
            <a:ext cx="45823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DATA MODELING LIFE CYCLE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cxnSp>
        <p:nvCxnSpPr>
          <p:cNvPr id="47" name="Straight Arrow Connector 46"/>
          <p:cNvCxnSpPr>
            <a:stCxn id="21" idx="0"/>
          </p:cNvCxnSpPr>
          <p:nvPr/>
        </p:nvCxnSpPr>
        <p:spPr>
          <a:xfrm flipH="1" flipV="1">
            <a:off x="4523658" y="3214231"/>
            <a:ext cx="2116485" cy="22143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  <a:tailEnd type="triangle" w="lg" len="lg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7985285" y="1432128"/>
            <a:ext cx="3431916" cy="5706801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54315" y="5107985"/>
            <a:ext cx="3431916" cy="18288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8564520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5592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I/O with Pandas (reading a html table)</a:t>
            </a:r>
            <a:endParaRPr kumimoji="0" lang="en-US" sz="2400" b="1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FFFFFF"/>
                </a:solidFill>
              </a:uFill>
              <a:latin typeface="Courier New"/>
              <a:cs typeface="Courier New"/>
              <a:sym typeface="News706BT-Roman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80" y="1463632"/>
            <a:ext cx="11650925" cy="5480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rtl="0" latinLnBrk="1" hangingPunct="0"/>
            <a:endParaRPr lang="en-US" sz="4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4125"/>
          <a:stretch/>
        </p:blipFill>
        <p:spPr>
          <a:xfrm>
            <a:off x="712080" y="1676400"/>
            <a:ext cx="11167844" cy="3940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61208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440" y="2623971"/>
            <a:ext cx="808153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QUESTIONS? :-)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88047058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55399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DATA GATHERING AND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 CLEANSING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" y="2026972"/>
            <a:ext cx="1596201" cy="1840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7" y="1934017"/>
            <a:ext cx="2005006" cy="1840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76" y="1781987"/>
            <a:ext cx="2906216" cy="217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008" y="1887958"/>
            <a:ext cx="4653378" cy="201964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6040826" y="4250480"/>
            <a:ext cx="958122" cy="162943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31773" y="5875826"/>
            <a:ext cx="266699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7200" b="1" u="none" strike="noStrike" normalizeH="0" baseline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j-lt"/>
                <a:sym typeface="News706BT-RomanC"/>
              </a:rPr>
              <a:t>DATA</a:t>
            </a:r>
            <a:endParaRPr kumimoji="0" lang="en-US" sz="7200" b="1" u="none" strike="noStrike" normalizeH="0" baseline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+mj-lt"/>
              <a:sym typeface="News706BT-Roman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5323" y="1395225"/>
            <a:ext cx="2521687" cy="2955198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 rot="10800000">
            <a:off x="6998948" y="4246392"/>
            <a:ext cx="958122" cy="162943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1" name="Left Bracket 10"/>
          <p:cNvSpPr/>
          <p:nvPr/>
        </p:nvSpPr>
        <p:spPr>
          <a:xfrm rot="16200000">
            <a:off x="6216227" y="-2593514"/>
            <a:ext cx="496409" cy="12878064"/>
          </a:xfrm>
          <a:prstGeom prst="leftBracket">
            <a:avLst>
              <a:gd name="adj" fmla="val 1513"/>
            </a:avLst>
          </a:prstGeom>
          <a:noFill/>
          <a:ln w="38100" cap="flat" cmpd="sng">
            <a:solidFill>
              <a:srgbClr val="000000"/>
            </a:solidFill>
            <a:prstDash val="dash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28974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117351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2.1. </a:t>
            </a:r>
            <a:r>
              <a:rPr lang="en-US" dirty="0" smtClean="0">
                <a:solidFill>
                  <a:srgbClr val="000000"/>
                </a:solidFill>
              </a:rPr>
              <a:t>First python program “Hello Data Science!” and introduction to python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422400"/>
            <a:ext cx="1165860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157165"/>
            <a:ext cx="11671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45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88779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2.2. </a:t>
            </a:r>
            <a:r>
              <a:rPr lang="en-US" dirty="0" smtClean="0">
                <a:solidFill>
                  <a:srgbClr val="000000"/>
                </a:solidFill>
              </a:rPr>
              <a:t>Control workflow – </a:t>
            </a:r>
            <a:r>
              <a:rPr lang="en-US" i="1" dirty="0" smtClean="0">
                <a:solidFill>
                  <a:srgbClr val="000000"/>
                </a:solidFill>
              </a:rPr>
              <a:t>if, else, break, continue, pass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473200"/>
            <a:ext cx="10902573" cy="40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412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87496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2.3. </a:t>
            </a:r>
            <a:r>
              <a:rPr lang="en-US" dirty="0" smtClean="0">
                <a:solidFill>
                  <a:srgbClr val="000000"/>
                </a:solidFill>
              </a:rPr>
              <a:t>Control workflow – </a:t>
            </a:r>
            <a:r>
              <a:rPr lang="en-US" i="1" dirty="0" smtClean="0">
                <a:solidFill>
                  <a:srgbClr val="000000"/>
                </a:solidFill>
              </a:rPr>
              <a:t>while, continue, break, pass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79" y="1570611"/>
            <a:ext cx="6554689" cy="3927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2054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2080" y="674604"/>
            <a:ext cx="84074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EXAMPLE 2.4. </a:t>
            </a:r>
            <a:r>
              <a:rPr lang="en-US" dirty="0" smtClean="0">
                <a:solidFill>
                  <a:srgbClr val="000000"/>
                </a:solidFill>
              </a:rPr>
              <a:t>Control workflow – </a:t>
            </a:r>
            <a:r>
              <a:rPr lang="en-US" i="1" dirty="0" smtClean="0">
                <a:solidFill>
                  <a:srgbClr val="000000"/>
                </a:solidFill>
              </a:rPr>
              <a:t>for, continue, break, pass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0" y="1409430"/>
            <a:ext cx="8610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0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589094</TotalTime>
  <Words>773</Words>
  <Application>Microsoft Macintosh PowerPoint</Application>
  <PresentationFormat>Custom</PresentationFormat>
  <Paragraphs>205</Paragraphs>
  <Slides>41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Mohsen Chitsaz</cp:lastModifiedBy>
  <cp:revision>362</cp:revision>
  <dcterms:modified xsi:type="dcterms:W3CDTF">2015-02-15T21:42:23Z</dcterms:modified>
</cp:coreProperties>
</file>