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875D5-8122-4CE8-BE5C-B0A0C6D1C88B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7F2F2-A6A4-41CF-BEB4-1E8A8410B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853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B8560-8BF8-4B2E-8C71-55359A0B4C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96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mailto:ruan.yanhann@gmail.com" TargetMode="External"/><Relationship Id="rId3" Type="http://schemas.openxmlformats.org/officeDocument/2006/relationships/hyperlink" Target="https://github.com/yanhanruan" TargetMode="External"/><Relationship Id="rId7" Type="http://schemas.openxmlformats.org/officeDocument/2006/relationships/image" Target="../media/image4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gitee.com/yohoyh" TargetMode="External"/><Relationship Id="rId10" Type="http://schemas.openxmlformats.org/officeDocument/2006/relationships/image" Target="../media/image6.sv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C657B-171D-4678-83B1-C4BB4D74A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15AE2C-C05C-4855-82F8-6D80CD442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979A06-B5A0-4FC7-9747-0A071FF1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F19517-0165-47B4-9F22-353DA37D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C6AEE-FFAE-4A36-9E2E-E801DE1C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81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0EB11-F3F5-4C89-B2B2-57960F03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45DFA4-71D4-4E10-9984-6CB57D468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C51A2-DC51-4CD0-B284-D6C3BAEB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AD1FD-23C7-49A1-B7E9-0B4CDD0F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FB12F-F20B-4D1C-855A-FFB9C278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49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9CE550-5F82-4D60-A17F-55B2A93D8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0E0061-DFDB-498F-91B5-E9AA94908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C3E91-5968-431F-B4EE-C1957924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83AA5-8166-4359-9871-17DCFB98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A0DD0-226A-4F71-AB1F-8B7B213F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90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sum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FDC038B-230C-4B1C-97A4-85C5C246A579}"/>
              </a:ext>
            </a:extLst>
          </p:cNvPr>
          <p:cNvSpPr/>
          <p:nvPr userDrawn="1"/>
        </p:nvSpPr>
        <p:spPr>
          <a:xfrm>
            <a:off x="0" y="0"/>
            <a:ext cx="2952750" cy="6858000"/>
          </a:xfrm>
          <a:prstGeom prst="rect">
            <a:avLst/>
          </a:prstGeom>
          <a:gradFill flip="none" rotWithShape="1">
            <a:gsLst>
              <a:gs pos="0">
                <a:srgbClr val="153254">
                  <a:alpha val="85882"/>
                </a:srgbClr>
              </a:gs>
              <a:gs pos="100000">
                <a:srgbClr val="0C192A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5CE41686-541A-4DD0-AE4F-CC6B49237905}"/>
              </a:ext>
            </a:extLst>
          </p:cNvPr>
          <p:cNvSpPr/>
          <p:nvPr userDrawn="1"/>
        </p:nvSpPr>
        <p:spPr>
          <a:xfrm>
            <a:off x="630375" y="229961"/>
            <a:ext cx="1692000" cy="1692000"/>
          </a:xfrm>
          <a:prstGeom prst="flowChartConnector">
            <a:avLst/>
          </a:prstGeom>
          <a:blipFill dpi="0" rotWithShape="1">
            <a:blip r:embed="rId2"/>
            <a:srcRect/>
            <a:stretch>
              <a:fillRect l="-4255" t="-1063" r="-4255" b="-531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2E2DF1-7EDF-4572-9A34-D3EED164CC51}"/>
              </a:ext>
            </a:extLst>
          </p:cNvPr>
          <p:cNvCxnSpPr/>
          <p:nvPr userDrawn="1"/>
        </p:nvCxnSpPr>
        <p:spPr>
          <a:xfrm>
            <a:off x="206326" y="4578803"/>
            <a:ext cx="2293620" cy="0"/>
          </a:xfrm>
          <a:prstGeom prst="line">
            <a:avLst/>
          </a:prstGeom>
          <a:ln w="12700">
            <a:solidFill>
              <a:srgbClr val="394E69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C658050-8A64-44D6-A509-6299EF0856B2}"/>
              </a:ext>
            </a:extLst>
          </p:cNvPr>
          <p:cNvCxnSpPr/>
          <p:nvPr userDrawn="1"/>
        </p:nvCxnSpPr>
        <p:spPr>
          <a:xfrm>
            <a:off x="211635" y="5155247"/>
            <a:ext cx="2293620" cy="0"/>
          </a:xfrm>
          <a:prstGeom prst="line">
            <a:avLst/>
          </a:prstGeom>
          <a:ln w="12700">
            <a:solidFill>
              <a:srgbClr val="394E69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7337132C-6581-48AF-AC4E-ADA1D60E8C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590" y="5231583"/>
            <a:ext cx="2651760" cy="25271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Aft>
                <a:spcPts val="100"/>
              </a:spcAft>
              <a:buNone/>
              <a:defRPr lang="zh-CN" altLang="en-US" sz="1600" b="1" kern="120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ts val="1600"/>
              </a:lnSpc>
              <a:buNone/>
              <a:defRPr lang="zh-CN" altLang="en-US" sz="140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Adobe 黑体 Std R" panose="020B0400000000000000" pitchFamily="34" charset="-122"/>
                <a:cs typeface="Calibri" panose="020F0502020204030204" pitchFamily="34" charset="0"/>
              </a:defRPr>
            </a:lvl2pPr>
          </a:lstStyle>
          <a:p>
            <a:pPr lvl="0"/>
            <a:r>
              <a:rPr lang="en-US" altLang="zh-CN"/>
              <a:t>CONTACT</a:t>
            </a:r>
            <a:endParaRPr lang="zh-CN" altLang="en-US"/>
          </a:p>
        </p:txBody>
      </p:sp>
      <p:sp>
        <p:nvSpPr>
          <p:cNvPr id="35" name="文本占位符 33">
            <a:extLst>
              <a:ext uri="{FF2B5EF4-FFF2-40B4-BE49-F238E27FC236}">
                <a16:creationId xmlns:a16="http://schemas.microsoft.com/office/drawing/2014/main" id="{EAAEE037-5376-4B28-AC4F-7A0686B70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590" y="6282692"/>
            <a:ext cx="882099" cy="273322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Aft>
                <a:spcPts val="100"/>
              </a:spcAft>
              <a:buNone/>
              <a:defRPr lang="zh-CN" altLang="en-US" sz="1600" b="1" kern="120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ts val="1600"/>
              </a:lnSpc>
              <a:buNone/>
              <a:defRPr lang="zh-CN" altLang="en-US" sz="140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Adobe 黑体 Std R" panose="020B0400000000000000" pitchFamily="34" charset="-122"/>
                <a:cs typeface="Calibri" panose="020F0502020204030204" pitchFamily="34" charset="0"/>
              </a:defRPr>
            </a:lvl2pPr>
          </a:lstStyle>
          <a:p>
            <a:pPr lvl="0"/>
            <a:r>
              <a:rPr lang="en-US" altLang="zh-CN"/>
              <a:t>LINKS</a:t>
            </a:r>
          </a:p>
        </p:txBody>
      </p:sp>
      <p:sp>
        <p:nvSpPr>
          <p:cNvPr id="36" name="文本占位符 33">
            <a:extLst>
              <a:ext uri="{FF2B5EF4-FFF2-40B4-BE49-F238E27FC236}">
                <a16:creationId xmlns:a16="http://schemas.microsoft.com/office/drawing/2014/main" id="{21CDC564-3A62-4FF0-9DF0-4F6D866D66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3281" y="4620074"/>
            <a:ext cx="2651760" cy="2563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Aft>
                <a:spcPts val="100"/>
              </a:spcAft>
              <a:buNone/>
              <a:defRPr lang="zh-CN" altLang="en-US" sz="1600" b="1" kern="120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ts val="1600"/>
              </a:lnSpc>
              <a:buNone/>
              <a:defRPr lang="zh-CN" altLang="en-US" sz="140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Adobe 黑体 Std R" panose="020B0400000000000000" pitchFamily="34" charset="-122"/>
                <a:cs typeface="Calibri" panose="020F0502020204030204" pitchFamily="34" charset="0"/>
              </a:defRPr>
            </a:lvl2pPr>
          </a:lstStyle>
          <a:p>
            <a:r>
              <a:rPr lang="en-US" altLang="zh-CN"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HOBBIES</a:t>
            </a:r>
          </a:p>
        </p:txBody>
      </p:sp>
      <p:sp>
        <p:nvSpPr>
          <p:cNvPr id="38" name="文本占位符 37">
            <a:extLst>
              <a:ext uri="{FF2B5EF4-FFF2-40B4-BE49-F238E27FC236}">
                <a16:creationId xmlns:a16="http://schemas.microsoft.com/office/drawing/2014/main" id="{888BF24D-09B1-4F31-9150-E47EE0BE3D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6217" y="229961"/>
            <a:ext cx="3635824" cy="264921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lang="zh-CN" altLang="en-US" sz="2800" b="1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CN"/>
              <a:t>Yanhan Ruan</a:t>
            </a:r>
            <a:endParaRPr lang="zh-CN" altLang="en-US" dirty="0"/>
          </a:p>
        </p:txBody>
      </p:sp>
      <p:sp>
        <p:nvSpPr>
          <p:cNvPr id="39" name="文本占位符 37">
            <a:extLst>
              <a:ext uri="{FF2B5EF4-FFF2-40B4-BE49-F238E27FC236}">
                <a16:creationId xmlns:a16="http://schemas.microsoft.com/office/drawing/2014/main" id="{5DF1B2FC-1664-4B44-88EF-5A1782CCDA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70018" y="539998"/>
            <a:ext cx="4306226" cy="336287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800" b="0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CN"/>
              <a:t>Computer Science Specialist</a:t>
            </a:r>
            <a:endParaRPr lang="zh-CN" altLang="en-US" dirty="0"/>
          </a:p>
        </p:txBody>
      </p:sp>
      <p:sp>
        <p:nvSpPr>
          <p:cNvPr id="41" name="文本占位符 37">
            <a:extLst>
              <a:ext uri="{FF2B5EF4-FFF2-40B4-BE49-F238E27FC236}">
                <a16:creationId xmlns:a16="http://schemas.microsoft.com/office/drawing/2014/main" id="{979E3D6E-9CA8-4FAB-8D9D-D7639CF59D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57810" y="927368"/>
            <a:ext cx="4306225" cy="336288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2000" b="1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CN"/>
              <a:t>PROJECT EXPERIENCE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113017C-CF9B-4EA0-AC5B-669D8D8E0C5E}"/>
              </a:ext>
            </a:extLst>
          </p:cNvPr>
          <p:cNvCxnSpPr>
            <a:cxnSpLocks/>
          </p:cNvCxnSpPr>
          <p:nvPr userDrawn="1"/>
        </p:nvCxnSpPr>
        <p:spPr>
          <a:xfrm>
            <a:off x="3396156" y="1234542"/>
            <a:ext cx="3746500" cy="0"/>
          </a:xfrm>
          <a:prstGeom prst="line">
            <a:avLst/>
          </a:prstGeom>
          <a:ln w="12700">
            <a:solidFill>
              <a:srgbClr val="394E69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7BE70FE1-9CD1-4888-9FDD-15B80BF338AB}"/>
              </a:ext>
            </a:extLst>
          </p:cNvPr>
          <p:cNvSpPr/>
          <p:nvPr userDrawn="1"/>
        </p:nvSpPr>
        <p:spPr>
          <a:xfrm>
            <a:off x="7142656" y="1176343"/>
            <a:ext cx="524256" cy="116398"/>
          </a:xfrm>
          <a:prstGeom prst="roundRect">
            <a:avLst>
              <a:gd name="adj" fmla="val 50000"/>
            </a:avLst>
          </a:prstGeom>
          <a:solidFill>
            <a:srgbClr val="16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文本占位符 37">
            <a:extLst>
              <a:ext uri="{FF2B5EF4-FFF2-40B4-BE49-F238E27FC236}">
                <a16:creationId xmlns:a16="http://schemas.microsoft.com/office/drawing/2014/main" id="{169DD34E-9B40-41E0-BC12-21B0F6D079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57811" y="1280262"/>
            <a:ext cx="4306224" cy="270554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1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/>
              <a:t>2011-2013   Role 01  Location</a:t>
            </a:r>
            <a:r>
              <a:rPr lang="zh-CN" altLang="en-US"/>
              <a:t>📍</a:t>
            </a:r>
            <a:endParaRPr lang="en-US" altLang="zh-CN"/>
          </a:p>
        </p:txBody>
      </p:sp>
      <p:sp>
        <p:nvSpPr>
          <p:cNvPr id="60" name="文本占位符 59">
            <a:extLst>
              <a:ext uri="{FF2B5EF4-FFF2-40B4-BE49-F238E27FC236}">
                <a16:creationId xmlns:a16="http://schemas.microsoft.com/office/drawing/2014/main" id="{5A288561-039C-4635-BDAB-1F78203C3D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62499" y="1634094"/>
            <a:ext cx="2901535" cy="304773"/>
          </a:xfrm>
        </p:spPr>
        <p:txBody>
          <a:bodyPr>
            <a:noAutofit/>
          </a:bodyPr>
          <a:lstStyle>
            <a:lvl1pPr marL="0" indent="0" algn="r">
              <a:buNone/>
              <a:defRPr lang="en-US" altLang="zh-CN" sz="1700" b="1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altLang="zh-CN" sz="1700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0" indent="0">
              <a:buNone/>
              <a:defRPr sz="1400">
                <a:latin typeface="Corbel" panose="020B0503020204020204" pitchFamily="34" charset="0"/>
                <a:cs typeface="Tahoma" panose="020B0604030504040204" pitchFamily="34" charset="0"/>
              </a:defRPr>
            </a:lvl3pPr>
          </a:lstStyle>
          <a:p>
            <a:pPr lvl="0"/>
            <a:r>
              <a:rPr lang="en-US" altLang="zh-CN"/>
              <a:t>Project name</a:t>
            </a:r>
          </a:p>
        </p:txBody>
      </p:sp>
      <p:sp>
        <p:nvSpPr>
          <p:cNvPr id="78" name="文本占位符 37">
            <a:extLst>
              <a:ext uri="{FF2B5EF4-FFF2-40B4-BE49-F238E27FC236}">
                <a16:creationId xmlns:a16="http://schemas.microsoft.com/office/drawing/2014/main" id="{430F6342-143B-42BB-8D0C-D03A9FB3E0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12946" y="384362"/>
            <a:ext cx="2152628" cy="328100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2000" b="1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CN"/>
              <a:t>EDUCATION</a:t>
            </a:r>
            <a:endParaRPr lang="zh-CN" altLang="en-US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D7AC5DCF-FAAA-4DF6-A910-A0CC23285FD8}"/>
              </a:ext>
            </a:extLst>
          </p:cNvPr>
          <p:cNvCxnSpPr>
            <a:cxnSpLocks/>
            <a:endCxn id="80" idx="1"/>
          </p:cNvCxnSpPr>
          <p:nvPr userDrawn="1"/>
        </p:nvCxnSpPr>
        <p:spPr>
          <a:xfrm>
            <a:off x="8081303" y="707859"/>
            <a:ext cx="3143608" cy="0"/>
          </a:xfrm>
          <a:prstGeom prst="line">
            <a:avLst/>
          </a:prstGeom>
          <a:ln w="12700">
            <a:solidFill>
              <a:srgbClr val="394E69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287A987-2FFA-4A1F-81DA-BC876D3A41AB}"/>
              </a:ext>
            </a:extLst>
          </p:cNvPr>
          <p:cNvSpPr/>
          <p:nvPr userDrawn="1"/>
        </p:nvSpPr>
        <p:spPr>
          <a:xfrm>
            <a:off x="11224911" y="649660"/>
            <a:ext cx="524256" cy="116398"/>
          </a:xfrm>
          <a:prstGeom prst="roundRect">
            <a:avLst>
              <a:gd name="adj" fmla="val 50000"/>
            </a:avLst>
          </a:prstGeom>
          <a:solidFill>
            <a:srgbClr val="16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文本占位符 37">
            <a:extLst>
              <a:ext uri="{FF2B5EF4-FFF2-40B4-BE49-F238E27FC236}">
                <a16:creationId xmlns:a16="http://schemas.microsoft.com/office/drawing/2014/main" id="{417837D3-E794-4B58-A086-58E8ACE79C1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12946" y="2072250"/>
            <a:ext cx="2152628" cy="332569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2000" b="1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CN"/>
              <a:t>SKILLS</a:t>
            </a:r>
            <a:endParaRPr lang="zh-CN" altLang="en-US" dirty="0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B8E838E0-B425-4291-835A-9505EAB1983C}"/>
              </a:ext>
            </a:extLst>
          </p:cNvPr>
          <p:cNvCxnSpPr>
            <a:cxnSpLocks/>
            <a:endCxn id="86" idx="1"/>
          </p:cNvCxnSpPr>
          <p:nvPr userDrawn="1"/>
        </p:nvCxnSpPr>
        <p:spPr>
          <a:xfrm>
            <a:off x="8081303" y="2419499"/>
            <a:ext cx="3143608" cy="0"/>
          </a:xfrm>
          <a:prstGeom prst="line">
            <a:avLst/>
          </a:prstGeom>
          <a:ln w="12700">
            <a:solidFill>
              <a:srgbClr val="394E69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655187E9-4FE6-4790-B47A-8088A9E905CD}"/>
              </a:ext>
            </a:extLst>
          </p:cNvPr>
          <p:cNvSpPr/>
          <p:nvPr userDrawn="1"/>
        </p:nvSpPr>
        <p:spPr>
          <a:xfrm>
            <a:off x="11224911" y="2361300"/>
            <a:ext cx="524256" cy="116398"/>
          </a:xfrm>
          <a:prstGeom prst="roundRect">
            <a:avLst>
              <a:gd name="adj" fmla="val 50000"/>
            </a:avLst>
          </a:prstGeom>
          <a:solidFill>
            <a:srgbClr val="16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文本占位符 37">
            <a:extLst>
              <a:ext uri="{FF2B5EF4-FFF2-40B4-BE49-F238E27FC236}">
                <a16:creationId xmlns:a16="http://schemas.microsoft.com/office/drawing/2014/main" id="{10FC1EBC-3001-4CDD-9F2E-C5115E75302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004905" y="5431538"/>
            <a:ext cx="2152628" cy="328902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2000" b="1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CN"/>
              <a:t>LANGUAGES</a:t>
            </a:r>
            <a:endParaRPr lang="zh-CN" altLang="en-US" dirty="0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1A1BCB06-93A8-4168-BCF7-B64DABF196AC}"/>
              </a:ext>
            </a:extLst>
          </p:cNvPr>
          <p:cNvCxnSpPr>
            <a:cxnSpLocks/>
            <a:endCxn id="89" idx="1"/>
          </p:cNvCxnSpPr>
          <p:nvPr userDrawn="1"/>
        </p:nvCxnSpPr>
        <p:spPr>
          <a:xfrm>
            <a:off x="8086584" y="5771544"/>
            <a:ext cx="3143608" cy="0"/>
          </a:xfrm>
          <a:prstGeom prst="line">
            <a:avLst/>
          </a:prstGeom>
          <a:ln w="12700">
            <a:solidFill>
              <a:srgbClr val="394E69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D7F84CE-9362-4046-8BA9-C41AA8373AA3}"/>
              </a:ext>
            </a:extLst>
          </p:cNvPr>
          <p:cNvSpPr/>
          <p:nvPr userDrawn="1"/>
        </p:nvSpPr>
        <p:spPr>
          <a:xfrm>
            <a:off x="11230192" y="5713345"/>
            <a:ext cx="524256" cy="116398"/>
          </a:xfrm>
          <a:prstGeom prst="roundRect">
            <a:avLst>
              <a:gd name="adj" fmla="val 50000"/>
            </a:avLst>
          </a:prstGeom>
          <a:solidFill>
            <a:srgbClr val="16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文本占位符 37">
            <a:extLst>
              <a:ext uri="{FF2B5EF4-FFF2-40B4-BE49-F238E27FC236}">
                <a16:creationId xmlns:a16="http://schemas.microsoft.com/office/drawing/2014/main" id="{93E9535C-0233-4F65-9FAD-87B8303F059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08768" y="841442"/>
            <a:ext cx="1347183" cy="521188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1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CN"/>
              <a:t>Bachelor of Degree</a:t>
            </a:r>
            <a:endParaRPr lang="zh-CN" altLang="en-US" dirty="0"/>
          </a:p>
        </p:txBody>
      </p:sp>
      <p:sp>
        <p:nvSpPr>
          <p:cNvPr id="91" name="文本占位符 37">
            <a:extLst>
              <a:ext uri="{FF2B5EF4-FFF2-40B4-BE49-F238E27FC236}">
                <a16:creationId xmlns:a16="http://schemas.microsoft.com/office/drawing/2014/main" id="{34AFD101-2624-4018-9DE4-E57AEEC8AD2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403551" y="846248"/>
            <a:ext cx="1222590" cy="236040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1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CN"/>
              <a:t>University</a:t>
            </a:r>
            <a:endParaRPr lang="zh-CN" altLang="en-US" dirty="0"/>
          </a:p>
        </p:txBody>
      </p:sp>
      <p:sp>
        <p:nvSpPr>
          <p:cNvPr id="105" name="文本占位符 37">
            <a:extLst>
              <a:ext uri="{FF2B5EF4-FFF2-40B4-BE49-F238E27FC236}">
                <a16:creationId xmlns:a16="http://schemas.microsoft.com/office/drawing/2014/main" id="{3F324ADE-180C-4920-9A5B-42678106173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04906" y="1422933"/>
            <a:ext cx="1347183" cy="521188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1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CN"/>
              <a:t>Master of Degree</a:t>
            </a:r>
            <a:endParaRPr lang="zh-CN" altLang="en-US" dirty="0"/>
          </a:p>
        </p:txBody>
      </p:sp>
      <p:sp>
        <p:nvSpPr>
          <p:cNvPr id="106" name="文本占位符 37">
            <a:extLst>
              <a:ext uri="{FF2B5EF4-FFF2-40B4-BE49-F238E27FC236}">
                <a16:creationId xmlns:a16="http://schemas.microsoft.com/office/drawing/2014/main" id="{4688914D-2A64-4419-83CB-B21A9313A9C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99690" y="1422932"/>
            <a:ext cx="1222590" cy="229291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1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CN"/>
              <a:t>University</a:t>
            </a:r>
            <a:endParaRPr lang="zh-CN" altLang="en-US" dirty="0"/>
          </a:p>
        </p:txBody>
      </p:sp>
      <p:sp>
        <p:nvSpPr>
          <p:cNvPr id="108" name="文本占位符 37">
            <a:extLst>
              <a:ext uri="{FF2B5EF4-FFF2-40B4-BE49-F238E27FC236}">
                <a16:creationId xmlns:a16="http://schemas.microsoft.com/office/drawing/2014/main" id="{444C0437-E5AE-4B43-81C9-5CDD8D19852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2946" y="2456277"/>
            <a:ext cx="806492" cy="229823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4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Skills 01</a:t>
            </a:r>
            <a:endParaRPr lang="zh-CN" alt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7CDCD787-B00C-473C-BD86-61E491C49C34}"/>
              </a:ext>
            </a:extLst>
          </p:cNvPr>
          <p:cNvSpPr/>
          <p:nvPr userDrawn="1"/>
        </p:nvSpPr>
        <p:spPr>
          <a:xfrm>
            <a:off x="8107124" y="2725334"/>
            <a:ext cx="1741170" cy="93660"/>
          </a:xfrm>
          <a:prstGeom prst="rect">
            <a:avLst/>
          </a:prstGeom>
          <a:solidFill>
            <a:srgbClr val="133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文本占位符 37">
            <a:extLst>
              <a:ext uri="{FF2B5EF4-FFF2-40B4-BE49-F238E27FC236}">
                <a16:creationId xmlns:a16="http://schemas.microsoft.com/office/drawing/2014/main" id="{0A12014B-47CA-47B4-96E4-CFBAD3A1BA0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921859" y="2461718"/>
            <a:ext cx="806492" cy="229823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4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Skills 01</a:t>
            </a:r>
            <a:endParaRPr lang="zh-CN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7C3BE80C-C02D-4036-A605-BDED8770BB4D}"/>
              </a:ext>
            </a:extLst>
          </p:cNvPr>
          <p:cNvSpPr/>
          <p:nvPr userDrawn="1"/>
        </p:nvSpPr>
        <p:spPr>
          <a:xfrm>
            <a:off x="10016037" y="2730775"/>
            <a:ext cx="1741170" cy="93660"/>
          </a:xfrm>
          <a:prstGeom prst="rect">
            <a:avLst/>
          </a:prstGeom>
          <a:solidFill>
            <a:srgbClr val="133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文本占位符 37">
            <a:extLst>
              <a:ext uri="{FF2B5EF4-FFF2-40B4-BE49-F238E27FC236}">
                <a16:creationId xmlns:a16="http://schemas.microsoft.com/office/drawing/2014/main" id="{DC33B6FB-115B-414A-909D-EA3281EC1AB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004906" y="2926902"/>
            <a:ext cx="806492" cy="229823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4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Skills 01</a:t>
            </a:r>
            <a:endParaRPr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01E46989-A67A-4725-8715-44E78856C290}"/>
              </a:ext>
            </a:extLst>
          </p:cNvPr>
          <p:cNvSpPr/>
          <p:nvPr userDrawn="1"/>
        </p:nvSpPr>
        <p:spPr>
          <a:xfrm>
            <a:off x="8099084" y="3195959"/>
            <a:ext cx="1741170" cy="93660"/>
          </a:xfrm>
          <a:prstGeom prst="rect">
            <a:avLst/>
          </a:prstGeom>
          <a:solidFill>
            <a:srgbClr val="133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文本占位符 37">
            <a:extLst>
              <a:ext uri="{FF2B5EF4-FFF2-40B4-BE49-F238E27FC236}">
                <a16:creationId xmlns:a16="http://schemas.microsoft.com/office/drawing/2014/main" id="{128FB253-1376-4278-9E95-572B31B1154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913819" y="2932343"/>
            <a:ext cx="806492" cy="229823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4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Skills 01</a:t>
            </a:r>
            <a:endParaRPr lang="zh-CN" altLang="en-US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E11004D0-729D-4A04-B24A-745DD2A95ACA}"/>
              </a:ext>
            </a:extLst>
          </p:cNvPr>
          <p:cNvSpPr/>
          <p:nvPr userDrawn="1"/>
        </p:nvSpPr>
        <p:spPr>
          <a:xfrm>
            <a:off x="10007997" y="3201400"/>
            <a:ext cx="1741170" cy="93660"/>
          </a:xfrm>
          <a:prstGeom prst="rect">
            <a:avLst/>
          </a:prstGeom>
          <a:solidFill>
            <a:srgbClr val="133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文本占位符 37">
            <a:extLst>
              <a:ext uri="{FF2B5EF4-FFF2-40B4-BE49-F238E27FC236}">
                <a16:creationId xmlns:a16="http://schemas.microsoft.com/office/drawing/2014/main" id="{7E0CA4B1-4486-40CB-8129-BEA3F63A3DB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004906" y="3402245"/>
            <a:ext cx="806492" cy="229823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4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Skills 01</a:t>
            </a:r>
            <a:endParaRPr lang="zh-CN" alt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B90406F3-59DB-471A-B0AF-C2458228F808}"/>
              </a:ext>
            </a:extLst>
          </p:cNvPr>
          <p:cNvSpPr/>
          <p:nvPr userDrawn="1"/>
        </p:nvSpPr>
        <p:spPr>
          <a:xfrm>
            <a:off x="8099084" y="3671302"/>
            <a:ext cx="1741170" cy="93660"/>
          </a:xfrm>
          <a:prstGeom prst="rect">
            <a:avLst/>
          </a:prstGeom>
          <a:solidFill>
            <a:srgbClr val="133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文本占位符 37">
            <a:extLst>
              <a:ext uri="{FF2B5EF4-FFF2-40B4-BE49-F238E27FC236}">
                <a16:creationId xmlns:a16="http://schemas.microsoft.com/office/drawing/2014/main" id="{A728821E-8B64-416A-A5CE-BBD026F4EB0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913819" y="3407686"/>
            <a:ext cx="806492" cy="229823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4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Skills 01</a:t>
            </a:r>
            <a:endParaRPr lang="zh-CN" alt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1802286F-3513-450C-B0AA-3222510D7C9C}"/>
              </a:ext>
            </a:extLst>
          </p:cNvPr>
          <p:cNvSpPr/>
          <p:nvPr userDrawn="1"/>
        </p:nvSpPr>
        <p:spPr>
          <a:xfrm>
            <a:off x="10007997" y="3676743"/>
            <a:ext cx="1741170" cy="93660"/>
          </a:xfrm>
          <a:prstGeom prst="rect">
            <a:avLst/>
          </a:prstGeom>
          <a:solidFill>
            <a:srgbClr val="133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文本占位符 37">
            <a:extLst>
              <a:ext uri="{FF2B5EF4-FFF2-40B4-BE49-F238E27FC236}">
                <a16:creationId xmlns:a16="http://schemas.microsoft.com/office/drawing/2014/main" id="{C6FD18A0-B460-4CEC-8423-4884288E6AD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012946" y="5859571"/>
            <a:ext cx="1741170" cy="270754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Chinese (Native)</a:t>
            </a:r>
            <a:endParaRPr lang="zh-CN" altLang="en-US" dirty="0"/>
          </a:p>
        </p:txBody>
      </p:sp>
      <p:sp>
        <p:nvSpPr>
          <p:cNvPr id="124" name="文本占位符 37">
            <a:extLst>
              <a:ext uri="{FF2B5EF4-FFF2-40B4-BE49-F238E27FC236}">
                <a16:creationId xmlns:a16="http://schemas.microsoft.com/office/drawing/2014/main" id="{F0CA11BA-5602-495E-822F-864B521CDCD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166677" y="5859571"/>
            <a:ext cx="1741170" cy="270754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Japanese (N2)</a:t>
            </a:r>
            <a:endParaRPr lang="zh-CN" altLang="en-US" dirty="0"/>
          </a:p>
        </p:txBody>
      </p:sp>
      <p:sp>
        <p:nvSpPr>
          <p:cNvPr id="125" name="文本占位符 37">
            <a:extLst>
              <a:ext uri="{FF2B5EF4-FFF2-40B4-BE49-F238E27FC236}">
                <a16:creationId xmlns:a16="http://schemas.microsoft.com/office/drawing/2014/main" id="{6A14A97C-D8D4-40E3-83EF-9804464A092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012946" y="6205334"/>
            <a:ext cx="1741170" cy="270754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English (Business)</a:t>
            </a:r>
            <a:endParaRPr lang="zh-CN" altLang="en-US" dirty="0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3ACA211A-214A-4686-A197-FC34B9B07755}"/>
              </a:ext>
            </a:extLst>
          </p:cNvPr>
          <p:cNvGrpSpPr/>
          <p:nvPr userDrawn="1"/>
        </p:nvGrpSpPr>
        <p:grpSpPr>
          <a:xfrm>
            <a:off x="1148096" y="6276518"/>
            <a:ext cx="324000" cy="324000"/>
            <a:chOff x="344299" y="6345950"/>
            <a:chExt cx="324000" cy="324000"/>
          </a:xfrm>
        </p:grpSpPr>
        <p:sp>
          <p:nvSpPr>
            <p:cNvPr id="130" name="流程图: 接点 129">
              <a:extLst>
                <a:ext uri="{FF2B5EF4-FFF2-40B4-BE49-F238E27FC236}">
                  <a16:creationId xmlns:a16="http://schemas.microsoft.com/office/drawing/2014/main" id="{B8FE8C1E-A172-46F1-BCB1-D2F77AC5C933}"/>
                </a:ext>
              </a:extLst>
            </p:cNvPr>
            <p:cNvSpPr/>
            <p:nvPr userDrawn="1"/>
          </p:nvSpPr>
          <p:spPr>
            <a:xfrm>
              <a:off x="344299" y="6345950"/>
              <a:ext cx="324000" cy="324000"/>
            </a:xfrm>
            <a:prstGeom prst="flowChartConnector">
              <a:avLst/>
            </a:prstGeom>
            <a:solidFill>
              <a:srgbClr val="163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129" name="图片 128">
              <a:hlinkClick r:id="rId3"/>
              <a:extLst>
                <a:ext uri="{FF2B5EF4-FFF2-40B4-BE49-F238E27FC236}">
                  <a16:creationId xmlns:a16="http://schemas.microsoft.com/office/drawing/2014/main" id="{0C5412E2-5E51-43AF-8D44-ACE6083EF9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974" y="6402298"/>
              <a:ext cx="216000" cy="211304"/>
            </a:xfrm>
            <a:prstGeom prst="rect">
              <a:avLst/>
            </a:prstGeom>
            <a:noFill/>
          </p:spPr>
        </p:pic>
      </p:grpSp>
      <p:sp>
        <p:nvSpPr>
          <p:cNvPr id="131" name="流程图: 接点 130">
            <a:extLst>
              <a:ext uri="{FF2B5EF4-FFF2-40B4-BE49-F238E27FC236}">
                <a16:creationId xmlns:a16="http://schemas.microsoft.com/office/drawing/2014/main" id="{72C41F39-333D-48BC-B707-28EF53913AF3}"/>
              </a:ext>
            </a:extLst>
          </p:cNvPr>
          <p:cNvSpPr/>
          <p:nvPr userDrawn="1"/>
        </p:nvSpPr>
        <p:spPr>
          <a:xfrm>
            <a:off x="1670332" y="6279092"/>
            <a:ext cx="324000" cy="324000"/>
          </a:xfrm>
          <a:prstGeom prst="flowChartConnector">
            <a:avLst/>
          </a:prstGeom>
          <a:solidFill>
            <a:srgbClr val="163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2" name="流程图: 接点 131">
            <a:extLst>
              <a:ext uri="{FF2B5EF4-FFF2-40B4-BE49-F238E27FC236}">
                <a16:creationId xmlns:a16="http://schemas.microsoft.com/office/drawing/2014/main" id="{3C08A9CB-7C94-4DD8-A7D6-054DA971811F}"/>
              </a:ext>
            </a:extLst>
          </p:cNvPr>
          <p:cNvSpPr/>
          <p:nvPr userDrawn="1"/>
        </p:nvSpPr>
        <p:spPr>
          <a:xfrm>
            <a:off x="2188942" y="6276518"/>
            <a:ext cx="324000" cy="324000"/>
          </a:xfrm>
          <a:prstGeom prst="flowChartConnector">
            <a:avLst/>
          </a:prstGeom>
          <a:solidFill>
            <a:srgbClr val="163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35" name="图形 134">
            <a:hlinkClick r:id="rId5"/>
            <a:extLst>
              <a:ext uri="{FF2B5EF4-FFF2-40B4-BE49-F238E27FC236}">
                <a16:creationId xmlns:a16="http://schemas.microsoft.com/office/drawing/2014/main" id="{C2023021-C877-42AF-B5DC-7C99F1418A0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4332" y="6332866"/>
            <a:ext cx="216000" cy="216000"/>
          </a:xfrm>
          <a:prstGeom prst="rect">
            <a:avLst/>
          </a:prstGeom>
        </p:spPr>
      </p:pic>
      <p:pic>
        <p:nvPicPr>
          <p:cNvPr id="137" name="图形 136">
            <a:hlinkClick r:id="rId8"/>
            <a:extLst>
              <a:ext uri="{FF2B5EF4-FFF2-40B4-BE49-F238E27FC236}">
                <a16:creationId xmlns:a16="http://schemas.microsoft.com/office/drawing/2014/main" id="{4C99C84B-4A15-4653-AB65-E5F1542F99E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35315" y="6326203"/>
            <a:ext cx="231253" cy="231253"/>
          </a:xfrm>
          <a:prstGeom prst="rect">
            <a:avLst/>
          </a:prstGeom>
        </p:spPr>
      </p:pic>
      <p:sp>
        <p:nvSpPr>
          <p:cNvPr id="148" name="文本占位符 37">
            <a:extLst>
              <a:ext uri="{FF2B5EF4-FFF2-40B4-BE49-F238E27FC236}">
                <a16:creationId xmlns:a16="http://schemas.microsoft.com/office/drawing/2014/main" id="{6EC0C1AC-8C43-4AE6-BEBF-CCBB3A2D216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012946" y="3926884"/>
            <a:ext cx="2152628" cy="335705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2000" b="1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CN"/>
              <a:t>Awards</a:t>
            </a:r>
            <a:endParaRPr lang="zh-CN" altLang="en-US" dirty="0"/>
          </a:p>
        </p:txBody>
      </p: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989C1157-FA68-4337-8CDC-2DDAA4C8CF35}"/>
              </a:ext>
            </a:extLst>
          </p:cNvPr>
          <p:cNvCxnSpPr>
            <a:cxnSpLocks/>
            <a:endCxn id="150" idx="1"/>
          </p:cNvCxnSpPr>
          <p:nvPr userDrawn="1"/>
        </p:nvCxnSpPr>
        <p:spPr>
          <a:xfrm>
            <a:off x="8081303" y="4274774"/>
            <a:ext cx="3143608" cy="0"/>
          </a:xfrm>
          <a:prstGeom prst="line">
            <a:avLst/>
          </a:prstGeom>
          <a:ln w="12700">
            <a:solidFill>
              <a:srgbClr val="394E69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604DD339-8B17-46F4-8928-BB1DE92E13D0}"/>
              </a:ext>
            </a:extLst>
          </p:cNvPr>
          <p:cNvSpPr/>
          <p:nvPr userDrawn="1"/>
        </p:nvSpPr>
        <p:spPr>
          <a:xfrm>
            <a:off x="11224911" y="4216575"/>
            <a:ext cx="524256" cy="116398"/>
          </a:xfrm>
          <a:prstGeom prst="roundRect">
            <a:avLst>
              <a:gd name="adj" fmla="val 50000"/>
            </a:avLst>
          </a:prstGeom>
          <a:solidFill>
            <a:srgbClr val="16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1" name="文本占位符 37">
            <a:extLst>
              <a:ext uri="{FF2B5EF4-FFF2-40B4-BE49-F238E27FC236}">
                <a16:creationId xmlns:a16="http://schemas.microsoft.com/office/drawing/2014/main" id="{78B4BA6A-BA68-4790-83E7-C524DC74839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04905" y="4318785"/>
            <a:ext cx="4174688" cy="1016164"/>
          </a:xfrm>
        </p:spPr>
        <p:txBody>
          <a:bodyPr>
            <a:noAutofit/>
          </a:bodyPr>
          <a:lstStyle>
            <a:lvl1pPr marL="177800" indent="-1440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altLang="en-US" sz="14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2022 ZJU PAT - Professional Ability Test (95 / 100)</a:t>
            </a:r>
          </a:p>
          <a:p>
            <a:pPr lvl="0"/>
            <a:r>
              <a:rPr lang="en-US" altLang="zh-CN"/>
              <a:t>2022 ACM-ICPC excellence-award</a:t>
            </a:r>
          </a:p>
          <a:p>
            <a:pPr lvl="0"/>
            <a:r>
              <a:rPr lang="en-US" altLang="zh-CN"/>
              <a:t>2020 CMC second-prize</a:t>
            </a:r>
          </a:p>
          <a:p>
            <a:pPr lvl="0"/>
            <a:r>
              <a:rPr lang="en-US" altLang="zh-CN"/>
              <a:t>2020 MCM S-Award</a:t>
            </a:r>
          </a:p>
          <a:p>
            <a:pPr lvl="0"/>
            <a:r>
              <a:rPr lang="en-US" altLang="zh-CN"/>
              <a:t>2021 2 software works</a:t>
            </a:r>
          </a:p>
          <a:p>
            <a:pPr lvl="0"/>
            <a:endParaRPr lang="zh-CN" altLang="en-US" dirty="0"/>
          </a:p>
        </p:txBody>
      </p:sp>
      <p:sp>
        <p:nvSpPr>
          <p:cNvPr id="159" name="文本占位符 33">
            <a:extLst>
              <a:ext uri="{FF2B5EF4-FFF2-40B4-BE49-F238E27FC236}">
                <a16:creationId xmlns:a16="http://schemas.microsoft.com/office/drawing/2014/main" id="{B5AF54E5-2579-411B-A8F9-1B10B3E50B8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45415" y="2236993"/>
            <a:ext cx="2651760" cy="2563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Aft>
                <a:spcPts val="100"/>
              </a:spcAft>
              <a:buNone/>
              <a:defRPr lang="zh-CN" altLang="en-US" sz="1600" b="1" kern="120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ts val="1600"/>
              </a:lnSpc>
              <a:buNone/>
              <a:defRPr lang="zh-CN" altLang="en-US" sz="140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Adobe 黑体 Std R" panose="020B0400000000000000" pitchFamily="34" charset="-122"/>
                <a:cs typeface="Calibri" panose="020F0502020204030204" pitchFamily="34" charset="0"/>
              </a:defRPr>
            </a:lvl2pPr>
          </a:lstStyle>
          <a:p>
            <a:r>
              <a:rPr lang="en-US" altLang="zh-CN"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ME</a:t>
            </a:r>
          </a:p>
        </p:txBody>
      </p:sp>
      <p:sp>
        <p:nvSpPr>
          <p:cNvPr id="161" name="文本占位符 160">
            <a:extLst>
              <a:ext uri="{FF2B5EF4-FFF2-40B4-BE49-F238E27FC236}">
                <a16:creationId xmlns:a16="http://schemas.microsoft.com/office/drawing/2014/main" id="{85197C07-C921-46EC-850D-B75874B988D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43281" y="2509761"/>
            <a:ext cx="2658973" cy="202598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D6DCE5"/>
                </a:solidFill>
                <a:latin typeface="Calibri" panose="020F0502020204030204" pitchFamily="34" charset="0"/>
                <a:ea typeface="Adobe 黑体 Std R" panose="020B0400000000000000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/>
              <a:t>This is a sample text. Insert your desired text here. This is asample text. Insert your desiredtext here. This is a sample text.Insert your desired text here.</a:t>
            </a:r>
          </a:p>
        </p:txBody>
      </p:sp>
      <p:sp>
        <p:nvSpPr>
          <p:cNvPr id="162" name="文本占位符 160">
            <a:extLst>
              <a:ext uri="{FF2B5EF4-FFF2-40B4-BE49-F238E27FC236}">
                <a16:creationId xmlns:a16="http://schemas.microsoft.com/office/drawing/2014/main" id="{915AC3A1-24B0-40B2-B4D9-99C7FC1CC70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43868" y="4879131"/>
            <a:ext cx="2658973" cy="20296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D6DCE5"/>
                </a:solidFill>
                <a:latin typeface="Calibri" panose="020F0502020204030204" pitchFamily="34" charset="0"/>
                <a:ea typeface="Adobe 黑体 Std R" panose="020B0400000000000000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/>
              <a:t>Travel</a:t>
            </a:r>
          </a:p>
        </p:txBody>
      </p:sp>
      <p:sp>
        <p:nvSpPr>
          <p:cNvPr id="163" name="文本占位符 160">
            <a:extLst>
              <a:ext uri="{FF2B5EF4-FFF2-40B4-BE49-F238E27FC236}">
                <a16:creationId xmlns:a16="http://schemas.microsoft.com/office/drawing/2014/main" id="{892A2E55-D92C-47FB-90DB-1C908CCF1BB9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49177" y="5498438"/>
            <a:ext cx="2658973" cy="589171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400">
                <a:solidFill>
                  <a:srgbClr val="D6DCE5"/>
                </a:solidFill>
                <a:latin typeface="Calibri" panose="020F0502020204030204" pitchFamily="34" charset="0"/>
                <a:ea typeface="Adobe 黑体 Std R" panose="020B0400000000000000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/>
              <a:t>Enter Email Address hereEnter Phone Number here</a:t>
            </a:r>
          </a:p>
        </p:txBody>
      </p:sp>
      <p:sp>
        <p:nvSpPr>
          <p:cNvPr id="164" name="文本占位符 37">
            <a:extLst>
              <a:ext uri="{FF2B5EF4-FFF2-40B4-BE49-F238E27FC236}">
                <a16:creationId xmlns:a16="http://schemas.microsoft.com/office/drawing/2014/main" id="{CAC89667-1BFA-496B-A3E0-4B2E868A37ED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3366217" y="1946024"/>
            <a:ext cx="4297818" cy="1482975"/>
          </a:xfrm>
        </p:spPr>
        <p:txBody>
          <a:bodyPr>
            <a:noAutofit/>
          </a:bodyPr>
          <a:lstStyle>
            <a:lvl1pPr marL="176400" indent="-176400">
              <a:spcBef>
                <a:spcPts val="0"/>
              </a:spcBef>
              <a:buFont typeface="Arial" panose="020B0604020202020204" pitchFamily="34" charset="0"/>
              <a:buChar char="•"/>
              <a:defRPr lang="zh-CN" altLang="en-US" sz="14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This is a sample text, Insert your desiredtext here. This is a sample text.</a:t>
            </a:r>
          </a:p>
        </p:txBody>
      </p:sp>
      <p:sp>
        <p:nvSpPr>
          <p:cNvPr id="183" name="文本占位符 37">
            <a:extLst>
              <a:ext uri="{FF2B5EF4-FFF2-40B4-BE49-F238E27FC236}">
                <a16:creationId xmlns:a16="http://schemas.microsoft.com/office/drawing/2014/main" id="{30BB28D8-1405-4F03-B28F-F88DDE1BCB1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99691" y="1681639"/>
            <a:ext cx="2475646" cy="262482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Specialization : AI</a:t>
            </a:r>
          </a:p>
        </p:txBody>
      </p:sp>
      <p:sp>
        <p:nvSpPr>
          <p:cNvPr id="184" name="文本占位符 37">
            <a:extLst>
              <a:ext uri="{FF2B5EF4-FFF2-40B4-BE49-F238E27FC236}">
                <a16:creationId xmlns:a16="http://schemas.microsoft.com/office/drawing/2014/main" id="{D82DD4CF-D2C3-459A-8F26-B90C32DEA13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99690" y="1100850"/>
            <a:ext cx="2475646" cy="262482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Hydropower Engineering</a:t>
            </a:r>
          </a:p>
        </p:txBody>
      </p: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8B26ED23-60FF-4B7D-BB51-2430BC4A2FE9}"/>
              </a:ext>
            </a:extLst>
          </p:cNvPr>
          <p:cNvCxnSpPr/>
          <p:nvPr userDrawn="1"/>
        </p:nvCxnSpPr>
        <p:spPr>
          <a:xfrm>
            <a:off x="206326" y="6194851"/>
            <a:ext cx="2293620" cy="0"/>
          </a:xfrm>
          <a:prstGeom prst="line">
            <a:avLst/>
          </a:prstGeom>
          <a:ln w="12700">
            <a:solidFill>
              <a:srgbClr val="394E69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2" name="文本占位符 59">
            <a:extLst>
              <a:ext uri="{FF2B5EF4-FFF2-40B4-BE49-F238E27FC236}">
                <a16:creationId xmlns:a16="http://schemas.microsoft.com/office/drawing/2014/main" id="{69CB9BC7-4B9C-4AFD-9CC1-8277D7D81DB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357810" y="1628364"/>
            <a:ext cx="1404689" cy="304773"/>
          </a:xfrm>
        </p:spPr>
        <p:txBody>
          <a:bodyPr>
            <a:noAutofit/>
          </a:bodyPr>
          <a:lstStyle>
            <a:lvl1pPr marL="0" indent="0" algn="l">
              <a:buNone/>
              <a:defRPr lang="en-US" altLang="zh-CN" sz="1700" b="1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altLang="zh-CN" sz="1700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0" indent="0">
              <a:buNone/>
              <a:defRPr sz="1400">
                <a:latin typeface="Corbel" panose="020B0503020204020204" pitchFamily="34" charset="0"/>
                <a:cs typeface="Tahoma" panose="020B0604030504040204" pitchFamily="34" charset="0"/>
              </a:defRPr>
            </a:lvl3pPr>
          </a:lstStyle>
          <a:p>
            <a:pPr lvl="0"/>
            <a:r>
              <a:rPr lang="en-US" altLang="zh-CN"/>
              <a:t>Full-Stack</a:t>
            </a:r>
          </a:p>
        </p:txBody>
      </p:sp>
      <p:sp>
        <p:nvSpPr>
          <p:cNvPr id="195" name="文本占位符 37">
            <a:extLst>
              <a:ext uri="{FF2B5EF4-FFF2-40B4-BE49-F238E27FC236}">
                <a16:creationId xmlns:a16="http://schemas.microsoft.com/office/drawing/2014/main" id="{DEEDACD5-1D90-4A4F-A941-065FCB5B6A1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3366308" y="3475065"/>
            <a:ext cx="4306224" cy="270554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1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/>
              <a:t>2011-2013   Role 01  Location</a:t>
            </a:r>
            <a:r>
              <a:rPr lang="zh-CN" altLang="en-US"/>
              <a:t>📍</a:t>
            </a:r>
            <a:endParaRPr lang="en-US" altLang="zh-CN"/>
          </a:p>
        </p:txBody>
      </p:sp>
      <p:sp>
        <p:nvSpPr>
          <p:cNvPr id="196" name="文本占位符 59">
            <a:extLst>
              <a:ext uri="{FF2B5EF4-FFF2-40B4-BE49-F238E27FC236}">
                <a16:creationId xmlns:a16="http://schemas.microsoft.com/office/drawing/2014/main" id="{28959F71-99E9-4C7C-A053-FD01C78537A2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770997" y="3787197"/>
            <a:ext cx="2901535" cy="304773"/>
          </a:xfrm>
        </p:spPr>
        <p:txBody>
          <a:bodyPr>
            <a:noAutofit/>
          </a:bodyPr>
          <a:lstStyle>
            <a:lvl1pPr marL="0" indent="0" algn="r">
              <a:buNone/>
              <a:defRPr lang="en-US" altLang="zh-CN" sz="1700" b="1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altLang="zh-CN" sz="1700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0" indent="0">
              <a:buNone/>
              <a:defRPr sz="1400">
                <a:latin typeface="Corbel" panose="020B0503020204020204" pitchFamily="34" charset="0"/>
                <a:cs typeface="Tahoma" panose="020B0604030504040204" pitchFamily="34" charset="0"/>
              </a:defRPr>
            </a:lvl3pPr>
          </a:lstStyle>
          <a:p>
            <a:pPr lvl="0"/>
            <a:r>
              <a:rPr lang="en-US" altLang="zh-CN"/>
              <a:t>Project name</a:t>
            </a:r>
          </a:p>
        </p:txBody>
      </p:sp>
      <p:sp>
        <p:nvSpPr>
          <p:cNvPr id="197" name="文本占位符 37">
            <a:extLst>
              <a:ext uri="{FF2B5EF4-FFF2-40B4-BE49-F238E27FC236}">
                <a16:creationId xmlns:a16="http://schemas.microsoft.com/office/drawing/2014/main" id="{694C974F-A1C0-42C1-ACFC-9DB0F5039AA7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368619" y="4099127"/>
            <a:ext cx="4297818" cy="2438832"/>
          </a:xfrm>
        </p:spPr>
        <p:txBody>
          <a:bodyPr>
            <a:noAutofit/>
          </a:bodyPr>
          <a:lstStyle>
            <a:lvl1pPr marL="176400" indent="-176400">
              <a:spcBef>
                <a:spcPts val="0"/>
              </a:spcBef>
              <a:buFont typeface="Arial" panose="020B0604020202020204" pitchFamily="34" charset="0"/>
              <a:buChar char="•"/>
              <a:defRPr lang="zh-CN" altLang="en-US" sz="14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This is a sample text, Insert your desiredtext here. This is a sample text.</a:t>
            </a:r>
          </a:p>
        </p:txBody>
      </p:sp>
      <p:sp>
        <p:nvSpPr>
          <p:cNvPr id="198" name="文本占位符 59">
            <a:extLst>
              <a:ext uri="{FF2B5EF4-FFF2-40B4-BE49-F238E27FC236}">
                <a16:creationId xmlns:a16="http://schemas.microsoft.com/office/drawing/2014/main" id="{6F98FA51-3471-46DF-94E7-06227B17BA41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366308" y="3781467"/>
            <a:ext cx="1404689" cy="304773"/>
          </a:xfrm>
        </p:spPr>
        <p:txBody>
          <a:bodyPr>
            <a:noAutofit/>
          </a:bodyPr>
          <a:lstStyle>
            <a:lvl1pPr marL="0" indent="0" algn="l">
              <a:buNone/>
              <a:defRPr lang="en-US" altLang="zh-CN" sz="1700" b="1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altLang="zh-CN" sz="1700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0" indent="0">
              <a:buNone/>
              <a:defRPr sz="1400">
                <a:latin typeface="Corbel" panose="020B0503020204020204" pitchFamily="34" charset="0"/>
                <a:cs typeface="Tahoma" panose="020B0604030504040204" pitchFamily="34" charset="0"/>
              </a:defRPr>
            </a:lvl3pPr>
          </a:lstStyle>
          <a:p>
            <a:pPr lvl="0"/>
            <a:r>
              <a:rPr lang="en-US" altLang="zh-CN"/>
              <a:t>Full-Stack</a:t>
            </a:r>
          </a:p>
        </p:txBody>
      </p:sp>
      <p:sp>
        <p:nvSpPr>
          <p:cNvPr id="199" name="文本占位符 37">
            <a:extLst>
              <a:ext uri="{FF2B5EF4-FFF2-40B4-BE49-F238E27FC236}">
                <a16:creationId xmlns:a16="http://schemas.microsoft.com/office/drawing/2014/main" id="{A7EBF941-5651-4804-B871-6F2B27EB7E1C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0622280" y="846666"/>
            <a:ext cx="1417320" cy="236040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4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2018.9–2022.7</a:t>
            </a:r>
            <a:endParaRPr lang="zh-CN" altLang="en-US" dirty="0"/>
          </a:p>
        </p:txBody>
      </p:sp>
      <p:sp>
        <p:nvSpPr>
          <p:cNvPr id="200" name="文本占位符 37">
            <a:extLst>
              <a:ext uri="{FF2B5EF4-FFF2-40B4-BE49-F238E27FC236}">
                <a16:creationId xmlns:a16="http://schemas.microsoft.com/office/drawing/2014/main" id="{6E1F53D9-88B1-4EA6-B238-56ED0BF5A318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0621407" y="1422932"/>
            <a:ext cx="1417320" cy="236040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4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2018.9–2022.7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6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0B19E-CCB4-45E1-8A1B-EA83FA98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13811-48FA-4098-BC37-68D097AA7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C6554-629C-433B-ACCA-F8E7D9E2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4FA62-AB3B-41AD-8E10-5CB12F4F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DB0CF-B55A-420F-B388-29757792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D6FCF-B485-40B0-BDB5-BAC11A06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28BFB0-F2F9-4EA7-9F53-C3A107525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ABF07-AE95-4595-9A31-97A4E86C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2FD10-69D3-439D-8B58-08119104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570F8-1D7E-4235-864C-39FB0E0E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18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E8695-2AA2-4BFA-9733-11440013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91B1D-DA2D-4944-9997-93CBC5756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3D55B3-FB59-4737-ADD5-1ADEEB624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E4C6FD-219E-49AC-BC21-FEB38D2B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A10C15-0682-400D-99A5-04AA2A31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971378-7011-4BD2-9CF9-C900678F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41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44554-ABC7-4691-8BA9-6443A083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BD30D7-67C5-4984-B975-7E3F79042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146F02-02CD-4226-9882-19900E3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44F19A-D6B2-4DF8-ACEB-4288BCE82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41422D-029A-4791-8389-540A4F5A1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529704-5074-4B33-A6D2-F6E456EA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C0D134-C817-4446-BC85-EEA013A8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4BEE01-D52A-401E-841E-AFB03283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46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93991-9883-44FE-A942-E2B3E218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108632-76F8-4AFC-A699-010ACD41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7F0924-97B8-459E-90E8-D1205ED7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BC0EA1-6FA7-4C68-BA80-989639C4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D3E853-CF5D-4ABA-A62A-423FFB20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476DED-AC8D-4731-A2A0-C3F55775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5F7FFA-3D5C-457F-ABC7-0C57AA76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60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A4E1E-6E96-4AA1-A5C1-6408355E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52F4B-8E56-49D9-8941-2D60BCFEA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5B4387-0840-45AB-AFA0-31890A72C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5CFCEA-40B5-48E1-9A4B-11EE9A87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7BD768-82E9-4392-8DF2-ED4EBE6C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5AE9DE-3A65-40A0-AE35-27CE0329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21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14408-4CCD-4804-B362-E12E1710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9362A9-55FC-45E4-83B1-B5B957869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696884-0CF6-4C7D-8718-475D09CE4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4D7285-A577-4D55-8BF9-E36BA8B4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D9ABCD-F2F6-4D7A-BBB0-34EA7130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A1E346-A082-4796-B881-ADEC81D1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0BCE87-53D5-4AE8-A2B0-BAEAD5FF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56F307-92A4-4E3A-B55B-786CA652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2C514-0B1C-4B3B-991B-E6520862C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5532E-9C80-462A-9940-BB948CFB1ED5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971C6-EB98-4A9C-9055-D6A4E6065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70F8C-566D-4C98-AB53-584538C67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7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DEC7354-F53D-4FEF-8A5F-00E34D32E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CONTACT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1F0DDE-5C00-4A71-B37E-76227618F5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LINKS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FB5A7D-CCE0-4368-9CDE-BD707532CD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/>
              <a:t>HOBBIES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745078-85A1-40D2-AF78-152846D305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Yanhan Ruan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B2C98BE-6E51-49CE-AA3D-3FEB90E924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/>
              <a:t>Software Development Engineer</a:t>
            </a:r>
          </a:p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D565F38-8773-4FEF-B125-13E49B98A8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/>
              <a:t>PROJECT EXPERIENCE</a:t>
            </a:r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D1EC434-379C-41F0-AD60-98C789A1E3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altLang="zh-CN"/>
              <a:t>Mar. 2022 – Nov. 2022                 Shanghai</a:t>
            </a:r>
            <a:r>
              <a:rPr lang="zh-CN" altLang="pt-BR"/>
              <a:t>📍</a:t>
            </a:r>
          </a:p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488C9CE4-AB10-4D47-A844-44DD7853E5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/>
              <a:t>Digital Rice Platform</a:t>
            </a:r>
          </a:p>
          <a:p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C720798-0D03-4A32-9EF3-B4EB7BD4087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/>
              <a:t>EDUCATION</a:t>
            </a:r>
            <a:endParaRPr lang="zh-CN" altLang="en-US"/>
          </a:p>
        </p:txBody>
      </p:sp>
      <p:sp>
        <p:nvSpPr>
          <p:cNvPr id="40" name="文本占位符 39">
            <a:extLst>
              <a:ext uri="{FF2B5EF4-FFF2-40B4-BE49-F238E27FC236}">
                <a16:creationId xmlns:a16="http://schemas.microsoft.com/office/drawing/2014/main" id="{6B8F7EFC-056C-4298-BC00-74DB3281DDB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/>
              <a:t>SKILLS</a:t>
            </a:r>
            <a:endParaRPr lang="zh-CN" altLang="en-US"/>
          </a:p>
        </p:txBody>
      </p:sp>
      <p:sp>
        <p:nvSpPr>
          <p:cNvPr id="41" name="文本占位符 40">
            <a:extLst>
              <a:ext uri="{FF2B5EF4-FFF2-40B4-BE49-F238E27FC236}">
                <a16:creationId xmlns:a16="http://schemas.microsoft.com/office/drawing/2014/main" id="{6FEB06BA-4BF3-4312-B4E2-AEBB184AD4E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/>
              <a:t>LANGUAGES</a:t>
            </a:r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27B5D5AE-B239-42FB-8337-00AA08C5FDA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zh-CN"/>
              <a:t>Bachelor of Degree</a:t>
            </a:r>
            <a:endParaRPr lang="zh-CN" altLang="en-US"/>
          </a:p>
        </p:txBody>
      </p:sp>
      <p:sp>
        <p:nvSpPr>
          <p:cNvPr id="42" name="文本占位符 41">
            <a:extLst>
              <a:ext uri="{FF2B5EF4-FFF2-40B4-BE49-F238E27FC236}">
                <a16:creationId xmlns:a16="http://schemas.microsoft.com/office/drawing/2014/main" id="{3130298E-AFBF-40AC-A5D9-EB6A28EA8EA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altLang="zh-CN"/>
              <a:t>NWAFU</a:t>
            </a:r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518C12FC-DF50-4846-A6E4-2C8AFB4F98F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altLang="zh-CN"/>
              <a:t>Master of Degree</a:t>
            </a:r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66513E24-031A-4C1B-B25F-107EABF0B9A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zh-CN"/>
              <a:t>WHU</a:t>
            </a:r>
            <a:endParaRPr lang="zh-CN" altLang="en-US"/>
          </a:p>
        </p:txBody>
      </p:sp>
      <p:sp>
        <p:nvSpPr>
          <p:cNvPr id="43" name="文本占位符 42">
            <a:extLst>
              <a:ext uri="{FF2B5EF4-FFF2-40B4-BE49-F238E27FC236}">
                <a16:creationId xmlns:a16="http://schemas.microsoft.com/office/drawing/2014/main" id="{C5BF662A-0F93-4A63-A815-F7B8CDDFBA2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altLang="zh-CN"/>
              <a:t>React</a:t>
            </a:r>
            <a:endParaRPr lang="zh-CN" altLang="en-US"/>
          </a:p>
        </p:txBody>
      </p:sp>
      <p:sp>
        <p:nvSpPr>
          <p:cNvPr id="44" name="文本占位符 43">
            <a:extLst>
              <a:ext uri="{FF2B5EF4-FFF2-40B4-BE49-F238E27FC236}">
                <a16:creationId xmlns:a16="http://schemas.microsoft.com/office/drawing/2014/main" id="{73F5A695-57AF-4288-A6EB-F990E2C2D91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921858" y="2461719"/>
            <a:ext cx="1150001" cy="224382"/>
          </a:xfrm>
        </p:spPr>
        <p:txBody>
          <a:bodyPr/>
          <a:lstStyle/>
          <a:p>
            <a:r>
              <a:rPr lang="en-US" altLang="zh-CN"/>
              <a:t>Typescript</a:t>
            </a:r>
            <a:endParaRPr lang="zh-CN" altLang="en-US"/>
          </a:p>
        </p:txBody>
      </p:sp>
      <p:sp>
        <p:nvSpPr>
          <p:cNvPr id="45" name="文本占位符 44">
            <a:extLst>
              <a:ext uri="{FF2B5EF4-FFF2-40B4-BE49-F238E27FC236}">
                <a16:creationId xmlns:a16="http://schemas.microsoft.com/office/drawing/2014/main" id="{DAF12E99-DA5D-4D2F-B5C3-38C9C91829D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altLang="zh-CN"/>
              <a:t>Python</a:t>
            </a:r>
            <a:endParaRPr lang="zh-CN" altLang="en-US"/>
          </a:p>
        </p:txBody>
      </p:sp>
      <p:sp>
        <p:nvSpPr>
          <p:cNvPr id="46" name="文本占位符 45">
            <a:extLst>
              <a:ext uri="{FF2B5EF4-FFF2-40B4-BE49-F238E27FC236}">
                <a16:creationId xmlns:a16="http://schemas.microsoft.com/office/drawing/2014/main" id="{DA488881-C567-442F-B3D2-763439F1E34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altLang="zh-CN"/>
              <a:t>WebGIS</a:t>
            </a:r>
            <a:endParaRPr lang="zh-CN" altLang="en-US"/>
          </a:p>
        </p:txBody>
      </p:sp>
      <p:sp>
        <p:nvSpPr>
          <p:cNvPr id="47" name="文本占位符 46">
            <a:extLst>
              <a:ext uri="{FF2B5EF4-FFF2-40B4-BE49-F238E27FC236}">
                <a16:creationId xmlns:a16="http://schemas.microsoft.com/office/drawing/2014/main" id="{156F6445-62EE-427D-B9CF-C10BA207429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altLang="zh-CN"/>
              <a:t>Next.js</a:t>
            </a:r>
            <a:endParaRPr lang="zh-CN" altLang="en-US"/>
          </a:p>
        </p:txBody>
      </p:sp>
      <p:sp>
        <p:nvSpPr>
          <p:cNvPr id="48" name="文本占位符 47">
            <a:extLst>
              <a:ext uri="{FF2B5EF4-FFF2-40B4-BE49-F238E27FC236}">
                <a16:creationId xmlns:a16="http://schemas.microsoft.com/office/drawing/2014/main" id="{AC9ABE3D-267F-4397-8745-4A100042205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913818" y="3407686"/>
            <a:ext cx="1363781" cy="169119"/>
          </a:xfrm>
        </p:spPr>
        <p:txBody>
          <a:bodyPr/>
          <a:lstStyle/>
          <a:p>
            <a:r>
              <a:rPr lang="en-US" altLang="zh-CN"/>
              <a:t>C++\JAVA\......</a:t>
            </a:r>
            <a:endParaRPr lang="zh-CN" altLang="en-US"/>
          </a:p>
        </p:txBody>
      </p:sp>
      <p:sp>
        <p:nvSpPr>
          <p:cNvPr id="49" name="文本占位符 48">
            <a:extLst>
              <a:ext uri="{FF2B5EF4-FFF2-40B4-BE49-F238E27FC236}">
                <a16:creationId xmlns:a16="http://schemas.microsoft.com/office/drawing/2014/main" id="{24641FA8-07DB-4B9E-B30D-BD31A0C6C2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altLang="zh-CN"/>
              <a:t>Japanese (N2)</a:t>
            </a:r>
          </a:p>
          <a:p>
            <a:endParaRPr lang="zh-CN" altLang="en-US"/>
          </a:p>
        </p:txBody>
      </p:sp>
      <p:sp>
        <p:nvSpPr>
          <p:cNvPr id="50" name="文本占位符 49">
            <a:extLst>
              <a:ext uri="{FF2B5EF4-FFF2-40B4-BE49-F238E27FC236}">
                <a16:creationId xmlns:a16="http://schemas.microsoft.com/office/drawing/2014/main" id="{42BDC4AD-D285-4A03-A655-F21D0BC5EA7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altLang="zh-CN"/>
              <a:t>English (Business)</a:t>
            </a:r>
          </a:p>
          <a:p>
            <a:endParaRPr lang="zh-CN" altLang="en-US"/>
          </a:p>
        </p:txBody>
      </p:sp>
      <p:sp>
        <p:nvSpPr>
          <p:cNvPr id="51" name="文本占位符 50">
            <a:extLst>
              <a:ext uri="{FF2B5EF4-FFF2-40B4-BE49-F238E27FC236}">
                <a16:creationId xmlns:a16="http://schemas.microsoft.com/office/drawing/2014/main" id="{B14B57A6-6BA9-4EE6-B22B-43A1065DAE2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altLang="zh-CN"/>
              <a:t>Chinese (Native)</a:t>
            </a:r>
          </a:p>
        </p:txBody>
      </p:sp>
      <p:sp>
        <p:nvSpPr>
          <p:cNvPr id="52" name="文本占位符 51">
            <a:extLst>
              <a:ext uri="{FF2B5EF4-FFF2-40B4-BE49-F238E27FC236}">
                <a16:creationId xmlns:a16="http://schemas.microsoft.com/office/drawing/2014/main" id="{467DCD86-48CA-4F61-A733-A8A5561388C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altLang="zh-CN"/>
              <a:t>AWARDS</a:t>
            </a:r>
            <a:endParaRPr lang="zh-CN" altLang="en-US"/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9A8B5EDA-C0B0-43CC-B768-E8C4DBB60EB0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altLang="zh-CN"/>
              <a:t>2022 ZJU PAT - Professional Ability Test (95 / 100)</a:t>
            </a:r>
          </a:p>
          <a:p>
            <a:r>
              <a:rPr lang="en-US" altLang="zh-CN"/>
              <a:t>2022 ACM-ICPC excellence-award</a:t>
            </a:r>
          </a:p>
          <a:p>
            <a:r>
              <a:rPr lang="en-US" altLang="zh-CN"/>
              <a:t>2020 CMC second-prize </a:t>
            </a:r>
          </a:p>
          <a:p>
            <a:r>
              <a:rPr lang="en-US" altLang="zh-CN"/>
              <a:t>2020 MCM S-Award </a:t>
            </a:r>
          </a:p>
          <a:p>
            <a:r>
              <a:rPr lang="en-US" altLang="zh-CN"/>
              <a:t>2021 2 software works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E375E029-F11B-4694-BA6A-0FB180BBDC73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altLang="zh-CN"/>
              <a:t>ABOUT ME</a:t>
            </a:r>
            <a:endParaRPr lang="zh-CN" altLang="en-US"/>
          </a:p>
        </p:txBody>
      </p:sp>
      <p:sp>
        <p:nvSpPr>
          <p:cNvPr id="54" name="文本占位符 53">
            <a:extLst>
              <a:ext uri="{FF2B5EF4-FFF2-40B4-BE49-F238E27FC236}">
                <a16:creationId xmlns:a16="http://schemas.microsoft.com/office/drawing/2014/main" id="{6600895A-04A5-448E-A2EF-E289BF28A616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altLang="zh-CN"/>
              <a:t>A passionate software developer with experience in full-stack deve-lopment. Skilled in techno-logies such as Typescript, Python, React, and Node.js. I enjoy collaborating with teams to solve complex pro-blems and am always eager to learn new skills. Excited to contri-bute to your team and grow in an innovative environment.</a:t>
            </a:r>
            <a:endParaRPr lang="zh-CN" altLang="en-US"/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1AD57CBB-F4BF-4357-9633-AAC07A81E079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altLang="zh-CN"/>
              <a:t>Photography  Bass  Travel</a:t>
            </a:r>
          </a:p>
          <a:p>
            <a:endParaRPr lang="zh-CN" altLang="en-US"/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C31322AA-24CC-4F32-95BC-0201DAA5C0D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zh-CN"/>
              <a:t>ruan.yanhann@gmail.com</a:t>
            </a:r>
          </a:p>
          <a:p>
            <a:r>
              <a:rPr lang="en-US" altLang="zh-CN"/>
              <a:t>(+86) 173-1836-1969</a:t>
            </a:r>
          </a:p>
          <a:p>
            <a:endParaRPr lang="zh-CN" altLang="en-US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27E4B92D-C755-4A59-868C-6DEFAC3A255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altLang="zh-CN"/>
              <a:t>Regional intelligent management, detailed develop-ment document writing, effective management and development.</a:t>
            </a:r>
          </a:p>
          <a:p>
            <a:r>
              <a:rPr lang="en-US" altLang="zh-CN"/>
              <a:t>The system conducts strict security verification.</a:t>
            </a:r>
          </a:p>
          <a:p>
            <a:r>
              <a:rPr lang="en-US" altLang="zh-CN"/>
              <a:t>Utilize dual-pointer algorithm to reduce time comp-lexity and preprocess remote sensing images for 150% speed increase. </a:t>
            </a:r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A105ABF7-1EEB-4BDA-84BC-256C41DF9E80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altLang="zh-CN"/>
              <a:t>Digital Water Systems and Intelligent Solutions</a:t>
            </a:r>
          </a:p>
        </p:txBody>
      </p:sp>
      <p:sp>
        <p:nvSpPr>
          <p:cNvPr id="55" name="文本占位符 54">
            <a:extLst>
              <a:ext uri="{FF2B5EF4-FFF2-40B4-BE49-F238E27FC236}">
                <a16:creationId xmlns:a16="http://schemas.microsoft.com/office/drawing/2014/main" id="{29423C29-F144-4440-8BE3-E9B63B787ED8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en-US" altLang="zh-CN"/>
              <a:t>Hydropower Engineering</a:t>
            </a:r>
            <a:endParaRPr lang="zh-CN" altLang="en-US"/>
          </a:p>
        </p:txBody>
      </p:sp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5A40B623-1F1B-40B4-BF80-2072FB075749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r>
              <a:rPr lang="en-US" altLang="zh-CN"/>
              <a:t>Frontend</a:t>
            </a:r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59E599DD-9916-4567-A05E-04CDAF63976C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r>
              <a:rPr lang="en-US" altLang="zh-CN"/>
              <a:t>May. 2023 – Sep. 2024                Shanghai</a:t>
            </a:r>
            <a:r>
              <a:rPr lang="zh-CN" altLang="en-US"/>
              <a:t>📍</a:t>
            </a:r>
          </a:p>
          <a:p>
            <a:endParaRPr lang="zh-CN" altLang="en-US"/>
          </a:p>
        </p:txBody>
      </p:sp>
      <p:sp>
        <p:nvSpPr>
          <p:cNvPr id="37" name="文本占位符 36">
            <a:extLst>
              <a:ext uri="{FF2B5EF4-FFF2-40B4-BE49-F238E27FC236}">
                <a16:creationId xmlns:a16="http://schemas.microsoft.com/office/drawing/2014/main" id="{46C0C769-42D5-4C84-88D3-58AD846FD972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r>
              <a:rPr lang="en-US" altLang="zh-CN"/>
              <a:t>CarbonTrack Platform</a:t>
            </a:r>
            <a:endParaRPr lang="zh-CN" altLang="en-US"/>
          </a:p>
        </p:txBody>
      </p:sp>
      <p:sp>
        <p:nvSpPr>
          <p:cNvPr id="38" name="文本占位符 37">
            <a:extLst>
              <a:ext uri="{FF2B5EF4-FFF2-40B4-BE49-F238E27FC236}">
                <a16:creationId xmlns:a16="http://schemas.microsoft.com/office/drawing/2014/main" id="{E4DB12F0-DDF1-40AE-B6D1-13967FDA34C5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/>
        <p:txBody>
          <a:bodyPr/>
          <a:lstStyle/>
          <a:p>
            <a:r>
              <a:rPr lang="en-US" altLang="zh-CN"/>
              <a:t>Utilizing modern ES6+ syntax: Enhancing development efficiency and code readability by leveraging the latest JavaScript syntax.</a:t>
            </a:r>
          </a:p>
          <a:p>
            <a:r>
              <a:rPr lang="en-US" altLang="zh-CN"/>
              <a:t>Encapsulation of reusable utility functions.</a:t>
            </a:r>
          </a:p>
          <a:p>
            <a:r>
              <a:rPr lang="en-US" altLang="zh-CN"/>
              <a:t>Robust screen adaptation using relative units: By em-ploying relative units, the project ensures strong screen adaptability for various devices.</a:t>
            </a:r>
          </a:p>
          <a:p>
            <a:r>
              <a:rPr lang="en-US" altLang="zh-CN"/>
              <a:t> Login validation through Higher Order Components (HOC): easily apply this functionality to components that require login validation.</a:t>
            </a:r>
          </a:p>
          <a:p>
            <a:r>
              <a:rPr lang="en-US" altLang="zh-CN"/>
              <a:t>Enhanced performance and user experience with lazy loading, optimize entity loading within a specified hei-ght range using hooks and throttling.</a:t>
            </a:r>
          </a:p>
          <a:p>
            <a:endParaRPr lang="zh-CN" altLang="en-US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7A59AEAB-85EC-4A6C-9227-B4BE4D018503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r>
              <a:rPr lang="en-US" altLang="zh-CN"/>
              <a:t>Full-Stack</a:t>
            </a:r>
            <a:endParaRPr lang="zh-CN" altLang="en-US"/>
          </a:p>
        </p:txBody>
      </p:sp>
      <p:sp>
        <p:nvSpPr>
          <p:cNvPr id="56" name="文本占位符 55">
            <a:extLst>
              <a:ext uri="{FF2B5EF4-FFF2-40B4-BE49-F238E27FC236}">
                <a16:creationId xmlns:a16="http://schemas.microsoft.com/office/drawing/2014/main" id="{BF767118-294E-4ECE-BAED-4A4D4D4FC048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US" altLang="zh-CN"/>
              <a:t>2018.9 – 2022.7</a:t>
            </a:r>
            <a:endParaRPr lang="zh-CN" altLang="en-US"/>
          </a:p>
        </p:txBody>
      </p:sp>
      <p:sp>
        <p:nvSpPr>
          <p:cNvPr id="57" name="文本占位符 56">
            <a:extLst>
              <a:ext uri="{FF2B5EF4-FFF2-40B4-BE49-F238E27FC236}">
                <a16:creationId xmlns:a16="http://schemas.microsoft.com/office/drawing/2014/main" id="{9BDDBFCA-A91F-41D9-9482-1BA34602096F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en-US" altLang="zh-CN"/>
              <a:t>2022.9 – 2025.1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87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宽屏</PresentationFormat>
  <Paragraphs>52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Corbel</vt:lpstr>
      <vt:lpstr>Tahoma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1285084596@qq.com</dc:creator>
  <cp:lastModifiedBy>1285084596@qq.com</cp:lastModifiedBy>
  <cp:revision>1</cp:revision>
  <dcterms:created xsi:type="dcterms:W3CDTF">2025-02-27T13:43:54Z</dcterms:created>
  <dcterms:modified xsi:type="dcterms:W3CDTF">2025-02-27T13:44:29Z</dcterms:modified>
</cp:coreProperties>
</file>