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75D5-8122-4CE8-BE5C-B0A0C6D1C88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7F2F2-A6A4-41CF-BEB4-1E8A841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B8560-8BF8-4B2E-8C71-55359A0B4C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6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ruan.yanhann@gmail.com" TargetMode="External"/><Relationship Id="rId3" Type="http://schemas.openxmlformats.org/officeDocument/2006/relationships/hyperlink" Target="https://github.com/yanhanruan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gitee.com/yohoyh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657B-171D-4678-83B1-C4BB4D74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AE2C-C05C-4855-82F8-6D80CD442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79A06-B5A0-4FC7-9747-0A071FF1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19517-0165-47B4-9F22-353DA37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C6AEE-FFAE-4A36-9E2E-E801DE1C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0EB11-F3F5-4C89-B2B2-57960F03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5DFA4-71D4-4E10-9984-6CB57D46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C51A2-DC51-4CD0-B284-D6C3BAE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AD1FD-23C7-49A1-B7E9-0B4CDD0F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FB12F-F20B-4D1C-855A-FFB9C27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CE550-5F82-4D60-A17F-55B2A93D8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E0061-DFDB-498F-91B5-E9AA9490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C3E91-5968-431F-B4EE-C195792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83AA5-8166-4359-9871-17DCFB9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A0DD0-226A-4F71-AB1F-8B7B213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0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FDC038B-230C-4B1C-97A4-85C5C246A579}"/>
              </a:ext>
            </a:extLst>
          </p:cNvPr>
          <p:cNvSpPr/>
          <p:nvPr userDrawn="1"/>
        </p:nvSpPr>
        <p:spPr>
          <a:xfrm>
            <a:off x="0" y="0"/>
            <a:ext cx="2952750" cy="6858000"/>
          </a:xfrm>
          <a:prstGeom prst="rect">
            <a:avLst/>
          </a:prstGeom>
          <a:gradFill flip="none" rotWithShape="1">
            <a:gsLst>
              <a:gs pos="0">
                <a:srgbClr val="153254">
                  <a:alpha val="85882"/>
                </a:srgbClr>
              </a:gs>
              <a:gs pos="100000">
                <a:srgbClr val="0C192A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CE41686-541A-4DD0-AE4F-CC6B49237905}"/>
              </a:ext>
            </a:extLst>
          </p:cNvPr>
          <p:cNvSpPr/>
          <p:nvPr userDrawn="1"/>
        </p:nvSpPr>
        <p:spPr>
          <a:xfrm>
            <a:off x="630375" y="229961"/>
            <a:ext cx="1692000" cy="1692000"/>
          </a:xfrm>
          <a:prstGeom prst="flowChartConnector">
            <a:avLst/>
          </a:prstGeom>
          <a:blipFill dpi="0" rotWithShape="1">
            <a:blip r:embed="rId2"/>
            <a:srcRect/>
            <a:stretch>
              <a:fillRect l="-4255" t="-1063" r="-4255" b="-53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2E2DF1-7EDF-4572-9A34-D3EED164CC51}"/>
              </a:ext>
            </a:extLst>
          </p:cNvPr>
          <p:cNvCxnSpPr/>
          <p:nvPr userDrawn="1"/>
        </p:nvCxnSpPr>
        <p:spPr>
          <a:xfrm>
            <a:off x="206326" y="4578803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C658050-8A64-44D6-A509-6299EF0856B2}"/>
              </a:ext>
            </a:extLst>
          </p:cNvPr>
          <p:cNvCxnSpPr/>
          <p:nvPr userDrawn="1"/>
        </p:nvCxnSpPr>
        <p:spPr>
          <a:xfrm>
            <a:off x="211635" y="5155247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337132C-6581-48AF-AC4E-ADA1D60E8C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590" y="5231583"/>
            <a:ext cx="2651760" cy="25271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/>
              <a:t>CONTACT</a:t>
            </a:r>
            <a:endParaRPr lang="zh-CN" altLang="en-US"/>
          </a:p>
        </p:txBody>
      </p:sp>
      <p:sp>
        <p:nvSpPr>
          <p:cNvPr id="35" name="文本占位符 33">
            <a:extLst>
              <a:ext uri="{FF2B5EF4-FFF2-40B4-BE49-F238E27FC236}">
                <a16:creationId xmlns:a16="http://schemas.microsoft.com/office/drawing/2014/main" id="{EAAEE037-5376-4B28-AC4F-7A0686B70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590" y="6282692"/>
            <a:ext cx="882099" cy="273322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/>
              <a:t>LINKS</a:t>
            </a:r>
          </a:p>
        </p:txBody>
      </p:sp>
      <p:sp>
        <p:nvSpPr>
          <p:cNvPr id="36" name="文本占位符 33">
            <a:extLst>
              <a:ext uri="{FF2B5EF4-FFF2-40B4-BE49-F238E27FC236}">
                <a16:creationId xmlns:a16="http://schemas.microsoft.com/office/drawing/2014/main" id="{21CDC564-3A62-4FF0-9DF0-4F6D866D66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281" y="4620074"/>
            <a:ext cx="2651760" cy="2563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888BF24D-09B1-4F31-9150-E47EE0BE3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6217" y="229961"/>
            <a:ext cx="3635824" cy="264921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lang="zh-CN" altLang="en-US" sz="28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Yanhan Ruan</a:t>
            </a:r>
            <a:endParaRPr lang="zh-CN" altLang="en-US" dirty="0"/>
          </a:p>
        </p:txBody>
      </p:sp>
      <p:sp>
        <p:nvSpPr>
          <p:cNvPr id="39" name="文本占位符 37">
            <a:extLst>
              <a:ext uri="{FF2B5EF4-FFF2-40B4-BE49-F238E27FC236}">
                <a16:creationId xmlns:a16="http://schemas.microsoft.com/office/drawing/2014/main" id="{5DF1B2FC-1664-4B44-88EF-5A1782CCDA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0018" y="539998"/>
            <a:ext cx="4306226" cy="336287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Computer Science Specialist</a:t>
            </a:r>
            <a:endParaRPr lang="zh-CN" altLang="en-US" dirty="0"/>
          </a:p>
        </p:txBody>
      </p:sp>
      <p:sp>
        <p:nvSpPr>
          <p:cNvPr id="41" name="文本占位符 37">
            <a:extLst>
              <a:ext uri="{FF2B5EF4-FFF2-40B4-BE49-F238E27FC236}">
                <a16:creationId xmlns:a16="http://schemas.microsoft.com/office/drawing/2014/main" id="{979E3D6E-9CA8-4FAB-8D9D-D7639CF59D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7810" y="927368"/>
            <a:ext cx="4306225" cy="3362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PROJECT EXPERIENCE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13017C-CF9B-4EA0-AC5B-669D8D8E0C5E}"/>
              </a:ext>
            </a:extLst>
          </p:cNvPr>
          <p:cNvCxnSpPr>
            <a:cxnSpLocks/>
          </p:cNvCxnSpPr>
          <p:nvPr userDrawn="1"/>
        </p:nvCxnSpPr>
        <p:spPr>
          <a:xfrm>
            <a:off x="3396156" y="1234542"/>
            <a:ext cx="374650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BE70FE1-9CD1-4888-9FDD-15B80BF338AB}"/>
              </a:ext>
            </a:extLst>
          </p:cNvPr>
          <p:cNvSpPr/>
          <p:nvPr userDrawn="1"/>
        </p:nvSpPr>
        <p:spPr>
          <a:xfrm>
            <a:off x="7142656" y="1176343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占位符 37">
            <a:extLst>
              <a:ext uri="{FF2B5EF4-FFF2-40B4-BE49-F238E27FC236}">
                <a16:creationId xmlns:a16="http://schemas.microsoft.com/office/drawing/2014/main" id="{169DD34E-9B40-41E0-BC12-21B0F6D07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7811" y="1280262"/>
            <a:ext cx="4306224" cy="2705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/>
              <a:t>2011-2013   Role 01  Location</a:t>
            </a:r>
            <a:r>
              <a:rPr lang="zh-CN" altLang="en-US"/>
              <a:t>📍</a:t>
            </a:r>
            <a:endParaRPr lang="en-US" altLang="zh-CN"/>
          </a:p>
        </p:txBody>
      </p:sp>
      <p:sp>
        <p:nvSpPr>
          <p:cNvPr id="60" name="文本占位符 59">
            <a:extLst>
              <a:ext uri="{FF2B5EF4-FFF2-40B4-BE49-F238E27FC236}">
                <a16:creationId xmlns:a16="http://schemas.microsoft.com/office/drawing/2014/main" id="{5A288561-039C-4635-BDAB-1F78203C3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2499" y="1634094"/>
            <a:ext cx="2901535" cy="304773"/>
          </a:xfrm>
        </p:spPr>
        <p:txBody>
          <a:bodyPr>
            <a:noAutofit/>
          </a:bodyPr>
          <a:lstStyle>
            <a:lvl1pPr marL="0" indent="0" algn="r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Project name</a:t>
            </a:r>
          </a:p>
        </p:txBody>
      </p:sp>
      <p:sp>
        <p:nvSpPr>
          <p:cNvPr id="78" name="文本占位符 37">
            <a:extLst>
              <a:ext uri="{FF2B5EF4-FFF2-40B4-BE49-F238E27FC236}">
                <a16:creationId xmlns:a16="http://schemas.microsoft.com/office/drawing/2014/main" id="{430F6342-143B-42BB-8D0C-D03A9FB3E0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12946" y="384362"/>
            <a:ext cx="2152628" cy="32810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EDUCATION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7AC5DCF-FAAA-4DF6-A910-A0CC23285FD8}"/>
              </a:ext>
            </a:extLst>
          </p:cNvPr>
          <p:cNvCxnSpPr>
            <a:cxnSpLocks/>
            <a:endCxn id="80" idx="1"/>
          </p:cNvCxnSpPr>
          <p:nvPr userDrawn="1"/>
        </p:nvCxnSpPr>
        <p:spPr>
          <a:xfrm>
            <a:off x="8081303" y="707859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87A987-2FFA-4A1F-81DA-BC876D3A41AB}"/>
              </a:ext>
            </a:extLst>
          </p:cNvPr>
          <p:cNvSpPr/>
          <p:nvPr userDrawn="1"/>
        </p:nvSpPr>
        <p:spPr>
          <a:xfrm>
            <a:off x="11224911" y="649660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占位符 37">
            <a:extLst>
              <a:ext uri="{FF2B5EF4-FFF2-40B4-BE49-F238E27FC236}">
                <a16:creationId xmlns:a16="http://schemas.microsoft.com/office/drawing/2014/main" id="{417837D3-E794-4B58-A086-58E8ACE79C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12946" y="2072250"/>
            <a:ext cx="2152628" cy="332569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SKILLS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8E838E0-B425-4291-835A-9505EAB1983C}"/>
              </a:ext>
            </a:extLst>
          </p:cNvPr>
          <p:cNvCxnSpPr>
            <a:cxnSpLocks/>
            <a:endCxn id="86" idx="1"/>
          </p:cNvCxnSpPr>
          <p:nvPr userDrawn="1"/>
        </p:nvCxnSpPr>
        <p:spPr>
          <a:xfrm>
            <a:off x="8081303" y="2419499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55187E9-4FE6-4790-B47A-8088A9E905CD}"/>
              </a:ext>
            </a:extLst>
          </p:cNvPr>
          <p:cNvSpPr/>
          <p:nvPr userDrawn="1"/>
        </p:nvSpPr>
        <p:spPr>
          <a:xfrm>
            <a:off x="11224911" y="2361300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文本占位符 37">
            <a:extLst>
              <a:ext uri="{FF2B5EF4-FFF2-40B4-BE49-F238E27FC236}">
                <a16:creationId xmlns:a16="http://schemas.microsoft.com/office/drawing/2014/main" id="{10FC1EBC-3001-4CDD-9F2E-C5115E7530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04905" y="5431538"/>
            <a:ext cx="2152628" cy="32890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LANGUAGES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A1BCB06-93A8-4168-BCF7-B64DABF196AC}"/>
              </a:ext>
            </a:extLst>
          </p:cNvPr>
          <p:cNvCxnSpPr>
            <a:cxnSpLocks/>
            <a:endCxn id="89" idx="1"/>
          </p:cNvCxnSpPr>
          <p:nvPr userDrawn="1"/>
        </p:nvCxnSpPr>
        <p:spPr>
          <a:xfrm>
            <a:off x="8086584" y="5771544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D7F84CE-9362-4046-8BA9-C41AA8373AA3}"/>
              </a:ext>
            </a:extLst>
          </p:cNvPr>
          <p:cNvSpPr/>
          <p:nvPr userDrawn="1"/>
        </p:nvSpPr>
        <p:spPr>
          <a:xfrm>
            <a:off x="11230192" y="5713345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文本占位符 37">
            <a:extLst>
              <a:ext uri="{FF2B5EF4-FFF2-40B4-BE49-F238E27FC236}">
                <a16:creationId xmlns:a16="http://schemas.microsoft.com/office/drawing/2014/main" id="{93E9535C-0233-4F65-9FAD-87B8303F05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8768" y="841442"/>
            <a:ext cx="1347183" cy="5211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Bachelor of Degree</a:t>
            </a:r>
            <a:endParaRPr lang="zh-CN" altLang="en-US" dirty="0"/>
          </a:p>
        </p:txBody>
      </p:sp>
      <p:sp>
        <p:nvSpPr>
          <p:cNvPr id="91" name="文本占位符 37">
            <a:extLst>
              <a:ext uri="{FF2B5EF4-FFF2-40B4-BE49-F238E27FC236}">
                <a16:creationId xmlns:a16="http://schemas.microsoft.com/office/drawing/2014/main" id="{34AFD101-2624-4018-9DE4-E57AEEC8AD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03551" y="846248"/>
            <a:ext cx="122259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University</a:t>
            </a:r>
            <a:endParaRPr lang="zh-CN" altLang="en-US" dirty="0"/>
          </a:p>
        </p:txBody>
      </p:sp>
      <p:sp>
        <p:nvSpPr>
          <p:cNvPr id="105" name="文本占位符 37">
            <a:extLst>
              <a:ext uri="{FF2B5EF4-FFF2-40B4-BE49-F238E27FC236}">
                <a16:creationId xmlns:a16="http://schemas.microsoft.com/office/drawing/2014/main" id="{3F324ADE-180C-4920-9A5B-42678106173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04906" y="1422933"/>
            <a:ext cx="1347183" cy="5211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Master of Degree</a:t>
            </a:r>
            <a:endParaRPr lang="zh-CN" altLang="en-US" dirty="0"/>
          </a:p>
        </p:txBody>
      </p:sp>
      <p:sp>
        <p:nvSpPr>
          <p:cNvPr id="106" name="文本占位符 37">
            <a:extLst>
              <a:ext uri="{FF2B5EF4-FFF2-40B4-BE49-F238E27FC236}">
                <a16:creationId xmlns:a16="http://schemas.microsoft.com/office/drawing/2014/main" id="{4688914D-2A64-4419-83CB-B21A9313A9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9690" y="1422932"/>
            <a:ext cx="1222590" cy="229291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University</a:t>
            </a:r>
            <a:endParaRPr lang="zh-CN" altLang="en-US" dirty="0"/>
          </a:p>
        </p:txBody>
      </p:sp>
      <p:sp>
        <p:nvSpPr>
          <p:cNvPr id="108" name="文本占位符 37">
            <a:extLst>
              <a:ext uri="{FF2B5EF4-FFF2-40B4-BE49-F238E27FC236}">
                <a16:creationId xmlns:a16="http://schemas.microsoft.com/office/drawing/2014/main" id="{444C0437-E5AE-4B43-81C9-5CDD8D1985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2946" y="2456277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CDCD787-B00C-473C-BD86-61E491C49C34}"/>
              </a:ext>
            </a:extLst>
          </p:cNvPr>
          <p:cNvSpPr/>
          <p:nvPr userDrawn="1"/>
        </p:nvSpPr>
        <p:spPr>
          <a:xfrm>
            <a:off x="8107124" y="2725334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文本占位符 37">
            <a:extLst>
              <a:ext uri="{FF2B5EF4-FFF2-40B4-BE49-F238E27FC236}">
                <a16:creationId xmlns:a16="http://schemas.microsoft.com/office/drawing/2014/main" id="{0A12014B-47CA-47B4-96E4-CFBAD3A1BA0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921859" y="2461718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C3BE80C-C02D-4036-A605-BDED8770BB4D}"/>
              </a:ext>
            </a:extLst>
          </p:cNvPr>
          <p:cNvSpPr/>
          <p:nvPr userDrawn="1"/>
        </p:nvSpPr>
        <p:spPr>
          <a:xfrm>
            <a:off x="10016037" y="2730775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文本占位符 37">
            <a:extLst>
              <a:ext uri="{FF2B5EF4-FFF2-40B4-BE49-F238E27FC236}">
                <a16:creationId xmlns:a16="http://schemas.microsoft.com/office/drawing/2014/main" id="{DC33B6FB-115B-414A-909D-EA3281EC1AB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4906" y="2926902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1E46989-A67A-4725-8715-44E78856C290}"/>
              </a:ext>
            </a:extLst>
          </p:cNvPr>
          <p:cNvSpPr/>
          <p:nvPr userDrawn="1"/>
        </p:nvSpPr>
        <p:spPr>
          <a:xfrm>
            <a:off x="8099084" y="3195959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文本占位符 37">
            <a:extLst>
              <a:ext uri="{FF2B5EF4-FFF2-40B4-BE49-F238E27FC236}">
                <a16:creationId xmlns:a16="http://schemas.microsoft.com/office/drawing/2014/main" id="{128FB253-1376-4278-9E95-572B31B1154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913819" y="2932343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11004D0-729D-4A04-B24A-745DD2A95ACA}"/>
              </a:ext>
            </a:extLst>
          </p:cNvPr>
          <p:cNvSpPr/>
          <p:nvPr userDrawn="1"/>
        </p:nvSpPr>
        <p:spPr>
          <a:xfrm>
            <a:off x="10007997" y="3201400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文本占位符 37">
            <a:extLst>
              <a:ext uri="{FF2B5EF4-FFF2-40B4-BE49-F238E27FC236}">
                <a16:creationId xmlns:a16="http://schemas.microsoft.com/office/drawing/2014/main" id="{7E0CA4B1-4486-40CB-8129-BEA3F63A3DB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04906" y="3402245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90406F3-59DB-471A-B0AF-C2458228F808}"/>
              </a:ext>
            </a:extLst>
          </p:cNvPr>
          <p:cNvSpPr/>
          <p:nvPr userDrawn="1"/>
        </p:nvSpPr>
        <p:spPr>
          <a:xfrm>
            <a:off x="8099084" y="3671302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文本占位符 37">
            <a:extLst>
              <a:ext uri="{FF2B5EF4-FFF2-40B4-BE49-F238E27FC236}">
                <a16:creationId xmlns:a16="http://schemas.microsoft.com/office/drawing/2014/main" id="{A728821E-8B64-416A-A5CE-BBD026F4EB0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913819" y="3407686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02286F-3513-450C-B0AA-3222510D7C9C}"/>
              </a:ext>
            </a:extLst>
          </p:cNvPr>
          <p:cNvSpPr/>
          <p:nvPr userDrawn="1"/>
        </p:nvSpPr>
        <p:spPr>
          <a:xfrm>
            <a:off x="10007997" y="3676743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文本占位符 37">
            <a:extLst>
              <a:ext uri="{FF2B5EF4-FFF2-40B4-BE49-F238E27FC236}">
                <a16:creationId xmlns:a16="http://schemas.microsoft.com/office/drawing/2014/main" id="{C6FD18A0-B460-4CEC-8423-4884288E6A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12946" y="5859571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Chinese (Native)</a:t>
            </a:r>
            <a:endParaRPr lang="zh-CN" altLang="en-US" dirty="0"/>
          </a:p>
        </p:txBody>
      </p:sp>
      <p:sp>
        <p:nvSpPr>
          <p:cNvPr id="124" name="文本占位符 37">
            <a:extLst>
              <a:ext uri="{FF2B5EF4-FFF2-40B4-BE49-F238E27FC236}">
                <a16:creationId xmlns:a16="http://schemas.microsoft.com/office/drawing/2014/main" id="{F0CA11BA-5602-495E-822F-864B521CDCD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6677" y="5859571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Japanese (N2)</a:t>
            </a:r>
            <a:endParaRPr lang="zh-CN" altLang="en-US" dirty="0"/>
          </a:p>
        </p:txBody>
      </p:sp>
      <p:sp>
        <p:nvSpPr>
          <p:cNvPr id="125" name="文本占位符 37">
            <a:extLst>
              <a:ext uri="{FF2B5EF4-FFF2-40B4-BE49-F238E27FC236}">
                <a16:creationId xmlns:a16="http://schemas.microsoft.com/office/drawing/2014/main" id="{6A14A97C-D8D4-40E3-83EF-9804464A092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12946" y="6205334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English (Business)</a:t>
            </a:r>
            <a:endParaRPr lang="zh-CN" altLang="en-US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ACA211A-214A-4686-A197-FC34B9B07755}"/>
              </a:ext>
            </a:extLst>
          </p:cNvPr>
          <p:cNvGrpSpPr/>
          <p:nvPr userDrawn="1"/>
        </p:nvGrpSpPr>
        <p:grpSpPr>
          <a:xfrm>
            <a:off x="1148096" y="6276518"/>
            <a:ext cx="324000" cy="324000"/>
            <a:chOff x="344299" y="6345950"/>
            <a:chExt cx="324000" cy="324000"/>
          </a:xfrm>
        </p:grpSpPr>
        <p:sp>
          <p:nvSpPr>
            <p:cNvPr id="130" name="流程图: 接点 129">
              <a:extLst>
                <a:ext uri="{FF2B5EF4-FFF2-40B4-BE49-F238E27FC236}">
                  <a16:creationId xmlns:a16="http://schemas.microsoft.com/office/drawing/2014/main" id="{B8FE8C1E-A172-46F1-BCB1-D2F77AC5C933}"/>
                </a:ext>
              </a:extLst>
            </p:cNvPr>
            <p:cNvSpPr/>
            <p:nvPr userDrawn="1"/>
          </p:nvSpPr>
          <p:spPr>
            <a:xfrm>
              <a:off x="344299" y="6345950"/>
              <a:ext cx="324000" cy="324000"/>
            </a:xfrm>
            <a:prstGeom prst="flowChartConnector">
              <a:avLst/>
            </a:prstGeom>
            <a:solidFill>
              <a:srgbClr val="163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29" name="图片 128">
              <a:hlinkClick r:id="rId3"/>
              <a:extLst>
                <a:ext uri="{FF2B5EF4-FFF2-40B4-BE49-F238E27FC236}">
                  <a16:creationId xmlns:a16="http://schemas.microsoft.com/office/drawing/2014/main" id="{0C5412E2-5E51-43AF-8D44-ACE6083EF9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74" y="6402298"/>
              <a:ext cx="216000" cy="211304"/>
            </a:xfrm>
            <a:prstGeom prst="rect">
              <a:avLst/>
            </a:prstGeom>
            <a:noFill/>
          </p:spPr>
        </p:pic>
      </p:grp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2C41F39-333D-48BC-B707-28EF53913AF3}"/>
              </a:ext>
            </a:extLst>
          </p:cNvPr>
          <p:cNvSpPr/>
          <p:nvPr userDrawn="1"/>
        </p:nvSpPr>
        <p:spPr>
          <a:xfrm>
            <a:off x="1670332" y="6279092"/>
            <a:ext cx="324000" cy="324000"/>
          </a:xfrm>
          <a:prstGeom prst="flowChartConnector">
            <a:avLst/>
          </a:prstGeom>
          <a:solidFill>
            <a:srgbClr val="163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3C08A9CB-7C94-4DD8-A7D6-054DA971811F}"/>
              </a:ext>
            </a:extLst>
          </p:cNvPr>
          <p:cNvSpPr/>
          <p:nvPr userDrawn="1"/>
        </p:nvSpPr>
        <p:spPr>
          <a:xfrm>
            <a:off x="2188942" y="6276518"/>
            <a:ext cx="324000" cy="324000"/>
          </a:xfrm>
          <a:prstGeom prst="flowChartConnector">
            <a:avLst/>
          </a:prstGeom>
          <a:solidFill>
            <a:srgbClr val="163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35" name="图形 134">
            <a:hlinkClick r:id="rId5"/>
            <a:extLst>
              <a:ext uri="{FF2B5EF4-FFF2-40B4-BE49-F238E27FC236}">
                <a16:creationId xmlns:a16="http://schemas.microsoft.com/office/drawing/2014/main" id="{C2023021-C877-42AF-B5DC-7C99F1418A0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332" y="6332866"/>
            <a:ext cx="216000" cy="216000"/>
          </a:xfrm>
          <a:prstGeom prst="rect">
            <a:avLst/>
          </a:prstGeom>
        </p:spPr>
      </p:pic>
      <p:pic>
        <p:nvPicPr>
          <p:cNvPr id="137" name="图形 136">
            <a:hlinkClick r:id="rId8"/>
            <a:extLst>
              <a:ext uri="{FF2B5EF4-FFF2-40B4-BE49-F238E27FC236}">
                <a16:creationId xmlns:a16="http://schemas.microsoft.com/office/drawing/2014/main" id="{4C99C84B-4A15-4653-AB65-E5F1542F99E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5315" y="6326203"/>
            <a:ext cx="231253" cy="231253"/>
          </a:xfrm>
          <a:prstGeom prst="rect">
            <a:avLst/>
          </a:prstGeom>
        </p:spPr>
      </p:pic>
      <p:sp>
        <p:nvSpPr>
          <p:cNvPr id="148" name="文本占位符 37">
            <a:extLst>
              <a:ext uri="{FF2B5EF4-FFF2-40B4-BE49-F238E27FC236}">
                <a16:creationId xmlns:a16="http://schemas.microsoft.com/office/drawing/2014/main" id="{6EC0C1AC-8C43-4AE6-BEBF-CCBB3A2D216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12946" y="3926884"/>
            <a:ext cx="2152628" cy="335705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Awards</a:t>
            </a:r>
            <a:endParaRPr lang="zh-CN" altLang="en-US" dirty="0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989C1157-FA68-4337-8CDC-2DDAA4C8CF35}"/>
              </a:ext>
            </a:extLst>
          </p:cNvPr>
          <p:cNvCxnSpPr>
            <a:cxnSpLocks/>
            <a:endCxn id="150" idx="1"/>
          </p:cNvCxnSpPr>
          <p:nvPr userDrawn="1"/>
        </p:nvCxnSpPr>
        <p:spPr>
          <a:xfrm>
            <a:off x="8081303" y="4274774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604DD339-8B17-46F4-8928-BB1DE92E13D0}"/>
              </a:ext>
            </a:extLst>
          </p:cNvPr>
          <p:cNvSpPr/>
          <p:nvPr userDrawn="1"/>
        </p:nvSpPr>
        <p:spPr>
          <a:xfrm>
            <a:off x="11224911" y="4216575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占位符 37">
            <a:extLst>
              <a:ext uri="{FF2B5EF4-FFF2-40B4-BE49-F238E27FC236}">
                <a16:creationId xmlns:a16="http://schemas.microsoft.com/office/drawing/2014/main" id="{78B4BA6A-BA68-4790-83E7-C524DC7483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04905" y="4318785"/>
            <a:ext cx="4174688" cy="1016164"/>
          </a:xfrm>
        </p:spPr>
        <p:txBody>
          <a:bodyPr>
            <a:noAutofit/>
          </a:bodyPr>
          <a:lstStyle>
            <a:lvl1pPr marL="177800" indent="-1440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2022 ZJU PAT - Professional Ability Test (95 / 100)</a:t>
            </a:r>
          </a:p>
          <a:p>
            <a:pPr lvl="0"/>
            <a:r>
              <a:rPr lang="en-US" altLang="zh-CN"/>
              <a:t>2022 ACM-ICPC excellence-award</a:t>
            </a:r>
          </a:p>
          <a:p>
            <a:pPr lvl="0"/>
            <a:r>
              <a:rPr lang="en-US" altLang="zh-CN"/>
              <a:t>2020 CMC second-prize</a:t>
            </a:r>
          </a:p>
          <a:p>
            <a:pPr lvl="0"/>
            <a:r>
              <a:rPr lang="en-US" altLang="zh-CN"/>
              <a:t>2020 MCM S-Award</a:t>
            </a:r>
          </a:p>
          <a:p>
            <a:pPr lvl="0"/>
            <a:r>
              <a:rPr lang="en-US" altLang="zh-CN"/>
              <a:t>2021 2 software works</a:t>
            </a:r>
          </a:p>
          <a:p>
            <a:pPr lvl="0"/>
            <a:endParaRPr lang="zh-CN" altLang="en-US" dirty="0"/>
          </a:p>
        </p:txBody>
      </p:sp>
      <p:sp>
        <p:nvSpPr>
          <p:cNvPr id="159" name="文本占位符 33">
            <a:extLst>
              <a:ext uri="{FF2B5EF4-FFF2-40B4-BE49-F238E27FC236}">
                <a16:creationId xmlns:a16="http://schemas.microsoft.com/office/drawing/2014/main" id="{B5AF54E5-2579-411B-A8F9-1B10B3E50B8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45415" y="2236993"/>
            <a:ext cx="2651760" cy="2563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61" name="文本占位符 160">
            <a:extLst>
              <a:ext uri="{FF2B5EF4-FFF2-40B4-BE49-F238E27FC236}">
                <a16:creationId xmlns:a16="http://schemas.microsoft.com/office/drawing/2014/main" id="{85197C07-C921-46EC-850D-B75874B988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43281" y="2509761"/>
            <a:ext cx="2658973" cy="202598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D6DCE5"/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This is a sample text. Insert your desired text here. This is asample text. Insert your desiredtext here. This is a sample text.Insert your desired text here.</a:t>
            </a:r>
          </a:p>
        </p:txBody>
      </p:sp>
      <p:sp>
        <p:nvSpPr>
          <p:cNvPr id="162" name="文本占位符 160">
            <a:extLst>
              <a:ext uri="{FF2B5EF4-FFF2-40B4-BE49-F238E27FC236}">
                <a16:creationId xmlns:a16="http://schemas.microsoft.com/office/drawing/2014/main" id="{915AC3A1-24B0-40B2-B4D9-99C7FC1CC70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43868" y="4879131"/>
            <a:ext cx="2658973" cy="20296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D6DCE5"/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Travel</a:t>
            </a:r>
          </a:p>
        </p:txBody>
      </p:sp>
      <p:sp>
        <p:nvSpPr>
          <p:cNvPr id="163" name="文本占位符 160">
            <a:extLst>
              <a:ext uri="{FF2B5EF4-FFF2-40B4-BE49-F238E27FC236}">
                <a16:creationId xmlns:a16="http://schemas.microsoft.com/office/drawing/2014/main" id="{892A2E55-D92C-47FB-90DB-1C908CCF1BB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49177" y="5498438"/>
            <a:ext cx="2658973" cy="589171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400">
                <a:solidFill>
                  <a:srgbClr val="D6DCE5"/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Enter Email Address hereEnter Phone Number here</a:t>
            </a:r>
          </a:p>
        </p:txBody>
      </p:sp>
      <p:sp>
        <p:nvSpPr>
          <p:cNvPr id="164" name="文本占位符 37">
            <a:extLst>
              <a:ext uri="{FF2B5EF4-FFF2-40B4-BE49-F238E27FC236}">
                <a16:creationId xmlns:a16="http://schemas.microsoft.com/office/drawing/2014/main" id="{CAC89667-1BFA-496B-A3E0-4B2E868A37E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366217" y="1946024"/>
            <a:ext cx="4297818" cy="1482975"/>
          </a:xfrm>
        </p:spPr>
        <p:txBody>
          <a:bodyPr>
            <a:noAutofit/>
          </a:bodyPr>
          <a:lstStyle>
            <a:lvl1pPr marL="176400" indent="-176400"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This is a sample text, Insert your desiredtext here. This is a sample text.</a:t>
            </a:r>
          </a:p>
        </p:txBody>
      </p:sp>
      <p:sp>
        <p:nvSpPr>
          <p:cNvPr id="183" name="文本占位符 37">
            <a:extLst>
              <a:ext uri="{FF2B5EF4-FFF2-40B4-BE49-F238E27FC236}">
                <a16:creationId xmlns:a16="http://schemas.microsoft.com/office/drawing/2014/main" id="{30BB28D8-1405-4F03-B28F-F88DDE1BCB1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99691" y="1681639"/>
            <a:ext cx="2475646" cy="26248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Specialization : AI</a:t>
            </a:r>
          </a:p>
        </p:txBody>
      </p:sp>
      <p:sp>
        <p:nvSpPr>
          <p:cNvPr id="184" name="文本占位符 37">
            <a:extLst>
              <a:ext uri="{FF2B5EF4-FFF2-40B4-BE49-F238E27FC236}">
                <a16:creationId xmlns:a16="http://schemas.microsoft.com/office/drawing/2014/main" id="{D82DD4CF-D2C3-459A-8F26-B90C32DEA1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99690" y="1100850"/>
            <a:ext cx="2475646" cy="26248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Hydropower Engineering</a:t>
            </a:r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B26ED23-60FF-4B7D-BB51-2430BC4A2FE9}"/>
              </a:ext>
            </a:extLst>
          </p:cNvPr>
          <p:cNvCxnSpPr/>
          <p:nvPr userDrawn="1"/>
        </p:nvCxnSpPr>
        <p:spPr>
          <a:xfrm>
            <a:off x="206326" y="6194851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2" name="文本占位符 59">
            <a:extLst>
              <a:ext uri="{FF2B5EF4-FFF2-40B4-BE49-F238E27FC236}">
                <a16:creationId xmlns:a16="http://schemas.microsoft.com/office/drawing/2014/main" id="{69CB9BC7-4B9C-4AFD-9CC1-8277D7D81D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357810" y="1628364"/>
            <a:ext cx="1404689" cy="304773"/>
          </a:xfrm>
        </p:spPr>
        <p:txBody>
          <a:bodyPr>
            <a:noAutofit/>
          </a:bodyPr>
          <a:lstStyle>
            <a:lvl1pPr marL="0" indent="0" algn="l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Full-Stack</a:t>
            </a:r>
          </a:p>
        </p:txBody>
      </p:sp>
      <p:sp>
        <p:nvSpPr>
          <p:cNvPr id="195" name="文本占位符 37">
            <a:extLst>
              <a:ext uri="{FF2B5EF4-FFF2-40B4-BE49-F238E27FC236}">
                <a16:creationId xmlns:a16="http://schemas.microsoft.com/office/drawing/2014/main" id="{DEEDACD5-1D90-4A4F-A941-065FCB5B6A1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66308" y="3475065"/>
            <a:ext cx="4306224" cy="2705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/>
              <a:t>2011-2013   Role 01  Location</a:t>
            </a:r>
            <a:r>
              <a:rPr lang="zh-CN" altLang="en-US"/>
              <a:t>📍</a:t>
            </a:r>
            <a:endParaRPr lang="en-US" altLang="zh-CN"/>
          </a:p>
        </p:txBody>
      </p:sp>
      <p:sp>
        <p:nvSpPr>
          <p:cNvPr id="196" name="文本占位符 59">
            <a:extLst>
              <a:ext uri="{FF2B5EF4-FFF2-40B4-BE49-F238E27FC236}">
                <a16:creationId xmlns:a16="http://schemas.microsoft.com/office/drawing/2014/main" id="{28959F71-99E9-4C7C-A053-FD01C78537A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770997" y="3787197"/>
            <a:ext cx="2901535" cy="304773"/>
          </a:xfrm>
        </p:spPr>
        <p:txBody>
          <a:bodyPr>
            <a:noAutofit/>
          </a:bodyPr>
          <a:lstStyle>
            <a:lvl1pPr marL="0" indent="0" algn="r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Project name</a:t>
            </a:r>
          </a:p>
        </p:txBody>
      </p:sp>
      <p:sp>
        <p:nvSpPr>
          <p:cNvPr id="197" name="文本占位符 37">
            <a:extLst>
              <a:ext uri="{FF2B5EF4-FFF2-40B4-BE49-F238E27FC236}">
                <a16:creationId xmlns:a16="http://schemas.microsoft.com/office/drawing/2014/main" id="{694C974F-A1C0-42C1-ACFC-9DB0F5039A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68619" y="4099127"/>
            <a:ext cx="4297818" cy="2438832"/>
          </a:xfrm>
        </p:spPr>
        <p:txBody>
          <a:bodyPr>
            <a:noAutofit/>
          </a:bodyPr>
          <a:lstStyle>
            <a:lvl1pPr marL="176400" indent="-176400"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This is a sample text, Insert your desiredtext here. This is a sample text.</a:t>
            </a:r>
          </a:p>
        </p:txBody>
      </p:sp>
      <p:sp>
        <p:nvSpPr>
          <p:cNvPr id="198" name="文本占位符 59">
            <a:extLst>
              <a:ext uri="{FF2B5EF4-FFF2-40B4-BE49-F238E27FC236}">
                <a16:creationId xmlns:a16="http://schemas.microsoft.com/office/drawing/2014/main" id="{6F98FA51-3471-46DF-94E7-06227B17BA41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66308" y="3781467"/>
            <a:ext cx="1404689" cy="304773"/>
          </a:xfrm>
        </p:spPr>
        <p:txBody>
          <a:bodyPr>
            <a:noAutofit/>
          </a:bodyPr>
          <a:lstStyle>
            <a:lvl1pPr marL="0" indent="0" algn="l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Full-Stack</a:t>
            </a:r>
          </a:p>
        </p:txBody>
      </p:sp>
      <p:sp>
        <p:nvSpPr>
          <p:cNvPr id="199" name="文本占位符 37">
            <a:extLst>
              <a:ext uri="{FF2B5EF4-FFF2-40B4-BE49-F238E27FC236}">
                <a16:creationId xmlns:a16="http://schemas.microsoft.com/office/drawing/2014/main" id="{A7EBF941-5651-4804-B871-6F2B27EB7E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622280" y="846666"/>
            <a:ext cx="141732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2018.9–2022.7</a:t>
            </a:r>
            <a:endParaRPr lang="zh-CN" altLang="en-US" dirty="0"/>
          </a:p>
        </p:txBody>
      </p:sp>
      <p:sp>
        <p:nvSpPr>
          <p:cNvPr id="200" name="文本占位符 37">
            <a:extLst>
              <a:ext uri="{FF2B5EF4-FFF2-40B4-BE49-F238E27FC236}">
                <a16:creationId xmlns:a16="http://schemas.microsoft.com/office/drawing/2014/main" id="{6E1F53D9-88B1-4EA6-B238-56ED0BF5A318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621407" y="1422932"/>
            <a:ext cx="141732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2018.9–2022.7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B19E-CCB4-45E1-8A1B-EA83FA98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13811-48FA-4098-BC37-68D097AA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C6554-629C-433B-ACCA-F8E7D9E2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4FA62-AB3B-41AD-8E10-5CB12F4F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B0CF-B55A-420F-B388-29757792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D6FCF-B485-40B0-BDB5-BAC11A06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8BFB0-F2F9-4EA7-9F53-C3A10752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BF07-AE95-4595-9A31-97A4E86C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FD10-69D3-439D-8B58-0811910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570F8-1D7E-4235-864C-39FB0E0E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8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8695-2AA2-4BFA-9733-11440013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91B1D-DA2D-4944-9997-93CBC575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D55B3-FB59-4737-ADD5-1ADEEB62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4C6FD-219E-49AC-BC21-FEB38D2B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10C15-0682-400D-99A5-04AA2A31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71378-7011-4BD2-9CF9-C900678F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4554-ABC7-4691-8BA9-6443A083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D30D7-67C5-4984-B975-7E3F7904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46F02-02CD-4226-9882-19900E3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4F19A-D6B2-4DF8-ACEB-4288BCE8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1422D-029A-4791-8389-540A4F5A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29704-5074-4B33-A6D2-F6E456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0D134-C817-4446-BC85-EEA013A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BEE01-D52A-401E-841E-AFB0328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3991-9883-44FE-A942-E2B3E218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8632-76F8-4AFC-A699-010ACD4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F0924-97B8-459E-90E8-D1205ED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C0EA1-6FA7-4C68-BA80-989639C4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3E853-CF5D-4ABA-A62A-423FFB20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76DED-AC8D-4731-A2A0-C3F5577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F7FFA-3D5C-457F-ABC7-0C57AA76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4E1E-6E96-4AA1-A5C1-6408355E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52F4B-8E56-49D9-8941-2D60BCFE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B4387-0840-45AB-AFA0-31890A72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CFCEA-40B5-48E1-9A4B-11EE9A87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BD768-82E9-4392-8DF2-ED4EBE6C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AE9DE-3A65-40A0-AE35-27CE0329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4408-4CCD-4804-B362-E12E1710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9362A9-55FC-45E4-83B1-B5B95786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96884-0CF6-4C7D-8718-475D09CE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D7285-A577-4D55-8BF9-E36BA8B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9ABCD-F2F6-4D7A-BBB0-34EA7130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1E346-A082-4796-B881-ADEC81D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BCE87-53D5-4AE8-A2B0-BAEAD5F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6F307-92A4-4E3A-B55B-786CA652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2C514-0B1C-4B3B-991B-E6520862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532E-9C80-462A-9940-BB948CFB1ED5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971C6-EB98-4A9C-9055-D6A4E606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0F8C-566D-4C98-AB53-584538C6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EC7354-F53D-4FEF-8A5F-00E34D32E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連絡先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F0DDE-5C00-4A71-B37E-76227618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リンク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B5A7D-CCE0-4368-9CDE-BD707532C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  <a:cs typeface="Calibri" panose="020F0502020204030204" pitchFamily="34" charset="0"/>
              </a:rPr>
              <a:t>趣味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45078-85A1-40D2-AF78-152846D305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Yanhan Ruan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B2C98BE-6E51-49CE-AA3D-3FEB90E924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ソフトウェア開発エンジニア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D565F38-8773-4FEF-B125-13E49B98A8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プロジェクト経験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D1EC434-379C-41F0-AD60-98C789A1E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2022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年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月～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2022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年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月                     上海</a:t>
            </a:r>
            <a:r>
              <a:rPr lang="zh-CN" altLang="pt-BR">
                <a:latin typeface="MS PGothic" panose="020B0600070205080204" pitchFamily="34" charset="-128"/>
                <a:ea typeface="MS PGothic" panose="020B0600070205080204" pitchFamily="34" charset="-128"/>
              </a:rPr>
              <a:t>📍</a:t>
            </a:r>
          </a:p>
          <a:p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8C9CE4-AB10-4D47-A844-44DD7853E5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sz="1400">
                <a:latin typeface="MS PGothic" panose="020B0600070205080204" pitchFamily="34" charset="-128"/>
                <a:ea typeface="MS PGothic" panose="020B0600070205080204" pitchFamily="34" charset="-128"/>
              </a:rPr>
              <a:t>Digital Rice Platform</a:t>
            </a:r>
            <a:endParaRPr lang="zh-CN" altLang="en-US" sz="1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20798-0D03-4A32-9EF3-B4EB7BD408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学歴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6B8F7EFC-056C-4298-BC00-74DB3281DD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スキル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6FEB06BA-4BF3-4312-B4E2-AEBB184AD4E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zh-CN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言語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27B5D5AE-B239-42FB-8337-00AA08C5FD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zh-CN" altLang="en-US" b="0">
                <a:latin typeface="MS PGothic" panose="020B0600070205080204" pitchFamily="34" charset="-128"/>
                <a:ea typeface="MS PGothic" panose="020B0600070205080204" pitchFamily="34" charset="-128"/>
              </a:rPr>
              <a:t>学士号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130298E-AFBF-40AC-A5D9-EB6A28EA8E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NWAFU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18C12FC-DF50-4846-A6E4-2C8AFB4F98F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zh-CN" altLang="en-US" b="0">
                <a:latin typeface="MS PGothic" panose="020B0600070205080204" pitchFamily="34" charset="-128"/>
                <a:ea typeface="MS PGothic" panose="020B0600070205080204" pitchFamily="34" charset="-128"/>
              </a:rPr>
              <a:t>修士号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6513E24-031A-4C1B-B25F-107EABF0B9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WHU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C5BF662A-0F93-4A63-A815-F7B8CDDFBA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React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73F5A695-57AF-4288-A6EB-F990E2C2D9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921858" y="2461719"/>
            <a:ext cx="1150001" cy="224382"/>
          </a:xfrm>
        </p:spPr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Typescript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DAF12E99-DA5D-4D2F-B5C3-38C9C91829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Python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文本占位符 45">
            <a:extLst>
              <a:ext uri="{FF2B5EF4-FFF2-40B4-BE49-F238E27FC236}">
                <a16:creationId xmlns:a16="http://schemas.microsoft.com/office/drawing/2014/main" id="{DA488881-C567-442F-B3D2-763439F1E3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WebGIS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56F6445-62EE-427D-B9CF-C10BA207429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Next.js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AC9ABE3D-267F-4397-8745-4A10004220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13818" y="3407686"/>
            <a:ext cx="1363781" cy="169119"/>
          </a:xfrm>
        </p:spPr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C++/JAVA/......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4641FA8-07DB-4B9E-B30D-BD31A0C6C2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日本語（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N2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相当）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42BDC4AD-D285-4A03-A655-F21D0BC5EA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2946" y="6268971"/>
            <a:ext cx="2423443" cy="204667"/>
          </a:xfrm>
        </p:spPr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英語（ビジネスレベル）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B14B57A6-6BA9-4EE6-B22B-43A1065DAE2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8801" y="5862540"/>
            <a:ext cx="2249926" cy="264816"/>
          </a:xfrm>
        </p:spPr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中国語（ネイティブ）</a:t>
            </a:r>
            <a:endParaRPr lang="en-US" altLang="zh-CN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467DCD86-48CA-4F61-A733-A8A5561388C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受賞歴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9A8B5EDA-C0B0-43CC-B768-E8C4DBB60EB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2022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浙江大学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PAT -</a:t>
            </a:r>
            <a:r>
              <a:rPr lang="zh-TW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専門能力試験 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(95 / 100)</a:t>
            </a:r>
          </a:p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2022 ACM-ICPC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優秀賞</a:t>
            </a:r>
            <a:endParaRPr lang="en-US" altLang="zh-CN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2020 CMC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準優勝</a:t>
            </a:r>
            <a:endParaRPr lang="en-US" altLang="zh-CN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2020 MCM S-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賞</a:t>
            </a:r>
            <a:endParaRPr lang="en-US" altLang="zh-CN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2021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ソフトウェア作品 </a:t>
            </a:r>
            <a:r>
              <a:rPr lang="en-US" altLang="ja-JP"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点</a:t>
            </a:r>
            <a:endParaRPr lang="en-US" altLang="zh-CN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375E029-F11B-4694-BA6A-0FB180BBDC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自己紹介</a:t>
            </a:r>
          </a:p>
        </p:txBody>
      </p:sp>
      <p:sp>
        <p:nvSpPr>
          <p:cNvPr id="54" name="文本占位符 53">
            <a:extLst>
              <a:ext uri="{FF2B5EF4-FFF2-40B4-BE49-F238E27FC236}">
                <a16:creationId xmlns:a16="http://schemas.microsoft.com/office/drawing/2014/main" id="{6600895A-04A5-448E-A2EF-E289BF28A61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ja-JP" altLang="en-US" sz="1300" b="1">
                <a:latin typeface="MS PGothic" panose="020B0600070205080204" pitchFamily="34" charset="-128"/>
                <a:ea typeface="MS PGothic" panose="020B0600070205080204" pitchFamily="34" charset="-128"/>
              </a:rPr>
              <a:t>情熱を持つソフトウェア開発者であり、フルスタック開発の経験がございます。</a:t>
            </a:r>
            <a:r>
              <a:rPr lang="en-US" altLang="ja-JP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TypeScript</a:t>
            </a:r>
            <a:r>
              <a:rPr lang="ja-JP" altLang="en-US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lang="en-US" altLang="ja-JP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Python</a:t>
            </a:r>
            <a:r>
              <a:rPr lang="ja-JP" altLang="en-US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lang="en-US" altLang="ja-JP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React</a:t>
            </a:r>
            <a:r>
              <a:rPr lang="ja-JP" altLang="en-US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lang="en-US" altLang="ja-JP" sz="13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Node.js </a:t>
            </a:r>
            <a:r>
              <a:rPr lang="ja-JP" altLang="en-US" sz="1300" b="1">
                <a:latin typeface="MS PGothic" panose="020B0600070205080204" pitchFamily="34" charset="-128"/>
                <a:ea typeface="MS PGothic" panose="020B0600070205080204" pitchFamily="34" charset="-128"/>
              </a:rPr>
              <a:t>などの技術に精通しております。チームと協力しながら複雑な課題を解決することを得意とし、常に新しいスキルの習得に励んでおります。革新的な環境の中で貴社に貢献し、共に成長できることを楽しみにしております。</a:t>
            </a:r>
            <a:endParaRPr lang="zh-CN" altLang="en-US" sz="1300" b="1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1AD57CBB-F4BF-4357-9633-AAC07A81E07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写真撮影、ベース演奏、旅行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C31322AA-24CC-4F32-95BC-0201DAA5C0D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ruan.yanhann@gmail.com</a:t>
            </a:r>
          </a:p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(+86) 173-1836-1969</a:t>
            </a:r>
          </a:p>
          <a:p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27E4B92D-C755-4A59-868C-6DEFAC3A255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地域ごとのインテリジェント管理、詳細な開発文書の作成、効果的な管理と開発。</a:t>
            </a:r>
            <a:endParaRPr lang="en-US" altLang="ja-JP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システムは厳格なセキュリティ検証を実施します。</a:t>
            </a:r>
            <a:endParaRPr lang="en-US" altLang="ja-JP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二重ポインタアルゴリズムを活用し、時間計算量を削減、リモートセンシング画像を前処理することで、</a:t>
            </a:r>
            <a:r>
              <a:rPr lang="en-US" altLang="ja-JP">
                <a:latin typeface="MS PGothic" panose="020B0600070205080204" pitchFamily="34" charset="-128"/>
                <a:ea typeface="MS PGothic" panose="020B0600070205080204" pitchFamily="34" charset="-128"/>
              </a:rPr>
              <a:t>150% 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の速度向上を実現。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A105ABF7-1EEB-4BDA-84BC-256C41DF9E8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altLang="ja-JP">
                <a:latin typeface="MS PGothic" panose="020B0600070205080204" pitchFamily="34" charset="-128"/>
                <a:ea typeface="MS PGothic" panose="020B0600070205080204" pitchFamily="34" charset="-128"/>
              </a:rPr>
              <a:t>Digital Water Systems and Intelligent Solutions</a:t>
            </a:r>
            <a:endParaRPr lang="en-US" altLang="zh-CN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29423C29-F144-4440-8BE3-E9B63B787ED8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水力発電工学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5A40B623-1F1B-40B4-BF80-2072FB07574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3357810" y="1628364"/>
            <a:ext cx="2203235" cy="304773"/>
          </a:xfrm>
        </p:spPr>
        <p:txBody>
          <a:bodyPr/>
          <a:lstStyle/>
          <a:p>
            <a:r>
              <a:rPr lang="ja-JP" altLang="en-US" sz="1400">
                <a:latin typeface="MS PGothic" panose="020B0600070205080204" pitchFamily="34" charset="-128"/>
                <a:ea typeface="MS PGothic" panose="020B0600070205080204" pitchFamily="34" charset="-128"/>
              </a:rPr>
              <a:t>フロントエンド開発</a:t>
            </a:r>
            <a:endParaRPr lang="zh-CN" altLang="en-US" sz="1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59E599DD-9916-4567-A05E-04CDAF63976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2023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年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5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月～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2024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年</a:t>
            </a:r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9</a:t>
            </a:r>
            <a:r>
              <a:rPr lang="zh-CN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月                       上海📍</a:t>
            </a:r>
          </a:p>
          <a:p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46C0C769-42D5-4C84-88D3-58AD846FD97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altLang="zh-CN" sz="1400">
                <a:latin typeface="MS PGothic" panose="020B0600070205080204" pitchFamily="34" charset="-128"/>
                <a:ea typeface="MS PGothic" panose="020B0600070205080204" pitchFamily="34" charset="-128"/>
              </a:rPr>
              <a:t>CarbonTrack Platform</a:t>
            </a:r>
            <a:endParaRPr lang="zh-CN" altLang="en-US" sz="1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E4DB12F0-DDF1-40AE-B6D1-13967FDA34C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最新の </a:t>
            </a:r>
            <a:r>
              <a:rPr lang="en-US" altLang="ja-JP" b="1">
                <a:latin typeface="MS PGothic" panose="020B0600070205080204" pitchFamily="34" charset="-128"/>
                <a:ea typeface="MS PGothic" panose="020B0600070205080204" pitchFamily="34" charset="-128"/>
              </a:rPr>
              <a:t>ES6+ </a:t>
            </a:r>
            <a:r>
              <a:rPr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構文の活用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：最新の </a:t>
            </a:r>
            <a:r>
              <a:rPr lang="en-US" altLang="ja-JP">
                <a:latin typeface="MS PGothic" panose="020B0600070205080204" pitchFamily="34" charset="-128"/>
                <a:ea typeface="MS PGothic" panose="020B0600070205080204" pitchFamily="34" charset="-128"/>
              </a:rPr>
              <a:t>JavaScript 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構文を活用することで、開発効率とコードの可読性を向上させます。</a:t>
            </a:r>
            <a:endParaRPr lang="en-US" altLang="ja-JP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再利用可能なユーティリティ関数のカプセル化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相対単位を使用した強力な画面適応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：相対単位を使用することで、さまざまなデバイスに対する強力な画面適応性を確保します。</a:t>
            </a:r>
            <a:endParaRPr lang="en-US" altLang="ja-JP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遅延読み込みによるパフォーマンスとユーザー体験の向上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：指定した高さ範囲内でエンティティの読み込みを最適化し、フックとスロットリングを活用します。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A59AEAB-85EC-4A6C-9227-B4BE4D018503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366308" y="3781467"/>
            <a:ext cx="1980133" cy="304773"/>
          </a:xfrm>
        </p:spPr>
        <p:txBody>
          <a:bodyPr/>
          <a:lstStyle/>
          <a:p>
            <a:r>
              <a:rPr lang="ja-JP" altLang="en-US" sz="1400">
                <a:latin typeface="MS PGothic" panose="020B0600070205080204" pitchFamily="34" charset="-128"/>
                <a:ea typeface="MS PGothic" panose="020B0600070205080204" pitchFamily="34" charset="-128"/>
              </a:rPr>
              <a:t>フルスタック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開発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6" name="文本占位符 55">
            <a:extLst>
              <a:ext uri="{FF2B5EF4-FFF2-40B4-BE49-F238E27FC236}">
                <a16:creationId xmlns:a16="http://schemas.microsoft.com/office/drawing/2014/main" id="{BF767118-294E-4ECE-BAED-4A4D4D4FC04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2018.9 – 2022.7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9BDDBFCA-A91F-41D9-9482-1BA34602096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altLang="zh-CN">
                <a:latin typeface="MS PGothic" panose="020B0600070205080204" pitchFamily="34" charset="-128"/>
                <a:ea typeface="MS PGothic" panose="020B0600070205080204" pitchFamily="34" charset="-128"/>
              </a:rPr>
              <a:t>2022.9 – 2025.1</a:t>
            </a:r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7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433</Words>
  <Application>Microsoft Office PowerPoint</Application>
  <PresentationFormat>宽屏</PresentationFormat>
  <Paragraphs>51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MS PGothic</vt:lpstr>
      <vt:lpstr>等线</vt:lpstr>
      <vt:lpstr>等线 Light</vt:lpstr>
      <vt:lpstr>Arial</vt:lpstr>
      <vt:lpstr>Calibri</vt:lpstr>
      <vt:lpstr>Corbel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1285084596@qq.com</dc:creator>
  <cp:lastModifiedBy>1285084596@qq.com</cp:lastModifiedBy>
  <cp:revision>5</cp:revision>
  <dcterms:created xsi:type="dcterms:W3CDTF">2025-02-27T13:43:54Z</dcterms:created>
  <dcterms:modified xsi:type="dcterms:W3CDTF">2025-03-02T20:31:03Z</dcterms:modified>
</cp:coreProperties>
</file>