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3" roundtripDataSignature="AMtx7mhawu83JDWAlU/qSeI5/Fcdd1HK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302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415790"/>
            <a:ext cx="5486400" cy="418338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p1:notes"/>
          <p:cNvSpPr/>
          <p:nvPr>
            <p:ph idx="2" type="sldImg"/>
          </p:nvPr>
        </p:nvSpPr>
        <p:spPr>
          <a:xfrm>
            <a:off x="3302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 name="Google Shape;36;p1:notes"/>
          <p:cNvSpPr txBox="1"/>
          <p:nvPr>
            <p:ph idx="1" type="body"/>
          </p:nvPr>
        </p:nvSpPr>
        <p:spPr>
          <a:xfrm>
            <a:off x="685800" y="4415790"/>
            <a:ext cx="5486400" cy="418338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
              <a:t>[Nel]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3:notes"/>
          <p:cNvSpPr/>
          <p:nvPr>
            <p:ph idx="2" type="sldImg"/>
          </p:nvPr>
        </p:nvSpPr>
        <p:spPr>
          <a:xfrm>
            <a:off x="3302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 name="Google Shape;47;p3:notes"/>
          <p:cNvSpPr txBox="1"/>
          <p:nvPr>
            <p:ph idx="1" type="body"/>
          </p:nvPr>
        </p:nvSpPr>
        <p:spPr>
          <a:xfrm>
            <a:off x="685800" y="4415790"/>
            <a:ext cx="5486400" cy="418338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They are available to inspire future learning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g5d1cc17269_0_15:notes"/>
          <p:cNvSpPr/>
          <p:nvPr>
            <p:ph idx="2" type="sldImg"/>
          </p:nvPr>
        </p:nvSpPr>
        <p:spPr>
          <a:xfrm>
            <a:off x="330200" y="696913"/>
            <a:ext cx="6197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g5d1cc17269_0_15:notes"/>
          <p:cNvSpPr txBox="1"/>
          <p:nvPr>
            <p:ph idx="1" type="body"/>
          </p:nvPr>
        </p:nvSpPr>
        <p:spPr>
          <a:xfrm>
            <a:off x="685800" y="4415790"/>
            <a:ext cx="5486400" cy="41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They are available to inspire future learning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d1cc17269_0_10:notes"/>
          <p:cNvSpPr/>
          <p:nvPr>
            <p:ph idx="2" type="sldImg"/>
          </p:nvPr>
        </p:nvSpPr>
        <p:spPr>
          <a:xfrm>
            <a:off x="330200" y="696913"/>
            <a:ext cx="6197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5d1cc17269_0_10:notes"/>
          <p:cNvSpPr txBox="1"/>
          <p:nvPr>
            <p:ph idx="1" type="body"/>
          </p:nvPr>
        </p:nvSpPr>
        <p:spPr>
          <a:xfrm>
            <a:off x="685800" y="4415790"/>
            <a:ext cx="5486400" cy="41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They are available to inspire future learning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d1cc17269_0_5:notes"/>
          <p:cNvSpPr/>
          <p:nvPr>
            <p:ph idx="2" type="sldImg"/>
          </p:nvPr>
        </p:nvSpPr>
        <p:spPr>
          <a:xfrm>
            <a:off x="330200" y="696913"/>
            <a:ext cx="6197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g5d1cc17269_0_5:notes"/>
          <p:cNvSpPr txBox="1"/>
          <p:nvPr>
            <p:ph idx="1" type="body"/>
          </p:nvPr>
        </p:nvSpPr>
        <p:spPr>
          <a:xfrm>
            <a:off x="685800" y="4415790"/>
            <a:ext cx="5486400" cy="41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They are available to inspire future learning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d1cc17269_0_23:notes"/>
          <p:cNvSpPr/>
          <p:nvPr>
            <p:ph idx="2" type="sldImg"/>
          </p:nvPr>
        </p:nvSpPr>
        <p:spPr>
          <a:xfrm>
            <a:off x="330200" y="696913"/>
            <a:ext cx="6197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5d1cc17269_0_23:notes"/>
          <p:cNvSpPr txBox="1"/>
          <p:nvPr>
            <p:ph idx="1" type="body"/>
          </p:nvPr>
        </p:nvSpPr>
        <p:spPr>
          <a:xfrm>
            <a:off x="685800" y="4415790"/>
            <a:ext cx="5486400" cy="41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They are available to inspire future learning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7:notes"/>
          <p:cNvSpPr/>
          <p:nvPr>
            <p:ph idx="2" type="sldImg"/>
          </p:nvPr>
        </p:nvSpPr>
        <p:spPr>
          <a:xfrm>
            <a:off x="3302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7:notes"/>
          <p:cNvSpPr txBox="1"/>
          <p:nvPr>
            <p:ph idx="1" type="body"/>
          </p:nvPr>
        </p:nvSpPr>
        <p:spPr>
          <a:xfrm>
            <a:off x="685800" y="4415790"/>
            <a:ext cx="5486400" cy="418338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9"/>
          <p:cNvPicPr preferRelativeResize="0"/>
          <p:nvPr/>
        </p:nvPicPr>
        <p:blipFill rotWithShape="1">
          <a:blip r:embed="rId2">
            <a:alphaModFix/>
          </a:blip>
          <a:srcRect b="0" l="0" r="0" t="0"/>
          <a:stretch/>
        </p:blipFill>
        <p:spPr>
          <a:xfrm>
            <a:off x="0" y="-67300"/>
            <a:ext cx="9144000" cy="6096000"/>
          </a:xfrm>
          <a:prstGeom prst="rect">
            <a:avLst/>
          </a:prstGeom>
          <a:noFill/>
          <a:ln>
            <a:noFill/>
          </a:ln>
        </p:spPr>
      </p:pic>
      <p:sp>
        <p:nvSpPr>
          <p:cNvPr id="12" name="Google Shape;12;p9"/>
          <p:cNvSpPr/>
          <p:nvPr/>
        </p:nvSpPr>
        <p:spPr>
          <a:xfrm>
            <a:off x="-19925" y="-67300"/>
            <a:ext cx="9628800" cy="5702100"/>
          </a:xfrm>
          <a:prstGeom prst="rect">
            <a:avLst/>
          </a:prstGeom>
          <a:solidFill>
            <a:srgbClr val="434343">
              <a:alpha val="9254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10"/>
          <p:cNvSpPr txBox="1"/>
          <p:nvPr>
            <p:ph type="title"/>
          </p:nvPr>
        </p:nvSpPr>
        <p:spPr>
          <a:xfrm>
            <a:off x="170250" y="1355684"/>
            <a:ext cx="8350500" cy="621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Font typeface="Montserrat"/>
              <a:buNone/>
              <a:defRPr b="1">
                <a:latin typeface="Montserrat"/>
                <a:ea typeface="Montserrat"/>
                <a:cs typeface="Montserrat"/>
                <a:sym typeface="Montserrat"/>
              </a:defRPr>
            </a:lvl1pPr>
            <a:lvl2pPr lvl="1" algn="l">
              <a:lnSpc>
                <a:spcPct val="100000"/>
              </a:lnSpc>
              <a:spcBef>
                <a:spcPts val="0"/>
              </a:spcBef>
              <a:spcAft>
                <a:spcPts val="0"/>
              </a:spcAft>
              <a:buSzPts val="2800"/>
              <a:buFont typeface="Montserrat"/>
              <a:buNone/>
              <a:defRPr b="1">
                <a:latin typeface="Montserrat"/>
                <a:ea typeface="Montserrat"/>
                <a:cs typeface="Montserrat"/>
                <a:sym typeface="Montserrat"/>
              </a:defRPr>
            </a:lvl2pPr>
            <a:lvl3pPr lvl="2" algn="l">
              <a:lnSpc>
                <a:spcPct val="100000"/>
              </a:lnSpc>
              <a:spcBef>
                <a:spcPts val="0"/>
              </a:spcBef>
              <a:spcAft>
                <a:spcPts val="0"/>
              </a:spcAft>
              <a:buSzPts val="2800"/>
              <a:buFont typeface="Montserrat"/>
              <a:buNone/>
              <a:defRPr b="1">
                <a:latin typeface="Montserrat"/>
                <a:ea typeface="Montserrat"/>
                <a:cs typeface="Montserrat"/>
                <a:sym typeface="Montserrat"/>
              </a:defRPr>
            </a:lvl3pPr>
            <a:lvl4pPr lvl="3" algn="l">
              <a:lnSpc>
                <a:spcPct val="100000"/>
              </a:lnSpc>
              <a:spcBef>
                <a:spcPts val="0"/>
              </a:spcBef>
              <a:spcAft>
                <a:spcPts val="0"/>
              </a:spcAft>
              <a:buSzPts val="2800"/>
              <a:buFont typeface="Montserrat"/>
              <a:buNone/>
              <a:defRPr b="1">
                <a:latin typeface="Montserrat"/>
                <a:ea typeface="Montserrat"/>
                <a:cs typeface="Montserrat"/>
                <a:sym typeface="Montserrat"/>
              </a:defRPr>
            </a:lvl4pPr>
            <a:lvl5pPr lvl="4" algn="l">
              <a:lnSpc>
                <a:spcPct val="100000"/>
              </a:lnSpc>
              <a:spcBef>
                <a:spcPts val="0"/>
              </a:spcBef>
              <a:spcAft>
                <a:spcPts val="0"/>
              </a:spcAft>
              <a:buSzPts val="2800"/>
              <a:buFont typeface="Montserrat"/>
              <a:buNone/>
              <a:defRPr b="1">
                <a:latin typeface="Montserrat"/>
                <a:ea typeface="Montserrat"/>
                <a:cs typeface="Montserrat"/>
                <a:sym typeface="Montserrat"/>
              </a:defRPr>
            </a:lvl5pPr>
            <a:lvl6pPr lvl="5" algn="l">
              <a:lnSpc>
                <a:spcPct val="100000"/>
              </a:lnSpc>
              <a:spcBef>
                <a:spcPts val="0"/>
              </a:spcBef>
              <a:spcAft>
                <a:spcPts val="0"/>
              </a:spcAft>
              <a:buSzPts val="2800"/>
              <a:buFont typeface="Montserrat"/>
              <a:buNone/>
              <a:defRPr b="1">
                <a:latin typeface="Montserrat"/>
                <a:ea typeface="Montserrat"/>
                <a:cs typeface="Montserrat"/>
                <a:sym typeface="Montserrat"/>
              </a:defRPr>
            </a:lvl6pPr>
            <a:lvl7pPr lvl="6" algn="l">
              <a:lnSpc>
                <a:spcPct val="100000"/>
              </a:lnSpc>
              <a:spcBef>
                <a:spcPts val="0"/>
              </a:spcBef>
              <a:spcAft>
                <a:spcPts val="0"/>
              </a:spcAft>
              <a:buSzPts val="2800"/>
              <a:buFont typeface="Montserrat"/>
              <a:buNone/>
              <a:defRPr b="1">
                <a:latin typeface="Montserrat"/>
                <a:ea typeface="Montserrat"/>
                <a:cs typeface="Montserrat"/>
                <a:sym typeface="Montserrat"/>
              </a:defRPr>
            </a:lvl7pPr>
            <a:lvl8pPr lvl="7" algn="l">
              <a:lnSpc>
                <a:spcPct val="100000"/>
              </a:lnSpc>
              <a:spcBef>
                <a:spcPts val="0"/>
              </a:spcBef>
              <a:spcAft>
                <a:spcPts val="0"/>
              </a:spcAft>
              <a:buSzPts val="2800"/>
              <a:buFont typeface="Montserrat"/>
              <a:buNone/>
              <a:defRPr b="1">
                <a:latin typeface="Montserrat"/>
                <a:ea typeface="Montserrat"/>
                <a:cs typeface="Montserrat"/>
                <a:sym typeface="Montserrat"/>
              </a:defRPr>
            </a:lvl8pPr>
            <a:lvl9pPr lvl="8" algn="l">
              <a:lnSpc>
                <a:spcPct val="100000"/>
              </a:lnSpc>
              <a:spcBef>
                <a:spcPts val="0"/>
              </a:spcBef>
              <a:spcAft>
                <a:spcPts val="0"/>
              </a:spcAft>
              <a:buSzPts val="2800"/>
              <a:buFont typeface="Montserrat"/>
              <a:buNone/>
              <a:defRPr b="1">
                <a:latin typeface="Montserrat"/>
                <a:ea typeface="Montserrat"/>
                <a:cs typeface="Montserrat"/>
                <a:sym typeface="Montserrat"/>
              </a:defRPr>
            </a:lvl9pPr>
          </a:lstStyle>
          <a:p/>
        </p:txBody>
      </p:sp>
      <p:sp>
        <p:nvSpPr>
          <p:cNvPr id="15" name="Google Shape;1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10"/>
          <p:cNvSpPr/>
          <p:nvPr/>
        </p:nvSpPr>
        <p:spPr>
          <a:xfrm>
            <a:off x="0" y="-46300"/>
            <a:ext cx="9144000" cy="5367600"/>
          </a:xfrm>
          <a:prstGeom prst="rect">
            <a:avLst/>
          </a:prstGeom>
          <a:solidFill>
            <a:srgbClr val="00A3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0"/>
          <p:cNvSpPr txBox="1"/>
          <p:nvPr/>
        </p:nvSpPr>
        <p:spPr>
          <a:xfrm>
            <a:off x="1132775" y="518650"/>
            <a:ext cx="3013200" cy="35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 name="Shape 18"/>
        <p:cNvGrpSpPr/>
        <p:nvPr/>
      </p:nvGrpSpPr>
      <p:grpSpPr>
        <a:xfrm>
          <a:off x="0" y="0"/>
          <a:ext cx="0" cy="0"/>
          <a:chOff x="0" y="0"/>
          <a:chExt cx="0" cy="0"/>
        </a:xfrm>
      </p:grpSpPr>
      <p:sp>
        <p:nvSpPr>
          <p:cNvPr id="19" name="Google Shape;19;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1" name="Google Shape;21;p11"/>
          <p:cNvSpPr/>
          <p:nvPr/>
        </p:nvSpPr>
        <p:spPr>
          <a:xfrm>
            <a:off x="6173725" y="1336800"/>
            <a:ext cx="6019500" cy="3927900"/>
          </a:xfrm>
          <a:prstGeom prst="triangle">
            <a:avLst>
              <a:gd fmla="val 50000" name="adj"/>
            </a:avLst>
          </a:prstGeom>
          <a:solidFill>
            <a:srgbClr val="00A3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1"/>
          <p:cNvSpPr/>
          <p:nvPr/>
        </p:nvSpPr>
        <p:spPr>
          <a:xfrm>
            <a:off x="6173725" y="2033925"/>
            <a:ext cx="6019500" cy="3927900"/>
          </a:xfrm>
          <a:prstGeom prst="triangle">
            <a:avLst>
              <a:gd fmla="val 50000" name="adj"/>
            </a:avLst>
          </a:prstGeom>
          <a:solidFill>
            <a:srgbClr val="FFDD0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3" name="Shape 23"/>
        <p:cNvGrpSpPr/>
        <p:nvPr/>
      </p:nvGrpSpPr>
      <p:grpSpPr>
        <a:xfrm>
          <a:off x="0" y="0"/>
          <a:ext cx="0" cy="0"/>
          <a:chOff x="0" y="0"/>
          <a:chExt cx="0" cy="0"/>
        </a:xfrm>
      </p:grpSpPr>
      <p:sp>
        <p:nvSpPr>
          <p:cNvPr id="24" name="Google Shape;2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5" name="Google Shape;25;p1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6" name="Google Shape;26;p12"/>
          <p:cNvSpPr/>
          <p:nvPr/>
        </p:nvSpPr>
        <p:spPr>
          <a:xfrm>
            <a:off x="-219700" y="-537700"/>
            <a:ext cx="9363600" cy="6125400"/>
          </a:xfrm>
          <a:prstGeom prst="rect">
            <a:avLst/>
          </a:prstGeom>
          <a:solidFill>
            <a:srgbClr val="434343">
              <a:alpha val="9254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sp>
        <p:nvSpPr>
          <p:cNvPr id="28" name="Google Shape;2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9" name="Google Shape;29;p13"/>
          <p:cNvPicPr preferRelativeResize="0"/>
          <p:nvPr/>
        </p:nvPicPr>
        <p:blipFill rotWithShape="1">
          <a:blip r:embed="rId2">
            <a:alphaModFix/>
          </a:blip>
          <a:srcRect b="0" l="0" r="0" t="0"/>
          <a:stretch/>
        </p:blipFill>
        <p:spPr>
          <a:xfrm>
            <a:off x="-21875" y="0"/>
            <a:ext cx="9204575" cy="5143500"/>
          </a:xfrm>
          <a:prstGeom prst="rect">
            <a:avLst/>
          </a:prstGeom>
          <a:noFill/>
          <a:ln>
            <a:noFill/>
          </a:ln>
        </p:spPr>
      </p:pic>
      <p:sp>
        <p:nvSpPr>
          <p:cNvPr id="30" name="Google Shape;30;p13"/>
          <p:cNvSpPr/>
          <p:nvPr/>
        </p:nvSpPr>
        <p:spPr>
          <a:xfrm>
            <a:off x="-219700" y="-537700"/>
            <a:ext cx="9363600" cy="6125400"/>
          </a:xfrm>
          <a:prstGeom prst="rect">
            <a:avLst/>
          </a:prstGeom>
          <a:solidFill>
            <a:srgbClr val="434343">
              <a:alpha val="9254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1" name="Shape 31"/>
        <p:cNvGrpSpPr/>
        <p:nvPr/>
      </p:nvGrpSpPr>
      <p:grpSpPr>
        <a:xfrm>
          <a:off x="0" y="0"/>
          <a:ext cx="0" cy="0"/>
          <a:chOff x="0" y="0"/>
          <a:chExt cx="0" cy="0"/>
        </a:xfrm>
      </p:grpSpPr>
      <p:pic>
        <p:nvPicPr>
          <p:cNvPr id="32" name="Google Shape;32;p1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3" name="Google Shape;33;p14"/>
          <p:cNvSpPr/>
          <p:nvPr/>
        </p:nvSpPr>
        <p:spPr>
          <a:xfrm>
            <a:off x="-219700" y="-537700"/>
            <a:ext cx="9363600" cy="6125400"/>
          </a:xfrm>
          <a:prstGeom prst="rect">
            <a:avLst/>
          </a:prstGeom>
          <a:solidFill>
            <a:srgbClr val="434343">
              <a:alpha val="9254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trsmcareers@ryerson.ca" TargetMode="External"/><Relationship Id="rId4" Type="http://schemas.openxmlformats.org/officeDocument/2006/relationships/hyperlink" Target="http://www.ryerson.ca/career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pyxl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openpyxl.readthedocs.io/en/stabl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info.scrapinghub.com/web-scraping-guide/python-web-scraping-libraries-and-framework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stackoverflow.com/" TargetMode="External"/><Relationship Id="rId4" Type="http://schemas.openxmlformats.org/officeDocument/2006/relationships/hyperlink" Target="https://www.quora.com/topic/Python-programming-language-1" TargetMode="External"/><Relationship Id="rId5" Type="http://schemas.openxmlformats.org/officeDocument/2006/relationships/hyperlink" Target="http://pythontutor.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mailto:trsmcareers@ryerson.ca" TargetMode="External"/><Relationship Id="rId4" Type="http://schemas.openxmlformats.org/officeDocument/2006/relationships/hyperlink" Target="http://www.ryerson.ca/career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Google Shape;38;p1"/>
          <p:cNvSpPr/>
          <p:nvPr/>
        </p:nvSpPr>
        <p:spPr>
          <a:xfrm>
            <a:off x="590400" y="1296575"/>
            <a:ext cx="2250000" cy="2250000"/>
          </a:xfrm>
          <a:prstGeom prst="rect">
            <a:avLst/>
          </a:prstGeom>
          <a:noFill/>
          <a:ln cap="flat" cmpd="sng" w="28575">
            <a:solidFill>
              <a:srgbClr val="00A3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Interesting python use cases for industry</a:t>
            </a:r>
            <a:endParaRPr b="1" i="0" sz="2400" u="none" cap="none" strike="noStrike">
              <a:solidFill>
                <a:srgbClr val="FFFFFF"/>
              </a:solidFill>
              <a:latin typeface="Montserrat"/>
              <a:ea typeface="Montserrat"/>
              <a:cs typeface="Montserrat"/>
              <a:sym typeface="Montserrat"/>
            </a:endParaRPr>
          </a:p>
        </p:txBody>
      </p:sp>
      <p:sp>
        <p:nvSpPr>
          <p:cNvPr id="39" name="Google Shape;39;p1"/>
          <p:cNvSpPr txBox="1"/>
          <p:nvPr/>
        </p:nvSpPr>
        <p:spPr>
          <a:xfrm>
            <a:off x="595200" y="3617325"/>
            <a:ext cx="2250000" cy="59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Academic year 2018/19</a:t>
            </a:r>
            <a:endParaRPr b="1" i="0" sz="1400" u="none" cap="none" strike="noStrike">
              <a:solidFill>
                <a:srgbClr val="FFFFFF"/>
              </a:solidFill>
              <a:latin typeface="Arial"/>
              <a:ea typeface="Arial"/>
              <a:cs typeface="Arial"/>
              <a:sym typeface="Arial"/>
            </a:endParaRPr>
          </a:p>
        </p:txBody>
      </p:sp>
      <p:sp>
        <p:nvSpPr>
          <p:cNvPr id="40" name="Google Shape;40;p1"/>
          <p:cNvSpPr txBox="1"/>
          <p:nvPr/>
        </p:nvSpPr>
        <p:spPr>
          <a:xfrm>
            <a:off x="5388825" y="4158275"/>
            <a:ext cx="2919600" cy="597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Arial"/>
                <a:ea typeface="Arial"/>
                <a:cs typeface="Arial"/>
                <a:sym typeface="Arial"/>
              </a:rPr>
              <a:t>Brought to you by the</a:t>
            </a:r>
            <a:r>
              <a:rPr b="1" i="0" lang="en" sz="1000" u="none" cap="none" strike="noStrike">
                <a:solidFill>
                  <a:srgbClr val="FFFFFF"/>
                </a:solidFill>
                <a:latin typeface="Arial"/>
                <a:ea typeface="Arial"/>
                <a:cs typeface="Arial"/>
                <a:sym typeface="Arial"/>
              </a:rPr>
              <a:t> Business Career Hub</a:t>
            </a:r>
            <a:endParaRPr b="1" i="0" sz="1000" u="none" cap="none" strike="noStrike">
              <a:solidFill>
                <a:srgbClr val="FFFFFF"/>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Arial"/>
                <a:ea typeface="Arial"/>
                <a:cs typeface="Arial"/>
                <a:sym typeface="Arial"/>
              </a:rPr>
              <a:t>TRS 2-148 |  416 - 979 - 5106</a:t>
            </a:r>
            <a:endParaRPr b="0" i="0" sz="1000" u="none" cap="none" strike="noStrike">
              <a:solidFill>
                <a:srgbClr val="FFFFFF"/>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000"/>
              <a:buFont typeface="Arial"/>
              <a:buNone/>
            </a:pPr>
            <a:r>
              <a:rPr b="0" i="0" lang="en" sz="1000" u="sng" cap="none" strike="noStrike">
                <a:solidFill>
                  <a:srgbClr val="FFFFFF"/>
                </a:solidFill>
                <a:latin typeface="Arial"/>
                <a:ea typeface="Arial"/>
                <a:cs typeface="Arial"/>
                <a:sym typeface="Arial"/>
                <a:hlinkClick r:id="rId3"/>
              </a:rPr>
              <a:t>trsmcareers@ryerson.ca</a:t>
            </a:r>
            <a:endParaRPr b="0" i="0" sz="1000" u="none" cap="none" strike="noStrike">
              <a:solidFill>
                <a:srgbClr val="FFFFFF"/>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000"/>
              <a:buFont typeface="Arial"/>
              <a:buNone/>
            </a:pPr>
            <a:r>
              <a:rPr b="0" i="0" lang="en" sz="1000" u="sng" cap="none" strike="noStrike">
                <a:solidFill>
                  <a:srgbClr val="FFFFFF"/>
                </a:solidFill>
                <a:latin typeface="Arial"/>
                <a:ea typeface="Arial"/>
                <a:cs typeface="Arial"/>
                <a:sym typeface="Arial"/>
                <a:hlinkClick r:id="rId4"/>
              </a:rPr>
              <a:t>www.ryerson.ca/trsmcareers</a:t>
            </a:r>
            <a:r>
              <a:rPr b="0" i="0" lang="en" sz="1000" u="none" cap="none" strike="noStrike">
                <a:solidFill>
                  <a:srgbClr val="FFFFFF"/>
                </a:solidFill>
                <a:latin typeface="Arial"/>
                <a:ea typeface="Arial"/>
                <a:cs typeface="Arial"/>
                <a:sym typeface="Arial"/>
              </a:rPr>
              <a:t> </a:t>
            </a:r>
            <a:endParaRPr b="0" i="0" sz="1000" u="none" cap="none" strike="noStrike">
              <a:solidFill>
                <a:srgbClr val="FFFFFF"/>
              </a:solidFill>
              <a:latin typeface="Arial"/>
              <a:ea typeface="Arial"/>
              <a:cs typeface="Arial"/>
              <a:sym typeface="Arial"/>
            </a:endParaRPr>
          </a:p>
        </p:txBody>
      </p:sp>
      <p:sp>
        <p:nvSpPr>
          <p:cNvPr id="41" name="Google Shape;41;p1"/>
          <p:cNvSpPr/>
          <p:nvPr/>
        </p:nvSpPr>
        <p:spPr>
          <a:xfrm>
            <a:off x="1234950" y="98355"/>
            <a:ext cx="970500" cy="839400"/>
          </a:xfrm>
          <a:prstGeom prst="triangle">
            <a:avLst>
              <a:gd fmla="val 50000" name="adj"/>
            </a:avLst>
          </a:prstGeom>
          <a:solidFill>
            <a:srgbClr val="00A3A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
          <p:cNvSpPr/>
          <p:nvPr/>
        </p:nvSpPr>
        <p:spPr>
          <a:xfrm>
            <a:off x="1295656" y="425809"/>
            <a:ext cx="857700" cy="741900"/>
          </a:xfrm>
          <a:prstGeom prst="triangle">
            <a:avLst>
              <a:gd fmla="val 50000" name="adj"/>
            </a:avLst>
          </a:prstGeom>
          <a:solidFill>
            <a:srgbClr val="FFDD0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
          <p:cNvSpPr/>
          <p:nvPr/>
        </p:nvSpPr>
        <p:spPr>
          <a:xfrm rot="10800000">
            <a:off x="1286550" y="4285370"/>
            <a:ext cx="857700" cy="741900"/>
          </a:xfrm>
          <a:prstGeom prst="triangle">
            <a:avLst>
              <a:gd fmla="val 50000" name="adj"/>
            </a:avLst>
          </a:prstGeom>
          <a:solidFill>
            <a:srgbClr val="00A3A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
          <p:cNvSpPr/>
          <p:nvPr/>
        </p:nvSpPr>
        <p:spPr>
          <a:xfrm rot="10800000">
            <a:off x="1332800" y="4082075"/>
            <a:ext cx="757800" cy="655800"/>
          </a:xfrm>
          <a:prstGeom prst="triangle">
            <a:avLst>
              <a:gd fmla="val 50000" name="adj"/>
            </a:avLst>
          </a:prstGeom>
          <a:solidFill>
            <a:srgbClr val="FFDD0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3"/>
          <p:cNvSpPr txBox="1"/>
          <p:nvPr>
            <p:ph type="title"/>
          </p:nvPr>
        </p:nvSpPr>
        <p:spPr>
          <a:xfrm>
            <a:off x="655800" y="380125"/>
            <a:ext cx="8017200" cy="40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Montserrat"/>
                <a:ea typeface="Montserrat"/>
                <a:cs typeface="Montserrat"/>
                <a:sym typeface="Montserrat"/>
              </a:rPr>
              <a:t>So I have done three bootcamps now what?</a:t>
            </a:r>
            <a:endParaRPr b="1">
              <a:latin typeface="Montserrat"/>
              <a:ea typeface="Montserrat"/>
              <a:cs typeface="Montserrat"/>
              <a:sym typeface="Montserrat"/>
            </a:endParaRPr>
          </a:p>
        </p:txBody>
      </p:sp>
      <p:sp>
        <p:nvSpPr>
          <p:cNvPr id="50" name="Google Shape;50;p3"/>
          <p:cNvSpPr txBox="1"/>
          <p:nvPr/>
        </p:nvSpPr>
        <p:spPr>
          <a:xfrm>
            <a:off x="655800" y="1272775"/>
            <a:ext cx="7120500" cy="3073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90000"/>
              </a:lnSpc>
              <a:spcBef>
                <a:spcPts val="0"/>
              </a:spcBef>
              <a:spcAft>
                <a:spcPts val="0"/>
              </a:spcAft>
              <a:buClr>
                <a:srgbClr val="000000"/>
              </a:buClr>
              <a:buSzPts val="1800"/>
              <a:buFont typeface="Arial"/>
              <a:buChar char="-"/>
            </a:pPr>
            <a:r>
              <a:rPr lang="en" sz="1800"/>
              <a:t>So you started getting exposure in python but you </a:t>
            </a:r>
            <a:r>
              <a:rPr lang="en" sz="1800"/>
              <a:t>don't</a:t>
            </a:r>
            <a:r>
              <a:rPr lang="en" sz="1800"/>
              <a:t> know where to go with it…</a:t>
            </a:r>
            <a:endParaRPr sz="1800"/>
          </a:p>
          <a:p>
            <a:pPr indent="-342900" lvl="0" marL="457200" marR="0" rtl="0" algn="l">
              <a:lnSpc>
                <a:spcPct val="90000"/>
              </a:lnSpc>
              <a:spcBef>
                <a:spcPts val="0"/>
              </a:spcBef>
              <a:spcAft>
                <a:spcPts val="0"/>
              </a:spcAft>
              <a:buSzPts val="1800"/>
              <a:buChar char="-"/>
            </a:pPr>
            <a:r>
              <a:rPr lang="en" sz="1800"/>
              <a:t>Want to deepen your understanding on the programs capabilities</a:t>
            </a:r>
            <a:endParaRPr sz="1800"/>
          </a:p>
          <a:p>
            <a:pPr indent="-342900" lvl="0" marL="457200" marR="0" rtl="0" algn="l">
              <a:lnSpc>
                <a:spcPct val="90000"/>
              </a:lnSpc>
              <a:spcBef>
                <a:spcPts val="0"/>
              </a:spcBef>
              <a:spcAft>
                <a:spcPts val="0"/>
              </a:spcAft>
              <a:buSzPts val="1800"/>
              <a:buChar char="-"/>
            </a:pPr>
            <a:r>
              <a:rPr lang="en" sz="1800"/>
              <a:t>Want to show it to </a:t>
            </a:r>
            <a:r>
              <a:rPr lang="en" sz="1800"/>
              <a:t>colleagues</a:t>
            </a:r>
            <a:r>
              <a:rPr lang="en" sz="1800"/>
              <a:t> and use it at work to make your job easier</a:t>
            </a:r>
            <a:endParaRPr sz="1800"/>
          </a:p>
          <a:p>
            <a:pPr indent="-342900" lvl="0" marL="457200" marR="0" rtl="0" algn="l">
              <a:lnSpc>
                <a:spcPct val="90000"/>
              </a:lnSpc>
              <a:spcBef>
                <a:spcPts val="0"/>
              </a:spcBef>
              <a:spcAft>
                <a:spcPts val="0"/>
              </a:spcAft>
              <a:buSzPts val="1800"/>
              <a:buChar char="-"/>
            </a:pPr>
            <a:r>
              <a:rPr lang="en" sz="1800"/>
              <a:t>In this slide show we will provide both ideas of use cases and the resources to get started</a:t>
            </a:r>
            <a:endParaRPr sz="1800"/>
          </a:p>
          <a:p>
            <a:pPr indent="0" lvl="0" marL="182880" marR="0" rtl="0" algn="l">
              <a:lnSpc>
                <a:spcPct val="90000"/>
              </a:lnSpc>
              <a:spcBef>
                <a:spcPts val="12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g5d1cc17269_0_15"/>
          <p:cNvSpPr txBox="1"/>
          <p:nvPr>
            <p:ph type="title"/>
          </p:nvPr>
        </p:nvSpPr>
        <p:spPr>
          <a:xfrm>
            <a:off x="655800" y="380125"/>
            <a:ext cx="8017200" cy="40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Montserrat"/>
                <a:ea typeface="Montserrat"/>
                <a:cs typeface="Montserrat"/>
                <a:sym typeface="Montserrat"/>
              </a:rPr>
              <a:t>PyXLL</a:t>
            </a:r>
            <a:endParaRPr b="1">
              <a:latin typeface="Montserrat"/>
              <a:ea typeface="Montserrat"/>
              <a:cs typeface="Montserrat"/>
              <a:sym typeface="Montserrat"/>
            </a:endParaRPr>
          </a:p>
        </p:txBody>
      </p:sp>
      <p:sp>
        <p:nvSpPr>
          <p:cNvPr id="56" name="Google Shape;56;g5d1cc17269_0_15"/>
          <p:cNvSpPr txBox="1"/>
          <p:nvPr/>
        </p:nvSpPr>
        <p:spPr>
          <a:xfrm>
            <a:off x="655800" y="1272775"/>
            <a:ext cx="7120500" cy="3073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90000"/>
              </a:lnSpc>
              <a:spcBef>
                <a:spcPts val="0"/>
              </a:spcBef>
              <a:spcAft>
                <a:spcPts val="0"/>
              </a:spcAft>
              <a:buSzPts val="1800"/>
              <a:buChar char="-"/>
            </a:pPr>
            <a:r>
              <a:rPr lang="en" sz="1800"/>
              <a:t>PyXLL is a third party package in python that is similar to pandas however it is one of the only packages that allows you to imbed the python </a:t>
            </a:r>
            <a:r>
              <a:rPr lang="en" sz="1800"/>
              <a:t>interpreter into excel as a VBA replacement</a:t>
            </a:r>
            <a:endParaRPr sz="1800"/>
          </a:p>
          <a:p>
            <a:pPr indent="-342900" lvl="0" marL="457200" marR="0" rtl="0" algn="l">
              <a:lnSpc>
                <a:spcPct val="90000"/>
              </a:lnSpc>
              <a:spcBef>
                <a:spcPts val="0"/>
              </a:spcBef>
              <a:spcAft>
                <a:spcPts val="0"/>
              </a:spcAft>
              <a:buSzPts val="1800"/>
              <a:buChar char="-"/>
            </a:pPr>
            <a:r>
              <a:rPr lang="en" sz="1800"/>
              <a:t>Essentially what this means is that you can write functions with the power of python that then directly affects your excel file within excel itself as well as things such as macros, menus, custom ribbon bars and real time data feeds</a:t>
            </a:r>
            <a:endParaRPr sz="1800"/>
          </a:p>
          <a:p>
            <a:pPr indent="-342900" lvl="0" marL="457200" marR="0" rtl="0" algn="l">
              <a:lnSpc>
                <a:spcPct val="90000"/>
              </a:lnSpc>
              <a:spcBef>
                <a:spcPts val="0"/>
              </a:spcBef>
              <a:spcAft>
                <a:spcPts val="0"/>
              </a:spcAft>
              <a:buSzPts val="1800"/>
              <a:buChar char="-"/>
            </a:pPr>
            <a:r>
              <a:rPr lang="en" sz="1800"/>
              <a:t>Here is the link to there website with documentation, Video tutorials and where to download the package itself: </a:t>
            </a:r>
            <a:r>
              <a:rPr lang="en" sz="1800" u="sng">
                <a:solidFill>
                  <a:schemeClr val="hlink"/>
                </a:solidFill>
                <a:hlinkClick r:id="rId3"/>
              </a:rPr>
              <a:t>https://www.pyxll.com/</a:t>
            </a:r>
            <a:endParaRPr sz="1800"/>
          </a:p>
          <a:p>
            <a:pPr indent="0" lvl="0" marL="182880" marR="0" rtl="0" algn="l">
              <a:lnSpc>
                <a:spcPct val="90000"/>
              </a:lnSpc>
              <a:spcBef>
                <a:spcPts val="12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g5d1cc17269_0_10"/>
          <p:cNvSpPr txBox="1"/>
          <p:nvPr>
            <p:ph type="title"/>
          </p:nvPr>
        </p:nvSpPr>
        <p:spPr>
          <a:xfrm>
            <a:off x="655800" y="380125"/>
            <a:ext cx="8017200" cy="40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Montserrat"/>
                <a:ea typeface="Montserrat"/>
                <a:cs typeface="Montserrat"/>
                <a:sym typeface="Montserrat"/>
              </a:rPr>
              <a:t>Pandas and OpenPyXl</a:t>
            </a:r>
            <a:endParaRPr b="1">
              <a:latin typeface="Montserrat"/>
              <a:ea typeface="Montserrat"/>
              <a:cs typeface="Montserrat"/>
              <a:sym typeface="Montserrat"/>
            </a:endParaRPr>
          </a:p>
        </p:txBody>
      </p:sp>
      <p:sp>
        <p:nvSpPr>
          <p:cNvPr id="62" name="Google Shape;62;g5d1cc17269_0_10"/>
          <p:cNvSpPr txBox="1"/>
          <p:nvPr/>
        </p:nvSpPr>
        <p:spPr>
          <a:xfrm>
            <a:off x="655800" y="1272775"/>
            <a:ext cx="7120500" cy="3073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90000"/>
              </a:lnSpc>
              <a:spcBef>
                <a:spcPts val="0"/>
              </a:spcBef>
              <a:spcAft>
                <a:spcPts val="0"/>
              </a:spcAft>
              <a:buClr>
                <a:srgbClr val="000000"/>
              </a:buClr>
              <a:buSzPts val="1800"/>
              <a:buFont typeface="Arial"/>
              <a:buChar char="-"/>
            </a:pPr>
            <a:r>
              <a:rPr lang="en" sz="1800"/>
              <a:t>In our second python bootcamp we discussed pandas and </a:t>
            </a:r>
            <a:r>
              <a:rPr lang="en" sz="1800"/>
              <a:t>their</a:t>
            </a:r>
            <a:r>
              <a:rPr lang="en" sz="1800"/>
              <a:t> </a:t>
            </a:r>
            <a:r>
              <a:rPr lang="en" sz="1800"/>
              <a:t>usefulness with taking tabular data from CSV files</a:t>
            </a:r>
            <a:endParaRPr sz="1800"/>
          </a:p>
          <a:p>
            <a:pPr indent="-342900" lvl="0" marL="457200" marR="0" rtl="0" algn="l">
              <a:lnSpc>
                <a:spcPct val="90000"/>
              </a:lnSpc>
              <a:spcBef>
                <a:spcPts val="0"/>
              </a:spcBef>
              <a:spcAft>
                <a:spcPts val="0"/>
              </a:spcAft>
              <a:buClr>
                <a:srgbClr val="000000"/>
              </a:buClr>
              <a:buSzPts val="1800"/>
              <a:buFont typeface="Arial"/>
              <a:buChar char="-"/>
            </a:pPr>
            <a:r>
              <a:rPr lang="en" sz="1800"/>
              <a:t>OpenPyXl has the ability to also open and read files in the format of .XLSX and it has interoperability with pandas</a:t>
            </a:r>
            <a:endParaRPr sz="1800"/>
          </a:p>
          <a:p>
            <a:pPr indent="-342900" lvl="0" marL="457200" marR="0" rtl="0" algn="l">
              <a:lnSpc>
                <a:spcPct val="90000"/>
              </a:lnSpc>
              <a:spcBef>
                <a:spcPts val="0"/>
              </a:spcBef>
              <a:spcAft>
                <a:spcPts val="0"/>
              </a:spcAft>
              <a:buClr>
                <a:srgbClr val="000000"/>
              </a:buClr>
              <a:buSzPts val="1800"/>
              <a:buFont typeface="Arial"/>
              <a:buChar char="-"/>
            </a:pPr>
            <a:r>
              <a:rPr lang="en" sz="1800"/>
              <a:t>The most useful thing these can do for professionals is take data do queries on it to narrow the data set and export to a new file without affecting the source data</a:t>
            </a:r>
            <a:endParaRPr sz="1800"/>
          </a:p>
          <a:p>
            <a:pPr indent="-342900" lvl="0" marL="457200" marR="0" rtl="0" algn="l">
              <a:lnSpc>
                <a:spcPct val="90000"/>
              </a:lnSpc>
              <a:spcBef>
                <a:spcPts val="0"/>
              </a:spcBef>
              <a:spcAft>
                <a:spcPts val="0"/>
              </a:spcAft>
              <a:buClr>
                <a:srgbClr val="000000"/>
              </a:buClr>
              <a:buSzPts val="1800"/>
              <a:buFont typeface="Arial"/>
              <a:buChar char="-"/>
            </a:pPr>
            <a:r>
              <a:rPr lang="en" sz="1800"/>
              <a:t>Documentation for OpenPyXl is linked here: </a:t>
            </a:r>
            <a:r>
              <a:rPr lang="en" sz="1800" u="sng">
                <a:solidFill>
                  <a:schemeClr val="hlink"/>
                </a:solidFill>
                <a:hlinkClick r:id="rId3"/>
              </a:rPr>
              <a:t>https://openpyxl.readthedocs.io/en/stable/</a:t>
            </a:r>
            <a:r>
              <a:rPr lang="en" sz="1800"/>
              <a:t> </a:t>
            </a:r>
            <a:r>
              <a:rPr lang="en" sz="1800"/>
              <a:t> </a:t>
            </a:r>
            <a:endParaRPr b="0" i="0" sz="1800" u="none" cap="none" strike="noStrike">
              <a:solidFill>
                <a:srgbClr val="000000"/>
              </a:solidFill>
              <a:latin typeface="Arial"/>
              <a:ea typeface="Arial"/>
              <a:cs typeface="Arial"/>
              <a:sym typeface="Arial"/>
            </a:endParaRPr>
          </a:p>
          <a:p>
            <a:pPr indent="0" lvl="0" marL="182880" marR="0" rtl="0" algn="l">
              <a:lnSpc>
                <a:spcPct val="90000"/>
              </a:lnSpc>
              <a:spcBef>
                <a:spcPts val="12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g5d1cc17269_0_5"/>
          <p:cNvSpPr txBox="1"/>
          <p:nvPr>
            <p:ph type="title"/>
          </p:nvPr>
        </p:nvSpPr>
        <p:spPr>
          <a:xfrm>
            <a:off x="655800" y="380125"/>
            <a:ext cx="8017200" cy="40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Montserrat"/>
                <a:ea typeface="Montserrat"/>
                <a:cs typeface="Montserrat"/>
                <a:sym typeface="Montserrat"/>
              </a:rPr>
              <a:t>Web Scraping</a:t>
            </a:r>
            <a:endParaRPr b="1">
              <a:latin typeface="Montserrat"/>
              <a:ea typeface="Montserrat"/>
              <a:cs typeface="Montserrat"/>
              <a:sym typeface="Montserrat"/>
            </a:endParaRPr>
          </a:p>
        </p:txBody>
      </p:sp>
      <p:sp>
        <p:nvSpPr>
          <p:cNvPr id="68" name="Google Shape;68;g5d1cc17269_0_5"/>
          <p:cNvSpPr txBox="1"/>
          <p:nvPr/>
        </p:nvSpPr>
        <p:spPr>
          <a:xfrm>
            <a:off x="655800" y="1272775"/>
            <a:ext cx="7120500" cy="3073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90000"/>
              </a:lnSpc>
              <a:spcBef>
                <a:spcPts val="0"/>
              </a:spcBef>
              <a:spcAft>
                <a:spcPts val="0"/>
              </a:spcAft>
              <a:buClr>
                <a:srgbClr val="000000"/>
              </a:buClr>
              <a:buSzPts val="1800"/>
              <a:buFont typeface="Arial"/>
              <a:buChar char="-"/>
            </a:pPr>
            <a:r>
              <a:rPr lang="en" sz="1800"/>
              <a:t>Before you do data analytics you need to first get the data and that is where </a:t>
            </a:r>
            <a:r>
              <a:rPr lang="en" sz="1800"/>
              <a:t>web scraping</a:t>
            </a:r>
            <a:r>
              <a:rPr lang="en" sz="1800"/>
              <a:t> comes in</a:t>
            </a:r>
            <a:endParaRPr sz="1800"/>
          </a:p>
          <a:p>
            <a:pPr indent="-342900" lvl="0" marL="457200" marR="0" rtl="0" algn="l">
              <a:lnSpc>
                <a:spcPct val="90000"/>
              </a:lnSpc>
              <a:spcBef>
                <a:spcPts val="0"/>
              </a:spcBef>
              <a:spcAft>
                <a:spcPts val="0"/>
              </a:spcAft>
              <a:buSzPts val="1800"/>
              <a:buChar char="-"/>
            </a:pPr>
            <a:r>
              <a:rPr lang="en" sz="1800"/>
              <a:t>Using the guide that is provided below you will be able to take data from websites that you can then use with the packages listed that write to excel to then take the data to your </a:t>
            </a:r>
            <a:r>
              <a:rPr lang="en" sz="1800"/>
              <a:t>colleagues</a:t>
            </a:r>
            <a:r>
              <a:rPr lang="en" sz="1800"/>
              <a:t> </a:t>
            </a:r>
            <a:endParaRPr sz="1800"/>
          </a:p>
          <a:p>
            <a:pPr indent="-342900" lvl="0" marL="457200" marR="0" rtl="0" algn="l">
              <a:lnSpc>
                <a:spcPct val="90000"/>
              </a:lnSpc>
              <a:spcBef>
                <a:spcPts val="0"/>
              </a:spcBef>
              <a:spcAft>
                <a:spcPts val="0"/>
              </a:spcAft>
              <a:buSzPts val="1800"/>
              <a:buChar char="-"/>
            </a:pPr>
            <a:r>
              <a:rPr lang="en" sz="1800"/>
              <a:t>The detailed guide is linked here: </a:t>
            </a:r>
            <a:r>
              <a:rPr lang="en" sz="1800" u="sng">
                <a:solidFill>
                  <a:schemeClr val="hlink"/>
                </a:solidFill>
                <a:hlinkClick r:id="rId3"/>
              </a:rPr>
              <a:t>https://info.scrapinghub.com/web-scraping-guide/python-web-scraping-libraries-and-frameworks</a:t>
            </a:r>
            <a:endParaRPr sz="1800"/>
          </a:p>
          <a:p>
            <a:pPr indent="0" lvl="0" marL="182880" marR="0" rtl="0" algn="l">
              <a:lnSpc>
                <a:spcPct val="90000"/>
              </a:lnSpc>
              <a:spcBef>
                <a:spcPts val="12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g5d1cc17269_0_23"/>
          <p:cNvSpPr txBox="1"/>
          <p:nvPr>
            <p:ph type="title"/>
          </p:nvPr>
        </p:nvSpPr>
        <p:spPr>
          <a:xfrm>
            <a:off x="655800" y="380125"/>
            <a:ext cx="8017200" cy="40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Montserrat"/>
                <a:ea typeface="Montserrat"/>
                <a:cs typeface="Montserrat"/>
                <a:sym typeface="Montserrat"/>
              </a:rPr>
              <a:t>Further places to ask questions and learn more</a:t>
            </a:r>
            <a:endParaRPr b="1">
              <a:latin typeface="Montserrat"/>
              <a:ea typeface="Montserrat"/>
              <a:cs typeface="Montserrat"/>
              <a:sym typeface="Montserrat"/>
            </a:endParaRPr>
          </a:p>
        </p:txBody>
      </p:sp>
      <p:sp>
        <p:nvSpPr>
          <p:cNvPr id="74" name="Google Shape;74;g5d1cc17269_0_23"/>
          <p:cNvSpPr txBox="1"/>
          <p:nvPr/>
        </p:nvSpPr>
        <p:spPr>
          <a:xfrm>
            <a:off x="655800" y="1272775"/>
            <a:ext cx="7120500" cy="3073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90000"/>
              </a:lnSpc>
              <a:spcBef>
                <a:spcPts val="1200"/>
              </a:spcBef>
              <a:spcAft>
                <a:spcPts val="0"/>
              </a:spcAft>
              <a:buClr>
                <a:srgbClr val="000000"/>
              </a:buClr>
              <a:buSzPts val="1800"/>
              <a:buFont typeface="Arial"/>
              <a:buChar char="-"/>
            </a:pPr>
            <a:r>
              <a:rPr lang="en" sz="1800"/>
              <a:t>With python being an open source program there are endless guides, packages and source code you can copy out there, listed here is just a few places most programers go first</a:t>
            </a:r>
            <a:endParaRPr sz="1800"/>
          </a:p>
          <a:p>
            <a:pPr indent="-342900" lvl="0" marL="457200" marR="0" rtl="0" algn="l">
              <a:lnSpc>
                <a:spcPct val="90000"/>
              </a:lnSpc>
              <a:spcBef>
                <a:spcPts val="0"/>
              </a:spcBef>
              <a:spcAft>
                <a:spcPts val="0"/>
              </a:spcAft>
              <a:buSzPts val="1800"/>
              <a:buChar char="-"/>
            </a:pPr>
            <a:r>
              <a:rPr lang="en" sz="1800" u="sng">
                <a:solidFill>
                  <a:schemeClr val="hlink"/>
                </a:solidFill>
                <a:hlinkClick r:id="rId3"/>
              </a:rPr>
              <a:t>https://stackoverflow.com/</a:t>
            </a:r>
            <a:endParaRPr sz="1800"/>
          </a:p>
          <a:p>
            <a:pPr indent="-342900" lvl="0" marL="457200" marR="0" rtl="0" algn="l">
              <a:lnSpc>
                <a:spcPct val="90000"/>
              </a:lnSpc>
              <a:spcBef>
                <a:spcPts val="0"/>
              </a:spcBef>
              <a:spcAft>
                <a:spcPts val="0"/>
              </a:spcAft>
              <a:buSzPts val="1800"/>
              <a:buChar char="-"/>
            </a:pPr>
            <a:r>
              <a:rPr lang="en" sz="1800" u="sng">
                <a:solidFill>
                  <a:schemeClr val="hlink"/>
                </a:solidFill>
                <a:hlinkClick r:id="rId4"/>
              </a:rPr>
              <a:t>https://www.quora.com/topic/Python-programming-language-1</a:t>
            </a:r>
            <a:endParaRPr sz="1800"/>
          </a:p>
          <a:p>
            <a:pPr indent="-342900" lvl="0" marL="457200" marR="0" rtl="0" algn="l">
              <a:lnSpc>
                <a:spcPct val="90000"/>
              </a:lnSpc>
              <a:spcBef>
                <a:spcPts val="0"/>
              </a:spcBef>
              <a:spcAft>
                <a:spcPts val="0"/>
              </a:spcAft>
              <a:buSzPts val="1800"/>
              <a:buChar char="-"/>
            </a:pPr>
            <a:r>
              <a:rPr lang="en" sz="1800" u="sng">
                <a:solidFill>
                  <a:schemeClr val="hlink"/>
                </a:solidFill>
                <a:hlinkClick r:id="rId5"/>
              </a:rPr>
              <a:t>http://pythontutor.com/</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7"/>
          <p:cNvSpPr/>
          <p:nvPr/>
        </p:nvSpPr>
        <p:spPr>
          <a:xfrm>
            <a:off x="590400" y="1296575"/>
            <a:ext cx="2250000" cy="2250000"/>
          </a:xfrm>
          <a:prstGeom prst="rect">
            <a:avLst/>
          </a:prstGeom>
          <a:noFill/>
          <a:ln cap="flat" cmpd="sng" w="28575">
            <a:solidFill>
              <a:srgbClr val="00A3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Thank You</a:t>
            </a:r>
            <a:endParaRPr b="1" i="0" sz="2400" u="none" cap="none" strike="noStrike">
              <a:solidFill>
                <a:srgbClr val="FFFFFF"/>
              </a:solidFill>
              <a:latin typeface="Montserrat"/>
              <a:ea typeface="Montserrat"/>
              <a:cs typeface="Montserrat"/>
              <a:sym typeface="Montserrat"/>
            </a:endParaRPr>
          </a:p>
        </p:txBody>
      </p:sp>
      <p:sp>
        <p:nvSpPr>
          <p:cNvPr id="80" name="Google Shape;80;p7"/>
          <p:cNvSpPr txBox="1"/>
          <p:nvPr/>
        </p:nvSpPr>
        <p:spPr>
          <a:xfrm>
            <a:off x="5388825" y="4158275"/>
            <a:ext cx="2919600" cy="597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Arial"/>
                <a:ea typeface="Arial"/>
                <a:cs typeface="Arial"/>
                <a:sym typeface="Arial"/>
              </a:rPr>
              <a:t>Brought to you by the</a:t>
            </a:r>
            <a:r>
              <a:rPr b="1" i="0" lang="en" sz="1000" u="none" cap="none" strike="noStrike">
                <a:solidFill>
                  <a:srgbClr val="FFFFFF"/>
                </a:solidFill>
                <a:latin typeface="Arial"/>
                <a:ea typeface="Arial"/>
                <a:cs typeface="Arial"/>
                <a:sym typeface="Arial"/>
              </a:rPr>
              <a:t> Business Career Hub</a:t>
            </a:r>
            <a:endParaRPr b="1" i="0" sz="1000" u="none" cap="none" strike="noStrike">
              <a:solidFill>
                <a:srgbClr val="FFFFFF"/>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Arial"/>
                <a:ea typeface="Arial"/>
                <a:cs typeface="Arial"/>
                <a:sym typeface="Arial"/>
              </a:rPr>
              <a:t>TRS 2-148 |  416 - 979 - 5106</a:t>
            </a:r>
            <a:endParaRPr b="0" i="0" sz="1000" u="none" cap="none" strike="noStrike">
              <a:solidFill>
                <a:srgbClr val="FFFFFF"/>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000"/>
              <a:buFont typeface="Arial"/>
              <a:buNone/>
            </a:pPr>
            <a:r>
              <a:rPr b="0" i="0" lang="en" sz="1000" u="sng" cap="none" strike="noStrike">
                <a:solidFill>
                  <a:srgbClr val="FFFFFF"/>
                </a:solidFill>
                <a:latin typeface="Arial"/>
                <a:ea typeface="Arial"/>
                <a:cs typeface="Arial"/>
                <a:sym typeface="Arial"/>
                <a:hlinkClick r:id="rId3"/>
              </a:rPr>
              <a:t>trsmcareers@ryerson.ca</a:t>
            </a:r>
            <a:endParaRPr b="0" i="0" sz="1000" u="none" cap="none" strike="noStrike">
              <a:solidFill>
                <a:srgbClr val="FFFFFF"/>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000"/>
              <a:buFont typeface="Arial"/>
              <a:buNone/>
            </a:pPr>
            <a:r>
              <a:rPr b="0" i="0" lang="en" sz="1000" u="sng" cap="none" strike="noStrike">
                <a:solidFill>
                  <a:srgbClr val="FFFFFF"/>
                </a:solidFill>
                <a:latin typeface="Arial"/>
                <a:ea typeface="Arial"/>
                <a:cs typeface="Arial"/>
                <a:sym typeface="Arial"/>
                <a:hlinkClick r:id="rId4"/>
              </a:rPr>
              <a:t>www.ryerson.ca/trsmcareers</a:t>
            </a:r>
            <a:r>
              <a:rPr b="0" i="0" lang="en" sz="1000" u="none" cap="none" strike="noStrike">
                <a:solidFill>
                  <a:srgbClr val="FFFFFF"/>
                </a:solidFill>
                <a:latin typeface="Arial"/>
                <a:ea typeface="Arial"/>
                <a:cs typeface="Arial"/>
                <a:sym typeface="Arial"/>
              </a:rPr>
              <a:t> </a:t>
            </a:r>
            <a:endParaRPr b="0" i="0" sz="1000" u="none" cap="none" strike="noStrike">
              <a:solidFill>
                <a:srgbClr val="FFFFFF"/>
              </a:solidFill>
              <a:latin typeface="Arial"/>
              <a:ea typeface="Arial"/>
              <a:cs typeface="Arial"/>
              <a:sym typeface="Arial"/>
            </a:endParaRPr>
          </a:p>
        </p:txBody>
      </p:sp>
      <p:sp>
        <p:nvSpPr>
          <p:cNvPr id="81" name="Google Shape;81;p7"/>
          <p:cNvSpPr/>
          <p:nvPr/>
        </p:nvSpPr>
        <p:spPr>
          <a:xfrm>
            <a:off x="1234950" y="98355"/>
            <a:ext cx="970500" cy="839400"/>
          </a:xfrm>
          <a:prstGeom prst="triangle">
            <a:avLst>
              <a:gd fmla="val 50000" name="adj"/>
            </a:avLst>
          </a:prstGeom>
          <a:solidFill>
            <a:srgbClr val="00A3A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7"/>
          <p:cNvSpPr/>
          <p:nvPr/>
        </p:nvSpPr>
        <p:spPr>
          <a:xfrm>
            <a:off x="1295656" y="425809"/>
            <a:ext cx="857700" cy="741900"/>
          </a:xfrm>
          <a:prstGeom prst="triangle">
            <a:avLst>
              <a:gd fmla="val 50000" name="adj"/>
            </a:avLst>
          </a:prstGeom>
          <a:solidFill>
            <a:srgbClr val="FFDD0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7"/>
          <p:cNvSpPr/>
          <p:nvPr/>
        </p:nvSpPr>
        <p:spPr>
          <a:xfrm rot="10800000">
            <a:off x="1286550" y="3904370"/>
            <a:ext cx="857700" cy="741900"/>
          </a:xfrm>
          <a:prstGeom prst="triangle">
            <a:avLst>
              <a:gd fmla="val 50000" name="adj"/>
            </a:avLst>
          </a:prstGeom>
          <a:solidFill>
            <a:srgbClr val="00A3A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7"/>
          <p:cNvSpPr/>
          <p:nvPr/>
        </p:nvSpPr>
        <p:spPr>
          <a:xfrm rot="10800000">
            <a:off x="1332800" y="3701075"/>
            <a:ext cx="757800" cy="655800"/>
          </a:xfrm>
          <a:prstGeom prst="triangle">
            <a:avLst>
              <a:gd fmla="val 50000" name="adj"/>
            </a:avLst>
          </a:prstGeom>
          <a:solidFill>
            <a:srgbClr val="FFDD0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Nelufur Bhasin</dc:creator>
</cp:coreProperties>
</file>