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903460" cy="6858000" type="A4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0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062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70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73789" y="914400"/>
            <a:ext cx="7959921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973789" y="3560400"/>
            <a:ext cx="7959921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494205" y="774000"/>
            <a:ext cx="891324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973789" y="2484000"/>
            <a:ext cx="7959921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973789" y="3560400"/>
            <a:ext cx="7959921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94205" y="608400"/>
            <a:ext cx="8910316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494205" y="1490400"/>
            <a:ext cx="8910316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617133" y="3848400"/>
            <a:ext cx="6310621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617133" y="4615200"/>
            <a:ext cx="6310621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94205" y="608400"/>
            <a:ext cx="8910316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494205" y="1501200"/>
            <a:ext cx="4205131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208163" y="1501200"/>
            <a:ext cx="4205131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94205" y="608400"/>
            <a:ext cx="8910316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494205" y="1429200"/>
            <a:ext cx="4339648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94205" y="1854000"/>
            <a:ext cx="4339648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5065319" y="1421729"/>
            <a:ext cx="4339648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5065319" y="1854000"/>
            <a:ext cx="4339648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494205" y="608400"/>
            <a:ext cx="8910316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494205" y="1555200"/>
            <a:ext cx="4250845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5158450" y="1555200"/>
            <a:ext cx="4246071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8313760" y="914400"/>
            <a:ext cx="848045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742770" y="914400"/>
            <a:ext cx="744817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494205" y="608400"/>
            <a:ext cx="8910316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494205" y="1490400"/>
            <a:ext cx="8910316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497130" y="6314400"/>
            <a:ext cx="2193219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343440" y="6314400"/>
            <a:ext cx="3216721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7211303" y="6314400"/>
            <a:ext cx="2193219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jpeg"/><Relationship Id="rId8" Type="http://schemas.openxmlformats.org/officeDocument/2006/relationships/image" Target="../media/image8.png"/><Relationship Id="rId7" Type="http://schemas.openxmlformats.org/officeDocument/2006/relationships/image" Target="../media/image7.jpe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4" Type="http://schemas.openxmlformats.org/officeDocument/2006/relationships/slideLayout" Target="../slideLayouts/slideLayout1.xml"/><Relationship Id="rId33" Type="http://schemas.openxmlformats.org/officeDocument/2006/relationships/tags" Target="../tags/tag68.xml"/><Relationship Id="rId32" Type="http://schemas.openxmlformats.org/officeDocument/2006/relationships/tags" Target="../tags/tag67.xml"/><Relationship Id="rId31" Type="http://schemas.openxmlformats.org/officeDocument/2006/relationships/tags" Target="../tags/tag66.xml"/><Relationship Id="rId30" Type="http://schemas.openxmlformats.org/officeDocument/2006/relationships/tags" Target="../tags/tag65.xml"/><Relationship Id="rId3" Type="http://schemas.openxmlformats.org/officeDocument/2006/relationships/image" Target="../media/image3.png"/><Relationship Id="rId29" Type="http://schemas.openxmlformats.org/officeDocument/2006/relationships/tags" Target="../tags/tag64.xml"/><Relationship Id="rId28" Type="http://schemas.openxmlformats.org/officeDocument/2006/relationships/tags" Target="../tags/tag63.xml"/><Relationship Id="rId27" Type="http://schemas.openxmlformats.org/officeDocument/2006/relationships/image" Target="../media/image27.png"/><Relationship Id="rId26" Type="http://schemas.openxmlformats.org/officeDocument/2006/relationships/image" Target="../media/image26.jpeg"/><Relationship Id="rId25" Type="http://schemas.openxmlformats.org/officeDocument/2006/relationships/image" Target="../media/image25.jpeg"/><Relationship Id="rId24" Type="http://schemas.openxmlformats.org/officeDocument/2006/relationships/image" Target="../media/image24.jpeg"/><Relationship Id="rId23" Type="http://schemas.openxmlformats.org/officeDocument/2006/relationships/image" Target="../media/image23.jpeg"/><Relationship Id="rId22" Type="http://schemas.openxmlformats.org/officeDocument/2006/relationships/image" Target="../media/image22.png"/><Relationship Id="rId21" Type="http://schemas.openxmlformats.org/officeDocument/2006/relationships/image" Target="../media/image21.jpeg"/><Relationship Id="rId20" Type="http://schemas.openxmlformats.org/officeDocument/2006/relationships/image" Target="../media/image20.png"/><Relationship Id="rId2" Type="http://schemas.openxmlformats.org/officeDocument/2006/relationships/image" Target="../media/image2.jpeg"/><Relationship Id="rId19" Type="http://schemas.openxmlformats.org/officeDocument/2006/relationships/image" Target="../media/image19.jpeg"/><Relationship Id="rId18" Type="http://schemas.openxmlformats.org/officeDocument/2006/relationships/image" Target="../media/image18.jpeg"/><Relationship Id="rId17" Type="http://schemas.openxmlformats.org/officeDocument/2006/relationships/image" Target="../media/image17.jpeg"/><Relationship Id="rId16" Type="http://schemas.openxmlformats.org/officeDocument/2006/relationships/image" Target="../media/image16.jpeg"/><Relationship Id="rId15" Type="http://schemas.openxmlformats.org/officeDocument/2006/relationships/image" Target="../media/image15.jpeg"/><Relationship Id="rId14" Type="http://schemas.openxmlformats.org/officeDocument/2006/relationships/image" Target="../media/image14.png"/><Relationship Id="rId13" Type="http://schemas.openxmlformats.org/officeDocument/2006/relationships/image" Target="../media/image13.jpeg"/><Relationship Id="rId12" Type="http://schemas.openxmlformats.org/officeDocument/2006/relationships/image" Target="../media/image12.jpeg"/><Relationship Id="rId11" Type="http://schemas.openxmlformats.org/officeDocument/2006/relationships/image" Target="../media/image11.jpeg"/><Relationship Id="rId10" Type="http://schemas.openxmlformats.org/officeDocument/2006/relationships/image" Target="../media/image10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/>
        </p:nvCxnSpPr>
        <p:spPr>
          <a:xfrm>
            <a:off x="297815" y="462915"/>
            <a:ext cx="4173855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297815" y="99060"/>
            <a:ext cx="4173855" cy="363855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公司介绍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97180" y="546735"/>
            <a:ext cx="4174490" cy="2882265"/>
          </a:xfrm>
          <a:prstGeom prst="rect">
            <a:avLst/>
          </a:prstGeom>
        </p:spPr>
        <p:txBody>
          <a:bodyPr wrap="square">
            <a:noAutofit/>
          </a:bodyPr>
          <a:p>
            <a:pPr indent="254000" fontAlgn="auto">
              <a:lnSpc>
                <a:spcPct val="150000"/>
              </a:lnSpc>
              <a:buFont typeface="Arial" panose="020B0604020202020204" pitchFamily="34" charset="0"/>
              <a:buNone/>
              <a:extLst>
                <a:ext uri="{35155182-B16C-46BC-9424-99874614C6A1}">
                  <wpsdc:indentchars xmlns:wpsdc="http://www.wps.cn/officeDocument/2017/drawingmlCustomData" val="200" checksum="3013784323"/>
                </a:ext>
              </a:extLst>
            </a:pPr>
            <a:r>
              <a:rPr lang="zh-CN" altLang="en-US" sz="1000" dirty="0">
                <a:cs typeface="+mn-ea"/>
                <a:sym typeface="+mn-lt"/>
              </a:rPr>
              <a:t>“连微”一词含义为“连接万物，见微知著”。</a:t>
            </a:r>
            <a:endParaRPr lang="zh-CN" altLang="en-US" sz="1000" dirty="0">
              <a:cs typeface="+mn-ea"/>
              <a:sym typeface="+mn-lt"/>
            </a:endParaRPr>
          </a:p>
          <a:p>
            <a:pPr indent="254000" fontAlgn="auto">
              <a:lnSpc>
                <a:spcPct val="150000"/>
              </a:lnSpc>
              <a:buFont typeface="Arial" panose="020B0604020202020204" pitchFamily="34" charset="0"/>
              <a:buNone/>
              <a:extLst>
                <a:ext uri="{35155182-B16C-46BC-9424-99874614C6A1}">
                  <wpsdc:indentchars xmlns:wpsdc="http://www.wps.cn/officeDocument/2017/drawingmlCustomData" val="200" checksum="3013784323"/>
                </a:ext>
              </a:extLst>
            </a:pPr>
            <a:r>
              <a:rPr lang="zh-CN" altLang="en-US" sz="1000" dirty="0">
                <a:cs typeface="+mn-ea"/>
                <a:sym typeface="+mn-lt"/>
              </a:rPr>
              <a:t>浙江连微环境有限公司成立于</a:t>
            </a:r>
            <a:r>
              <a:rPr lang="en-US" altLang="zh-CN" sz="1000" dirty="0">
                <a:cs typeface="+mn-ea"/>
                <a:sym typeface="+mn-lt"/>
              </a:rPr>
              <a:t>2021</a:t>
            </a:r>
            <a:r>
              <a:rPr lang="zh-CN" altLang="en-US" sz="1000" dirty="0">
                <a:cs typeface="+mn-ea"/>
                <a:sym typeface="+mn-lt"/>
              </a:rPr>
              <a:t>年，是一家生态环境领域的数字化产品与服务商，产品覆盖大气、水、噪声、固废、生态等生态环境全要素，以数字化、精细化、智能化为产品特色，以创新与实用为产品目标，以自主研发的智能硬件建立工业物联网、将大数据算法与环保专业技术服务融合，实现企业合规生产、政府精准监管，致力于实现减污降碳协同增效。</a:t>
            </a:r>
            <a:endParaRPr lang="zh-CN" altLang="en-US" sz="1000" dirty="0">
              <a:cs typeface="+mn-ea"/>
              <a:sym typeface="+mn-lt"/>
            </a:endParaRPr>
          </a:p>
          <a:p>
            <a:pPr indent="254000" fontAlgn="auto">
              <a:lnSpc>
                <a:spcPct val="150000"/>
              </a:lnSpc>
              <a:buFont typeface="Arial" panose="020B0604020202020204" pitchFamily="34" charset="0"/>
              <a:buNone/>
              <a:extLst>
                <a:ext uri="{35155182-B16C-46BC-9424-99874614C6A1}">
                  <wpsdc:indentchars xmlns:wpsdc="http://www.wps.cn/officeDocument/2017/drawingmlCustomData" val="200" checksum="3013784323"/>
                </a:ext>
              </a:extLst>
            </a:pPr>
            <a:r>
              <a:rPr lang="zh-CN" altLang="en-US" sz="1000" dirty="0">
                <a:cs typeface="+mn-ea"/>
                <a:sym typeface="+mn-lt"/>
              </a:rPr>
              <a:t>公司成立以来陆续承担国家试点项目三项，参与国家级标准制定一项，承担地方标准制定两项，软硬件研发能力兼备，专利软著几十项。浙江连微环境有限公司以物联网、云计算、大数据为技术核心，撬动企业环保、低碳、节能的全方位数字化转型和治理能力现代化，实现全面的智慧治理。</a:t>
            </a:r>
            <a:endParaRPr lang="zh-CN" altLang="en-US" sz="1000" dirty="0">
              <a:cs typeface="+mn-ea"/>
              <a:sym typeface="+mn-lt"/>
            </a:endParaRPr>
          </a:p>
        </p:txBody>
      </p:sp>
      <p:cxnSp>
        <p:nvCxnSpPr>
          <p:cNvPr id="29" name="直接连接符 28"/>
          <p:cNvCxnSpPr/>
          <p:nvPr/>
        </p:nvCxnSpPr>
        <p:spPr>
          <a:xfrm>
            <a:off x="326390" y="3817620"/>
            <a:ext cx="4173855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文本占位符 11"/>
          <p:cNvSpPr>
            <a:spLocks noGrp="1"/>
          </p:cNvSpPr>
          <p:nvPr/>
        </p:nvSpPr>
        <p:spPr>
          <a:xfrm>
            <a:off x="297815" y="3463290"/>
            <a:ext cx="4173855" cy="363855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1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合作伙伴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09245" y="4001135"/>
            <a:ext cx="4145280" cy="2581910"/>
            <a:chOff x="1664" y="3452"/>
            <a:chExt cx="15606" cy="7278"/>
          </a:xfrm>
        </p:grpSpPr>
        <p:sp>
          <p:nvSpPr>
            <p:cNvPr id="31" name="矩形 30"/>
            <p:cNvSpPr/>
            <p:nvPr/>
          </p:nvSpPr>
          <p:spPr>
            <a:xfrm>
              <a:off x="1664" y="3452"/>
              <a:ext cx="15607" cy="72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47" name="组合 46"/>
            <p:cNvGrpSpPr/>
            <p:nvPr/>
          </p:nvGrpSpPr>
          <p:grpSpPr>
            <a:xfrm>
              <a:off x="1958" y="3598"/>
              <a:ext cx="14931" cy="1423"/>
              <a:chOff x="338" y="10278"/>
              <a:chExt cx="11223" cy="1192"/>
            </a:xfrm>
          </p:grpSpPr>
          <p:pic>
            <p:nvPicPr>
              <p:cNvPr id="48" name="图片 47" descr="金鹭家具"/>
              <p:cNvPicPr>
                <a:picLocks noChangeAspect="1"/>
              </p:cNvPicPr>
              <p:nvPr/>
            </p:nvPicPr>
            <p:blipFill>
              <a:blip r:embed="rId1"/>
              <a:srcRect t="5250"/>
              <a:stretch>
                <a:fillRect/>
              </a:stretch>
            </p:blipFill>
            <p:spPr>
              <a:xfrm>
                <a:off x="338" y="10345"/>
                <a:ext cx="1341" cy="1092"/>
              </a:xfrm>
              <a:prstGeom prst="rect">
                <a:avLst/>
              </a:prstGeom>
            </p:spPr>
          </p:pic>
          <p:pic>
            <p:nvPicPr>
              <p:cNvPr id="49" name="图片 48" descr="吉成汽车零部件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34" y="10278"/>
                <a:ext cx="1275" cy="1192"/>
              </a:xfrm>
              <a:prstGeom prst="rect">
                <a:avLst/>
              </a:prstGeom>
            </p:spPr>
          </p:pic>
          <p:pic>
            <p:nvPicPr>
              <p:cNvPr id="50" name="图片 49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92" y="10389"/>
                <a:ext cx="1219" cy="967"/>
              </a:xfrm>
              <a:prstGeom prst="rect">
                <a:avLst/>
              </a:prstGeom>
            </p:spPr>
          </p:pic>
          <p:pic>
            <p:nvPicPr>
              <p:cNvPr id="51" name="图片 50"/>
              <p:cNvPicPr>
                <a:picLocks noChangeAspect="1"/>
              </p:cNvPicPr>
              <p:nvPr/>
            </p:nvPicPr>
            <p:blipFill>
              <a:blip r:embed="rId4"/>
              <a:srcRect l="5950" t="5638" r="4990"/>
              <a:stretch>
                <a:fillRect/>
              </a:stretch>
            </p:blipFill>
            <p:spPr>
              <a:xfrm>
                <a:off x="6709" y="10283"/>
                <a:ext cx="1154" cy="1187"/>
              </a:xfrm>
              <a:prstGeom prst="rect">
                <a:avLst/>
              </a:prstGeom>
            </p:spPr>
          </p:pic>
          <p:pic>
            <p:nvPicPr>
              <p:cNvPr id="52" name="图片 5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248" y="10602"/>
                <a:ext cx="1464" cy="570"/>
              </a:xfrm>
              <a:prstGeom prst="rect">
                <a:avLst/>
              </a:prstGeom>
            </p:spPr>
          </p:pic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97" y="10461"/>
                <a:ext cx="1464" cy="856"/>
              </a:xfrm>
              <a:prstGeom prst="rect">
                <a:avLst/>
              </a:prstGeom>
            </p:spPr>
          </p:pic>
          <p:pic>
            <p:nvPicPr>
              <p:cNvPr id="54" name="图片 53" descr="5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159" y="10278"/>
                <a:ext cx="1171" cy="1183"/>
              </a:xfrm>
              <a:prstGeom prst="rect">
                <a:avLst/>
              </a:prstGeom>
            </p:spPr>
          </p:pic>
        </p:grpSp>
        <p:grpSp>
          <p:nvGrpSpPr>
            <p:cNvPr id="55" name="组合 54"/>
            <p:cNvGrpSpPr/>
            <p:nvPr/>
          </p:nvGrpSpPr>
          <p:grpSpPr>
            <a:xfrm>
              <a:off x="1958" y="8868"/>
              <a:ext cx="14893" cy="1611"/>
              <a:chOff x="443" y="14945"/>
              <a:chExt cx="10970" cy="1350"/>
            </a:xfrm>
          </p:grpSpPr>
          <p:pic>
            <p:nvPicPr>
              <p:cNvPr id="56" name="图片 55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79" y="14945"/>
                <a:ext cx="1280" cy="1305"/>
              </a:xfrm>
              <a:prstGeom prst="rect">
                <a:avLst/>
              </a:prstGeom>
            </p:spPr>
          </p:pic>
          <p:pic>
            <p:nvPicPr>
              <p:cNvPr id="57" name="图片 56" descr="1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3" y="14945"/>
                <a:ext cx="1260" cy="1350"/>
              </a:xfrm>
              <a:prstGeom prst="rect">
                <a:avLst/>
              </a:prstGeom>
            </p:spPr>
          </p:pic>
          <p:pic>
            <p:nvPicPr>
              <p:cNvPr id="5" name="图片 4" descr="杭州华恒塑业有限公司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00" y="15370"/>
                <a:ext cx="1723" cy="586"/>
              </a:xfrm>
              <a:prstGeom prst="rect">
                <a:avLst/>
              </a:prstGeom>
            </p:spPr>
          </p:pic>
          <p:pic>
            <p:nvPicPr>
              <p:cNvPr id="17" name="图片 16" descr="松冈科技（浙江）有限公司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777" y="15294"/>
                <a:ext cx="1636" cy="662"/>
              </a:xfrm>
              <a:prstGeom prst="rect">
                <a:avLst/>
              </a:prstGeom>
            </p:spPr>
          </p:pic>
          <p:pic>
            <p:nvPicPr>
              <p:cNvPr id="18" name="图片 17" descr="杭州为家美小家电有限公司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003" y="15245"/>
                <a:ext cx="1697" cy="804"/>
              </a:xfrm>
              <a:prstGeom prst="rect">
                <a:avLst/>
              </a:prstGeom>
            </p:spPr>
          </p:pic>
          <p:pic>
            <p:nvPicPr>
              <p:cNvPr id="61" name="图片 60" descr="杭州萧山吉祥家私有限公司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140" y="14945"/>
                <a:ext cx="1198" cy="1305"/>
              </a:xfrm>
              <a:prstGeom prst="rect">
                <a:avLst/>
              </a:prstGeom>
            </p:spPr>
          </p:pic>
        </p:grpSp>
        <p:grpSp>
          <p:nvGrpSpPr>
            <p:cNvPr id="27" name="组合 26"/>
            <p:cNvGrpSpPr/>
            <p:nvPr/>
          </p:nvGrpSpPr>
          <p:grpSpPr>
            <a:xfrm>
              <a:off x="1958" y="7073"/>
              <a:ext cx="14893" cy="1625"/>
              <a:chOff x="366" y="13368"/>
              <a:chExt cx="10959" cy="1361"/>
            </a:xfrm>
          </p:grpSpPr>
          <p:pic>
            <p:nvPicPr>
              <p:cNvPr id="40" name="图片 39"/>
              <p:cNvPicPr>
                <a:picLocks noChangeAspect="1"/>
              </p:cNvPicPr>
              <p:nvPr/>
            </p:nvPicPr>
            <p:blipFill>
              <a:blip r:embed="rId14"/>
              <a:srcRect r="5232"/>
              <a:stretch>
                <a:fillRect/>
              </a:stretch>
            </p:blipFill>
            <p:spPr>
              <a:xfrm>
                <a:off x="366" y="13368"/>
                <a:ext cx="1227" cy="1339"/>
              </a:xfrm>
              <a:prstGeom prst="rect">
                <a:avLst/>
              </a:prstGeom>
            </p:spPr>
          </p:pic>
          <p:pic>
            <p:nvPicPr>
              <p:cNvPr id="41" name="图片 40" descr="浙江博佳包装有限公司"/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05" y="13721"/>
                <a:ext cx="2113" cy="585"/>
              </a:xfrm>
              <a:prstGeom prst="rect">
                <a:avLst/>
              </a:prstGeom>
            </p:spPr>
          </p:pic>
          <p:pic>
            <p:nvPicPr>
              <p:cNvPr id="65" name="图片 64" descr="杭州庆荣装饰材料有限公司"/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27" y="13368"/>
                <a:ext cx="1462" cy="1257"/>
              </a:xfrm>
              <a:prstGeom prst="rect">
                <a:avLst/>
              </a:prstGeom>
            </p:spPr>
          </p:pic>
          <p:pic>
            <p:nvPicPr>
              <p:cNvPr id="66" name="图片 65" descr="杭州金世联中环塑业有限公司"/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095" y="13368"/>
                <a:ext cx="1230" cy="1257"/>
              </a:xfrm>
              <a:prstGeom prst="rect">
                <a:avLst/>
              </a:prstGeom>
            </p:spPr>
          </p:pic>
          <p:pic>
            <p:nvPicPr>
              <p:cNvPr id="46" name="图片 45" descr="杭州艾得乐卫浴洁具有限公司"/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26" y="13368"/>
                <a:ext cx="1225" cy="1361"/>
              </a:xfrm>
              <a:prstGeom prst="rect">
                <a:avLst/>
              </a:prstGeom>
            </p:spPr>
          </p:pic>
          <p:pic>
            <p:nvPicPr>
              <p:cNvPr id="68" name="图片 67" descr="杭州康新轴承制造有限公司"/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998" y="13721"/>
                <a:ext cx="1680" cy="660"/>
              </a:xfrm>
              <a:prstGeom prst="rect">
                <a:avLst/>
              </a:prstGeom>
            </p:spPr>
          </p:pic>
        </p:grpSp>
        <p:grpSp>
          <p:nvGrpSpPr>
            <p:cNvPr id="53" name="组合 52"/>
            <p:cNvGrpSpPr/>
            <p:nvPr/>
          </p:nvGrpSpPr>
          <p:grpSpPr>
            <a:xfrm>
              <a:off x="1958" y="5304"/>
              <a:ext cx="14906" cy="1543"/>
              <a:chOff x="455" y="11726"/>
              <a:chExt cx="10798" cy="1293"/>
            </a:xfrm>
          </p:grpSpPr>
          <p:pic>
            <p:nvPicPr>
              <p:cNvPr id="70" name="图片 69"/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5" y="11730"/>
                <a:ext cx="1248" cy="1274"/>
              </a:xfrm>
              <a:prstGeom prst="rect">
                <a:avLst/>
              </a:prstGeom>
            </p:spPr>
          </p:pic>
          <p:pic>
            <p:nvPicPr>
              <p:cNvPr id="71" name="图片 70" descr="2"/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116" y="12085"/>
                <a:ext cx="1355" cy="495"/>
              </a:xfrm>
              <a:prstGeom prst="rect">
                <a:avLst/>
              </a:prstGeom>
            </p:spPr>
          </p:pic>
          <p:pic>
            <p:nvPicPr>
              <p:cNvPr id="76" name="图片 75" descr="杭州敏邦实业有限公司"/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847" y="11796"/>
                <a:ext cx="1257" cy="1223"/>
              </a:xfrm>
              <a:prstGeom prst="rect">
                <a:avLst/>
              </a:prstGeom>
            </p:spPr>
          </p:pic>
          <p:pic>
            <p:nvPicPr>
              <p:cNvPr id="77" name="图片 76" descr="杭州鑫盛镜业有限公司"/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462" y="11730"/>
                <a:ext cx="1183" cy="1289"/>
              </a:xfrm>
              <a:prstGeom prst="rect">
                <a:avLst/>
              </a:prstGeom>
            </p:spPr>
          </p:pic>
          <p:pic>
            <p:nvPicPr>
              <p:cNvPr id="78" name="图片 77" descr="杭州速博雷尔传动机械有限公司"/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940" y="11726"/>
                <a:ext cx="1175" cy="1274"/>
              </a:xfrm>
              <a:prstGeom prst="rect">
                <a:avLst/>
              </a:prstGeom>
            </p:spPr>
          </p:pic>
          <p:pic>
            <p:nvPicPr>
              <p:cNvPr id="79" name="图片 78" descr="杭州镜涛实业有限公司"/>
              <p:cNvPicPr>
                <a:picLocks noChangeAspect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843" y="12037"/>
                <a:ext cx="1410" cy="568"/>
              </a:xfrm>
              <a:prstGeom prst="rect">
                <a:avLst/>
              </a:prstGeom>
            </p:spPr>
          </p:pic>
          <p:pic>
            <p:nvPicPr>
              <p:cNvPr id="80" name="图片 79" descr="浙江申新塑胶有限公司"/>
              <p:cNvPicPr>
                <a:picLocks noChangeAspect="1"/>
              </p:cNvPicPr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255" y="12085"/>
                <a:ext cx="1489" cy="480"/>
              </a:xfrm>
              <a:prstGeom prst="rect">
                <a:avLst/>
              </a:prstGeom>
            </p:spPr>
          </p:pic>
        </p:grpSp>
      </p:grpSp>
      <p:sp>
        <p:nvSpPr>
          <p:cNvPr id="81" name="矩形 80"/>
          <p:cNvSpPr/>
          <p:nvPr/>
        </p:nvSpPr>
        <p:spPr>
          <a:xfrm>
            <a:off x="5178425" y="629285"/>
            <a:ext cx="106045" cy="1981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82" name="直接连接符 81"/>
          <p:cNvCxnSpPr/>
          <p:nvPr/>
        </p:nvCxnSpPr>
        <p:spPr>
          <a:xfrm>
            <a:off x="5168900" y="462915"/>
            <a:ext cx="4173855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3" name="文本占位符 11"/>
          <p:cNvSpPr>
            <a:spLocks noGrp="1"/>
          </p:cNvSpPr>
          <p:nvPr/>
        </p:nvSpPr>
        <p:spPr>
          <a:xfrm>
            <a:off x="5168900" y="99060"/>
            <a:ext cx="4173855" cy="363855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1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产品简介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4" name="文本占位符 11"/>
          <p:cNvSpPr>
            <a:spLocks noGrp="1"/>
          </p:cNvSpPr>
          <p:nvPr/>
        </p:nvSpPr>
        <p:spPr>
          <a:xfrm>
            <a:off x="5366385" y="546735"/>
            <a:ext cx="4173855" cy="36385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系统简介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5178425" y="874395"/>
            <a:ext cx="4174490" cy="558800"/>
          </a:xfrm>
          <a:prstGeom prst="rect">
            <a:avLst/>
          </a:prstGeom>
        </p:spPr>
        <p:txBody>
          <a:bodyPr wrap="square">
            <a:no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000" dirty="0">
                <a:cs typeface="+mn-ea"/>
                <a:sym typeface="+mn-lt"/>
              </a:rPr>
              <a:t>采用光离子化（PID）传感器原理的可燃气体探测器与有机废气（VOCs）在线检测一体化智能管控设备来实现安全环保的协同管理。</a:t>
            </a:r>
            <a:endParaRPr lang="zh-CN" altLang="en-US" sz="1000" dirty="0">
              <a:cs typeface="+mn-ea"/>
              <a:sym typeface="+mn-lt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5178425" y="1498600"/>
            <a:ext cx="106045" cy="19812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7" name="文本占位符 11"/>
          <p:cNvSpPr>
            <a:spLocks noGrp="1"/>
          </p:cNvSpPr>
          <p:nvPr/>
        </p:nvSpPr>
        <p:spPr>
          <a:xfrm>
            <a:off x="5366385" y="1433830"/>
            <a:ext cx="4173855" cy="363855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产品组成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6" name="图片 5" descr="危废哨兵"/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161915" y="1810385"/>
            <a:ext cx="4241800" cy="2150110"/>
          </a:xfrm>
          <a:prstGeom prst="rect">
            <a:avLst/>
          </a:prstGeom>
        </p:spPr>
      </p:pic>
      <p:cxnSp>
        <p:nvCxnSpPr>
          <p:cNvPr id="98" name="直接连接符 97"/>
          <p:cNvCxnSpPr/>
          <p:nvPr/>
        </p:nvCxnSpPr>
        <p:spPr>
          <a:xfrm>
            <a:off x="5207635" y="4181475"/>
            <a:ext cx="4173855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9" name="文本占位符 11"/>
          <p:cNvSpPr>
            <a:spLocks noGrp="1"/>
          </p:cNvSpPr>
          <p:nvPr/>
        </p:nvSpPr>
        <p:spPr>
          <a:xfrm>
            <a:off x="5179060" y="3827145"/>
            <a:ext cx="4173855" cy="363855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1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产品</a:t>
            </a: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功能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0" name="Google Shape;1274;p40"/>
          <p:cNvSpPr txBox="1"/>
          <p:nvPr>
            <p:custDataLst>
              <p:tags r:id="rId28"/>
            </p:custDataLst>
          </p:nvPr>
        </p:nvSpPr>
        <p:spPr>
          <a:xfrm>
            <a:off x="5207635" y="4248785"/>
            <a:ext cx="457200" cy="31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p>
            <a:r>
              <a:rPr lang="en-GB" sz="1400" b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01</a:t>
            </a:r>
            <a:endParaRPr lang="en-GB" altLang="en-GB" sz="1400" b="1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1" name="Google Shape;1274;p40"/>
          <p:cNvSpPr txBox="1"/>
          <p:nvPr>
            <p:custDataLst>
              <p:tags r:id="rId29"/>
            </p:custDataLst>
          </p:nvPr>
        </p:nvSpPr>
        <p:spPr>
          <a:xfrm>
            <a:off x="6609080" y="4248785"/>
            <a:ext cx="483235" cy="25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p>
            <a:r>
              <a:rPr lang="en-GB" sz="1400" b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</a:t>
            </a:r>
            <a:r>
              <a:rPr lang="en-US" altLang="en-GB" sz="1400" b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2</a:t>
            </a:r>
            <a:endParaRPr lang="en-US" altLang="en-GB" sz="1400" b="1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2" name="Google Shape;1274;p40"/>
          <p:cNvSpPr txBox="1"/>
          <p:nvPr>
            <p:custDataLst>
              <p:tags r:id="rId30"/>
            </p:custDataLst>
          </p:nvPr>
        </p:nvSpPr>
        <p:spPr>
          <a:xfrm>
            <a:off x="7900670" y="4240530"/>
            <a:ext cx="474345" cy="26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p>
            <a:r>
              <a:rPr lang="en-GB" sz="1400" b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</a:t>
            </a:r>
            <a:r>
              <a:rPr lang="en-US" altLang="en-GB" sz="1400" b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3</a:t>
            </a:r>
            <a:endParaRPr lang="en-US" altLang="en-GB" sz="1400" b="1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3" name="文本框 102"/>
          <p:cNvSpPr txBox="1"/>
          <p:nvPr/>
        </p:nvSpPr>
        <p:spPr>
          <a:xfrm>
            <a:off x="5207635" y="4450715"/>
            <a:ext cx="1402080" cy="783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cs typeface="+mn-ea"/>
                <a:sym typeface="+mn-lt"/>
              </a:rPr>
              <a:t>实时监测</a:t>
            </a:r>
            <a:r>
              <a:rPr lang="en-US" altLang="zh-CN" sz="1000" dirty="0">
                <a:cs typeface="+mn-ea"/>
                <a:sym typeface="+mn-lt"/>
              </a:rPr>
              <a:t>VOCs</a:t>
            </a:r>
            <a:r>
              <a:rPr lang="zh-CN" altLang="en-US" sz="1000" dirty="0">
                <a:cs typeface="+mn-ea"/>
                <a:sym typeface="+mn-lt"/>
              </a:rPr>
              <a:t>浓度</a:t>
            </a:r>
            <a:endParaRPr lang="zh-CN" altLang="en-US" sz="1000" dirty="0">
              <a:cs typeface="+mn-ea"/>
              <a:sym typeface="+mn-lt"/>
            </a:endParaRPr>
          </a:p>
          <a:p>
            <a:pPr marL="171450" indent="-1714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cs typeface="+mn-ea"/>
                <a:sym typeface="+mn-lt"/>
              </a:rPr>
              <a:t>收集并处理</a:t>
            </a:r>
            <a:r>
              <a:rPr lang="en-US" altLang="zh-CN" sz="1000" dirty="0">
                <a:cs typeface="+mn-ea"/>
                <a:sym typeface="+mn-lt"/>
              </a:rPr>
              <a:t>VOC</a:t>
            </a:r>
            <a:r>
              <a:rPr lang="en-US" altLang="zh-CN" sz="1000" dirty="0">
                <a:cs typeface="+mn-ea"/>
                <a:sym typeface="+mn-lt"/>
              </a:rPr>
              <a:t>s</a:t>
            </a:r>
            <a:endParaRPr lang="en-US" altLang="zh-CN" sz="1000" dirty="0">
              <a:cs typeface="+mn-ea"/>
              <a:sym typeface="+mn-lt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6532245" y="4450715"/>
            <a:ext cx="1384935" cy="783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cs typeface="+mn-ea"/>
                <a:sym typeface="+mn-lt"/>
              </a:rPr>
              <a:t>及时</a:t>
            </a:r>
            <a:r>
              <a:rPr lang="zh-CN" altLang="en-US" sz="1000" dirty="0">
                <a:cs typeface="+mn-ea"/>
                <a:sym typeface="+mn-lt"/>
              </a:rPr>
              <a:t>发出报警信号</a:t>
            </a:r>
            <a:endParaRPr lang="zh-CN" altLang="en-US" sz="1000" dirty="0">
              <a:cs typeface="+mn-ea"/>
              <a:sym typeface="+mn-lt"/>
            </a:endParaRPr>
          </a:p>
          <a:p>
            <a:pPr marL="171450" indent="-1714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cs typeface="+mn-ea"/>
                <a:sym typeface="+mn-lt"/>
              </a:rPr>
              <a:t>启动应急风机或</a:t>
            </a:r>
            <a:r>
              <a:rPr lang="zh-CN" altLang="en-US" sz="1000" dirty="0">
                <a:cs typeface="+mn-ea"/>
                <a:sym typeface="+mn-lt"/>
              </a:rPr>
              <a:t>声光报警</a:t>
            </a:r>
            <a:endParaRPr lang="zh-CN" altLang="en-US" sz="1000" dirty="0">
              <a:cs typeface="+mn-ea"/>
              <a:sym typeface="+mn-lt"/>
            </a:endParaRPr>
          </a:p>
        </p:txBody>
      </p:sp>
      <p:sp>
        <p:nvSpPr>
          <p:cNvPr id="105" name="文本框 104"/>
          <p:cNvSpPr txBox="1"/>
          <p:nvPr/>
        </p:nvSpPr>
        <p:spPr>
          <a:xfrm>
            <a:off x="7900670" y="4450715"/>
            <a:ext cx="151638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cs typeface="+mn-ea"/>
                <a:sym typeface="+mn-lt"/>
              </a:rPr>
              <a:t>处理收集到的有机废气，确保合规排放</a:t>
            </a:r>
            <a:endParaRPr lang="zh-CN" altLang="en-US" sz="1000" dirty="0">
              <a:cs typeface="+mn-ea"/>
              <a:sym typeface="+mn-lt"/>
            </a:endParaRPr>
          </a:p>
        </p:txBody>
      </p:sp>
      <p:sp>
        <p:nvSpPr>
          <p:cNvPr id="2" name="Google Shape;1274;p40"/>
          <p:cNvSpPr txBox="1"/>
          <p:nvPr>
            <p:custDataLst>
              <p:tags r:id="rId31"/>
            </p:custDataLst>
          </p:nvPr>
        </p:nvSpPr>
        <p:spPr>
          <a:xfrm>
            <a:off x="5207635" y="5338445"/>
            <a:ext cx="457200" cy="311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p>
            <a:r>
              <a:rPr lang="en-GB" sz="1400" b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</a:t>
            </a:r>
            <a:r>
              <a:rPr lang="en-US" altLang="en-GB" sz="1400" b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4</a:t>
            </a:r>
            <a:endParaRPr lang="en-US" altLang="en-GB" sz="1400" b="1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Google Shape;1274;p40"/>
          <p:cNvSpPr txBox="1"/>
          <p:nvPr>
            <p:custDataLst>
              <p:tags r:id="rId32"/>
            </p:custDataLst>
          </p:nvPr>
        </p:nvSpPr>
        <p:spPr>
          <a:xfrm>
            <a:off x="6609080" y="5338445"/>
            <a:ext cx="483235" cy="253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p>
            <a:r>
              <a:rPr lang="en-GB" sz="1400" b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0</a:t>
            </a:r>
            <a:r>
              <a:rPr lang="en-US" altLang="en-GB" sz="1400" b="1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5</a:t>
            </a:r>
            <a:endParaRPr lang="en-US" altLang="en-GB" sz="1400" b="1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07635" y="5540375"/>
            <a:ext cx="132461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cs typeface="+mn-ea"/>
                <a:sym typeface="+mn-lt"/>
              </a:rPr>
              <a:t>全过程数据实时上传至管理部门</a:t>
            </a:r>
            <a:endParaRPr lang="zh-CN" altLang="en-US" sz="1000" dirty="0"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32245" y="5540375"/>
            <a:ext cx="1539875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 fontAlgn="auto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000" dirty="0">
                <a:cs typeface="+mn-ea"/>
                <a:sym typeface="+mn-lt"/>
              </a:rPr>
              <a:t>以有机废气作为校准气体</a:t>
            </a:r>
            <a:r>
              <a:rPr lang="zh-CN" altLang="en-US" sz="1000" dirty="0">
                <a:cs typeface="+mn-ea"/>
                <a:sym typeface="+mn-lt"/>
              </a:rPr>
              <a:t>进行定期校准</a:t>
            </a:r>
            <a:endParaRPr lang="zh-CN" altLang="en-US" sz="1000" dirty="0">
              <a:cs typeface="+mn-ea"/>
              <a:sym typeface="+mn-lt"/>
            </a:endParaRPr>
          </a:p>
        </p:txBody>
      </p:sp>
    </p:spTree>
    <p:custDataLst>
      <p:tags r:id="rId3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2" name="直接连接符 41"/>
          <p:cNvCxnSpPr/>
          <p:nvPr/>
        </p:nvCxnSpPr>
        <p:spPr>
          <a:xfrm>
            <a:off x="301625" y="461010"/>
            <a:ext cx="4173855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3" name="文本占位符 11"/>
          <p:cNvSpPr>
            <a:spLocks noGrp="1"/>
          </p:cNvSpPr>
          <p:nvPr/>
        </p:nvSpPr>
        <p:spPr>
          <a:xfrm>
            <a:off x="301625" y="97155"/>
            <a:ext cx="4173855" cy="363855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1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产品</a:t>
            </a: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优势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8" name="Freeform 5"/>
          <p:cNvSpPr>
            <a:spLocks noChangeAspect="1"/>
          </p:cNvSpPr>
          <p:nvPr/>
        </p:nvSpPr>
        <p:spPr bwMode="auto">
          <a:xfrm>
            <a:off x="1782530" y="1152605"/>
            <a:ext cx="1218363" cy="1425374"/>
          </a:xfrm>
          <a:custGeom>
            <a:avLst/>
            <a:gdLst>
              <a:gd name="T0" fmla="*/ 2147483646 w 1646"/>
              <a:gd name="T1" fmla="*/ 2147483646 h 2015"/>
              <a:gd name="T2" fmla="*/ 2147483646 w 1646"/>
              <a:gd name="T3" fmla="*/ 2147483646 h 2015"/>
              <a:gd name="T4" fmla="*/ 2147483646 w 1646"/>
              <a:gd name="T5" fmla="*/ 2147483646 h 2015"/>
              <a:gd name="T6" fmla="*/ 2147483646 w 1646"/>
              <a:gd name="T7" fmla="*/ 2147483646 h 2015"/>
              <a:gd name="T8" fmla="*/ 2147483646 w 1646"/>
              <a:gd name="T9" fmla="*/ 2147483646 h 2015"/>
              <a:gd name="T10" fmla="*/ 2147483646 w 1646"/>
              <a:gd name="T11" fmla="*/ 2147483646 h 2015"/>
              <a:gd name="T12" fmla="*/ 2147483646 w 1646"/>
              <a:gd name="T13" fmla="*/ 2147483646 h 2015"/>
              <a:gd name="T14" fmla="*/ 2147483646 w 1646"/>
              <a:gd name="T15" fmla="*/ 2147483646 h 2015"/>
              <a:gd name="T16" fmla="*/ 2147483646 w 1646"/>
              <a:gd name="T17" fmla="*/ 2147483646 h 2015"/>
              <a:gd name="T18" fmla="*/ 2147483646 w 1646"/>
              <a:gd name="T19" fmla="*/ 2147483646 h 2015"/>
              <a:gd name="T20" fmla="*/ 2147483646 w 1646"/>
              <a:gd name="T21" fmla="*/ 2147483646 h 2015"/>
              <a:gd name="T22" fmla="*/ 2147483646 w 1646"/>
              <a:gd name="T23" fmla="*/ 2147483646 h 2015"/>
              <a:gd name="T24" fmla="*/ 2147483646 w 1646"/>
              <a:gd name="T25" fmla="*/ 2147483646 h 2015"/>
              <a:gd name="T26" fmla="*/ 2147483646 w 1646"/>
              <a:gd name="T27" fmla="*/ 2147483646 h 2015"/>
              <a:gd name="T28" fmla="*/ 2147483646 w 1646"/>
              <a:gd name="T29" fmla="*/ 2147483646 h 2015"/>
              <a:gd name="T30" fmla="*/ 2147483646 w 1646"/>
              <a:gd name="T31" fmla="*/ 2147483646 h 2015"/>
              <a:gd name="T32" fmla="*/ 2147483646 w 1646"/>
              <a:gd name="T33" fmla="*/ 2147483646 h 2015"/>
              <a:gd name="T34" fmla="*/ 2147483646 w 1646"/>
              <a:gd name="T35" fmla="*/ 2147483646 h 2015"/>
              <a:gd name="T36" fmla="*/ 2147483646 w 1646"/>
              <a:gd name="T37" fmla="*/ 2147483646 h 2015"/>
              <a:gd name="T38" fmla="*/ 2147483646 w 1646"/>
              <a:gd name="T39" fmla="*/ 2147483646 h 2015"/>
              <a:gd name="T40" fmla="*/ 2147483646 w 1646"/>
              <a:gd name="T41" fmla="*/ 2147483646 h 2015"/>
              <a:gd name="T42" fmla="*/ 2147483646 w 1646"/>
              <a:gd name="T43" fmla="*/ 2147483646 h 2015"/>
              <a:gd name="T44" fmla="*/ 2147483646 w 1646"/>
              <a:gd name="T45" fmla="*/ 2147483646 h 2015"/>
              <a:gd name="T46" fmla="*/ 2147483646 w 1646"/>
              <a:gd name="T47" fmla="*/ 2147483646 h 2015"/>
              <a:gd name="T48" fmla="*/ 2147483646 w 1646"/>
              <a:gd name="T49" fmla="*/ 2147483646 h 2015"/>
              <a:gd name="T50" fmla="*/ 2147483646 w 1646"/>
              <a:gd name="T51" fmla="*/ 2147483646 h 2015"/>
              <a:gd name="T52" fmla="*/ 2147483646 w 1646"/>
              <a:gd name="T53" fmla="*/ 2147483646 h 2015"/>
              <a:gd name="T54" fmla="*/ 2147483646 w 1646"/>
              <a:gd name="T55" fmla="*/ 2147483646 h 2015"/>
              <a:gd name="T56" fmla="*/ 2147483646 w 1646"/>
              <a:gd name="T57" fmla="*/ 2147483646 h 2015"/>
              <a:gd name="T58" fmla="*/ 2147483646 w 1646"/>
              <a:gd name="T59" fmla="*/ 2147483646 h 2015"/>
              <a:gd name="T60" fmla="*/ 2147483646 w 1646"/>
              <a:gd name="T61" fmla="*/ 2147483646 h 2015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1646" h="2015">
                <a:moveTo>
                  <a:pt x="1412" y="1674"/>
                </a:moveTo>
                <a:cubicBezTo>
                  <a:pt x="1287" y="1534"/>
                  <a:pt x="1265" y="1326"/>
                  <a:pt x="1372" y="1163"/>
                </a:cubicBezTo>
                <a:cubicBezTo>
                  <a:pt x="1391" y="1135"/>
                  <a:pt x="1413" y="1106"/>
                  <a:pt x="1439" y="1075"/>
                </a:cubicBezTo>
                <a:cubicBezTo>
                  <a:pt x="1499" y="1000"/>
                  <a:pt x="1530" y="907"/>
                  <a:pt x="1536" y="808"/>
                </a:cubicBezTo>
                <a:cubicBezTo>
                  <a:pt x="1551" y="579"/>
                  <a:pt x="1439" y="291"/>
                  <a:pt x="1247" y="156"/>
                </a:cubicBezTo>
                <a:cubicBezTo>
                  <a:pt x="1032" y="18"/>
                  <a:pt x="744" y="0"/>
                  <a:pt x="493" y="100"/>
                </a:cubicBezTo>
                <a:cubicBezTo>
                  <a:pt x="460" y="116"/>
                  <a:pt x="429" y="135"/>
                  <a:pt x="398" y="157"/>
                </a:cubicBezTo>
                <a:cubicBezTo>
                  <a:pt x="258" y="258"/>
                  <a:pt x="224" y="369"/>
                  <a:pt x="163" y="524"/>
                </a:cubicBezTo>
                <a:cubicBezTo>
                  <a:pt x="151" y="554"/>
                  <a:pt x="133" y="585"/>
                  <a:pt x="126" y="617"/>
                </a:cubicBezTo>
                <a:cubicBezTo>
                  <a:pt x="119" y="652"/>
                  <a:pt x="127" y="664"/>
                  <a:pt x="134" y="682"/>
                </a:cubicBezTo>
                <a:cubicBezTo>
                  <a:pt x="145" y="707"/>
                  <a:pt x="144" y="723"/>
                  <a:pt x="133" y="749"/>
                </a:cubicBezTo>
                <a:cubicBezTo>
                  <a:pt x="97" y="826"/>
                  <a:pt x="65" y="904"/>
                  <a:pt x="20" y="977"/>
                </a:cubicBezTo>
                <a:cubicBezTo>
                  <a:pt x="12" y="989"/>
                  <a:pt x="2" y="1005"/>
                  <a:pt x="1" y="1022"/>
                </a:cubicBezTo>
                <a:cubicBezTo>
                  <a:pt x="0" y="1046"/>
                  <a:pt x="11" y="1070"/>
                  <a:pt x="35" y="1079"/>
                </a:cubicBezTo>
                <a:cubicBezTo>
                  <a:pt x="52" y="1085"/>
                  <a:pt x="71" y="1083"/>
                  <a:pt x="89" y="1092"/>
                </a:cubicBezTo>
                <a:cubicBezTo>
                  <a:pt x="130" y="1112"/>
                  <a:pt x="124" y="1148"/>
                  <a:pt x="103" y="1178"/>
                </a:cubicBezTo>
                <a:cubicBezTo>
                  <a:pt x="96" y="1189"/>
                  <a:pt x="89" y="1199"/>
                  <a:pt x="88" y="1208"/>
                </a:cubicBezTo>
                <a:cubicBezTo>
                  <a:pt x="85" y="1225"/>
                  <a:pt x="90" y="1240"/>
                  <a:pt x="113" y="1250"/>
                </a:cubicBezTo>
                <a:cubicBezTo>
                  <a:pt x="120" y="1254"/>
                  <a:pt x="130" y="1257"/>
                  <a:pt x="141" y="1260"/>
                </a:cubicBezTo>
                <a:cubicBezTo>
                  <a:pt x="131" y="1266"/>
                  <a:pt x="123" y="1272"/>
                  <a:pt x="118" y="1278"/>
                </a:cubicBezTo>
                <a:cubicBezTo>
                  <a:pt x="94" y="1302"/>
                  <a:pt x="114" y="1325"/>
                  <a:pt x="136" y="1339"/>
                </a:cubicBezTo>
                <a:cubicBezTo>
                  <a:pt x="150" y="1348"/>
                  <a:pt x="159" y="1356"/>
                  <a:pt x="151" y="1373"/>
                </a:cubicBezTo>
                <a:cubicBezTo>
                  <a:pt x="142" y="1393"/>
                  <a:pt x="139" y="1413"/>
                  <a:pt x="139" y="1432"/>
                </a:cubicBezTo>
                <a:cubicBezTo>
                  <a:pt x="140" y="1481"/>
                  <a:pt x="166" y="1527"/>
                  <a:pt x="215" y="1540"/>
                </a:cubicBezTo>
                <a:cubicBezTo>
                  <a:pt x="277" y="1556"/>
                  <a:pt x="371" y="1542"/>
                  <a:pt x="436" y="1546"/>
                </a:cubicBezTo>
                <a:cubicBezTo>
                  <a:pt x="483" y="1550"/>
                  <a:pt x="520" y="1567"/>
                  <a:pt x="541" y="1617"/>
                </a:cubicBezTo>
                <a:cubicBezTo>
                  <a:pt x="550" y="1639"/>
                  <a:pt x="555" y="1661"/>
                  <a:pt x="560" y="1684"/>
                </a:cubicBezTo>
                <a:cubicBezTo>
                  <a:pt x="577" y="1767"/>
                  <a:pt x="616" y="1806"/>
                  <a:pt x="644" y="1879"/>
                </a:cubicBezTo>
                <a:cubicBezTo>
                  <a:pt x="660" y="1920"/>
                  <a:pt x="660" y="1966"/>
                  <a:pt x="607" y="2015"/>
                </a:cubicBezTo>
                <a:cubicBezTo>
                  <a:pt x="1646" y="2015"/>
                  <a:pt x="1646" y="2015"/>
                  <a:pt x="1646" y="2015"/>
                </a:cubicBezTo>
                <a:cubicBezTo>
                  <a:pt x="1600" y="1886"/>
                  <a:pt x="1527" y="1803"/>
                  <a:pt x="1412" y="167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dirty="0">
              <a:solidFill>
                <a:prstClr val="black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59" name="Freeform 6"/>
          <p:cNvSpPr>
            <a:spLocks noChangeAspect="1"/>
          </p:cNvSpPr>
          <p:nvPr/>
        </p:nvSpPr>
        <p:spPr bwMode="auto">
          <a:xfrm>
            <a:off x="1792690" y="1178323"/>
            <a:ext cx="600490" cy="1399300"/>
          </a:xfrm>
          <a:custGeom>
            <a:avLst/>
            <a:gdLst>
              <a:gd name="T0" fmla="*/ 2147483646 w 812"/>
              <a:gd name="T1" fmla="*/ 0 h 1978"/>
              <a:gd name="T2" fmla="*/ 2147483646 w 812"/>
              <a:gd name="T3" fmla="*/ 2147483646 h 1978"/>
              <a:gd name="T4" fmla="*/ 2147483646 w 812"/>
              <a:gd name="T5" fmla="*/ 2147483646 h 1978"/>
              <a:gd name="T6" fmla="*/ 2147483646 w 812"/>
              <a:gd name="T7" fmla="*/ 2147483646 h 1978"/>
              <a:gd name="T8" fmla="*/ 2147483646 w 812"/>
              <a:gd name="T9" fmla="*/ 2147483646 h 1978"/>
              <a:gd name="T10" fmla="*/ 2147483646 w 812"/>
              <a:gd name="T11" fmla="*/ 2147483646 h 1978"/>
              <a:gd name="T12" fmla="*/ 2147483646 w 812"/>
              <a:gd name="T13" fmla="*/ 2147483646 h 1978"/>
              <a:gd name="T14" fmla="*/ 2147483646 w 812"/>
              <a:gd name="T15" fmla="*/ 2147483646 h 1978"/>
              <a:gd name="T16" fmla="*/ 2147483646 w 812"/>
              <a:gd name="T17" fmla="*/ 2147483646 h 1978"/>
              <a:gd name="T18" fmla="*/ 2147483646 w 812"/>
              <a:gd name="T19" fmla="*/ 2147483646 h 1978"/>
              <a:gd name="T20" fmla="*/ 2147483646 w 812"/>
              <a:gd name="T21" fmla="*/ 2147483646 h 1978"/>
              <a:gd name="T22" fmla="*/ 2147483646 w 812"/>
              <a:gd name="T23" fmla="*/ 2147483646 h 1978"/>
              <a:gd name="T24" fmla="*/ 2147483646 w 812"/>
              <a:gd name="T25" fmla="*/ 2147483646 h 1978"/>
              <a:gd name="T26" fmla="*/ 2147483646 w 812"/>
              <a:gd name="T27" fmla="*/ 2147483646 h 1978"/>
              <a:gd name="T28" fmla="*/ 2147483646 w 812"/>
              <a:gd name="T29" fmla="*/ 2147483646 h 1978"/>
              <a:gd name="T30" fmla="*/ 2147483646 w 812"/>
              <a:gd name="T31" fmla="*/ 2147483646 h 1978"/>
              <a:gd name="T32" fmla="*/ 2147483646 w 812"/>
              <a:gd name="T33" fmla="*/ 2147483646 h 1978"/>
              <a:gd name="T34" fmla="*/ 2147483646 w 812"/>
              <a:gd name="T35" fmla="*/ 2147483646 h 1978"/>
              <a:gd name="T36" fmla="*/ 2147483646 w 812"/>
              <a:gd name="T37" fmla="*/ 2147483646 h 1978"/>
              <a:gd name="T38" fmla="*/ 2147483646 w 812"/>
              <a:gd name="T39" fmla="*/ 2147483646 h 1978"/>
              <a:gd name="T40" fmla="*/ 2147483646 w 812"/>
              <a:gd name="T41" fmla="*/ 2147483646 h 1978"/>
              <a:gd name="T42" fmla="*/ 2147483646 w 812"/>
              <a:gd name="T43" fmla="*/ 2147483646 h 1978"/>
              <a:gd name="T44" fmla="*/ 2147483646 w 812"/>
              <a:gd name="T45" fmla="*/ 2147483646 h 1978"/>
              <a:gd name="T46" fmla="*/ 2147483646 w 812"/>
              <a:gd name="T47" fmla="*/ 2147483646 h 1978"/>
              <a:gd name="T48" fmla="*/ 2147483646 w 812"/>
              <a:gd name="T49" fmla="*/ 2147483646 h 1978"/>
              <a:gd name="T50" fmla="*/ 2147483646 w 812"/>
              <a:gd name="T51" fmla="*/ 2147483646 h 1978"/>
              <a:gd name="T52" fmla="*/ 2147483646 w 812"/>
              <a:gd name="T53" fmla="*/ 0 h 1978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</a:gdLst>
            <a:ahLst/>
            <a:cxnLst>
              <a:cxn ang="T54">
                <a:pos x="T0" y="T1"/>
              </a:cxn>
              <a:cxn ang="T55">
                <a:pos x="T2" y="T3"/>
              </a:cxn>
              <a:cxn ang="T56">
                <a:pos x="T4" y="T5"/>
              </a:cxn>
              <a:cxn ang="T57">
                <a:pos x="T6" y="T7"/>
              </a:cxn>
              <a:cxn ang="T58">
                <a:pos x="T8" y="T9"/>
              </a:cxn>
              <a:cxn ang="T59">
                <a:pos x="T10" y="T11"/>
              </a:cxn>
              <a:cxn ang="T60">
                <a:pos x="T12" y="T13"/>
              </a:cxn>
              <a:cxn ang="T61">
                <a:pos x="T14" y="T15"/>
              </a:cxn>
              <a:cxn ang="T62">
                <a:pos x="T16" y="T17"/>
              </a:cxn>
              <a:cxn ang="T63">
                <a:pos x="T18" y="T19"/>
              </a:cxn>
              <a:cxn ang="T64">
                <a:pos x="T20" y="T21"/>
              </a:cxn>
              <a:cxn ang="T65">
                <a:pos x="T22" y="T23"/>
              </a:cxn>
              <a:cxn ang="T66">
                <a:pos x="T24" y="T25"/>
              </a:cxn>
              <a:cxn ang="T67">
                <a:pos x="T26" y="T27"/>
              </a:cxn>
              <a:cxn ang="T68">
                <a:pos x="T28" y="T29"/>
              </a:cxn>
              <a:cxn ang="T69">
                <a:pos x="T30" y="T31"/>
              </a:cxn>
              <a:cxn ang="T70">
                <a:pos x="T32" y="T33"/>
              </a:cxn>
              <a:cxn ang="T71">
                <a:pos x="T34" y="T35"/>
              </a:cxn>
              <a:cxn ang="T72">
                <a:pos x="T36" y="T37"/>
              </a:cxn>
              <a:cxn ang="T73">
                <a:pos x="T38" y="T39"/>
              </a:cxn>
              <a:cxn ang="T74">
                <a:pos x="T40" y="T41"/>
              </a:cxn>
              <a:cxn ang="T75">
                <a:pos x="T42" y="T43"/>
              </a:cxn>
              <a:cxn ang="T76">
                <a:pos x="T44" y="T45"/>
              </a:cxn>
              <a:cxn ang="T77">
                <a:pos x="T46" y="T47"/>
              </a:cxn>
              <a:cxn ang="T78">
                <a:pos x="T48" y="T49"/>
              </a:cxn>
              <a:cxn ang="T79">
                <a:pos x="T50" y="T51"/>
              </a:cxn>
              <a:cxn ang="T80">
                <a:pos x="T52" y="T53"/>
              </a:cxn>
            </a:cxnLst>
            <a:rect l="0" t="0" r="r" b="b"/>
            <a:pathLst>
              <a:path w="812" h="1978">
                <a:moveTo>
                  <a:pt x="812" y="0"/>
                </a:moveTo>
                <a:cubicBezTo>
                  <a:pt x="704" y="1"/>
                  <a:pt x="596" y="22"/>
                  <a:pt x="493" y="63"/>
                </a:cubicBezTo>
                <a:cubicBezTo>
                  <a:pt x="460" y="79"/>
                  <a:pt x="429" y="98"/>
                  <a:pt x="398" y="120"/>
                </a:cubicBezTo>
                <a:cubicBezTo>
                  <a:pt x="258" y="221"/>
                  <a:pt x="224" y="332"/>
                  <a:pt x="163" y="487"/>
                </a:cubicBezTo>
                <a:cubicBezTo>
                  <a:pt x="151" y="517"/>
                  <a:pt x="133" y="548"/>
                  <a:pt x="126" y="580"/>
                </a:cubicBezTo>
                <a:cubicBezTo>
                  <a:pt x="119" y="615"/>
                  <a:pt x="127" y="627"/>
                  <a:pt x="134" y="645"/>
                </a:cubicBezTo>
                <a:cubicBezTo>
                  <a:pt x="145" y="670"/>
                  <a:pt x="144" y="686"/>
                  <a:pt x="133" y="712"/>
                </a:cubicBezTo>
                <a:cubicBezTo>
                  <a:pt x="97" y="789"/>
                  <a:pt x="65" y="867"/>
                  <a:pt x="20" y="940"/>
                </a:cubicBezTo>
                <a:cubicBezTo>
                  <a:pt x="12" y="952"/>
                  <a:pt x="2" y="968"/>
                  <a:pt x="1" y="985"/>
                </a:cubicBezTo>
                <a:cubicBezTo>
                  <a:pt x="0" y="1009"/>
                  <a:pt x="11" y="1033"/>
                  <a:pt x="35" y="1042"/>
                </a:cubicBezTo>
                <a:cubicBezTo>
                  <a:pt x="52" y="1048"/>
                  <a:pt x="71" y="1046"/>
                  <a:pt x="89" y="1055"/>
                </a:cubicBezTo>
                <a:cubicBezTo>
                  <a:pt x="130" y="1075"/>
                  <a:pt x="124" y="1111"/>
                  <a:pt x="103" y="1141"/>
                </a:cubicBezTo>
                <a:cubicBezTo>
                  <a:pt x="96" y="1152"/>
                  <a:pt x="89" y="1162"/>
                  <a:pt x="88" y="1171"/>
                </a:cubicBezTo>
                <a:cubicBezTo>
                  <a:pt x="85" y="1188"/>
                  <a:pt x="90" y="1203"/>
                  <a:pt x="113" y="1213"/>
                </a:cubicBezTo>
                <a:cubicBezTo>
                  <a:pt x="120" y="1217"/>
                  <a:pt x="130" y="1220"/>
                  <a:pt x="141" y="1223"/>
                </a:cubicBezTo>
                <a:cubicBezTo>
                  <a:pt x="131" y="1229"/>
                  <a:pt x="123" y="1235"/>
                  <a:pt x="118" y="1241"/>
                </a:cubicBezTo>
                <a:cubicBezTo>
                  <a:pt x="94" y="1265"/>
                  <a:pt x="114" y="1288"/>
                  <a:pt x="136" y="1302"/>
                </a:cubicBezTo>
                <a:cubicBezTo>
                  <a:pt x="150" y="1311"/>
                  <a:pt x="159" y="1319"/>
                  <a:pt x="151" y="1336"/>
                </a:cubicBezTo>
                <a:cubicBezTo>
                  <a:pt x="142" y="1356"/>
                  <a:pt x="139" y="1376"/>
                  <a:pt x="139" y="1395"/>
                </a:cubicBezTo>
                <a:cubicBezTo>
                  <a:pt x="140" y="1444"/>
                  <a:pt x="166" y="1490"/>
                  <a:pt x="215" y="1503"/>
                </a:cubicBezTo>
                <a:cubicBezTo>
                  <a:pt x="277" y="1519"/>
                  <a:pt x="371" y="1505"/>
                  <a:pt x="436" y="1509"/>
                </a:cubicBezTo>
                <a:cubicBezTo>
                  <a:pt x="483" y="1513"/>
                  <a:pt x="520" y="1530"/>
                  <a:pt x="541" y="1580"/>
                </a:cubicBezTo>
                <a:cubicBezTo>
                  <a:pt x="550" y="1602"/>
                  <a:pt x="555" y="1624"/>
                  <a:pt x="560" y="1647"/>
                </a:cubicBezTo>
                <a:cubicBezTo>
                  <a:pt x="577" y="1730"/>
                  <a:pt x="616" y="1769"/>
                  <a:pt x="644" y="1842"/>
                </a:cubicBezTo>
                <a:cubicBezTo>
                  <a:pt x="660" y="1883"/>
                  <a:pt x="660" y="1929"/>
                  <a:pt x="607" y="1978"/>
                </a:cubicBezTo>
                <a:cubicBezTo>
                  <a:pt x="812" y="1978"/>
                  <a:pt x="812" y="1978"/>
                  <a:pt x="812" y="1978"/>
                </a:cubicBezTo>
                <a:cubicBezTo>
                  <a:pt x="812" y="0"/>
                  <a:pt x="812" y="0"/>
                  <a:pt x="8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60" name="Freeform 7"/>
          <p:cNvSpPr>
            <a:spLocks noChangeAspect="1"/>
          </p:cNvSpPr>
          <p:nvPr/>
        </p:nvSpPr>
        <p:spPr bwMode="auto">
          <a:xfrm>
            <a:off x="1782445" y="1141730"/>
            <a:ext cx="1153160" cy="710565"/>
          </a:xfrm>
          <a:custGeom>
            <a:avLst/>
            <a:gdLst>
              <a:gd name="T0" fmla="*/ 2147483646 w 1500"/>
              <a:gd name="T1" fmla="*/ 2147483646 h 922"/>
              <a:gd name="T2" fmla="*/ 2147483646 w 1500"/>
              <a:gd name="T3" fmla="*/ 2147483646 h 922"/>
              <a:gd name="T4" fmla="*/ 2147483646 w 1500"/>
              <a:gd name="T5" fmla="*/ 2147483646 h 922"/>
              <a:gd name="T6" fmla="*/ 2147483646 w 1500"/>
              <a:gd name="T7" fmla="*/ 2147483646 h 922"/>
              <a:gd name="T8" fmla="*/ 2147483646 w 1500"/>
              <a:gd name="T9" fmla="*/ 2147483646 h 922"/>
              <a:gd name="T10" fmla="*/ 2147483646 w 1500"/>
              <a:gd name="T11" fmla="*/ 2147483646 h 922"/>
              <a:gd name="T12" fmla="*/ 2147483646 w 1500"/>
              <a:gd name="T13" fmla="*/ 2147483646 h 922"/>
              <a:gd name="T14" fmla="*/ 2147483646 w 1500"/>
              <a:gd name="T15" fmla="*/ 2147483646 h 922"/>
              <a:gd name="T16" fmla="*/ 2147483646 w 1500"/>
              <a:gd name="T17" fmla="*/ 2147483646 h 922"/>
              <a:gd name="T18" fmla="*/ 0 w 1500"/>
              <a:gd name="T19" fmla="*/ 2147483646 h 922"/>
              <a:gd name="T20" fmla="*/ 2147483646 w 1500"/>
              <a:gd name="T21" fmla="*/ 2147483646 h 92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500" h="922">
                <a:moveTo>
                  <a:pt x="1466" y="922"/>
                </a:moveTo>
                <a:cubicBezTo>
                  <a:pt x="1476" y="885"/>
                  <a:pt x="1483" y="847"/>
                  <a:pt x="1485" y="808"/>
                </a:cubicBezTo>
                <a:cubicBezTo>
                  <a:pt x="1500" y="579"/>
                  <a:pt x="1388" y="291"/>
                  <a:pt x="1196" y="156"/>
                </a:cubicBezTo>
                <a:cubicBezTo>
                  <a:pt x="981" y="18"/>
                  <a:pt x="693" y="0"/>
                  <a:pt x="442" y="100"/>
                </a:cubicBezTo>
                <a:cubicBezTo>
                  <a:pt x="409" y="116"/>
                  <a:pt x="378" y="135"/>
                  <a:pt x="347" y="157"/>
                </a:cubicBezTo>
                <a:cubicBezTo>
                  <a:pt x="207" y="258"/>
                  <a:pt x="173" y="369"/>
                  <a:pt x="112" y="524"/>
                </a:cubicBezTo>
                <a:cubicBezTo>
                  <a:pt x="100" y="554"/>
                  <a:pt x="82" y="585"/>
                  <a:pt x="75" y="617"/>
                </a:cubicBezTo>
                <a:cubicBezTo>
                  <a:pt x="68" y="652"/>
                  <a:pt x="76" y="664"/>
                  <a:pt x="83" y="682"/>
                </a:cubicBezTo>
                <a:cubicBezTo>
                  <a:pt x="94" y="707"/>
                  <a:pt x="93" y="723"/>
                  <a:pt x="82" y="749"/>
                </a:cubicBezTo>
                <a:cubicBezTo>
                  <a:pt x="55" y="807"/>
                  <a:pt x="30" y="866"/>
                  <a:pt x="0" y="922"/>
                </a:cubicBezTo>
                <a:cubicBezTo>
                  <a:pt x="1466" y="922"/>
                  <a:pt x="1466" y="922"/>
                  <a:pt x="1466" y="922"/>
                </a:cubicBezTo>
                <a:close/>
              </a:path>
            </a:pathLst>
          </a:custGeom>
          <a:solidFill>
            <a:srgbClr val="E7291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62" name="Freeform 8"/>
          <p:cNvSpPr>
            <a:spLocks noChangeAspect="1"/>
          </p:cNvSpPr>
          <p:nvPr/>
        </p:nvSpPr>
        <p:spPr bwMode="auto">
          <a:xfrm>
            <a:off x="1782445" y="1178560"/>
            <a:ext cx="563245" cy="673735"/>
          </a:xfrm>
          <a:custGeom>
            <a:avLst/>
            <a:gdLst>
              <a:gd name="T0" fmla="*/ 2147483646 w 761"/>
              <a:gd name="T1" fmla="*/ 0 h 885"/>
              <a:gd name="T2" fmla="*/ 2147483646 w 761"/>
              <a:gd name="T3" fmla="*/ 2147483646 h 885"/>
              <a:gd name="T4" fmla="*/ 2147483646 w 761"/>
              <a:gd name="T5" fmla="*/ 2147483646 h 885"/>
              <a:gd name="T6" fmla="*/ 2147483646 w 761"/>
              <a:gd name="T7" fmla="*/ 2147483646 h 885"/>
              <a:gd name="T8" fmla="*/ 2147483646 w 761"/>
              <a:gd name="T9" fmla="*/ 2147483646 h 885"/>
              <a:gd name="T10" fmla="*/ 2147483646 w 761"/>
              <a:gd name="T11" fmla="*/ 2147483646 h 885"/>
              <a:gd name="T12" fmla="*/ 2147483646 w 761"/>
              <a:gd name="T13" fmla="*/ 2147483646 h 885"/>
              <a:gd name="T14" fmla="*/ 0 w 761"/>
              <a:gd name="T15" fmla="*/ 2147483646 h 885"/>
              <a:gd name="T16" fmla="*/ 2147483646 w 761"/>
              <a:gd name="T17" fmla="*/ 2147483646 h 885"/>
              <a:gd name="T18" fmla="*/ 2147483646 w 761"/>
              <a:gd name="T19" fmla="*/ 0 h 88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61" h="885">
                <a:moveTo>
                  <a:pt x="761" y="0"/>
                </a:moveTo>
                <a:cubicBezTo>
                  <a:pt x="653" y="1"/>
                  <a:pt x="545" y="22"/>
                  <a:pt x="442" y="63"/>
                </a:cubicBezTo>
                <a:cubicBezTo>
                  <a:pt x="409" y="79"/>
                  <a:pt x="378" y="98"/>
                  <a:pt x="347" y="120"/>
                </a:cubicBezTo>
                <a:cubicBezTo>
                  <a:pt x="207" y="221"/>
                  <a:pt x="173" y="332"/>
                  <a:pt x="112" y="487"/>
                </a:cubicBezTo>
                <a:cubicBezTo>
                  <a:pt x="100" y="517"/>
                  <a:pt x="82" y="548"/>
                  <a:pt x="75" y="580"/>
                </a:cubicBezTo>
                <a:cubicBezTo>
                  <a:pt x="68" y="615"/>
                  <a:pt x="76" y="627"/>
                  <a:pt x="83" y="645"/>
                </a:cubicBezTo>
                <a:cubicBezTo>
                  <a:pt x="94" y="670"/>
                  <a:pt x="93" y="686"/>
                  <a:pt x="82" y="712"/>
                </a:cubicBezTo>
                <a:cubicBezTo>
                  <a:pt x="55" y="770"/>
                  <a:pt x="30" y="829"/>
                  <a:pt x="0" y="885"/>
                </a:cubicBezTo>
                <a:cubicBezTo>
                  <a:pt x="761" y="885"/>
                  <a:pt x="761" y="885"/>
                  <a:pt x="761" y="885"/>
                </a:cubicBezTo>
                <a:cubicBezTo>
                  <a:pt x="761" y="0"/>
                  <a:pt x="761" y="0"/>
                  <a:pt x="761" y="0"/>
                </a:cubicBezTo>
                <a:close/>
              </a:path>
            </a:pathLst>
          </a:custGeom>
          <a:solidFill>
            <a:srgbClr val="009E9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63" name="Freeform 9"/>
          <p:cNvSpPr>
            <a:spLocks noChangeAspect="1"/>
          </p:cNvSpPr>
          <p:nvPr/>
        </p:nvSpPr>
        <p:spPr bwMode="auto">
          <a:xfrm>
            <a:off x="777642" y="2410858"/>
            <a:ext cx="55308" cy="176196"/>
          </a:xfrm>
          <a:custGeom>
            <a:avLst/>
            <a:gdLst>
              <a:gd name="T0" fmla="*/ 2147483646 w 164"/>
              <a:gd name="T1" fmla="*/ 0 h 544"/>
              <a:gd name="T2" fmla="*/ 2147483646 w 164"/>
              <a:gd name="T3" fmla="*/ 2147483646 h 544"/>
              <a:gd name="T4" fmla="*/ 2147483646 w 164"/>
              <a:gd name="T5" fmla="*/ 2147483646 h 544"/>
              <a:gd name="T6" fmla="*/ 2147483646 w 164"/>
              <a:gd name="T7" fmla="*/ 2147483646 h 544"/>
              <a:gd name="T8" fmla="*/ 2147483646 w 164"/>
              <a:gd name="T9" fmla="*/ 2147483646 h 544"/>
              <a:gd name="T10" fmla="*/ 0 w 164"/>
              <a:gd name="T11" fmla="*/ 2147483646 h 544"/>
              <a:gd name="T12" fmla="*/ 2147483646 w 164"/>
              <a:gd name="T13" fmla="*/ 0 h 544"/>
              <a:gd name="T14" fmla="*/ 2147483646 w 164"/>
              <a:gd name="T15" fmla="*/ 0 h 544"/>
              <a:gd name="T16" fmla="*/ 2147483646 w 164"/>
              <a:gd name="T17" fmla="*/ 0 h 544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164" h="544">
                <a:moveTo>
                  <a:pt x="164" y="0"/>
                </a:moveTo>
                <a:lnTo>
                  <a:pt x="164" y="544"/>
                </a:lnTo>
                <a:lnTo>
                  <a:pt x="72" y="544"/>
                </a:lnTo>
                <a:lnTo>
                  <a:pt x="72" y="75"/>
                </a:lnTo>
                <a:lnTo>
                  <a:pt x="41" y="134"/>
                </a:lnTo>
                <a:lnTo>
                  <a:pt x="0" y="110"/>
                </a:lnTo>
                <a:lnTo>
                  <a:pt x="63" y="0"/>
                </a:lnTo>
                <a:lnTo>
                  <a:pt x="1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64" name="Freeform 10"/>
          <p:cNvSpPr>
            <a:spLocks noChangeAspect="1"/>
          </p:cNvSpPr>
          <p:nvPr/>
        </p:nvSpPr>
        <p:spPr bwMode="auto">
          <a:xfrm>
            <a:off x="1109430" y="2410858"/>
            <a:ext cx="81382" cy="176196"/>
          </a:xfrm>
          <a:custGeom>
            <a:avLst/>
            <a:gdLst>
              <a:gd name="T0" fmla="*/ 2147483646 w 110"/>
              <a:gd name="T1" fmla="*/ 2147483646 h 249"/>
              <a:gd name="T2" fmla="*/ 2147483646 w 110"/>
              <a:gd name="T3" fmla="*/ 2147483646 h 249"/>
              <a:gd name="T4" fmla="*/ 2147483646 w 110"/>
              <a:gd name="T5" fmla="*/ 2147483646 h 249"/>
              <a:gd name="T6" fmla="*/ 2147483646 w 110"/>
              <a:gd name="T7" fmla="*/ 2147483646 h 249"/>
              <a:gd name="T8" fmla="*/ 2147483646 w 110"/>
              <a:gd name="T9" fmla="*/ 0 h 249"/>
              <a:gd name="T10" fmla="*/ 2147483646 w 110"/>
              <a:gd name="T11" fmla="*/ 0 h 249"/>
              <a:gd name="T12" fmla="*/ 2147483646 w 110"/>
              <a:gd name="T13" fmla="*/ 2147483646 h 249"/>
              <a:gd name="T14" fmla="*/ 0 w 110"/>
              <a:gd name="T15" fmla="*/ 2147483646 h 249"/>
              <a:gd name="T16" fmla="*/ 0 w 110"/>
              <a:gd name="T17" fmla="*/ 2147483646 h 249"/>
              <a:gd name="T18" fmla="*/ 2147483646 w 110"/>
              <a:gd name="T19" fmla="*/ 2147483646 h 249"/>
              <a:gd name="T20" fmla="*/ 2147483646 w 110"/>
              <a:gd name="T21" fmla="*/ 2147483646 h 249"/>
              <a:gd name="T22" fmla="*/ 2147483646 w 110"/>
              <a:gd name="T23" fmla="*/ 2147483646 h 249"/>
              <a:gd name="T24" fmla="*/ 2147483646 w 110"/>
              <a:gd name="T25" fmla="*/ 2147483646 h 249"/>
              <a:gd name="T26" fmla="*/ 0 w 110"/>
              <a:gd name="T27" fmla="*/ 2147483646 h 249"/>
              <a:gd name="T28" fmla="*/ 0 w 110"/>
              <a:gd name="T29" fmla="*/ 2147483646 h 249"/>
              <a:gd name="T30" fmla="*/ 2147483646 w 110"/>
              <a:gd name="T31" fmla="*/ 2147483646 h 249"/>
              <a:gd name="T32" fmla="*/ 2147483646 w 110"/>
              <a:gd name="T33" fmla="*/ 2147483646 h 249"/>
              <a:gd name="T34" fmla="*/ 2147483646 w 110"/>
              <a:gd name="T35" fmla="*/ 2147483646 h 249"/>
              <a:gd name="T36" fmla="*/ 2147483646 w 110"/>
              <a:gd name="T37" fmla="*/ 2147483646 h 24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10" h="249">
                <a:moveTo>
                  <a:pt x="105" y="98"/>
                </a:moveTo>
                <a:cubicBezTo>
                  <a:pt x="109" y="92"/>
                  <a:pt x="110" y="86"/>
                  <a:pt x="110" y="79"/>
                </a:cubicBezTo>
                <a:cubicBezTo>
                  <a:pt x="110" y="38"/>
                  <a:pt x="110" y="38"/>
                  <a:pt x="110" y="38"/>
                </a:cubicBezTo>
                <a:cubicBezTo>
                  <a:pt x="110" y="28"/>
                  <a:pt x="107" y="19"/>
                  <a:pt x="99" y="11"/>
                </a:cubicBezTo>
                <a:cubicBezTo>
                  <a:pt x="92" y="4"/>
                  <a:pt x="83" y="0"/>
                  <a:pt x="72" y="0"/>
                </a:cubicBezTo>
                <a:cubicBezTo>
                  <a:pt x="38" y="0"/>
                  <a:pt x="38" y="0"/>
                  <a:pt x="38" y="0"/>
                </a:cubicBezTo>
                <a:cubicBezTo>
                  <a:pt x="28" y="0"/>
                  <a:pt x="19" y="4"/>
                  <a:pt x="11" y="11"/>
                </a:cubicBezTo>
                <a:cubicBezTo>
                  <a:pt x="4" y="19"/>
                  <a:pt x="0" y="28"/>
                  <a:pt x="0" y="38"/>
                </a:cubicBezTo>
                <a:cubicBezTo>
                  <a:pt x="0" y="70"/>
                  <a:pt x="0" y="70"/>
                  <a:pt x="0" y="70"/>
                </a:cubicBezTo>
                <a:cubicBezTo>
                  <a:pt x="41" y="70"/>
                  <a:pt x="41" y="70"/>
                  <a:pt x="41" y="70"/>
                </a:cubicBezTo>
                <a:cubicBezTo>
                  <a:pt x="41" y="35"/>
                  <a:pt x="41" y="35"/>
                  <a:pt x="41" y="35"/>
                </a:cubicBezTo>
                <a:cubicBezTo>
                  <a:pt x="69" y="35"/>
                  <a:pt x="69" y="35"/>
                  <a:pt x="69" y="35"/>
                </a:cubicBezTo>
                <a:cubicBezTo>
                  <a:pt x="69" y="91"/>
                  <a:pt x="69" y="91"/>
                  <a:pt x="69" y="91"/>
                </a:cubicBezTo>
                <a:cubicBezTo>
                  <a:pt x="0" y="215"/>
                  <a:pt x="0" y="215"/>
                  <a:pt x="0" y="215"/>
                </a:cubicBezTo>
                <a:cubicBezTo>
                  <a:pt x="0" y="249"/>
                  <a:pt x="0" y="249"/>
                  <a:pt x="0" y="249"/>
                </a:cubicBezTo>
                <a:cubicBezTo>
                  <a:pt x="110" y="249"/>
                  <a:pt x="110" y="249"/>
                  <a:pt x="110" y="249"/>
                </a:cubicBezTo>
                <a:cubicBezTo>
                  <a:pt x="110" y="215"/>
                  <a:pt x="110" y="215"/>
                  <a:pt x="110" y="215"/>
                </a:cubicBezTo>
                <a:cubicBezTo>
                  <a:pt x="40" y="215"/>
                  <a:pt x="40" y="215"/>
                  <a:pt x="40" y="215"/>
                </a:cubicBezTo>
                <a:cubicBezTo>
                  <a:pt x="105" y="98"/>
                  <a:pt x="105" y="98"/>
                  <a:pt x="105" y="9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>
              <a:solidFill>
                <a:prstClr val="black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67" name="Freeform 44"/>
          <p:cNvSpPr>
            <a:spLocks noChangeAspect="1" noEditPoints="1"/>
          </p:cNvSpPr>
          <p:nvPr/>
        </p:nvSpPr>
        <p:spPr bwMode="auto">
          <a:xfrm>
            <a:off x="1084573" y="2131457"/>
            <a:ext cx="106666" cy="101926"/>
          </a:xfrm>
          <a:custGeom>
            <a:avLst/>
            <a:gdLst>
              <a:gd name="T0" fmla="*/ 2147483646 w 143"/>
              <a:gd name="T1" fmla="*/ 2147483646 h 144"/>
              <a:gd name="T2" fmla="*/ 2147483646 w 143"/>
              <a:gd name="T3" fmla="*/ 2147483646 h 144"/>
              <a:gd name="T4" fmla="*/ 2147483646 w 143"/>
              <a:gd name="T5" fmla="*/ 2147483646 h 144"/>
              <a:gd name="T6" fmla="*/ 2147483646 w 143"/>
              <a:gd name="T7" fmla="*/ 2147483646 h 144"/>
              <a:gd name="T8" fmla="*/ 2147483646 w 143"/>
              <a:gd name="T9" fmla="*/ 2147483646 h 144"/>
              <a:gd name="T10" fmla="*/ 2147483646 w 143"/>
              <a:gd name="T11" fmla="*/ 2147483646 h 144"/>
              <a:gd name="T12" fmla="*/ 2147483646 w 143"/>
              <a:gd name="T13" fmla="*/ 2147483646 h 144"/>
              <a:gd name="T14" fmla="*/ 2147483646 w 143"/>
              <a:gd name="T15" fmla="*/ 2147483646 h 144"/>
              <a:gd name="T16" fmla="*/ 2147483646 w 143"/>
              <a:gd name="T17" fmla="*/ 2147483646 h 144"/>
              <a:gd name="T18" fmla="*/ 2147483646 w 143"/>
              <a:gd name="T19" fmla="*/ 2147483646 h 144"/>
              <a:gd name="T20" fmla="*/ 2147483646 w 143"/>
              <a:gd name="T21" fmla="*/ 2147483646 h 144"/>
              <a:gd name="T22" fmla="*/ 2147483646 w 143"/>
              <a:gd name="T23" fmla="*/ 2147483646 h 144"/>
              <a:gd name="T24" fmla="*/ 2147483646 w 143"/>
              <a:gd name="T25" fmla="*/ 2147483646 h 144"/>
              <a:gd name="T26" fmla="*/ 2147483646 w 143"/>
              <a:gd name="T27" fmla="*/ 2147483646 h 144"/>
              <a:gd name="T28" fmla="*/ 2147483646 w 143"/>
              <a:gd name="T29" fmla="*/ 2147483646 h 144"/>
              <a:gd name="T30" fmla="*/ 2147483646 w 143"/>
              <a:gd name="T31" fmla="*/ 2147483646 h 144"/>
              <a:gd name="T32" fmla="*/ 0 w 143"/>
              <a:gd name="T33" fmla="*/ 2147483646 h 144"/>
              <a:gd name="T34" fmla="*/ 2147483646 w 143"/>
              <a:gd name="T35" fmla="*/ 2147483646 h 144"/>
              <a:gd name="T36" fmla="*/ 2147483646 w 143"/>
              <a:gd name="T37" fmla="*/ 2147483646 h 144"/>
              <a:gd name="T38" fmla="*/ 2147483646 w 143"/>
              <a:gd name="T39" fmla="*/ 2147483646 h 144"/>
              <a:gd name="T40" fmla="*/ 2147483646 w 143"/>
              <a:gd name="T41" fmla="*/ 2147483646 h 144"/>
              <a:gd name="T42" fmla="*/ 2147483646 w 143"/>
              <a:gd name="T43" fmla="*/ 2147483646 h 144"/>
              <a:gd name="T44" fmla="*/ 2147483646 w 143"/>
              <a:gd name="T45" fmla="*/ 2147483646 h 144"/>
              <a:gd name="T46" fmla="*/ 2147483646 w 143"/>
              <a:gd name="T47" fmla="*/ 2147483646 h 144"/>
              <a:gd name="T48" fmla="*/ 2147483646 w 143"/>
              <a:gd name="T49" fmla="*/ 2147483646 h 144"/>
              <a:gd name="T50" fmla="*/ 2147483646 w 143"/>
              <a:gd name="T51" fmla="*/ 2147483646 h 144"/>
              <a:gd name="T52" fmla="*/ 2147483646 w 143"/>
              <a:gd name="T53" fmla="*/ 2147483646 h 144"/>
              <a:gd name="T54" fmla="*/ 2147483646 w 143"/>
              <a:gd name="T55" fmla="*/ 2147483646 h 144"/>
              <a:gd name="T56" fmla="*/ 2147483646 w 143"/>
              <a:gd name="T57" fmla="*/ 2147483646 h 144"/>
              <a:gd name="T58" fmla="*/ 2147483646 w 143"/>
              <a:gd name="T59" fmla="*/ 2147483646 h 144"/>
              <a:gd name="T60" fmla="*/ 2147483646 w 143"/>
              <a:gd name="T61" fmla="*/ 2147483646 h 144"/>
              <a:gd name="T62" fmla="*/ 2147483646 w 143"/>
              <a:gd name="T63" fmla="*/ 2147483646 h 144"/>
              <a:gd name="T64" fmla="*/ 2147483646 w 143"/>
              <a:gd name="T65" fmla="*/ 2147483646 h 144"/>
              <a:gd name="T66" fmla="*/ 2147483646 w 143"/>
              <a:gd name="T67" fmla="*/ 2147483646 h 144"/>
              <a:gd name="T68" fmla="*/ 2147483646 w 143"/>
              <a:gd name="T69" fmla="*/ 2147483646 h 144"/>
              <a:gd name="T70" fmla="*/ 2147483646 w 143"/>
              <a:gd name="T71" fmla="*/ 2147483646 h 144"/>
              <a:gd name="T72" fmla="*/ 2147483646 w 143"/>
              <a:gd name="T73" fmla="*/ 2147483646 h 144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0" t="0" r="r" b="b"/>
            <a:pathLst>
              <a:path w="143" h="144">
                <a:moveTo>
                  <a:pt x="70" y="40"/>
                </a:moveTo>
                <a:cubicBezTo>
                  <a:pt x="75" y="41"/>
                  <a:pt x="80" y="42"/>
                  <a:pt x="84" y="45"/>
                </a:cubicBezTo>
                <a:cubicBezTo>
                  <a:pt x="79" y="50"/>
                  <a:pt x="79" y="50"/>
                  <a:pt x="79" y="50"/>
                </a:cubicBezTo>
                <a:cubicBezTo>
                  <a:pt x="76" y="49"/>
                  <a:pt x="73" y="48"/>
                  <a:pt x="70" y="47"/>
                </a:cubicBezTo>
                <a:cubicBezTo>
                  <a:pt x="70" y="61"/>
                  <a:pt x="70" y="61"/>
                  <a:pt x="70" y="61"/>
                </a:cubicBezTo>
                <a:cubicBezTo>
                  <a:pt x="72" y="62"/>
                  <a:pt x="74" y="63"/>
                  <a:pt x="75" y="64"/>
                </a:cubicBezTo>
                <a:cubicBezTo>
                  <a:pt x="106" y="32"/>
                  <a:pt x="106" y="32"/>
                  <a:pt x="106" y="32"/>
                </a:cubicBezTo>
                <a:cubicBezTo>
                  <a:pt x="105" y="18"/>
                  <a:pt x="105" y="18"/>
                  <a:pt x="105" y="18"/>
                </a:cubicBezTo>
                <a:cubicBezTo>
                  <a:pt x="123" y="0"/>
                  <a:pt x="123" y="0"/>
                  <a:pt x="123" y="0"/>
                </a:cubicBezTo>
                <a:cubicBezTo>
                  <a:pt x="125" y="19"/>
                  <a:pt x="125" y="19"/>
                  <a:pt x="125" y="19"/>
                </a:cubicBezTo>
                <a:cubicBezTo>
                  <a:pt x="143" y="21"/>
                  <a:pt x="143" y="21"/>
                  <a:pt x="143" y="21"/>
                </a:cubicBezTo>
                <a:cubicBezTo>
                  <a:pt x="125" y="39"/>
                  <a:pt x="125" y="39"/>
                  <a:pt x="125" y="39"/>
                </a:cubicBezTo>
                <a:cubicBezTo>
                  <a:pt x="111" y="37"/>
                  <a:pt x="111" y="37"/>
                  <a:pt x="111" y="37"/>
                </a:cubicBezTo>
                <a:cubicBezTo>
                  <a:pt x="80" y="68"/>
                  <a:pt x="80" y="68"/>
                  <a:pt x="80" y="68"/>
                </a:cubicBezTo>
                <a:cubicBezTo>
                  <a:pt x="81" y="70"/>
                  <a:pt x="82" y="72"/>
                  <a:pt x="82" y="74"/>
                </a:cubicBezTo>
                <a:cubicBezTo>
                  <a:pt x="96" y="74"/>
                  <a:pt x="96" y="74"/>
                  <a:pt x="96" y="74"/>
                </a:cubicBezTo>
                <a:cubicBezTo>
                  <a:pt x="96" y="70"/>
                  <a:pt x="95" y="67"/>
                  <a:pt x="94" y="65"/>
                </a:cubicBezTo>
                <a:cubicBezTo>
                  <a:pt x="99" y="59"/>
                  <a:pt x="99" y="59"/>
                  <a:pt x="99" y="59"/>
                </a:cubicBezTo>
                <a:cubicBezTo>
                  <a:pt x="101" y="64"/>
                  <a:pt x="103" y="69"/>
                  <a:pt x="103" y="74"/>
                </a:cubicBezTo>
                <a:cubicBezTo>
                  <a:pt x="117" y="74"/>
                  <a:pt x="117" y="74"/>
                  <a:pt x="117" y="74"/>
                </a:cubicBezTo>
                <a:cubicBezTo>
                  <a:pt x="116" y="65"/>
                  <a:pt x="114" y="56"/>
                  <a:pt x="109" y="49"/>
                </a:cubicBezTo>
                <a:cubicBezTo>
                  <a:pt x="114" y="44"/>
                  <a:pt x="114" y="44"/>
                  <a:pt x="114" y="44"/>
                </a:cubicBezTo>
                <a:cubicBezTo>
                  <a:pt x="114" y="45"/>
                  <a:pt x="114" y="45"/>
                  <a:pt x="114" y="45"/>
                </a:cubicBezTo>
                <a:cubicBezTo>
                  <a:pt x="120" y="53"/>
                  <a:pt x="123" y="63"/>
                  <a:pt x="124" y="74"/>
                </a:cubicBezTo>
                <a:cubicBezTo>
                  <a:pt x="133" y="74"/>
                  <a:pt x="133" y="74"/>
                  <a:pt x="133" y="74"/>
                </a:cubicBezTo>
                <a:cubicBezTo>
                  <a:pt x="133" y="81"/>
                  <a:pt x="133" y="81"/>
                  <a:pt x="133" y="81"/>
                </a:cubicBezTo>
                <a:cubicBezTo>
                  <a:pt x="124" y="81"/>
                  <a:pt x="124" y="81"/>
                  <a:pt x="124" y="81"/>
                </a:cubicBezTo>
                <a:cubicBezTo>
                  <a:pt x="122" y="110"/>
                  <a:pt x="99" y="133"/>
                  <a:pt x="70" y="135"/>
                </a:cubicBezTo>
                <a:cubicBezTo>
                  <a:pt x="70" y="144"/>
                  <a:pt x="70" y="144"/>
                  <a:pt x="70" y="144"/>
                </a:cubicBezTo>
                <a:cubicBezTo>
                  <a:pt x="63" y="144"/>
                  <a:pt x="63" y="144"/>
                  <a:pt x="63" y="144"/>
                </a:cubicBezTo>
                <a:cubicBezTo>
                  <a:pt x="63" y="135"/>
                  <a:pt x="63" y="135"/>
                  <a:pt x="63" y="135"/>
                </a:cubicBezTo>
                <a:cubicBezTo>
                  <a:pt x="34" y="133"/>
                  <a:pt x="11" y="110"/>
                  <a:pt x="9" y="81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74"/>
                  <a:pt x="0" y="74"/>
                  <a:pt x="0" y="74"/>
                </a:cubicBezTo>
                <a:cubicBezTo>
                  <a:pt x="9" y="74"/>
                  <a:pt x="9" y="74"/>
                  <a:pt x="9" y="74"/>
                </a:cubicBezTo>
                <a:cubicBezTo>
                  <a:pt x="11" y="45"/>
                  <a:pt x="34" y="21"/>
                  <a:pt x="63" y="20"/>
                </a:cubicBezTo>
                <a:cubicBezTo>
                  <a:pt x="63" y="10"/>
                  <a:pt x="63" y="10"/>
                  <a:pt x="63" y="10"/>
                </a:cubicBezTo>
                <a:cubicBezTo>
                  <a:pt x="70" y="10"/>
                  <a:pt x="70" y="10"/>
                  <a:pt x="70" y="10"/>
                </a:cubicBezTo>
                <a:cubicBezTo>
                  <a:pt x="70" y="20"/>
                  <a:pt x="70" y="20"/>
                  <a:pt x="70" y="20"/>
                </a:cubicBezTo>
                <a:cubicBezTo>
                  <a:pt x="81" y="20"/>
                  <a:pt x="91" y="24"/>
                  <a:pt x="99" y="30"/>
                </a:cubicBezTo>
                <a:cubicBezTo>
                  <a:pt x="99" y="30"/>
                  <a:pt x="99" y="30"/>
                  <a:pt x="99" y="30"/>
                </a:cubicBezTo>
                <a:cubicBezTo>
                  <a:pt x="94" y="35"/>
                  <a:pt x="94" y="35"/>
                  <a:pt x="94" y="35"/>
                </a:cubicBezTo>
                <a:cubicBezTo>
                  <a:pt x="87" y="30"/>
                  <a:pt x="79" y="27"/>
                  <a:pt x="70" y="27"/>
                </a:cubicBezTo>
                <a:cubicBezTo>
                  <a:pt x="70" y="40"/>
                  <a:pt x="70" y="40"/>
                  <a:pt x="70" y="40"/>
                </a:cubicBezTo>
                <a:close/>
                <a:moveTo>
                  <a:pt x="82" y="81"/>
                </a:moveTo>
                <a:cubicBezTo>
                  <a:pt x="81" y="87"/>
                  <a:pt x="76" y="92"/>
                  <a:pt x="70" y="93"/>
                </a:cubicBezTo>
                <a:cubicBezTo>
                  <a:pt x="70" y="107"/>
                  <a:pt x="70" y="107"/>
                  <a:pt x="70" y="107"/>
                </a:cubicBezTo>
                <a:cubicBezTo>
                  <a:pt x="84" y="105"/>
                  <a:pt x="95" y="94"/>
                  <a:pt x="96" y="81"/>
                </a:cubicBezTo>
                <a:cubicBezTo>
                  <a:pt x="82" y="81"/>
                  <a:pt x="82" y="81"/>
                  <a:pt x="82" y="81"/>
                </a:cubicBezTo>
                <a:close/>
                <a:moveTo>
                  <a:pt x="63" y="93"/>
                </a:moveTo>
                <a:cubicBezTo>
                  <a:pt x="57" y="92"/>
                  <a:pt x="52" y="87"/>
                  <a:pt x="51" y="81"/>
                </a:cubicBezTo>
                <a:cubicBezTo>
                  <a:pt x="37" y="81"/>
                  <a:pt x="37" y="81"/>
                  <a:pt x="37" y="81"/>
                </a:cubicBezTo>
                <a:cubicBezTo>
                  <a:pt x="38" y="94"/>
                  <a:pt x="49" y="105"/>
                  <a:pt x="63" y="107"/>
                </a:cubicBezTo>
                <a:cubicBezTo>
                  <a:pt x="63" y="93"/>
                  <a:pt x="63" y="93"/>
                  <a:pt x="63" y="93"/>
                </a:cubicBezTo>
                <a:close/>
                <a:moveTo>
                  <a:pt x="51" y="74"/>
                </a:moveTo>
                <a:cubicBezTo>
                  <a:pt x="52" y="68"/>
                  <a:pt x="57" y="63"/>
                  <a:pt x="63" y="61"/>
                </a:cubicBezTo>
                <a:cubicBezTo>
                  <a:pt x="63" y="47"/>
                  <a:pt x="63" y="47"/>
                  <a:pt x="63" y="47"/>
                </a:cubicBezTo>
                <a:cubicBezTo>
                  <a:pt x="49" y="49"/>
                  <a:pt x="38" y="60"/>
                  <a:pt x="37" y="74"/>
                </a:cubicBezTo>
                <a:cubicBezTo>
                  <a:pt x="51" y="74"/>
                  <a:pt x="51" y="74"/>
                  <a:pt x="51" y="74"/>
                </a:cubicBezTo>
                <a:close/>
                <a:moveTo>
                  <a:pt x="63" y="27"/>
                </a:moveTo>
                <a:cubicBezTo>
                  <a:pt x="38" y="28"/>
                  <a:pt x="18" y="49"/>
                  <a:pt x="16" y="74"/>
                </a:cubicBezTo>
                <a:cubicBezTo>
                  <a:pt x="30" y="74"/>
                  <a:pt x="30" y="74"/>
                  <a:pt x="30" y="74"/>
                </a:cubicBezTo>
                <a:cubicBezTo>
                  <a:pt x="31" y="56"/>
                  <a:pt x="45" y="42"/>
                  <a:pt x="63" y="40"/>
                </a:cubicBezTo>
                <a:cubicBezTo>
                  <a:pt x="63" y="27"/>
                  <a:pt x="63" y="27"/>
                  <a:pt x="63" y="27"/>
                </a:cubicBezTo>
                <a:close/>
                <a:moveTo>
                  <a:pt x="63" y="128"/>
                </a:moveTo>
                <a:cubicBezTo>
                  <a:pt x="63" y="114"/>
                  <a:pt x="63" y="114"/>
                  <a:pt x="63" y="114"/>
                </a:cubicBezTo>
                <a:cubicBezTo>
                  <a:pt x="45" y="112"/>
                  <a:pt x="31" y="98"/>
                  <a:pt x="30" y="81"/>
                </a:cubicBezTo>
                <a:cubicBezTo>
                  <a:pt x="16" y="81"/>
                  <a:pt x="16" y="81"/>
                  <a:pt x="16" y="81"/>
                </a:cubicBezTo>
                <a:cubicBezTo>
                  <a:pt x="18" y="106"/>
                  <a:pt x="38" y="126"/>
                  <a:pt x="63" y="128"/>
                </a:cubicBezTo>
                <a:close/>
                <a:moveTo>
                  <a:pt x="70" y="114"/>
                </a:moveTo>
                <a:cubicBezTo>
                  <a:pt x="70" y="128"/>
                  <a:pt x="70" y="128"/>
                  <a:pt x="70" y="128"/>
                </a:cubicBezTo>
                <a:cubicBezTo>
                  <a:pt x="95" y="126"/>
                  <a:pt x="115" y="106"/>
                  <a:pt x="117" y="81"/>
                </a:cubicBezTo>
                <a:cubicBezTo>
                  <a:pt x="103" y="81"/>
                  <a:pt x="103" y="81"/>
                  <a:pt x="103" y="81"/>
                </a:cubicBezTo>
                <a:cubicBezTo>
                  <a:pt x="102" y="98"/>
                  <a:pt x="88" y="112"/>
                  <a:pt x="70" y="11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dirty="0">
              <a:solidFill>
                <a:prstClr val="black"/>
              </a:solidFill>
              <a:latin typeface="Arial" panose="020B0604020202020204"/>
              <a:ea typeface="宋体" panose="02010600030101010101" pitchFamily="2" charset="-122"/>
            </a:endParaRPr>
          </a:p>
        </p:txBody>
      </p:sp>
      <p:sp>
        <p:nvSpPr>
          <p:cNvPr id="69" name="文本框 19"/>
          <p:cNvSpPr txBox="1">
            <a:spLocks noChangeAspect="1" noChangeArrowheads="1"/>
          </p:cNvSpPr>
          <p:nvPr/>
        </p:nvSpPr>
        <p:spPr bwMode="auto">
          <a:xfrm>
            <a:off x="1295167" y="2018745"/>
            <a:ext cx="393479" cy="198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charset="-122"/>
                <a:ea typeface="等线" panose="02010600030101010101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增效</a:t>
            </a:r>
            <a:endParaRPr lang="zh-CN" altLang="en-US" sz="2000" b="1" dirty="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2" name="TextBox 11"/>
          <p:cNvSpPr txBox="1">
            <a:spLocks noChangeArrowheads="1"/>
          </p:cNvSpPr>
          <p:nvPr/>
        </p:nvSpPr>
        <p:spPr bwMode="auto">
          <a:xfrm flipH="1">
            <a:off x="131445" y="579120"/>
            <a:ext cx="1505585" cy="119888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1000" b="1" kern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lt"/>
              </a:rPr>
              <a:t>节约换炭成本</a:t>
            </a:r>
            <a:r>
              <a:rPr kumimoji="0" lang="en-US" altLang="zh-CN" sz="1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  </a:t>
            </a:r>
            <a:endParaRPr kumimoji="0" lang="en-US" altLang="zh-CN" sz="10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  <a:p>
            <a:pPr marR="0" lvl="0" indent="0" defTabSz="9144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对活性炭物尽其用，至其吸附完全饱和再更换，减少换炭次数，降低采购成本</a:t>
            </a:r>
            <a:endParaRPr kumimoji="0" lang="zh-CN" altLang="en-US" sz="10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</p:txBody>
      </p:sp>
      <p:sp>
        <p:nvSpPr>
          <p:cNvPr id="73" name="TextBox 11"/>
          <p:cNvSpPr txBox="1">
            <a:spLocks noChangeArrowheads="1"/>
          </p:cNvSpPr>
          <p:nvPr/>
        </p:nvSpPr>
        <p:spPr bwMode="auto">
          <a:xfrm flipH="1">
            <a:off x="3001010" y="579120"/>
            <a:ext cx="1505585" cy="119888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kumimoji="0" lang="en-US" altLang="zh-CN" sz="1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避免执法罚款 </a:t>
            </a:r>
            <a:endParaRPr kumimoji="0" lang="en-US" altLang="zh-CN" sz="10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  <a:p>
            <a:pPr marR="0" lvl="0" indent="0" defTabSz="9144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通过规范活性炭吸附设施预警问题后，符合政策要求，面对执法检查可实现无事不扰</a:t>
            </a:r>
            <a:endParaRPr kumimoji="0" lang="zh-CN" altLang="en-US" sz="10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</p:txBody>
      </p:sp>
      <p:sp>
        <p:nvSpPr>
          <p:cNvPr id="74" name="TextBox 11"/>
          <p:cNvSpPr txBox="1">
            <a:spLocks noChangeArrowheads="1"/>
          </p:cNvSpPr>
          <p:nvPr/>
        </p:nvSpPr>
        <p:spPr bwMode="auto">
          <a:xfrm flipH="1">
            <a:off x="131445" y="1852295"/>
            <a:ext cx="1505585" cy="998855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lang="zh-CN" altLang="en-US" sz="1000" b="1" kern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ea"/>
                <a:ea typeface="+mn-ea"/>
                <a:cs typeface="+mn-ea"/>
                <a:sym typeface="+mn-lt"/>
              </a:rPr>
              <a:t>节省人工成本</a:t>
            </a:r>
            <a:r>
              <a:rPr kumimoji="0" lang="en-US" altLang="zh-CN" sz="1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  </a:t>
            </a:r>
            <a:endParaRPr kumimoji="0" lang="en-US" altLang="zh-CN" sz="10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  <a:p>
            <a:pPr marR="0" lvl="0" indent="0" defTabSz="9144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自动生成电子台账，提升企业管理效能，减少纸质材料浪费</a:t>
            </a:r>
            <a:endParaRPr kumimoji="0" lang="zh-CN" altLang="en-US" sz="10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</p:txBody>
      </p:sp>
      <p:sp>
        <p:nvSpPr>
          <p:cNvPr id="75" name="TextBox 11"/>
          <p:cNvSpPr txBox="1">
            <a:spLocks noChangeArrowheads="1"/>
          </p:cNvSpPr>
          <p:nvPr/>
        </p:nvSpPr>
        <p:spPr bwMode="auto">
          <a:xfrm flipH="1">
            <a:off x="3001010" y="1989455"/>
            <a:ext cx="1505585" cy="79883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171450" marR="0" lvl="0" indent="-1714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l"/>
              <a:defRPr/>
            </a:pPr>
            <a:r>
              <a:rPr kumimoji="0" lang="en-US" altLang="zh-CN" sz="1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避免执法罚款 </a:t>
            </a:r>
            <a:endParaRPr kumimoji="0" lang="en-US" altLang="zh-CN" sz="10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  <a:p>
            <a:pPr marR="0" lvl="0" indent="0" defTabSz="914400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支持接入多个平台，满足监管部门的监管要求</a:t>
            </a:r>
            <a:endParaRPr kumimoji="0" lang="zh-CN" altLang="en-US" sz="100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</p:txBody>
      </p:sp>
      <p:cxnSp>
        <p:nvCxnSpPr>
          <p:cNvPr id="82" name="直接连接符 81"/>
          <p:cNvCxnSpPr/>
          <p:nvPr/>
        </p:nvCxnSpPr>
        <p:spPr>
          <a:xfrm>
            <a:off x="301625" y="3401695"/>
            <a:ext cx="4173855" cy="0"/>
          </a:xfrm>
          <a:prstGeom prst="line">
            <a:avLst/>
          </a:prstGeom>
          <a:ln w="1905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3" name="文本占位符 11"/>
          <p:cNvSpPr>
            <a:spLocks noGrp="1"/>
          </p:cNvSpPr>
          <p:nvPr/>
        </p:nvSpPr>
        <p:spPr>
          <a:xfrm>
            <a:off x="301625" y="3037840"/>
            <a:ext cx="4173855" cy="363855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1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400" b="1" dirty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应用场景</a:t>
            </a:r>
            <a:endParaRPr lang="zh-CN" altLang="en-US" sz="1400" b="1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" name="图片 3" descr="C:/Users/admin/Desktop/11.11-11.15/微信图片_20241113111953.png微信图片_20241113111953"/>
          <p:cNvPicPr>
            <a:picLocks noChangeAspect="1"/>
          </p:cNvPicPr>
          <p:nvPr/>
        </p:nvPicPr>
        <p:blipFill>
          <a:blip r:embed="rId1"/>
          <a:srcRect l="1199" r="1199"/>
          <a:stretch>
            <a:fillRect/>
          </a:stretch>
        </p:blipFill>
        <p:spPr>
          <a:xfrm>
            <a:off x="301625" y="3588385"/>
            <a:ext cx="4173855" cy="23304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DIAGRAM_VIRTUALLY_FRAME" val="{&quot;height&quot;:186.55,&quot;left&quot;:48.95,&quot;top&quot;:325.65,&quot;width&quot;:860.3}"/>
</p:tagLst>
</file>

<file path=ppt/tags/tag64.xml><?xml version="1.0" encoding="utf-8"?>
<p:tagLst xmlns:p="http://schemas.openxmlformats.org/presentationml/2006/main">
  <p:tag name="KSO_WM_DIAGRAM_VIRTUALLY_FRAME" val="{&quot;height&quot;:186.55,&quot;left&quot;:48.95,&quot;top&quot;:325.65,&quot;width&quot;:860.3}"/>
</p:tagLst>
</file>

<file path=ppt/tags/tag65.xml><?xml version="1.0" encoding="utf-8"?>
<p:tagLst xmlns:p="http://schemas.openxmlformats.org/presentationml/2006/main">
  <p:tag name="KSO_WM_DIAGRAM_VIRTUALLY_FRAME" val="{&quot;height&quot;:186.55,&quot;left&quot;:48.95,&quot;top&quot;:325.65,&quot;width&quot;:860.3}"/>
</p:tagLst>
</file>

<file path=ppt/tags/tag66.xml><?xml version="1.0" encoding="utf-8"?>
<p:tagLst xmlns:p="http://schemas.openxmlformats.org/presentationml/2006/main">
  <p:tag name="KSO_WM_DIAGRAM_VIRTUALLY_FRAME" val="{&quot;height&quot;:186.55,&quot;left&quot;:48.95,&quot;top&quot;:325.65,&quot;width&quot;:860.3}"/>
</p:tagLst>
</file>

<file path=ppt/tags/tag67.xml><?xml version="1.0" encoding="utf-8"?>
<p:tagLst xmlns:p="http://schemas.openxmlformats.org/presentationml/2006/main">
  <p:tag name="KSO_WM_DIAGRAM_VIRTUALLY_FRAME" val="{&quot;height&quot;:186.55,&quot;left&quot;:48.95,&quot;top&quot;:325.65,&quot;width&quot;:860.3}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commondata" val="eyJoZGlkIjoiMWU0Njg4NDVjODdlOTZmMDNmZDRmNjA4YzQ2YWI2MTA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648</Words>
  <Application>WPS 演示</Application>
  <PresentationFormat>宽屏</PresentationFormat>
  <Paragraphs>62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Arial</vt:lpstr>
      <vt:lpstr>等线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.</cp:lastModifiedBy>
  <cp:revision>160</cp:revision>
  <dcterms:created xsi:type="dcterms:W3CDTF">2019-06-19T02:08:00Z</dcterms:created>
  <dcterms:modified xsi:type="dcterms:W3CDTF">2024-11-13T05:06:12Z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0AC660E4000446C48C328F72B28827EE_11</vt:lpwstr>
  </property>
</Properties>
</file>