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4" r:id="rId8"/>
    <p:sldId id="275" r:id="rId9"/>
    <p:sldId id="263" r:id="rId10"/>
    <p:sldId id="264" r:id="rId11"/>
    <p:sldId id="259" r:id="rId12"/>
    <p:sldId id="276" r:id="rId13"/>
    <p:sldId id="278" r:id="rId14"/>
    <p:sldId id="260" r:id="rId15"/>
    <p:sldId id="261" r:id="rId16"/>
    <p:sldId id="277" r:id="rId17"/>
    <p:sldId id="262" r:id="rId18"/>
    <p:sldId id="271" r:id="rId19"/>
    <p:sldId id="272" r:id="rId20"/>
    <p:sldId id="27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0B0"/>
    <a:srgbClr val="BDD6FF"/>
    <a:srgbClr val="B3EBFF"/>
    <a:srgbClr val="9BC1FF"/>
    <a:srgbClr val="FF9B9B"/>
    <a:srgbClr val="79ACFF"/>
    <a:srgbClr val="FF7D7D"/>
    <a:srgbClr val="FFCDCD"/>
    <a:srgbClr val="29C7FF"/>
    <a:srgbClr val="FE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16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1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C9F0-C148-EE4E-B34D-05F3AB0CF71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1C33-704E-B04D-98B0-4536FF2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android-intent-tutorial" TargetMode="External"/><Relationship Id="rId4" Type="http://schemas.openxmlformats.org/officeDocument/2006/relationships/hyperlink" Target="https://firebase.google.com/docs/reference/android/packages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http://www.androidauthority.com/android-studio-tutorial-beginners-637572/" TargetMode="External"/><Relationship Id="rId8" Type="http://schemas.openxmlformats.org/officeDocument/2006/relationships/hyperlink" Target="http://www.ijtre.com/images/scripts/2017041214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709.0682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495" y="876823"/>
            <a:ext cx="10946463" cy="2938066"/>
          </a:xfrm>
        </p:spPr>
        <p:txBody>
          <a:bodyPr>
            <a:normAutofit/>
          </a:bodyPr>
          <a:lstStyle/>
          <a:p>
            <a:r>
              <a:rPr lang="en-US" b="1" dirty="0" smtClean="0"/>
              <a:t>University Heights Connect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 Android Mobile App for the College Students of Newark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39" y="3814889"/>
            <a:ext cx="8045373" cy="1383412"/>
          </a:xfrm>
        </p:spPr>
        <p:txBody>
          <a:bodyPr>
            <a:noAutofit/>
          </a:bodyPr>
          <a:lstStyle/>
          <a:p>
            <a:r>
              <a:rPr lang="en-US" sz="2000" dirty="0" smtClean="0"/>
              <a:t>By: Jacob Yanicak</a:t>
            </a:r>
          </a:p>
          <a:p>
            <a:endParaRPr lang="en-US" sz="2000" dirty="0"/>
          </a:p>
          <a:p>
            <a:r>
              <a:rPr lang="en-US" sz="2000" dirty="0" smtClean="0"/>
              <a:t>Mentor: Dr. </a:t>
            </a:r>
            <a:r>
              <a:rPr lang="en-US" sz="2000" dirty="0" err="1" smtClean="0"/>
              <a:t>Yoo</a:t>
            </a:r>
            <a:r>
              <a:rPr lang="en-US" sz="2000" dirty="0" smtClean="0"/>
              <a:t> An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77" y="3405522"/>
            <a:ext cx="2202146" cy="2202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16" y="2764865"/>
            <a:ext cx="1845327" cy="34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682" y="189760"/>
            <a:ext cx="4535466" cy="1325563"/>
          </a:xfrm>
        </p:spPr>
        <p:txBody>
          <a:bodyPr/>
          <a:lstStyle/>
          <a:p>
            <a:r>
              <a:rPr lang="en-US" b="1" dirty="0" smtClean="0"/>
              <a:t>Registration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4682" cy="4351338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Contains a quick two fields, email and password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Sends a verification email to the email provided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User can’t log into the app until they have verified their email</a:t>
            </a:r>
          </a:p>
          <a:p>
            <a:pPr marL="0" indent="0">
              <a:spcBef>
                <a:spcPts val="200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48" y="381522"/>
            <a:ext cx="32131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392" y="89552"/>
            <a:ext cx="3170129" cy="1325563"/>
          </a:xfrm>
        </p:spPr>
        <p:txBody>
          <a:bodyPr/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783" y="1778370"/>
            <a:ext cx="7069898" cy="435133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Contains a scrollable list of posts created by the users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 single item has a title, description, date &amp; location, picture, and school (ECC, RU, or NJIT)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Feed updates in real-time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3" y="507826"/>
            <a:ext cx="3251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004" y="302495"/>
            <a:ext cx="5236923" cy="1325563"/>
          </a:xfrm>
        </p:spPr>
        <p:txBody>
          <a:bodyPr/>
          <a:lstStyle/>
          <a:p>
            <a:r>
              <a:rPr lang="en-US" b="1" dirty="0" smtClean="0"/>
              <a:t>Home Page (cont.)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2" y="100209"/>
            <a:ext cx="3468973" cy="65484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48328" y="1978786"/>
            <a:ext cx="68418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0"/>
              </a:spcBef>
            </a:pPr>
            <a:r>
              <a:rPr lang="en-US" dirty="0" smtClean="0"/>
              <a:t>Design is based on attracting a target audience that enjoys using apps like Facebook and Instagram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Two buttons in the toolbar</a:t>
            </a:r>
          </a:p>
        </p:txBody>
      </p:sp>
    </p:spTree>
    <p:extLst>
      <p:ext uri="{BB962C8B-B14F-4D97-AF65-F5344CB8AC3E}">
        <p14:creationId xmlns:p14="http://schemas.microsoft.com/office/powerpoint/2010/main" val="1338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422" y="161925"/>
            <a:ext cx="6052127" cy="1325563"/>
          </a:xfrm>
        </p:spPr>
        <p:txBody>
          <a:bodyPr/>
          <a:lstStyle/>
          <a:p>
            <a:r>
              <a:rPr lang="en-US" b="1" dirty="0" smtClean="0"/>
              <a:t>Custom </a:t>
            </a:r>
            <a:r>
              <a:rPr lang="en-US" b="1" dirty="0" err="1" smtClean="0"/>
              <a:t>ListView</a:t>
            </a:r>
            <a:r>
              <a:rPr lang="en-US" b="1" dirty="0" smtClean="0"/>
              <a:t> Adapter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89" y="1410506"/>
            <a:ext cx="9323792" cy="5188672"/>
          </a:xfrm>
        </p:spPr>
      </p:pic>
    </p:spTree>
    <p:extLst>
      <p:ext uri="{BB962C8B-B14F-4D97-AF65-F5344CB8AC3E}">
        <p14:creationId xmlns:p14="http://schemas.microsoft.com/office/powerpoint/2010/main" val="410483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DD6FF"/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614" y="289969"/>
            <a:ext cx="3345493" cy="1325563"/>
          </a:xfrm>
        </p:spPr>
        <p:txBody>
          <a:bodyPr/>
          <a:lstStyle/>
          <a:p>
            <a:r>
              <a:rPr lang="en-US" b="1" dirty="0" smtClean="0"/>
              <a:t>Sharing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40671" cy="4351338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dirty="0" smtClean="0"/>
              <a:t>Page to create a content posts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Contains fields including title, description, image, date &amp; location, and school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Tap on the image to take a photo or upload one from phone’s memory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Single button in the toolbar to navigate to 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70" y="445022"/>
            <a:ext cx="32512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3EBFF"/>
            </a:gs>
            <a:gs pos="84000">
              <a:schemeClr val="bg2"/>
            </a:gs>
            <a:gs pos="71000">
              <a:schemeClr val="bg2"/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449" y="302494"/>
            <a:ext cx="3157603" cy="1325563"/>
          </a:xfrm>
        </p:spPr>
        <p:txBody>
          <a:bodyPr/>
          <a:lstStyle/>
          <a:p>
            <a:r>
              <a:rPr lang="en-US" b="1" dirty="0" smtClean="0"/>
              <a:t>Profile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56" y="1825625"/>
            <a:ext cx="670664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Personal info</a:t>
            </a:r>
          </a:p>
          <a:p>
            <a:r>
              <a:rPr lang="en-US" dirty="0" smtClean="0"/>
              <a:t>Profile picture, number of classes taken, associated college thumbnail, name, major, and email</a:t>
            </a:r>
          </a:p>
          <a:p>
            <a:r>
              <a:rPr lang="en-US" dirty="0" smtClean="0"/>
              <a:t>Classes taken</a:t>
            </a:r>
          </a:p>
          <a:p>
            <a:r>
              <a:rPr lang="en-US" dirty="0" smtClean="0"/>
              <a:t>Options to add classes and edit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5" y="444848"/>
            <a:ext cx="32639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3EBFF"/>
            </a:gs>
            <a:gs pos="84000">
              <a:schemeClr val="bg2"/>
            </a:gs>
            <a:gs pos="71000">
              <a:schemeClr val="bg2"/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1145" cy="1325563"/>
          </a:xfrm>
        </p:spPr>
        <p:txBody>
          <a:bodyPr/>
          <a:lstStyle/>
          <a:p>
            <a:r>
              <a:rPr lang="en-US" b="1" dirty="0" smtClean="0"/>
              <a:t>Profile Page XML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0345" cy="3993284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smtClean="0"/>
              <a:t>5 Layers of XML layouts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Combinations of Relative Layout, Linear Layout, Constraint Layout, and Coordinator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7" y="261505"/>
            <a:ext cx="3980873" cy="64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B9B"/>
            </a:gs>
            <a:gs pos="84000">
              <a:schemeClr val="bg2"/>
            </a:gs>
            <a:gs pos="71000">
              <a:schemeClr val="bg2"/>
            </a:gs>
            <a:gs pos="10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249" y="239865"/>
            <a:ext cx="5337132" cy="1325563"/>
          </a:xfrm>
        </p:spPr>
        <p:txBody>
          <a:bodyPr/>
          <a:lstStyle/>
          <a:p>
            <a:r>
              <a:rPr lang="en-US" b="1" dirty="0" smtClean="0"/>
              <a:t>Edit Profile Screen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439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Accessed two ways</a:t>
            </a:r>
          </a:p>
          <a:p>
            <a:r>
              <a:rPr lang="en-US" dirty="0" smtClean="0"/>
              <a:t>Can edit your name, major, and phone number</a:t>
            </a:r>
          </a:p>
          <a:p>
            <a:r>
              <a:rPr lang="en-US" dirty="0" smtClean="0"/>
              <a:t>Buttons to create/delete content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32" y="444500"/>
            <a:ext cx="33147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84000">
              <a:schemeClr val="bg2"/>
            </a:gs>
            <a:gs pos="71000">
              <a:schemeClr val="bg2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5778" cy="1325563"/>
          </a:xfrm>
        </p:spPr>
        <p:txBody>
          <a:bodyPr/>
          <a:lstStyle/>
          <a:p>
            <a:r>
              <a:rPr lang="en-US" b="1" dirty="0" smtClean="0"/>
              <a:t>Edit Profile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08" y="2075007"/>
            <a:ext cx="3816927" cy="4351338"/>
          </a:xfrm>
        </p:spPr>
        <p:txBody>
          <a:bodyPr/>
          <a:lstStyle/>
          <a:p>
            <a:r>
              <a:rPr lang="en-US" dirty="0" smtClean="0"/>
              <a:t>Scrolled down view</a:t>
            </a:r>
          </a:p>
          <a:p>
            <a:r>
              <a:rPr lang="en-US" dirty="0" smtClean="0"/>
              <a:t>Options to remove classes</a:t>
            </a:r>
          </a:p>
          <a:p>
            <a:r>
              <a:rPr lang="en-US" dirty="0" smtClean="0"/>
              <a:t>Option to remove posts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96" y="470074"/>
            <a:ext cx="32512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84000">
              <a:schemeClr val="bg2"/>
            </a:gs>
            <a:gs pos="71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050" y="340073"/>
            <a:ext cx="4573044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Remove Class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555" y="1813099"/>
            <a:ext cx="5366359" cy="4351338"/>
          </a:xfrm>
        </p:spPr>
        <p:txBody>
          <a:bodyPr/>
          <a:lstStyle/>
          <a:p>
            <a:r>
              <a:rPr lang="en-US" dirty="0" smtClean="0"/>
              <a:t>Lets you choose a class to remove</a:t>
            </a:r>
          </a:p>
          <a:p>
            <a:r>
              <a:rPr lang="en-US" dirty="0" smtClean="0"/>
              <a:t>Can be used if the user accidentally enters incorrect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95" y="495126"/>
            <a:ext cx="330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434" y="119338"/>
            <a:ext cx="3946623" cy="1492132"/>
          </a:xfrm>
        </p:spPr>
        <p:txBody>
          <a:bodyPr/>
          <a:lstStyle/>
          <a:p>
            <a:r>
              <a:rPr lang="en-US" b="1" dirty="0" smtClean="0"/>
              <a:t>Goal of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839" y="2101198"/>
            <a:ext cx="5485938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Promote student involvement and engagement in Newark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Help Essex County College students take part in events at NJIT and Rutgers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Promote interest in school and help students stay on top of deadlines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Help students promote their own events and campus organizations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8" y="1611471"/>
            <a:ext cx="2259072" cy="2259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53" y="1611470"/>
            <a:ext cx="2259072" cy="2259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20" y="4036781"/>
            <a:ext cx="2934464" cy="22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3329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Remove Public Post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8512" cy="4351338"/>
          </a:xfrm>
        </p:spPr>
        <p:txBody>
          <a:bodyPr/>
          <a:lstStyle/>
          <a:p>
            <a:r>
              <a:rPr lang="en-US" dirty="0" smtClean="0"/>
              <a:t>User can use this to remove posts they added to public timeline</a:t>
            </a:r>
          </a:p>
          <a:p>
            <a:r>
              <a:rPr lang="en-US" dirty="0" smtClean="0"/>
              <a:t>Also allows for corrections in case of mistakes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23" y="621082"/>
            <a:ext cx="3276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282" y="315021"/>
            <a:ext cx="5161767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Important Dates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532" y="1825625"/>
            <a:ext cx="7007268" cy="4351338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Upcoming dates &amp; deadlines information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Registration deadlines for upcoming semesters, class start and end dates, and more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Accessible from two different screens (home and profile)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9" y="558626"/>
            <a:ext cx="3276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84000">
              <a:schemeClr val="bg2"/>
            </a:gs>
            <a:gs pos="71000">
              <a:schemeClr val="bg2"/>
            </a:gs>
            <a:gs pos="100000">
              <a:schemeClr val="bg2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622" y="15300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Walkthrough</a:t>
            </a:r>
            <a:endParaRPr lang="en-US" b="1" dirty="0"/>
          </a:p>
        </p:txBody>
      </p:sp>
      <p:pic>
        <p:nvPicPr>
          <p:cNvPr id="1026" name="Picture 2" descr="Image result for android smartphone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4" y="1561057"/>
            <a:ext cx="1877923" cy="348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40" y="1310177"/>
            <a:ext cx="3982260" cy="39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84000">
              <a:schemeClr val="bg2"/>
            </a:gs>
            <a:gs pos="71000">
              <a:schemeClr val="bg2"/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17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br>
              <a:rPr lang="en-US" b="1" dirty="0" smtClean="0"/>
            </a:br>
            <a:r>
              <a:rPr lang="en-US" sz="1600" b="1" dirty="0" smtClean="0"/>
              <a:t>sources: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739"/>
            <a:ext cx="10515600" cy="54582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/>
              <a:t>Abheejit</a:t>
            </a:r>
            <a:r>
              <a:rPr lang="en-US" sz="1000" dirty="0"/>
              <a:t> Banerjee, and </a:t>
            </a:r>
            <a:r>
              <a:rPr lang="en-US" sz="1000" dirty="0" err="1"/>
              <a:t>Abhik</a:t>
            </a:r>
            <a:r>
              <a:rPr lang="en-US" sz="1000" dirty="0"/>
              <a:t> </a:t>
            </a:r>
            <a:r>
              <a:rPr lang="en-US" sz="1000" dirty="0" err="1"/>
              <a:t>Roychoudhury</a:t>
            </a:r>
            <a:r>
              <a:rPr lang="en-US" sz="1000" dirty="0"/>
              <a:t>. “Automated Re-Factoring of Android Apps to </a:t>
            </a:r>
            <a:r>
              <a:rPr lang="en-US" sz="1000" dirty="0" smtClean="0"/>
              <a:t>Enhance </a:t>
            </a:r>
            <a:r>
              <a:rPr lang="en-US" sz="1000" dirty="0"/>
              <a:t>Energy-Efficiency.” </a:t>
            </a:r>
            <a:r>
              <a:rPr lang="en-US" sz="1000" i="1" dirty="0"/>
              <a:t>Mobile Software Engineering and Systems (</a:t>
            </a:r>
            <a:r>
              <a:rPr lang="en-US" sz="1000" i="1" dirty="0" err="1"/>
              <a:t>MOBILESoft</a:t>
            </a:r>
            <a:r>
              <a:rPr lang="en-US" sz="1000" i="1" dirty="0"/>
              <a:t>)</a:t>
            </a:r>
            <a:r>
              <a:rPr lang="en-US" sz="1000" dirty="0"/>
              <a:t>, </a:t>
            </a:r>
            <a:r>
              <a:rPr lang="en-US" sz="1000" dirty="0" smtClean="0"/>
              <a:t>May </a:t>
            </a:r>
            <a:r>
              <a:rPr lang="en-US" sz="1000" dirty="0"/>
              <a:t>2016, </a:t>
            </a:r>
            <a:r>
              <a:rPr lang="en-US" sz="1000" dirty="0" err="1"/>
              <a:t>careerfair.comp.nus.edu.sg</a:t>
            </a:r>
            <a:r>
              <a:rPr lang="en-US" sz="1000" dirty="0"/>
              <a:t>/~</a:t>
            </a:r>
            <a:r>
              <a:rPr lang="en-US" sz="1000" dirty="0" err="1"/>
              <a:t>abhik</a:t>
            </a:r>
            <a:r>
              <a:rPr lang="en-US" sz="1000" dirty="0"/>
              <a:t>/pdf/</a:t>
            </a:r>
            <a:r>
              <a:rPr lang="en-US" sz="1000" dirty="0" err="1"/>
              <a:t>mobilesoft-refactor.pdf</a:t>
            </a:r>
            <a:r>
              <a:rPr lang="en-US" sz="10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 smtClean="0"/>
              <a:t>Abrahamsson</a:t>
            </a:r>
            <a:r>
              <a:rPr lang="en-US" sz="1000" dirty="0"/>
              <a:t>, </a:t>
            </a:r>
            <a:r>
              <a:rPr lang="en-US" sz="1000" dirty="0" err="1"/>
              <a:t>Pekka</a:t>
            </a:r>
            <a:r>
              <a:rPr lang="en-US" sz="1000" dirty="0"/>
              <a:t>. "Mobile-D: Agile Approach for Mobile Application </a:t>
            </a:r>
            <a:r>
              <a:rPr lang="en-US" sz="1000" dirty="0" smtClean="0"/>
              <a:t>Development</a:t>
            </a:r>
            <a:r>
              <a:rPr lang="en-US" sz="1000" dirty="0"/>
              <a:t>." </a:t>
            </a:r>
            <a:r>
              <a:rPr lang="en-US" sz="1000" dirty="0">
                <a:hlinkClick r:id="rId2"/>
              </a:rPr>
              <a:t>https://arxiv.org/pdf/1709.06820.pdf</a:t>
            </a:r>
            <a:r>
              <a:rPr lang="en-US" sz="1000" dirty="0"/>
              <a:t>.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“</a:t>
            </a:r>
            <a:r>
              <a:rPr lang="en-US" sz="1000" dirty="0"/>
              <a:t>Android Intent Example.” </a:t>
            </a:r>
            <a:r>
              <a:rPr lang="en-US" sz="1000" i="1" dirty="0" err="1"/>
              <a:t>JavaTPoint</a:t>
            </a:r>
            <a:r>
              <a:rPr lang="en-US" sz="1000" dirty="0"/>
              <a:t>, </a:t>
            </a:r>
            <a:r>
              <a:rPr lang="en-US" sz="1000" dirty="0" err="1">
                <a:hlinkClick r:id="rId3"/>
              </a:rPr>
              <a:t>www.javatpoint.com</a:t>
            </a:r>
            <a:r>
              <a:rPr lang="en-US" sz="1000" dirty="0">
                <a:hlinkClick r:id="rId3"/>
              </a:rPr>
              <a:t>/android-intent-tutorial</a:t>
            </a:r>
            <a:r>
              <a:rPr lang="en-US" sz="10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/>
              <a:t>Android </a:t>
            </a:r>
            <a:r>
              <a:rPr lang="en-US" sz="1000" i="1" dirty="0"/>
              <a:t>Studio Development Essentials</a:t>
            </a:r>
            <a:r>
              <a:rPr lang="en-US" sz="1000" dirty="0"/>
              <a:t>. </a:t>
            </a:r>
            <a:r>
              <a:rPr lang="en-US" sz="1000" dirty="0" err="1"/>
              <a:t>Ebookfrenzy.com</a:t>
            </a:r>
            <a:r>
              <a:rPr lang="en-US" sz="1000" dirty="0"/>
              <a:t>.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"</a:t>
            </a:r>
            <a:r>
              <a:rPr lang="en-US" sz="1000" dirty="0"/>
              <a:t>Firebase Package Index." </a:t>
            </a:r>
            <a:r>
              <a:rPr lang="en-US" sz="1000" i="1" dirty="0"/>
              <a:t>Firebase</a:t>
            </a:r>
            <a:r>
              <a:rPr lang="en-US" sz="1000" dirty="0"/>
              <a:t>, Google,								 </a:t>
            </a:r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firebase.google.com</a:t>
            </a:r>
            <a:r>
              <a:rPr lang="en-US" sz="1000" dirty="0">
                <a:hlinkClick r:id="rId4"/>
              </a:rPr>
              <a:t>/docs/reference/android/packages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Hartmann</a:t>
            </a:r>
            <a:r>
              <a:rPr lang="en-US" sz="1000" dirty="0"/>
              <a:t>, Gustavo. "Cross-Platform Mobile Development." </a:t>
            </a:r>
            <a:r>
              <a:rPr lang="en-US" sz="1000" i="1" dirty="0"/>
              <a:t>Mobile Learning Environment</a:t>
            </a:r>
            <a:r>
              <a:rPr lang="en-US" sz="1000" dirty="0"/>
              <a:t>, </a:t>
            </a:r>
            <a:r>
              <a:rPr lang="en-US" sz="1000" dirty="0" smtClean="0"/>
              <a:t>Tribal</a:t>
            </a:r>
            <a:r>
              <a:rPr lang="en-US" sz="1000" dirty="0"/>
              <a:t>, Mar. 2011, </a:t>
            </a:r>
            <a:r>
              <a:rPr lang="en-US" sz="1000" dirty="0">
                <a:hlinkClick r:id="rId5" invalidUrl="https://wss.apan.org/jko/mole/Shared Documents/Cross"/>
              </a:rPr>
              <a:t>https://</a:t>
            </a:r>
            <a:r>
              <a:rPr lang="en-US" sz="1000" dirty="0" smtClean="0">
                <a:hlinkClick r:id="rId6" invalidUrl="https://wss.apan.org/jko/mole/Shared Documents/Cross"/>
              </a:rPr>
              <a:t>wss.apan.org/jko/mole/Shared%20Documents/Cross</a:t>
            </a:r>
            <a:r>
              <a:rPr lang="en-US" sz="1000" dirty="0" smtClean="0"/>
              <a:t> Platform%20Mobile%20Development.pdf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“</a:t>
            </a:r>
            <a:r>
              <a:rPr lang="en-US" sz="1000" dirty="0"/>
              <a:t>Introduction to Android”</a:t>
            </a:r>
            <a:r>
              <a:rPr lang="en-US" sz="1000" i="1" dirty="0"/>
              <a:t> Android</a:t>
            </a:r>
            <a:r>
              <a:rPr lang="en-US" sz="1000" dirty="0"/>
              <a:t> </a:t>
            </a:r>
            <a:r>
              <a:rPr lang="en-US" sz="1000" i="1" dirty="0"/>
              <a:t>Developers</a:t>
            </a:r>
            <a:r>
              <a:rPr lang="en-US" sz="1000" dirty="0"/>
              <a:t>, Google, </a:t>
            </a:r>
            <a:r>
              <a:rPr lang="en-US" sz="1000" dirty="0" err="1"/>
              <a:t>developer.android.com</a:t>
            </a:r>
            <a:r>
              <a:rPr lang="en-US" sz="1000" dirty="0"/>
              <a:t>/</a:t>
            </a:r>
            <a:r>
              <a:rPr lang="en-US" sz="1000" dirty="0" err="1"/>
              <a:t>index.html</a:t>
            </a:r>
            <a:r>
              <a:rPr lang="en-US" sz="10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 smtClean="0"/>
              <a:t>Khedkar</a:t>
            </a:r>
            <a:r>
              <a:rPr lang="en-US" sz="1000" dirty="0"/>
              <a:t>, </a:t>
            </a:r>
            <a:r>
              <a:rPr lang="en-US" sz="1000" dirty="0" err="1"/>
              <a:t>Sonam</a:t>
            </a:r>
            <a:r>
              <a:rPr lang="en-US" sz="1000" dirty="0"/>
              <a:t>, and </a:t>
            </a:r>
            <a:r>
              <a:rPr lang="en-US" sz="1000" dirty="0" err="1"/>
              <a:t>Swapnil</a:t>
            </a:r>
            <a:r>
              <a:rPr lang="en-US" sz="1000" dirty="0"/>
              <a:t> </a:t>
            </a:r>
            <a:r>
              <a:rPr lang="en-US" sz="1000" dirty="0" err="1"/>
              <a:t>Thube</a:t>
            </a:r>
            <a:r>
              <a:rPr lang="en-US" sz="1000" dirty="0"/>
              <a:t>. “Real Time Databases for Applications.” </a:t>
            </a:r>
            <a:r>
              <a:rPr lang="en-US" sz="1000" i="1" dirty="0"/>
              <a:t>International </a:t>
            </a:r>
            <a:r>
              <a:rPr lang="en-US" sz="1000" i="1" dirty="0" smtClean="0"/>
              <a:t>Research </a:t>
            </a:r>
            <a:r>
              <a:rPr lang="en-US" sz="1000" i="1" dirty="0"/>
              <a:t>Journal of Engineering and Technology (IRJET)</a:t>
            </a:r>
            <a:r>
              <a:rPr lang="en-US" sz="1000" dirty="0"/>
              <a:t>, vol. 4, no. 6, June 2017, pp. </a:t>
            </a:r>
            <a:r>
              <a:rPr lang="en-US" sz="1000" dirty="0" smtClean="0"/>
              <a:t>2078–2082</a:t>
            </a:r>
            <a:r>
              <a:rPr lang="en-US" sz="1000" dirty="0"/>
              <a:t>., doi:10.3897/bdj.4.e7720.figure2f.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 smtClean="0"/>
              <a:t>Mahar</a:t>
            </a:r>
            <a:r>
              <a:rPr lang="en-US" sz="1000" dirty="0"/>
              <a:t>, </a:t>
            </a:r>
            <a:r>
              <a:rPr lang="en-US" sz="1000" dirty="0" err="1"/>
              <a:t>Suyash</a:t>
            </a:r>
            <a:r>
              <a:rPr lang="en-US" sz="1000" dirty="0"/>
              <a:t>. “</a:t>
            </a:r>
            <a:r>
              <a:rPr lang="en-US" sz="1000" dirty="0" err="1"/>
              <a:t>Sdsmdg</a:t>
            </a:r>
            <a:r>
              <a:rPr lang="en-US" sz="1000" dirty="0"/>
              <a:t>/</a:t>
            </a:r>
            <a:r>
              <a:rPr lang="en-US" sz="1000" dirty="0" err="1"/>
              <a:t>Trianglify</a:t>
            </a:r>
            <a:r>
              <a:rPr lang="en-US" sz="1000" dirty="0"/>
              <a:t>.” </a:t>
            </a:r>
            <a:r>
              <a:rPr lang="en-US" sz="1000" i="1" dirty="0" err="1"/>
              <a:t>GitHub</a:t>
            </a:r>
            <a:r>
              <a:rPr lang="en-US" sz="1000" dirty="0"/>
              <a:t>, Mobile Development Group, 16 Feb. 2018, </a:t>
            </a:r>
            <a:r>
              <a:rPr lang="en-US" sz="1000" dirty="0" err="1" smtClean="0"/>
              <a:t>github.com</a:t>
            </a:r>
            <a:r>
              <a:rPr lang="en-US" sz="1000" dirty="0" smtClean="0"/>
              <a:t>/</a:t>
            </a:r>
            <a:r>
              <a:rPr lang="en-US" sz="1000" dirty="0" err="1" smtClean="0"/>
              <a:t>sdsmdg</a:t>
            </a:r>
            <a:r>
              <a:rPr lang="en-US" sz="1000" dirty="0" smtClean="0"/>
              <a:t>/</a:t>
            </a:r>
            <a:r>
              <a:rPr lang="en-US" sz="1000" dirty="0" err="1" smtClean="0"/>
              <a:t>trianglify</a:t>
            </a:r>
            <a:r>
              <a:rPr lang="en-US" sz="10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Mullis</a:t>
            </a:r>
            <a:r>
              <a:rPr lang="en-US" sz="1000" dirty="0"/>
              <a:t>, Alex. "Android Studio Tutorial for Beginners." </a:t>
            </a:r>
            <a:r>
              <a:rPr lang="en-US" sz="1000" i="1" dirty="0"/>
              <a:t>Android Authority</a:t>
            </a:r>
            <a:r>
              <a:rPr lang="en-US" sz="1000" dirty="0"/>
              <a:t>, 28 Nov. </a:t>
            </a:r>
            <a:r>
              <a:rPr lang="en-US" sz="1000" dirty="0" smtClean="0"/>
              <a:t>2017 </a:t>
            </a:r>
            <a:r>
              <a:rPr lang="en-US" sz="1000" dirty="0">
                <a:hlinkClick r:id="rId7"/>
              </a:rPr>
              <a:t>www.androidauthority.com/android-studio-tutorial-beginners-637572/</a:t>
            </a:r>
            <a:r>
              <a:rPr lang="en-US" sz="1000" dirty="0"/>
              <a:t>.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Murphy</a:t>
            </a:r>
            <a:r>
              <a:rPr lang="en-US" sz="1000" dirty="0"/>
              <a:t>, Mark L. </a:t>
            </a:r>
            <a:r>
              <a:rPr lang="en-US" sz="1000" i="1" dirty="0"/>
              <a:t>The Busy Coder's Guide to Android Development</a:t>
            </a:r>
            <a:r>
              <a:rPr lang="en-US" sz="1000" dirty="0"/>
              <a:t>. </a:t>
            </a:r>
            <a:r>
              <a:rPr lang="en-US" sz="1000" dirty="0" err="1"/>
              <a:t>CommonsWare</a:t>
            </a:r>
            <a:r>
              <a:rPr lang="en-US" sz="1000" dirty="0"/>
              <a:t>, LLC</a:t>
            </a:r>
            <a:r>
              <a:rPr lang="en-US" sz="1000" dirty="0" smtClean="0"/>
              <a:t>., </a:t>
            </a:r>
            <a:r>
              <a:rPr lang="en-US" sz="1000" dirty="0"/>
              <a:t>2008.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Nair</a:t>
            </a:r>
            <a:r>
              <a:rPr lang="en-US" sz="1000" dirty="0"/>
              <a:t>, </a:t>
            </a:r>
            <a:r>
              <a:rPr lang="en-US" sz="1000" dirty="0" err="1"/>
              <a:t>Soumya</a:t>
            </a:r>
            <a:r>
              <a:rPr lang="en-US" sz="1000" dirty="0"/>
              <a:t>. "A Selective Offloading Framework for Mobile Cloud Computing</a:t>
            </a:r>
            <a:r>
              <a:rPr lang="en-US" sz="1000" dirty="0" smtClean="0"/>
              <a:t>.” </a:t>
            </a:r>
            <a:r>
              <a:rPr lang="en-US" sz="1000" i="1" dirty="0" smtClean="0"/>
              <a:t>International </a:t>
            </a:r>
            <a:r>
              <a:rPr lang="en-US" sz="1000" i="1" dirty="0"/>
              <a:t>Journal for Technological Research in Engineering</a:t>
            </a:r>
            <a:r>
              <a:rPr lang="en-US" sz="1000" dirty="0"/>
              <a:t>, vol. 4, no. 12, </a:t>
            </a:r>
            <a:r>
              <a:rPr lang="en-US" sz="1000" dirty="0" smtClean="0"/>
              <a:t>Aug.2017</a:t>
            </a:r>
            <a:r>
              <a:rPr lang="en-US" sz="1000" dirty="0"/>
              <a:t>, </a:t>
            </a:r>
            <a:r>
              <a:rPr lang="en-US" sz="1000" dirty="0">
                <a:hlinkClick r:id="rId8"/>
              </a:rPr>
              <a:t>http://www.ijtre.com/images/scripts/2017041214.pdf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 smtClean="0"/>
              <a:t>Palmieri</a:t>
            </a:r>
            <a:r>
              <a:rPr lang="en-US" sz="1000" dirty="0"/>
              <a:t>, Manuel. "Comparison of Cross-Platform Mobile Development Tools." 2012,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err="1" smtClean="0"/>
              <a:t>pdfs.semanticscholar.org</a:t>
            </a:r>
            <a:r>
              <a:rPr lang="en-US" sz="1000" dirty="0" smtClean="0"/>
              <a:t>/be08/83eab3d3d6eb10c4ff1189163f6453254da1.pdf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 smtClean="0"/>
              <a:t>Penic</a:t>
            </a:r>
            <a:r>
              <a:rPr lang="en-US" sz="1000" dirty="0"/>
              <a:t>, Dario. “Top 5 Android libraries every Android developer should know about.” </a:t>
            </a:r>
            <a:r>
              <a:rPr lang="en-US" sz="1000" i="1" dirty="0" err="1"/>
              <a:t>Infinum</a:t>
            </a:r>
            <a:r>
              <a:rPr lang="en-US" sz="1000" dirty="0"/>
              <a:t>, </a:t>
            </a:r>
            <a:r>
              <a:rPr lang="en-US" sz="1000" dirty="0" smtClean="0"/>
              <a:t>12 </a:t>
            </a:r>
            <a:r>
              <a:rPr lang="en-US" sz="1000" dirty="0"/>
              <a:t>June 2014, </a:t>
            </a:r>
            <a:r>
              <a:rPr lang="en-US" sz="1000" dirty="0" err="1" smtClean="0"/>
              <a:t>infinum.co</a:t>
            </a:r>
            <a:r>
              <a:rPr lang="en-US" sz="1000" dirty="0" smtClean="0"/>
              <a:t>/the-capsized-eight/top-5-android-libraries-every-android-developer-should-know-about</a:t>
            </a:r>
            <a:r>
              <a:rPr lang="en-US" sz="10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 smtClean="0"/>
              <a:t>Samant</a:t>
            </a:r>
            <a:r>
              <a:rPr lang="en-US" sz="1000" dirty="0"/>
              <a:t>, Sameer, et al. “Quick Response Accident System (Android Application).” </a:t>
            </a:r>
            <a:r>
              <a:rPr lang="en-US" sz="1000" i="1" dirty="0"/>
              <a:t>International	</a:t>
            </a:r>
            <a:r>
              <a:rPr lang="en-US" sz="1000" i="1" dirty="0" smtClean="0"/>
              <a:t> </a:t>
            </a:r>
            <a:r>
              <a:rPr lang="en-US" sz="1000" i="1" dirty="0"/>
              <a:t>Journal of Emerging Technology and Computer Science</a:t>
            </a:r>
            <a:r>
              <a:rPr lang="en-US" sz="1000" dirty="0"/>
              <a:t>, vol. 1, no. 1, 9 Apr. 2016, </a:t>
            </a:r>
            <a:r>
              <a:rPr lang="en-US" sz="1000" dirty="0" err="1" smtClean="0"/>
              <a:t>aspirepublishers.com</a:t>
            </a:r>
            <a:r>
              <a:rPr lang="en-US" sz="1000" dirty="0" smtClean="0"/>
              <a:t>/</a:t>
            </a:r>
            <a:r>
              <a:rPr lang="en-US" sz="1000" dirty="0" err="1" smtClean="0"/>
              <a:t>index.php</a:t>
            </a:r>
            <a:r>
              <a:rPr lang="en-US" sz="1000" dirty="0" smtClean="0"/>
              <a:t>/</a:t>
            </a:r>
            <a:r>
              <a:rPr lang="en-US" sz="1000" dirty="0" err="1" smtClean="0"/>
              <a:t>ijetcs</a:t>
            </a:r>
            <a:r>
              <a:rPr lang="en-US" sz="1000" dirty="0" smtClean="0"/>
              <a:t>/article/view/17</a:t>
            </a:r>
            <a:r>
              <a:rPr lang="en-US" sz="10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Training</a:t>
            </a:r>
            <a:r>
              <a:rPr lang="en-US" sz="1000" dirty="0"/>
              <a:t>, Google Developer. “2.1: Create and Start Activities.” </a:t>
            </a:r>
            <a:r>
              <a:rPr lang="en-US" sz="1000" i="1" dirty="0"/>
              <a:t>Google Developers </a:t>
            </a:r>
            <a:r>
              <a:rPr lang="en-US" sz="1000" i="1" dirty="0" smtClean="0"/>
              <a:t>Fundamentals </a:t>
            </a:r>
            <a:r>
              <a:rPr lang="en-US" sz="1000" i="1" dirty="0"/>
              <a:t>Course</a:t>
            </a:r>
            <a:r>
              <a:rPr lang="en-US" sz="1000" dirty="0"/>
              <a:t>, Google, google-developer-</a:t>
            </a:r>
            <a:r>
              <a:rPr lang="en-US" sz="1000" dirty="0" err="1"/>
              <a:t>training.gitbooks.io</a:t>
            </a:r>
            <a:r>
              <a:rPr lang="en-US" sz="1000" dirty="0"/>
              <a:t>/android-developer-	</a:t>
            </a:r>
            <a:r>
              <a:rPr lang="en-US" sz="1000" dirty="0" smtClean="0"/>
              <a:t>fundamentals-course-</a:t>
            </a:r>
            <a:r>
              <a:rPr lang="en-US" sz="1000" dirty="0" err="1" smtClean="0"/>
              <a:t>practicals</a:t>
            </a:r>
            <a:r>
              <a:rPr lang="en-US" sz="1000" dirty="0" smtClean="0"/>
              <a:t>/content/en/Unit%201/21_p_create_and_start_activities.html</a:t>
            </a:r>
            <a:endParaRPr lang="en-US" sz="10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Vieira</a:t>
            </a:r>
            <a:r>
              <a:rPr lang="en-US" sz="1000" dirty="0"/>
              <a:t>, </a:t>
            </a:r>
            <a:r>
              <a:rPr lang="en-US" sz="1000" dirty="0" err="1"/>
              <a:t>Andrws</a:t>
            </a:r>
            <a:r>
              <a:rPr lang="en-US" sz="1000" dirty="0"/>
              <a:t>, and Daniel </a:t>
            </a:r>
            <a:r>
              <a:rPr lang="en-US" sz="1000" dirty="0" err="1"/>
              <a:t>Debastiani</a:t>
            </a:r>
            <a:r>
              <a:rPr lang="en-US" sz="1000" dirty="0"/>
              <a:t>. “Performance and Energy Consumption Analysis of </a:t>
            </a:r>
            <a:r>
              <a:rPr lang="en-US" sz="1000" dirty="0" smtClean="0"/>
              <a:t>Embedded </a:t>
            </a:r>
            <a:r>
              <a:rPr lang="en-US" sz="1000" dirty="0"/>
              <a:t>Applications based on Android Platform .” </a:t>
            </a:r>
            <a:r>
              <a:rPr lang="en-US" sz="1000" i="1" dirty="0"/>
              <a:t>2012 Brazilian Symposium on </a:t>
            </a:r>
            <a:r>
              <a:rPr lang="en-US" sz="1000" i="1" dirty="0" smtClean="0"/>
              <a:t>Computing </a:t>
            </a:r>
            <a:r>
              <a:rPr lang="en-US" sz="1000" i="1" dirty="0"/>
              <a:t>System Engineering</a:t>
            </a:r>
            <a:r>
              <a:rPr lang="en-US" sz="1000" dirty="0"/>
              <a:t>, 2012, pp. 59–64</a:t>
            </a:r>
            <a:r>
              <a:rPr lang="en-US" sz="1000" dirty="0" smtClean="0"/>
              <a:t>., s3.amazonaws.com/</a:t>
            </a:r>
            <a:r>
              <a:rPr lang="en-US" sz="1000" dirty="0" err="1" smtClean="0"/>
              <a:t>academia.edu.documents</a:t>
            </a:r>
            <a:r>
              <a:rPr lang="en-US" sz="1000" dirty="0" smtClean="0"/>
              <a:t>/31607312/06473633.pdf?AWSAccessKeyId=AKIAIWOWYYGZ2Y53UL3A&amp;Expires=1518837429&amp;Signature=9Mpxrec%2BQ4ZDntroaMMd2mt0UJg%3D&amp;response-content-</a:t>
            </a:r>
            <a:r>
              <a:rPr lang="en-US" sz="1000" dirty="0"/>
              <a:t>	</a:t>
            </a:r>
            <a:r>
              <a:rPr lang="en-US" sz="1000" dirty="0" smtClean="0"/>
              <a:t>disposition=inline%3B%20filename%3D06473633.pdf</a:t>
            </a:r>
            <a:endParaRPr lang="en-US" sz="10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Vogel</a:t>
            </a:r>
            <a:r>
              <a:rPr lang="en-US" sz="1000" dirty="0"/>
              <a:t>, Lars. "Android Development Tutorial." </a:t>
            </a:r>
            <a:r>
              <a:rPr lang="en-US" sz="1000" i="1" dirty="0" err="1"/>
              <a:t>Vogella.com</a:t>
            </a:r>
            <a:r>
              <a:rPr lang="en-US" sz="1000" dirty="0"/>
              <a:t>, 20 Jan. 2013,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err="1"/>
              <a:t>www.cs.virginia.edu</a:t>
            </a:r>
            <a:r>
              <a:rPr lang="en-US" sz="1000" dirty="0"/>
              <a:t>/~</a:t>
            </a:r>
            <a:r>
              <a:rPr lang="en-US" sz="1000" dirty="0" smtClean="0"/>
              <a:t>cs201/labs/</a:t>
            </a:r>
            <a:r>
              <a:rPr lang="en-US" sz="1000" dirty="0" err="1" smtClean="0"/>
              <a:t>Vogella</a:t>
            </a:r>
            <a:r>
              <a:rPr lang="en-US" sz="1000" dirty="0" smtClean="0"/>
              <a:t>-Android-Development-</a:t>
            </a:r>
            <a:r>
              <a:rPr lang="en-US" sz="1000" dirty="0" err="1" smtClean="0"/>
              <a:t>Tutorial.pdf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are </a:t>
            </a:r>
            <a:r>
              <a:rPr lang="en-US" sz="1000" dirty="0"/>
              <a:t>important components involved in the organization of an application from a back-end perspective. </a:t>
            </a:r>
            <a:endParaRPr lang="en-US" sz="10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err="1"/>
              <a:t>Wix</a:t>
            </a:r>
            <a:r>
              <a:rPr lang="en-US" sz="1000" dirty="0"/>
              <a:t> Engineering. “</a:t>
            </a:r>
            <a:r>
              <a:rPr lang="en-US" sz="1000" dirty="0" err="1"/>
              <a:t>Wix</a:t>
            </a:r>
            <a:r>
              <a:rPr lang="en-US" sz="1000" dirty="0"/>
              <a:t>/React-Native-Navigation.” </a:t>
            </a:r>
            <a:r>
              <a:rPr lang="en-US" sz="1000" i="1" dirty="0" err="1"/>
              <a:t>GitHub</a:t>
            </a:r>
            <a:r>
              <a:rPr lang="en-US" sz="1000" dirty="0"/>
              <a:t>, </a:t>
            </a:r>
            <a:r>
              <a:rPr lang="en-US" sz="1000" dirty="0" err="1"/>
              <a:t>Wix</a:t>
            </a:r>
            <a:r>
              <a:rPr lang="en-US" sz="1000" dirty="0"/>
              <a:t>, 15 Feb. 2018, </a:t>
            </a:r>
            <a:r>
              <a:rPr lang="en-US" sz="1000" dirty="0" err="1" smtClean="0"/>
              <a:t>github.com</a:t>
            </a:r>
            <a:r>
              <a:rPr lang="en-US" sz="1000" dirty="0" smtClean="0"/>
              <a:t>/</a:t>
            </a:r>
            <a:r>
              <a:rPr lang="en-US" sz="1000" dirty="0" err="1" smtClean="0"/>
              <a:t>wix</a:t>
            </a:r>
            <a:r>
              <a:rPr lang="en-US" sz="1000" dirty="0" smtClean="0"/>
              <a:t>/react-native-navigation</a:t>
            </a:r>
            <a:r>
              <a:rPr lang="en-US" sz="10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000" dirty="0" smtClean="0"/>
              <a:t>Zapata</a:t>
            </a:r>
            <a:r>
              <a:rPr lang="en-US" sz="1000" dirty="0"/>
              <a:t>, Belen Cruz. </a:t>
            </a:r>
            <a:r>
              <a:rPr lang="en-US" sz="1000" i="1" dirty="0"/>
              <a:t>Android Studio Application Development</a:t>
            </a:r>
            <a:r>
              <a:rPr lang="en-US" sz="1000" dirty="0"/>
              <a:t>. </a:t>
            </a:r>
            <a:r>
              <a:rPr lang="en-US" sz="1000" dirty="0" err="1"/>
              <a:t>Packt</a:t>
            </a:r>
            <a:r>
              <a:rPr lang="en-US" sz="1000" dirty="0"/>
              <a:t> Publishing Ltd., 2013. </a:t>
            </a:r>
            <a:endParaRPr lang="en-US" sz="1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307" y="340073"/>
            <a:ext cx="2919608" cy="1325563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0595" cy="43513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Mobile application for devices running Android operating systems 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dirty="0" smtClean="0"/>
              <a:t>Platform is based on sharing information and events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User-based experience, you need to sign-up to participate</a:t>
            </a:r>
          </a:p>
          <a:p>
            <a:pPr>
              <a:spcBef>
                <a:spcPts val="160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32" y="1456499"/>
            <a:ext cx="4543468" cy="45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B0B0"/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682" y="252391"/>
            <a:ext cx="3370545" cy="1325563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774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Android Studio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Google Firebase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GitHub Libraries:</a:t>
            </a:r>
          </a:p>
          <a:p>
            <a:pPr lvl="1">
              <a:spcBef>
                <a:spcPts val="1800"/>
              </a:spcBef>
            </a:pPr>
            <a:r>
              <a:rPr lang="en-US" dirty="0" err="1" smtClean="0"/>
              <a:t>Ittianyu</a:t>
            </a:r>
            <a:r>
              <a:rPr lang="en-US" dirty="0" smtClean="0"/>
              <a:t> : </a:t>
            </a:r>
            <a:r>
              <a:rPr lang="en-US" dirty="0" err="1"/>
              <a:t>b</a:t>
            </a:r>
            <a:r>
              <a:rPr lang="en-US" dirty="0" err="1" smtClean="0"/>
              <a:t>ottomNavigationViewEx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err="1" smtClean="0"/>
              <a:t>Hdodenhof</a:t>
            </a:r>
            <a:r>
              <a:rPr lang="en-US" dirty="0" smtClean="0"/>
              <a:t> : </a:t>
            </a:r>
            <a:r>
              <a:rPr lang="en-US" dirty="0" err="1" smtClean="0"/>
              <a:t>circleimageview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Nostra13 : </a:t>
            </a:r>
            <a:r>
              <a:rPr lang="en-US" dirty="0" err="1"/>
              <a:t>u</a:t>
            </a:r>
            <a:r>
              <a:rPr lang="en-US" dirty="0" err="1" smtClean="0"/>
              <a:t>niversalimageloader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err="1" smtClean="0"/>
              <a:t>Theartofdev.edmodo</a:t>
            </a:r>
            <a:r>
              <a:rPr lang="en-US" dirty="0" smtClean="0"/>
              <a:t> : android-image-cropper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86" y="365125"/>
            <a:ext cx="3462229" cy="1731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86" y="2347587"/>
            <a:ext cx="3430914" cy="1715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86" y="4314391"/>
            <a:ext cx="3430914" cy="17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748" y="352599"/>
            <a:ext cx="3583488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Android Studio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466" y="1825625"/>
            <a:ext cx="41513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Free Android IDE provided by Google</a:t>
            </a:r>
          </a:p>
          <a:p>
            <a:r>
              <a:rPr lang="en-US" dirty="0" smtClean="0"/>
              <a:t>Recommended 8GB of available RAM</a:t>
            </a:r>
          </a:p>
          <a:p>
            <a:r>
              <a:rPr lang="en-US" dirty="0" smtClean="0"/>
              <a:t>Supported on </a:t>
            </a:r>
            <a:r>
              <a:rPr lang="en-US" dirty="0" err="1" smtClean="0"/>
              <a:t>MacOs</a:t>
            </a:r>
            <a:r>
              <a:rPr lang="en-US" dirty="0" smtClean="0"/>
              <a:t>, Windows, and Linux</a:t>
            </a:r>
          </a:p>
          <a:p>
            <a:r>
              <a:rPr lang="en-US" dirty="0" smtClean="0"/>
              <a:t>Utilizes the </a:t>
            </a:r>
            <a:r>
              <a:rPr lang="en-US" dirty="0" err="1" smtClean="0"/>
              <a:t>IntelliJ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Can download directly from android website: 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/studio/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3" y="1678162"/>
            <a:ext cx="6481126" cy="40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088" y="237016"/>
            <a:ext cx="3971795" cy="1325563"/>
          </a:xfrm>
        </p:spPr>
        <p:txBody>
          <a:bodyPr/>
          <a:lstStyle/>
          <a:p>
            <a:r>
              <a:rPr lang="en-US" b="1" dirty="0" smtClean="0"/>
              <a:t>Google Firebase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29" y="1818546"/>
            <a:ext cx="353338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Sign up for Firebase with Google Account</a:t>
            </a:r>
          </a:p>
          <a:p>
            <a:r>
              <a:rPr lang="en-US" dirty="0" smtClean="0"/>
              <a:t>Complete backend</a:t>
            </a:r>
          </a:p>
          <a:p>
            <a:r>
              <a:rPr lang="en-US" dirty="0" smtClean="0"/>
              <a:t>Administer your project through the Firebase Console Online</a:t>
            </a:r>
          </a:p>
          <a:p>
            <a:r>
              <a:rPr lang="en-US" dirty="0" smtClean="0"/>
              <a:t>Integrate Firebase with a build dependency and project-specific JSON file</a:t>
            </a:r>
          </a:p>
          <a:p>
            <a:r>
              <a:rPr lang="en-US" dirty="0" smtClean="0"/>
              <a:t>Comes with an amazing library of classes and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85" y="1562579"/>
            <a:ext cx="7589071" cy="48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24" y="-236125"/>
            <a:ext cx="5963433" cy="1325563"/>
          </a:xfrm>
        </p:spPr>
        <p:txBody>
          <a:bodyPr/>
          <a:lstStyle/>
          <a:p>
            <a:r>
              <a:rPr lang="en-US" dirty="0" smtClean="0"/>
              <a:t>google-</a:t>
            </a:r>
            <a:r>
              <a:rPr lang="en-US" dirty="0" err="1" smtClean="0"/>
              <a:t>services.json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33" y="940224"/>
            <a:ext cx="8954416" cy="5600766"/>
          </a:xfrm>
        </p:spPr>
      </p:pic>
    </p:spTree>
    <p:extLst>
      <p:ext uri="{BB962C8B-B14F-4D97-AF65-F5344CB8AC3E}">
        <p14:creationId xmlns:p14="http://schemas.microsoft.com/office/powerpoint/2010/main" val="523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498" y="239865"/>
            <a:ext cx="3543301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Inside the App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7" y="1565428"/>
            <a:ext cx="2751551" cy="4873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17" y="1565428"/>
            <a:ext cx="2715894" cy="4873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50" y="1565428"/>
            <a:ext cx="2711798" cy="48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DCD"/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393" y="340073"/>
            <a:ext cx="3132551" cy="1325563"/>
          </a:xfrm>
        </p:spPr>
        <p:txBody>
          <a:bodyPr/>
          <a:lstStyle/>
          <a:p>
            <a:r>
              <a:rPr lang="en-US" b="1" dirty="0" smtClean="0"/>
              <a:t>Sign In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816" y="1975937"/>
            <a:ext cx="5717088" cy="4351338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Fields to enter your credentials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Option for “Forgot your password”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Option to “Sign Up” if you are not a registered user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87" y="459875"/>
            <a:ext cx="3263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543</Words>
  <Application>Microsoft Macintosh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University Heights Connect An Android Mobile App for the College Students of Newark </vt:lpstr>
      <vt:lpstr>Goal of Project</vt:lpstr>
      <vt:lpstr>Overview</vt:lpstr>
      <vt:lpstr>Resources</vt:lpstr>
      <vt:lpstr>Android Studio</vt:lpstr>
      <vt:lpstr>Google Firebase</vt:lpstr>
      <vt:lpstr>google-services.json File</vt:lpstr>
      <vt:lpstr>Inside the App</vt:lpstr>
      <vt:lpstr>Sign In Page</vt:lpstr>
      <vt:lpstr>Registration Page</vt:lpstr>
      <vt:lpstr>Home Page</vt:lpstr>
      <vt:lpstr>Home Page (cont.)</vt:lpstr>
      <vt:lpstr>Custom ListView Adapter</vt:lpstr>
      <vt:lpstr>Sharing Page</vt:lpstr>
      <vt:lpstr>Profile Page</vt:lpstr>
      <vt:lpstr>Profile Page XML Layout</vt:lpstr>
      <vt:lpstr>Edit Profile Screen</vt:lpstr>
      <vt:lpstr>Edit Profile (cont.)</vt:lpstr>
      <vt:lpstr>Remove Class Page</vt:lpstr>
      <vt:lpstr>Remove Public Post Page</vt:lpstr>
      <vt:lpstr>Important Dates Page</vt:lpstr>
      <vt:lpstr>Walkthrough</vt:lpstr>
      <vt:lpstr>Thank You sources: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Heights Connect</dc:title>
  <dc:creator>Microsoft Office User</dc:creator>
  <cp:lastModifiedBy>Microsoft Office User</cp:lastModifiedBy>
  <cp:revision>78</cp:revision>
  <dcterms:created xsi:type="dcterms:W3CDTF">2018-04-15T22:52:52Z</dcterms:created>
  <dcterms:modified xsi:type="dcterms:W3CDTF">2018-04-17T19:53:30Z</dcterms:modified>
</cp:coreProperties>
</file>