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>
        <p:scale>
          <a:sx n="50" d="100"/>
          <a:sy n="50" d="100"/>
        </p:scale>
        <p:origin x="3192" y="20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88EC9-6DA3-4D53-A522-C9B8940D6639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8CBB-14AA-4921-A720-CFC5292FD0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073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88EC9-6DA3-4D53-A522-C9B8940D6639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8CBB-14AA-4921-A720-CFC5292FD0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505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88EC9-6DA3-4D53-A522-C9B8940D6639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8CBB-14AA-4921-A720-CFC5292FD0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957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88EC9-6DA3-4D53-A522-C9B8940D6639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8CBB-14AA-4921-A720-CFC5292FD0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56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88EC9-6DA3-4D53-A522-C9B8940D6639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8CBB-14AA-4921-A720-CFC5292FD0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891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88EC9-6DA3-4D53-A522-C9B8940D6639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8CBB-14AA-4921-A720-CFC5292FD0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1699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88EC9-6DA3-4D53-A522-C9B8940D6639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8CBB-14AA-4921-A720-CFC5292FD0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530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88EC9-6DA3-4D53-A522-C9B8940D6639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8CBB-14AA-4921-A720-CFC5292FD0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177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88EC9-6DA3-4D53-A522-C9B8940D6639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8CBB-14AA-4921-A720-CFC5292FD0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347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88EC9-6DA3-4D53-A522-C9B8940D6639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8CBB-14AA-4921-A720-CFC5292FD0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8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88EC9-6DA3-4D53-A522-C9B8940D6639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8CBB-14AA-4921-A720-CFC5292FD0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289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88EC9-6DA3-4D53-A522-C9B8940D6639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28CBB-14AA-4921-A720-CFC5292FD0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413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5645" y="-5940521"/>
            <a:ext cx="20467320" cy="14503044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458094" y="3150524"/>
            <a:ext cx="56859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dirty="0" smtClean="0"/>
          </a:p>
          <a:p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-3048000" y="-2092119"/>
            <a:ext cx="15240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4000" b="0" i="0" dirty="0" smtClean="0">
                <a:solidFill>
                  <a:srgbClr val="202124"/>
                </a:solidFill>
                <a:effectLst/>
                <a:latin typeface="Google Sans"/>
              </a:rPr>
              <a:t>La primera infancia es el </a:t>
            </a:r>
            <a:r>
              <a:rPr lang="es-CO" sz="4000" b="0" i="0" dirty="0" smtClean="0">
                <a:solidFill>
                  <a:srgbClr val="040C28"/>
                </a:solidFill>
                <a:effectLst/>
                <a:latin typeface="Google Sans"/>
              </a:rPr>
              <a:t>periodo que va del nacimiento a los ocho años de edad y constituye un momento único del crecimiento en que el cerebro se desarrolla notablemente</a:t>
            </a:r>
            <a:r>
              <a:rPr lang="es-CO" sz="4000" b="0" i="0" dirty="0" smtClean="0">
                <a:solidFill>
                  <a:srgbClr val="202124"/>
                </a:solidFill>
                <a:effectLst/>
                <a:latin typeface="Google Sans"/>
              </a:rPr>
              <a:t>. Durante esta etapa, los niños y niñas reciben una mayor influencia de sus entornos y contextos.</a:t>
            </a:r>
            <a:endParaRPr lang="es-CO" sz="4000" dirty="0"/>
          </a:p>
        </p:txBody>
      </p:sp>
      <p:pic>
        <p:nvPicPr>
          <p:cNvPr id="1026" name="Picture 2" descr="a person holding a bab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738" y="2864089"/>
            <a:ext cx="5933401" cy="329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/>
          <p:cNvSpPr/>
          <p:nvPr/>
        </p:nvSpPr>
        <p:spPr>
          <a:xfrm>
            <a:off x="-159799" y="-5364991"/>
            <a:ext cx="1151562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CO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ATECION ALA PRIMERA INFANCIA LEPORINO</a:t>
            </a:r>
            <a:endParaRPr lang="es-CO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78586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31480" y="-5701632"/>
            <a:ext cx="23545800" cy="15988154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3965171" y="-523702"/>
            <a:ext cx="5137265" cy="1221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136371" y="-523702"/>
            <a:ext cx="711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 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209203" y="-4993239"/>
            <a:ext cx="866672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CO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El </a:t>
            </a:r>
            <a:r>
              <a:rPr lang="es-CO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cuidado de bebés </a:t>
            </a:r>
            <a:r>
              <a:rPr lang="es-CO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nacidos con labio leporino</a:t>
            </a:r>
            <a:endParaRPr lang="es-CO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-6766560" y="-1620877"/>
            <a:ext cx="170535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600" b="0" i="0" dirty="0" smtClean="0">
                <a:effectLst/>
                <a:latin typeface="Arvo"/>
              </a:rPr>
              <a:t>Los bebés que nacen con un labio leporino o un paladar hendido necesitan de cuidados especiales por parte de un equipo de varios profesionales de la salud.  Su cuidado debe manejarse bien debido a las dificultades médicas, quirúrgicas, dentales y a los importantes factores sociales para tomar las decisiones sobre el tratamiento. Para ayudar a los pediatras a brindar atención a los niños con labio leporino o paladar</a:t>
            </a:r>
            <a:endParaRPr lang="es-CO" sz="3600" dirty="0"/>
          </a:p>
        </p:txBody>
      </p:sp>
      <p:pic>
        <p:nvPicPr>
          <p:cNvPr id="2056" name="Picture 8" descr="⊛ Labio Leporino ⇒ 【¡Causas, Cirugía y Tratamiento!】 ❤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440" y="4256776"/>
            <a:ext cx="8031480" cy="410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0709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40860" y="-6453246"/>
            <a:ext cx="23180040" cy="1681935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967645" y="-184666"/>
            <a:ext cx="6891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0" i="0" dirty="0" smtClean="0">
                <a:solidFill>
                  <a:srgbClr val="5C4727"/>
                </a:solidFill>
                <a:effectLst/>
                <a:latin typeface="Arvo"/>
              </a:rPr>
              <a:t>:</a:t>
            </a:r>
            <a:endParaRPr lang="es-CO" b="0" i="0" dirty="0">
              <a:solidFill>
                <a:srgbClr val="5C4727"/>
              </a:solidFill>
              <a:effectLst/>
              <a:latin typeface="Arvo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-4878813" y="-4731785"/>
            <a:ext cx="1129208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CO" sz="5400" b="1" i="0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vo"/>
              </a:rPr>
              <a:t>Diferentes tipos de labio leporino o paladar hendido:</a:t>
            </a:r>
            <a:endParaRPr lang="es-CO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-8518396" y="-1701542"/>
            <a:ext cx="658927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600" b="0" i="0" dirty="0" smtClean="0">
                <a:effectLst/>
                <a:latin typeface="Arvo"/>
              </a:rPr>
              <a:t>Un </a:t>
            </a:r>
            <a:r>
              <a:rPr lang="es-CO" sz="3600" b="1" i="0" dirty="0" smtClean="0">
                <a:solidFill>
                  <a:srgbClr val="FF0000"/>
                </a:solidFill>
                <a:effectLst/>
                <a:latin typeface="Arvo"/>
              </a:rPr>
              <a:t>labio leporino</a:t>
            </a:r>
            <a:r>
              <a:rPr lang="es-CO" sz="3600" b="0" i="0" dirty="0" smtClean="0">
                <a:effectLst/>
                <a:latin typeface="Arvo"/>
              </a:rPr>
              <a:t> significa que hay una brecha  (carencia) en los labios del bebé. Este puede ser en uno o ambos lados del labio superior y puede alcanzar hasta la altura de la nariz. Con frecuencia, un bebé con labio leporino puede tener una brecha en la encía superior.</a:t>
            </a:r>
            <a:endParaRPr lang="es-CO" sz="3600" b="0" i="0" dirty="0">
              <a:effectLst/>
              <a:latin typeface="Arvo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-776926" y="-1085989"/>
            <a:ext cx="50441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600" b="0" i="0" dirty="0" smtClean="0">
                <a:effectLst/>
                <a:latin typeface="Arvo"/>
              </a:rPr>
              <a:t>Un </a:t>
            </a:r>
            <a:r>
              <a:rPr lang="es-CO" sz="3600" b="1" i="0" dirty="0" smtClean="0">
                <a:solidFill>
                  <a:srgbClr val="FF0000"/>
                </a:solidFill>
                <a:effectLst/>
                <a:latin typeface="Arvo"/>
              </a:rPr>
              <a:t>paladar hendido</a:t>
            </a:r>
            <a:r>
              <a:rPr lang="es-CO" sz="3600" b="0" i="0" dirty="0" smtClean="0">
                <a:solidFill>
                  <a:srgbClr val="FF0000"/>
                </a:solidFill>
                <a:effectLst/>
                <a:latin typeface="Arvo"/>
              </a:rPr>
              <a:t> </a:t>
            </a:r>
            <a:r>
              <a:rPr lang="es-CO" sz="3600" b="0" i="0" dirty="0" smtClean="0">
                <a:effectLst/>
                <a:latin typeface="Arvo"/>
              </a:rPr>
              <a:t>es una brecha (fisura) en el paladar de la boca donde se conecta a la nariz</a:t>
            </a:r>
            <a:r>
              <a:rPr lang="es-CO" sz="3600" b="0" i="0" dirty="0" smtClean="0">
                <a:solidFill>
                  <a:srgbClr val="564D39"/>
                </a:solidFill>
                <a:effectLst/>
                <a:latin typeface="Arvo"/>
              </a:rPr>
              <a:t>.</a:t>
            </a:r>
            <a:endParaRPr lang="es-CO" sz="3600" b="0" i="0" dirty="0">
              <a:solidFill>
                <a:srgbClr val="564D39"/>
              </a:solidFill>
              <a:effectLst/>
              <a:latin typeface="Arvo"/>
            </a:endParaRPr>
          </a:p>
        </p:txBody>
      </p:sp>
      <p:sp>
        <p:nvSpPr>
          <p:cNvPr id="7" name="Rectángulo 6"/>
          <p:cNvSpPr/>
          <p:nvPr/>
        </p:nvSpPr>
        <p:spPr>
          <a:xfrm flipH="1">
            <a:off x="4847706" y="-969496"/>
            <a:ext cx="60641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0" i="0" dirty="0" smtClean="0">
                <a:effectLst/>
                <a:latin typeface="Arvo"/>
              </a:rPr>
              <a:t>La </a:t>
            </a:r>
            <a:r>
              <a:rPr lang="es-CO" sz="3200" b="1" i="0" dirty="0" smtClean="0">
                <a:solidFill>
                  <a:srgbClr val="FF0000"/>
                </a:solidFill>
                <a:effectLst/>
                <a:latin typeface="Arvo"/>
              </a:rPr>
              <a:t>combinación de un labio leporino</a:t>
            </a:r>
            <a:r>
              <a:rPr lang="es-CO" sz="3200" b="1" i="0" dirty="0" smtClean="0">
                <a:effectLst/>
                <a:latin typeface="Arvo"/>
              </a:rPr>
              <a:t> y un paladar hendido</a:t>
            </a:r>
            <a:r>
              <a:rPr lang="es-CO" sz="3200" b="0" i="0" dirty="0" smtClean="0">
                <a:effectLst/>
                <a:latin typeface="Arvo"/>
              </a:rPr>
              <a:t> es más común que tener solo el labio leporino o el paladar hendido.</a:t>
            </a:r>
            <a:endParaRPr lang="es-CO" sz="3200" b="0" i="0" dirty="0">
              <a:effectLst/>
              <a:latin typeface="Arvo"/>
            </a:endParaRPr>
          </a:p>
        </p:txBody>
      </p:sp>
      <p:pic>
        <p:nvPicPr>
          <p:cNvPr id="3074" name="Picture 2" descr="Labio leporino y hendidura del paladar - Síntomas y causas - Mayo Clin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760" y="4979142"/>
            <a:ext cx="7498080" cy="410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473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59</Words>
  <Application>Microsoft Office PowerPoint</Application>
  <PresentationFormat>Panorámica</PresentationFormat>
  <Paragraphs>10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Arvo</vt:lpstr>
      <vt:lpstr>Calibri</vt:lpstr>
      <vt:lpstr>Calibri Light</vt:lpstr>
      <vt:lpstr>Google Sans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ANDAP</dc:creator>
  <cp:lastModifiedBy>ANDAP</cp:lastModifiedBy>
  <cp:revision>10</cp:revision>
  <dcterms:created xsi:type="dcterms:W3CDTF">2023-08-26T13:36:41Z</dcterms:created>
  <dcterms:modified xsi:type="dcterms:W3CDTF">2023-08-26T14:45:11Z</dcterms:modified>
</cp:coreProperties>
</file>