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Amatic SC" charset="-79"/>
      <p:regular r:id="rId30"/>
      <p:bold r:id="rId31"/>
    </p:embeddedFont>
    <p:embeddedFont>
      <p:font typeface="Source Code Pro" charset="0"/>
      <p:regular r:id="rId32"/>
      <p:bold r:id="rId33"/>
      <p:italic r:id="rId34"/>
      <p:boldItalic r:id="rId35"/>
    </p:embeddedFont>
    <p:embeddedFont>
      <p:font typeface="Roboto"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4JqjFAyHRksi5fL8/eDMab2Tw+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51880AD-994F-483D-8D9D-A3D93954D699}">
  <a:tblStyle styleId="{051880AD-994F-483D-8D9D-A3D93954D69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9"/>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9"/>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12" name="Google Shape;12;p29"/>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38"/>
          <p:cNvSpPr txBox="1">
            <a:spLocks noGrp="1"/>
          </p:cNvSpPr>
          <p:nvPr>
            <p:ph type="title" hasCustomPrompt="1"/>
          </p:nvPr>
        </p:nvSpPr>
        <p:spPr>
          <a:xfrm>
            <a:off x="311700" y="1240275"/>
            <a:ext cx="8520600" cy="1981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38"/>
          <p:cNvSpPr txBox="1">
            <a:spLocks noGrp="1"/>
          </p:cNvSpPr>
          <p:nvPr>
            <p:ph type="body" idx="1"/>
          </p:nvPr>
        </p:nvSpPr>
        <p:spPr>
          <a:xfrm>
            <a:off x="311700" y="33046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0"/>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6" name="Google Shape;16;p30"/>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2802750" y="802500"/>
            <a:ext cx="3538500" cy="3538500"/>
          </a:xfrm>
          <a:prstGeom prst="rect">
            <a:avLst/>
          </a:prstGeom>
          <a:solidFill>
            <a:srgbClr val="FFFFFF"/>
          </a:solid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0" name="Google Shape;20;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3" name="Google Shape;23;p32"/>
          <p:cNvSpPr txBox="1">
            <a:spLocks noGrp="1"/>
          </p:cNvSpPr>
          <p:nvPr>
            <p:ph type="body" idx="1"/>
          </p:nvPr>
        </p:nvSpPr>
        <p:spPr>
          <a:xfrm>
            <a:off x="3117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32"/>
          <p:cNvSpPr txBox="1">
            <a:spLocks noGrp="1"/>
          </p:cNvSpPr>
          <p:nvPr>
            <p:ph type="body" idx="2"/>
          </p:nvPr>
        </p:nvSpPr>
        <p:spPr>
          <a:xfrm>
            <a:off x="48324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3"/>
          <p:cNvSpPr txBox="1">
            <a:spLocks noGrp="1"/>
          </p:cNvSpPr>
          <p:nvPr>
            <p:ph type="title"/>
          </p:nvPr>
        </p:nvSpPr>
        <p:spPr>
          <a:xfrm>
            <a:off x="304800" y="309350"/>
            <a:ext cx="8537700" cy="748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28" name="Google Shape;28;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a:endParaRPr/>
          </a:p>
        </p:txBody>
      </p:sp>
      <p:sp>
        <p:nvSpPr>
          <p:cNvPr id="31" name="Google Shape;31;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35" name="Google Shape;3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6"/>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36"/>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36"/>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40" name="Google Shape;40;p36"/>
          <p:cNvSpPr txBox="1">
            <a:spLocks noGrp="1"/>
          </p:cNvSpPr>
          <p:nvPr>
            <p:ph type="subTitle" idx="1"/>
          </p:nvPr>
        </p:nvSpPr>
        <p:spPr>
          <a:xfrm>
            <a:off x="265500" y="2845223"/>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3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marL="914400" lvl="1"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marL="1371600" lvl="2"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marL="1828800" lvl="3"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marL="2286000" lvl="4"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marL="2743200" lvl="5"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marL="3200400" lvl="6"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marL="3657600" lvl="7"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marL="4114800" lvl="8"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37"/>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endParaRPr/>
          </a:p>
        </p:txBody>
      </p:sp>
      <p:sp>
        <p:nvSpPr>
          <p:cNvPr id="7" name="Google Shape;7;p28"/>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8" name="Google Shape;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hepythonguru.com/python-lis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pl.it/languages/python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8000"/>
              <a:buNone/>
            </a:pPr>
            <a:r>
              <a:rPr lang="en"/>
              <a:t>Python Basics</a:t>
            </a:r>
            <a:endParaRPr/>
          </a:p>
        </p:txBody>
      </p:sp>
      <p:sp>
        <p:nvSpPr>
          <p:cNvPr id="57" name="Google Shape;57;p1"/>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100"/>
              <a:buNone/>
            </a:pPr>
            <a:r>
              <a:rPr lang="en"/>
              <a:t>Course 4- Coursera Week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Creating a tuple #</a:t>
            </a:r>
            <a:endParaRPr/>
          </a:p>
          <a:p>
            <a:pPr marL="0" lvl="0" indent="457200" algn="l" rtl="0">
              <a:lnSpc>
                <a:spcPct val="100000"/>
              </a:lnSpc>
              <a:spcBef>
                <a:spcPts val="0"/>
              </a:spcBef>
              <a:spcAft>
                <a:spcPts val="0"/>
              </a:spcAft>
              <a:buSzPct val="333333"/>
              <a:buNone/>
            </a:pPr>
            <a:endParaRPr sz="1400" u="sng">
              <a:solidFill>
                <a:srgbClr val="000000"/>
              </a:solidFill>
              <a:latin typeface="Source Code Pro"/>
              <a:ea typeface="Source Code Pro"/>
              <a:cs typeface="Source Code Pro"/>
              <a:sym typeface="Source Code Pro"/>
            </a:endParaRPr>
          </a:p>
          <a:p>
            <a:pPr marL="0" lvl="0" indent="457200" algn="l" rtl="0">
              <a:lnSpc>
                <a:spcPct val="100000"/>
              </a:lnSpc>
              <a:spcBef>
                <a:spcPts val="0"/>
              </a:spcBef>
              <a:spcAft>
                <a:spcPts val="0"/>
              </a:spcAft>
              <a:buSzPct val="333333"/>
              <a:buNone/>
            </a:pPr>
            <a:endParaRPr sz="1400" u="sng">
              <a:solidFill>
                <a:srgbClr val="000000"/>
              </a:solidFill>
              <a:latin typeface="Source Code Pro"/>
              <a:ea typeface="Source Code Pro"/>
              <a:cs typeface="Source Code Pro"/>
              <a:sym typeface="Source Code Pro"/>
            </a:endParaRPr>
          </a:p>
          <a:p>
            <a:pPr marL="0" lvl="0" indent="457200" algn="l" rtl="0">
              <a:lnSpc>
                <a:spcPct val="100000"/>
              </a:lnSpc>
              <a:spcBef>
                <a:spcPts val="0"/>
              </a:spcBef>
              <a:spcAft>
                <a:spcPts val="0"/>
              </a:spcAft>
              <a:buSzPct val="333333"/>
              <a:buNone/>
            </a:pPr>
            <a:r>
              <a:rPr lang="en" sz="1400" u="sng">
                <a:solidFill>
                  <a:schemeClr val="hlink"/>
                </a:solidFill>
                <a:latin typeface="Source Code Pro"/>
                <a:ea typeface="Source Code Pro"/>
                <a:cs typeface="Source Code Pro"/>
                <a:sym typeface="Source Code Pro"/>
                <a:hlinkClick r:id="rId3"/>
              </a:rPr>
              <a:t>TRY IT</a:t>
            </a:r>
            <a:endParaRPr sz="1400" u="sng">
              <a:solidFill>
                <a:srgbClr val="000000"/>
              </a:solidFill>
              <a:latin typeface="Source Code Pro"/>
              <a:ea typeface="Source Code Pro"/>
              <a:cs typeface="Source Code Pro"/>
              <a:sym typeface="Source Code Pro"/>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graphicFrame>
        <p:nvGraphicFramePr>
          <p:cNvPr id="117" name="Google Shape;117;p10"/>
          <p:cNvGraphicFramePr/>
          <p:nvPr/>
        </p:nvGraphicFramePr>
        <p:xfrm>
          <a:off x="952500" y="1619250"/>
          <a:ext cx="7239000" cy="1524000"/>
        </p:xfrm>
        <a:graphic>
          <a:graphicData uri="http://schemas.openxmlformats.org/drawingml/2006/table">
            <a:tbl>
              <a:tblPr>
                <a:noFill/>
                <a:tableStyleId>{051880AD-994F-483D-8D9D-A3D93954D699}</a:tableStyleId>
              </a:tblPr>
              <a:tblGrid>
                <a:gridCol w="415400"/>
                <a:gridCol w="6823600"/>
              </a:tblGrid>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1</a:t>
                      </a:r>
                      <a:endParaRPr sz="1200" b="1" u="none" strike="noStrike" cap="none" dirty="0">
                        <a:solidFill>
                          <a:schemeClr val="dk2"/>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 t1 = () # creates an empty tuple with no data</a:t>
                      </a:r>
                      <a:endParaRPr sz="1200" b="1" u="none" strike="noStrike" cap="none" dirty="0">
                        <a:solidFill>
                          <a:schemeClr val="dk2"/>
                        </a:solidFill>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chemeClr val="dk2"/>
                          </a:solidFill>
                        </a:rPr>
                        <a:t>2</a:t>
                      </a:r>
                      <a:endParaRPr sz="1200" b="1" u="none" strike="noStrike" cap="none">
                        <a:solidFill>
                          <a:schemeClr val="dk2"/>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 t2 = (11,22,33)</a:t>
                      </a:r>
                      <a:endParaRPr sz="1200" b="1" u="none" strike="noStrike" cap="none" dirty="0">
                        <a:solidFill>
                          <a:schemeClr val="dk2"/>
                        </a:solidFill>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chemeClr val="dk2"/>
                          </a:solidFill>
                        </a:rPr>
                        <a:t>3</a:t>
                      </a:r>
                      <a:endParaRPr sz="1200" b="1" u="none" strike="noStrike" cap="none">
                        <a:solidFill>
                          <a:schemeClr val="dk2"/>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 t3 = tuple([1,2,3,4,4]) # tuple from array</a:t>
                      </a:r>
                      <a:endParaRPr sz="1200" b="1" u="none" strike="noStrike" cap="none" dirty="0">
                        <a:solidFill>
                          <a:schemeClr val="dk2"/>
                        </a:solidFill>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chemeClr val="dk2"/>
                          </a:solidFill>
                        </a:rPr>
                        <a:t>4</a:t>
                      </a:r>
                      <a:endParaRPr sz="1200" b="1" u="none" strike="noStrike" cap="none">
                        <a:solidFill>
                          <a:schemeClr val="dk2"/>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 t4 = tuple("abc") # tuple from string</a:t>
                      </a:r>
                      <a:endParaRPr sz="1200" b="1" u="none" strike="noStrike" cap="none" dirty="0">
                        <a:solidFill>
                          <a:schemeClr val="dk2"/>
                        </a:solidFill>
                      </a:endParaRP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1"/>
          <p:cNvSpPr txBox="1">
            <a:spLocks noGrp="1"/>
          </p:cNvSpPr>
          <p:nvPr>
            <p:ph type="title"/>
          </p:nvPr>
        </p:nvSpPr>
        <p:spPr>
          <a:xfrm>
            <a:off x="311700" y="642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Tuples functions #</a:t>
            </a:r>
            <a:endParaRPr/>
          </a:p>
          <a:p>
            <a:pPr marL="0" lvl="0" indent="0" algn="l" rtl="0">
              <a:lnSpc>
                <a:spcPct val="100000"/>
              </a:lnSpc>
              <a:spcBef>
                <a:spcPts val="0"/>
              </a:spcBef>
              <a:spcAft>
                <a:spcPts val="0"/>
              </a:spcAft>
              <a:buSzPct val="111111"/>
              <a:buNone/>
            </a:pPr>
            <a:endParaRPr/>
          </a:p>
        </p:txBody>
      </p:sp>
      <p:sp>
        <p:nvSpPr>
          <p:cNvPr id="123" name="Google Shape;123;p11"/>
          <p:cNvSpPr txBox="1">
            <a:spLocks noGrp="1"/>
          </p:cNvSpPr>
          <p:nvPr>
            <p:ph type="body" idx="1"/>
          </p:nvPr>
        </p:nvSpPr>
        <p:spPr>
          <a:xfrm>
            <a:off x="311700" y="771475"/>
            <a:ext cx="8520600" cy="41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333333"/>
                </a:solidFill>
                <a:latin typeface="Arial"/>
                <a:ea typeface="Arial"/>
                <a:cs typeface="Arial"/>
                <a:sym typeface="Arial"/>
              </a:rPr>
              <a:t>Functions like </a:t>
            </a:r>
            <a:r>
              <a:rPr lang="en" sz="1400" b="1">
                <a:solidFill>
                  <a:srgbClr val="FF0000"/>
                </a:solidFill>
                <a:latin typeface="Arial"/>
                <a:ea typeface="Arial"/>
                <a:cs typeface="Arial"/>
                <a:sym typeface="Arial"/>
              </a:rPr>
              <a:t>max(), min(), len()</a:t>
            </a:r>
            <a:r>
              <a:rPr lang="en" sz="1400">
                <a:solidFill>
                  <a:srgbClr val="333333"/>
                </a:solidFill>
                <a:latin typeface="Arial"/>
                <a:ea typeface="Arial"/>
                <a:cs typeface="Arial"/>
                <a:sym typeface="Arial"/>
              </a:rPr>
              <a:t> and </a:t>
            </a:r>
            <a:r>
              <a:rPr lang="en" sz="1400" b="1">
                <a:solidFill>
                  <a:srgbClr val="FF0000"/>
                </a:solidFill>
                <a:latin typeface="Arial"/>
                <a:ea typeface="Arial"/>
                <a:cs typeface="Arial"/>
                <a:sym typeface="Arial"/>
              </a:rPr>
              <a:t>sum()</a:t>
            </a:r>
            <a:r>
              <a:rPr lang="en" sz="1400">
                <a:solidFill>
                  <a:srgbClr val="333333"/>
                </a:solidFill>
                <a:latin typeface="Arial"/>
                <a:ea typeface="Arial"/>
                <a:cs typeface="Arial"/>
                <a:sym typeface="Arial"/>
              </a:rPr>
              <a:t> can also be used with tuples.</a:t>
            </a:r>
            <a:endParaRPr sz="1400">
              <a:solidFill>
                <a:srgbClr val="333333"/>
              </a:solidFill>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1200"/>
              </a:spcAft>
              <a:buSzPts val="1800"/>
              <a:buNone/>
            </a:pPr>
            <a:endParaRPr sz="1400"/>
          </a:p>
        </p:txBody>
      </p:sp>
      <p:graphicFrame>
        <p:nvGraphicFramePr>
          <p:cNvPr id="124" name="Google Shape;124;p11"/>
          <p:cNvGraphicFramePr/>
          <p:nvPr/>
        </p:nvGraphicFramePr>
        <p:xfrm>
          <a:off x="464100" y="1621500"/>
          <a:ext cx="8058500" cy="3322010"/>
        </p:xfrm>
        <a:graphic>
          <a:graphicData uri="http://schemas.openxmlformats.org/drawingml/2006/table">
            <a:tbl>
              <a:tblPr>
                <a:noFill/>
                <a:tableStyleId>{051880AD-994F-483D-8D9D-A3D93954D699}</a:tableStyleId>
              </a:tblPr>
              <a:tblGrid>
                <a:gridCol w="428725"/>
                <a:gridCol w="7629775"/>
              </a:tblGrid>
              <a:tr h="3962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t>1</a:t>
                      </a:r>
                      <a:endParaRPr sz="1200" b="1"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a:t>
                      </a:r>
                      <a:r>
                        <a:rPr lang="en" sz="1200" b="1" u="none" strike="noStrike" cap="none" dirty="0">
                          <a:solidFill>
                            <a:srgbClr val="333333"/>
                          </a:solidFill>
                        </a:rPr>
                        <a:t> t1 </a:t>
                      </a:r>
                      <a:r>
                        <a:rPr lang="en" sz="1200" b="1" u="none" strike="noStrike" cap="none" dirty="0">
                          <a:solidFill>
                            <a:schemeClr val="dk2"/>
                          </a:solidFill>
                        </a:rPr>
                        <a:t>=</a:t>
                      </a:r>
                      <a:r>
                        <a:rPr lang="en" sz="1200" b="1" u="none" strike="noStrike" cap="none" dirty="0">
                          <a:solidFill>
                            <a:srgbClr val="333333"/>
                          </a:solidFill>
                        </a:rPr>
                        <a:t> (</a:t>
                      </a:r>
                      <a:r>
                        <a:rPr lang="en" sz="1200" b="1" u="none" strike="noStrike" cap="none" dirty="0">
                          <a:solidFill>
                            <a:schemeClr val="dk2"/>
                          </a:solidFill>
                        </a:rPr>
                        <a:t>1</a:t>
                      </a:r>
                      <a:r>
                        <a:rPr lang="en" sz="1200" b="1" u="none" strike="noStrike" cap="none" dirty="0">
                          <a:solidFill>
                            <a:srgbClr val="333333"/>
                          </a:solidFill>
                        </a:rPr>
                        <a:t>, </a:t>
                      </a:r>
                      <a:r>
                        <a:rPr lang="en" sz="1200" b="1" u="none" strike="noStrike" cap="none" dirty="0">
                          <a:solidFill>
                            <a:schemeClr val="dk2"/>
                          </a:solidFill>
                        </a:rPr>
                        <a:t>12</a:t>
                      </a:r>
                      <a:r>
                        <a:rPr lang="en" sz="1200" b="1" u="none" strike="noStrike" cap="none" dirty="0">
                          <a:solidFill>
                            <a:srgbClr val="333333"/>
                          </a:solidFill>
                        </a:rPr>
                        <a:t>, </a:t>
                      </a:r>
                      <a:r>
                        <a:rPr lang="en" sz="1200" b="1" u="none" strike="noStrike" cap="none" dirty="0">
                          <a:solidFill>
                            <a:schemeClr val="dk2"/>
                          </a:solidFill>
                        </a:rPr>
                        <a:t>55</a:t>
                      </a:r>
                      <a:r>
                        <a:rPr lang="en" sz="1200" b="1" u="none" strike="noStrike" cap="none" dirty="0">
                          <a:solidFill>
                            <a:srgbClr val="333333"/>
                          </a:solidFill>
                        </a:rPr>
                        <a:t>, </a:t>
                      </a:r>
                      <a:r>
                        <a:rPr lang="en" sz="1200" b="1" u="none" strike="noStrike" cap="none" dirty="0">
                          <a:solidFill>
                            <a:schemeClr val="dk2"/>
                          </a:solidFill>
                        </a:rPr>
                        <a:t>12</a:t>
                      </a:r>
                      <a:r>
                        <a:rPr lang="en" sz="1200" b="1" u="none" strike="noStrike" cap="none" dirty="0">
                          <a:solidFill>
                            <a:srgbClr val="333333"/>
                          </a:solidFill>
                        </a:rPr>
                        <a:t>, </a:t>
                      </a:r>
                      <a:r>
                        <a:rPr lang="en" sz="1200" b="1" u="none" strike="noStrike" cap="none" dirty="0">
                          <a:solidFill>
                            <a:schemeClr val="dk2"/>
                          </a:solidFill>
                        </a:rPr>
                        <a:t>81</a:t>
                      </a:r>
                      <a:r>
                        <a:rPr lang="en" sz="1200" b="1" u="none" strike="noStrike" cap="none" dirty="0">
                          <a:solidFill>
                            <a:srgbClr val="333333"/>
                          </a:solidFill>
                        </a:rPr>
                        <a:t>)</a:t>
                      </a:r>
                      <a:endParaRPr sz="1200" b="1" u="none" strike="noStrike" cap="none" dirty="0"/>
                    </a:p>
                  </a:txBody>
                  <a:tcPr marL="91425" marR="91425" marT="91425" marB="91425"/>
                </a:tc>
              </a:tr>
              <a:tr h="3962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2</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a:t>
                      </a:r>
                      <a:r>
                        <a:rPr lang="en" sz="1200" b="1" u="none" strike="noStrike" cap="none" dirty="0">
                          <a:solidFill>
                            <a:srgbClr val="333333"/>
                          </a:solidFill>
                        </a:rPr>
                        <a:t> </a:t>
                      </a:r>
                      <a:r>
                        <a:rPr lang="en" sz="1200" b="1" u="none" strike="noStrike" cap="none" dirty="0">
                          <a:solidFill>
                            <a:srgbClr val="008000"/>
                          </a:solidFill>
                        </a:rPr>
                        <a:t>min</a:t>
                      </a:r>
                      <a:r>
                        <a:rPr lang="en" sz="1200" b="1" u="none" strike="noStrike" cap="none" dirty="0">
                          <a:solidFill>
                            <a:srgbClr val="333333"/>
                          </a:solidFill>
                        </a:rPr>
                        <a:t>(t1)</a:t>
                      </a:r>
                      <a:endParaRPr sz="1200" b="1" u="none" strike="noStrike" cap="none" dirty="0"/>
                    </a:p>
                  </a:txBody>
                  <a:tcPr marL="91425" marR="91425" marT="91425" marB="91425"/>
                </a:tc>
              </a:tr>
              <a:tr h="3962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3</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chemeClr val="dk2"/>
                          </a:solidFill>
                        </a:rPr>
                        <a:t>1</a:t>
                      </a:r>
                      <a:endParaRPr sz="1200" b="1" u="none" strike="noStrike" cap="none"/>
                    </a:p>
                  </a:txBody>
                  <a:tcPr marL="91425" marR="91425" marT="91425" marB="91425"/>
                </a:tc>
              </a:tr>
              <a:tr h="3962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4</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a:t>
                      </a:r>
                      <a:r>
                        <a:rPr lang="en" sz="1200" b="1" u="none" strike="noStrike" cap="none" dirty="0">
                          <a:solidFill>
                            <a:srgbClr val="333333"/>
                          </a:solidFill>
                        </a:rPr>
                        <a:t> </a:t>
                      </a:r>
                      <a:r>
                        <a:rPr lang="en" sz="1200" b="1" u="none" strike="noStrike" cap="none" dirty="0">
                          <a:solidFill>
                            <a:srgbClr val="008000"/>
                          </a:solidFill>
                        </a:rPr>
                        <a:t>max</a:t>
                      </a:r>
                      <a:r>
                        <a:rPr lang="en" sz="1200" b="1" u="none" strike="noStrike" cap="none" dirty="0">
                          <a:solidFill>
                            <a:srgbClr val="333333"/>
                          </a:solidFill>
                        </a:rPr>
                        <a:t>(t1)</a:t>
                      </a:r>
                      <a:endParaRPr sz="1200" b="1" u="none" strike="noStrike" cap="none" dirty="0"/>
                    </a:p>
                  </a:txBody>
                  <a:tcPr marL="91425" marR="91425" marT="91425" marB="91425"/>
                </a:tc>
              </a:tr>
              <a:tr h="3962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5</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chemeClr val="dk2"/>
                          </a:solidFill>
                        </a:rPr>
                        <a:t>81</a:t>
                      </a:r>
                      <a:endParaRPr sz="1200" b="1" u="none" strike="noStrike" cap="none"/>
                    </a:p>
                  </a:txBody>
                  <a:tcPr marL="91425" marR="91425" marT="91425" marB="91425"/>
                </a:tc>
              </a:tr>
              <a:tr h="3962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6</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a:t>
                      </a:r>
                      <a:r>
                        <a:rPr lang="en" sz="1200" b="1" u="none" strike="noStrike" cap="none" dirty="0">
                          <a:solidFill>
                            <a:srgbClr val="333333"/>
                          </a:solidFill>
                        </a:rPr>
                        <a:t> </a:t>
                      </a:r>
                      <a:r>
                        <a:rPr lang="en" sz="1200" b="1" u="none" strike="noStrike" cap="none" dirty="0">
                          <a:solidFill>
                            <a:srgbClr val="008000"/>
                          </a:solidFill>
                        </a:rPr>
                        <a:t>sum</a:t>
                      </a:r>
                      <a:r>
                        <a:rPr lang="en" sz="1200" b="1" u="none" strike="noStrike" cap="none" dirty="0">
                          <a:solidFill>
                            <a:srgbClr val="333333"/>
                          </a:solidFill>
                        </a:rPr>
                        <a:t>(t1)</a:t>
                      </a:r>
                      <a:endParaRPr sz="1200" b="1" u="none" strike="noStrike" cap="none" dirty="0">
                        <a:solidFill>
                          <a:schemeClr val="dk2"/>
                        </a:solidFill>
                      </a:endParaRPr>
                    </a:p>
                  </a:txBody>
                  <a:tcPr marL="91425" marR="91425" marT="91425" marB="91425"/>
                </a:tc>
              </a:tr>
              <a:tr h="3962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7</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a:t>
                      </a:r>
                      <a:r>
                        <a:rPr lang="en" sz="1200" b="1" u="none" strike="noStrike" cap="none" dirty="0">
                          <a:solidFill>
                            <a:srgbClr val="333333"/>
                          </a:solidFill>
                        </a:rPr>
                        <a:t> t3 </a:t>
                      </a:r>
                      <a:r>
                        <a:rPr lang="en" sz="1200" b="1" u="none" strike="noStrike" cap="none" dirty="0">
                          <a:solidFill>
                            <a:schemeClr val="dk2"/>
                          </a:solidFill>
                        </a:rPr>
                        <a:t>=</a:t>
                      </a:r>
                      <a:r>
                        <a:rPr lang="en" sz="1200" b="1" u="none" strike="noStrike" cap="none" dirty="0">
                          <a:solidFill>
                            <a:srgbClr val="333333"/>
                          </a:solidFill>
                        </a:rPr>
                        <a:t> </a:t>
                      </a:r>
                      <a:r>
                        <a:rPr lang="en" sz="1200" b="1" u="none" strike="noStrike" cap="none" dirty="0">
                          <a:solidFill>
                            <a:srgbClr val="008000"/>
                          </a:solidFill>
                        </a:rPr>
                        <a:t>tuple</a:t>
                      </a:r>
                      <a:r>
                        <a:rPr lang="en" sz="1200" b="1" u="none" strike="noStrike" cap="none" dirty="0">
                          <a:solidFill>
                            <a:srgbClr val="333333"/>
                          </a:solidFill>
                        </a:rPr>
                        <a:t>([</a:t>
                      </a:r>
                      <a:r>
                        <a:rPr lang="en" sz="1200" b="1" u="none" strike="noStrike" cap="none" dirty="0">
                          <a:solidFill>
                            <a:schemeClr val="dk2"/>
                          </a:solidFill>
                        </a:rPr>
                        <a:t>1</a:t>
                      </a:r>
                      <a:r>
                        <a:rPr lang="en" sz="1200" b="1" u="none" strike="noStrike" cap="none" dirty="0">
                          <a:solidFill>
                            <a:srgbClr val="333333"/>
                          </a:solidFill>
                        </a:rPr>
                        <a:t>,</a:t>
                      </a:r>
                      <a:r>
                        <a:rPr lang="en" sz="1200" b="1" u="none" strike="noStrike" cap="none" dirty="0">
                          <a:solidFill>
                            <a:schemeClr val="dk2"/>
                          </a:solidFill>
                        </a:rPr>
                        <a:t>2</a:t>
                      </a:r>
                      <a:r>
                        <a:rPr lang="en" sz="1200" b="1" u="none" strike="noStrike" cap="none" dirty="0">
                          <a:solidFill>
                            <a:srgbClr val="333333"/>
                          </a:solidFill>
                        </a:rPr>
                        <a:t>,</a:t>
                      </a:r>
                      <a:r>
                        <a:rPr lang="en" sz="1200" b="1" u="none" strike="noStrike" cap="none" dirty="0">
                          <a:solidFill>
                            <a:schemeClr val="dk2"/>
                          </a:solidFill>
                        </a:rPr>
                        <a:t>3</a:t>
                      </a:r>
                      <a:r>
                        <a:rPr lang="en" sz="1200" b="1" u="none" strike="noStrike" cap="none" dirty="0">
                          <a:solidFill>
                            <a:srgbClr val="333333"/>
                          </a:solidFill>
                        </a:rPr>
                        <a:t>,</a:t>
                      </a:r>
                      <a:r>
                        <a:rPr lang="en" sz="1200" b="1" u="none" strike="noStrike" cap="none" dirty="0">
                          <a:solidFill>
                            <a:schemeClr val="dk2"/>
                          </a:solidFill>
                        </a:rPr>
                        <a:t>4</a:t>
                      </a:r>
                      <a:r>
                        <a:rPr lang="en" sz="1200" b="1" u="none" strike="noStrike" cap="none" dirty="0">
                          <a:solidFill>
                            <a:srgbClr val="333333"/>
                          </a:solidFill>
                        </a:rPr>
                        <a:t>,</a:t>
                      </a:r>
                      <a:r>
                        <a:rPr lang="en" sz="1200" b="1" u="none" strike="noStrike" cap="none" dirty="0">
                          <a:solidFill>
                            <a:schemeClr val="dk2"/>
                          </a:solidFill>
                        </a:rPr>
                        <a:t>4</a:t>
                      </a:r>
                      <a:r>
                        <a:rPr lang="en" sz="1200" b="1" u="none" strike="noStrike" cap="none" dirty="0">
                          <a:solidFill>
                            <a:srgbClr val="333333"/>
                          </a:solidFill>
                        </a:rPr>
                        <a:t>]) </a:t>
                      </a:r>
                      <a:r>
                        <a:rPr lang="en" sz="1200" b="1" i="1" u="none" strike="noStrike" cap="none" dirty="0">
                          <a:solidFill>
                            <a:srgbClr val="408080"/>
                          </a:solidFill>
                        </a:rPr>
                        <a:t># tuple from array</a:t>
                      </a:r>
                      <a:endParaRPr sz="1200" b="1" u="none" strike="noStrike" cap="none" dirty="0">
                        <a:solidFill>
                          <a:schemeClr val="dk2"/>
                        </a:solidFill>
                      </a:endParaRPr>
                    </a:p>
                  </a:txBody>
                  <a:tcPr marL="91425" marR="91425" marT="91425" marB="91425"/>
                </a:tc>
              </a:tr>
              <a:tr h="5029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8</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 t4 = tuple("abc") # tuple from string</a:t>
                      </a:r>
                      <a:endParaRPr sz="1200" b="1" u="none" strike="noStrike" cap="none" dirty="0">
                        <a:solidFill>
                          <a:schemeClr val="dk2"/>
                        </a:solidFill>
                      </a:endParaRPr>
                    </a:p>
                    <a:p>
                      <a:pPr marL="0" marR="0" lvl="0" indent="0" algn="l" rtl="0">
                        <a:lnSpc>
                          <a:spcPct val="100000"/>
                        </a:lnSpc>
                        <a:spcBef>
                          <a:spcPts val="0"/>
                        </a:spcBef>
                        <a:spcAft>
                          <a:spcPts val="0"/>
                        </a:spcAft>
                        <a:buClr>
                          <a:srgbClr val="000000"/>
                        </a:buClr>
                        <a:buSzPts val="1200"/>
                        <a:buFont typeface="Arial"/>
                        <a:buNone/>
                      </a:pPr>
                      <a:endParaRPr sz="1200" b="1" u="none" strike="noStrike" cap="none" dirty="0">
                        <a:solidFill>
                          <a:schemeClr val="dk2"/>
                        </a:solidFill>
                      </a:endParaRPr>
                    </a:p>
                  </a:txBody>
                  <a:tcPr marL="91425" marR="91425" marT="91425" marB="91425"/>
                </a:tc>
              </a:tr>
            </a:tbl>
          </a:graphicData>
        </a:graphic>
      </p:graphicFrame>
      <p:sp>
        <p:nvSpPr>
          <p:cNvPr id="125" name="Google Shape;125;p11"/>
          <p:cNvSpPr txBox="1"/>
          <p:nvPr/>
        </p:nvSpPr>
        <p:spPr>
          <a:xfrm>
            <a:off x="0" y="1143000"/>
            <a:ext cx="3000000" cy="4002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1400"/>
              <a:buFont typeface="Arial"/>
              <a:buNone/>
            </a:pPr>
            <a:r>
              <a:rPr lang="en" sz="1400" b="1" i="0" u="sng" strike="noStrike" cap="none">
                <a:solidFill>
                  <a:schemeClr val="hlink"/>
                </a:solidFill>
                <a:latin typeface="Source Code Pro"/>
                <a:ea typeface="Source Code Pro"/>
                <a:cs typeface="Source Code Pro"/>
                <a:sym typeface="Source Code Pro"/>
                <a:hlinkClick r:id="rId3"/>
              </a:rPr>
              <a:t>TRY IT</a:t>
            </a:r>
            <a:endParaRPr sz="1400" b="1" i="0" u="sng" strike="noStrike" cap="none">
              <a:solidFill>
                <a:srgbClr val="000000"/>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Slicing tuples #</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131" name="Google Shape;131;p12"/>
          <p:cNvSpPr txBox="1">
            <a:spLocks noGrp="1"/>
          </p:cNvSpPr>
          <p:nvPr>
            <p:ph type="body" idx="1"/>
          </p:nvPr>
        </p:nvSpPr>
        <p:spPr>
          <a:xfrm>
            <a:off x="311700" y="1228675"/>
            <a:ext cx="8520600" cy="49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Slicing operators works same in tuples as in list and string.</a:t>
            </a:r>
            <a:endParaRPr sz="1400">
              <a:solidFill>
                <a:srgbClr val="333333"/>
              </a:solidFill>
              <a:highlight>
                <a:srgbClr val="FFFFFF"/>
              </a:highlight>
              <a:latin typeface="Arial"/>
              <a:ea typeface="Arial"/>
              <a:cs typeface="Arial"/>
              <a:sym typeface="Arial"/>
            </a:endParaRPr>
          </a:p>
          <a:p>
            <a:pPr marL="0" lvl="0" indent="457200" algn="l" rtl="0">
              <a:lnSpc>
                <a:spcPct val="100000"/>
              </a:lnSpc>
              <a:spcBef>
                <a:spcPts val="1800"/>
              </a:spcBef>
              <a:spcAft>
                <a:spcPts val="0"/>
              </a:spcAft>
              <a:buSzPts val="1800"/>
              <a:buNone/>
            </a:pPr>
            <a:r>
              <a:rPr lang="en" sz="1400" b="1" u="sng">
                <a:solidFill>
                  <a:schemeClr val="hlink"/>
                </a:solidFill>
                <a:hlinkClick r:id="rId3"/>
              </a:rPr>
              <a:t>TRY IT</a:t>
            </a:r>
            <a:endParaRPr sz="1400" b="1" u="sng">
              <a:solidFill>
                <a:srgbClr val="000000"/>
              </a:solidFill>
            </a:endParaRPr>
          </a:p>
          <a:p>
            <a:pPr marL="0" lvl="0" indent="0" algn="l" rtl="0">
              <a:lnSpc>
                <a:spcPct val="115000"/>
              </a:lnSpc>
              <a:spcBef>
                <a:spcPts val="0"/>
              </a:spcBef>
              <a:spcAft>
                <a:spcPts val="0"/>
              </a:spcAft>
              <a:buSzPts val="1800"/>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1200"/>
              </a:spcAft>
              <a:buSzPts val="1800"/>
              <a:buNone/>
            </a:pPr>
            <a:endParaRPr sz="1400"/>
          </a:p>
        </p:txBody>
      </p:sp>
      <p:graphicFrame>
        <p:nvGraphicFramePr>
          <p:cNvPr id="132" name="Google Shape;132;p12"/>
          <p:cNvGraphicFramePr/>
          <p:nvPr/>
        </p:nvGraphicFramePr>
        <p:xfrm>
          <a:off x="434900" y="2316700"/>
          <a:ext cx="7239000" cy="1188630"/>
        </p:xfrm>
        <a:graphic>
          <a:graphicData uri="http://schemas.openxmlformats.org/drawingml/2006/table">
            <a:tbl>
              <a:tblPr>
                <a:noFill/>
                <a:tableStyleId>{051880AD-994F-483D-8D9D-A3D93954D699}</a:tableStyleId>
              </a:tblPr>
              <a:tblGrid>
                <a:gridCol w="382850"/>
                <a:gridCol w="6856150"/>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t>1</a:t>
                      </a:r>
                      <a:endParaRPr sz="1400" b="1"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 t = (11,22,33,44,55)</a:t>
                      </a:r>
                      <a:endParaRPr sz="1200" b="1" u="none" strike="noStrike" cap="none" dirty="0">
                        <a:solidFill>
                          <a:schemeClr val="dk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2</a:t>
                      </a:r>
                      <a:endParaRPr sz="14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chemeClr val="dk2"/>
                          </a:solidFill>
                        </a:rPr>
                        <a:t>&gt;&gt;&gt; t[0:2]</a:t>
                      </a:r>
                      <a:endParaRPr sz="1200" b="1" u="none" strike="noStrike" cap="none" dirty="0">
                        <a:solidFill>
                          <a:schemeClr val="dk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3</a:t>
                      </a:r>
                      <a:endParaRPr sz="14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chemeClr val="dk2"/>
                          </a:solidFill>
                        </a:rPr>
                        <a:t>(11,22)</a:t>
                      </a:r>
                      <a:endParaRPr sz="1200" b="1" u="none" strike="noStrike" cap="none">
                        <a:solidFill>
                          <a:schemeClr val="dk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 and not in operator #</a:t>
            </a:r>
            <a:endParaRPr/>
          </a:p>
          <a:p>
            <a:pPr marL="0" lvl="0" indent="0" algn="l" rtl="0">
              <a:lnSpc>
                <a:spcPct val="100000"/>
              </a:lnSpc>
              <a:spcBef>
                <a:spcPts val="0"/>
              </a:spcBef>
              <a:spcAft>
                <a:spcPts val="0"/>
              </a:spcAft>
              <a:buSzPct val="111111"/>
              <a:buNone/>
            </a:pPr>
            <a:endParaRPr/>
          </a:p>
        </p:txBody>
      </p:sp>
      <p:sp>
        <p:nvSpPr>
          <p:cNvPr id="138" name="Google Shape;138;p13"/>
          <p:cNvSpPr txBox="1">
            <a:spLocks noGrp="1"/>
          </p:cNvSpPr>
          <p:nvPr>
            <p:ph type="body" idx="1"/>
          </p:nvPr>
        </p:nvSpPr>
        <p:spPr>
          <a:xfrm>
            <a:off x="77550" y="1093850"/>
            <a:ext cx="8520600" cy="47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333333"/>
                </a:solidFill>
                <a:latin typeface="Arial"/>
                <a:ea typeface="Arial"/>
                <a:cs typeface="Arial"/>
                <a:sym typeface="Arial"/>
              </a:rPr>
              <a:t>You can use </a:t>
            </a:r>
            <a:r>
              <a:rPr lang="en" sz="1400" b="1">
                <a:solidFill>
                  <a:srgbClr val="FF0000"/>
                </a:solidFill>
                <a:latin typeface="Arial"/>
                <a:ea typeface="Arial"/>
                <a:cs typeface="Arial"/>
                <a:sym typeface="Arial"/>
              </a:rPr>
              <a:t>in </a:t>
            </a:r>
            <a:r>
              <a:rPr lang="en" sz="1400">
                <a:solidFill>
                  <a:srgbClr val="333333"/>
                </a:solidFill>
                <a:latin typeface="Arial"/>
                <a:ea typeface="Arial"/>
                <a:cs typeface="Arial"/>
                <a:sym typeface="Arial"/>
              </a:rPr>
              <a:t>and </a:t>
            </a:r>
            <a:r>
              <a:rPr lang="en" sz="1400" b="1">
                <a:solidFill>
                  <a:srgbClr val="FF0000"/>
                </a:solidFill>
                <a:latin typeface="Arial"/>
                <a:ea typeface="Arial"/>
                <a:cs typeface="Arial"/>
                <a:sym typeface="Arial"/>
              </a:rPr>
              <a:t>not in</a:t>
            </a:r>
            <a:r>
              <a:rPr lang="en" sz="1400">
                <a:solidFill>
                  <a:srgbClr val="333333"/>
                </a:solidFill>
                <a:latin typeface="Arial"/>
                <a:ea typeface="Arial"/>
                <a:cs typeface="Arial"/>
                <a:sym typeface="Arial"/>
              </a:rPr>
              <a:t> operators to check existence of item in tuples as follows.</a:t>
            </a:r>
            <a:endParaRPr sz="1400">
              <a:solidFill>
                <a:srgbClr val="000000"/>
              </a:solidFill>
              <a:latin typeface="Arial"/>
              <a:ea typeface="Arial"/>
              <a:cs typeface="Arial"/>
              <a:sym typeface="Arial"/>
            </a:endParaRPr>
          </a:p>
          <a:p>
            <a:pPr marL="0" lvl="0" indent="0" algn="l" rtl="0">
              <a:lnSpc>
                <a:spcPct val="100000"/>
              </a:lnSpc>
              <a:spcBef>
                <a:spcPts val="1800"/>
              </a:spcBef>
              <a:spcAft>
                <a:spcPts val="0"/>
              </a:spcAft>
              <a:buSzPts val="1800"/>
              <a:buNone/>
            </a:pPr>
            <a:endParaRPr sz="1400" b="1" u="sng">
              <a:solidFill>
                <a:srgbClr val="000000"/>
              </a:solidFill>
            </a:endParaRPr>
          </a:p>
          <a:p>
            <a:pPr marL="0" lvl="0" indent="457200" algn="l" rtl="0">
              <a:lnSpc>
                <a:spcPct val="100000"/>
              </a:lnSpc>
              <a:spcBef>
                <a:spcPts val="0"/>
              </a:spcBef>
              <a:spcAft>
                <a:spcPts val="0"/>
              </a:spcAft>
              <a:buSzPts val="1800"/>
              <a:buNone/>
            </a:pPr>
            <a:r>
              <a:rPr lang="en" sz="1400" b="1" u="sng">
                <a:solidFill>
                  <a:schemeClr val="hlink"/>
                </a:solidFill>
                <a:hlinkClick r:id="rId3"/>
              </a:rPr>
              <a:t>TRY IT</a:t>
            </a:r>
            <a:endParaRPr sz="1400" b="1" u="sng">
              <a:solidFill>
                <a:srgbClr val="000000"/>
              </a:solidFill>
            </a:endParaRPr>
          </a:p>
          <a:p>
            <a:pPr marL="0" lvl="0" indent="0" algn="l" rtl="0">
              <a:lnSpc>
                <a:spcPct val="115000"/>
              </a:lnSpc>
              <a:spcBef>
                <a:spcPts val="0"/>
              </a:spcBef>
              <a:spcAft>
                <a:spcPts val="1200"/>
              </a:spcAft>
              <a:buSzPts val="1800"/>
              <a:buNone/>
            </a:pPr>
            <a:endParaRPr sz="1400"/>
          </a:p>
        </p:txBody>
      </p:sp>
      <p:graphicFrame>
        <p:nvGraphicFramePr>
          <p:cNvPr id="139" name="Google Shape;139;p13"/>
          <p:cNvGraphicFramePr/>
          <p:nvPr/>
        </p:nvGraphicFramePr>
        <p:xfrm>
          <a:off x="718350" y="2470925"/>
          <a:ext cx="7239000" cy="1981050"/>
        </p:xfrm>
        <a:graphic>
          <a:graphicData uri="http://schemas.openxmlformats.org/drawingml/2006/table">
            <a:tbl>
              <a:tblPr>
                <a:noFill/>
                <a:tableStyleId>{051880AD-994F-483D-8D9D-A3D93954D699}</a:tableStyleId>
              </a:tblPr>
              <a:tblGrid>
                <a:gridCol w="513975"/>
                <a:gridCol w="6725025"/>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t>1</a:t>
                      </a:r>
                      <a:endParaRPr sz="1400" b="1"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solidFill>
                            <a:schemeClr val="dk2"/>
                          </a:solidFill>
                        </a:rPr>
                        <a:t>&gt;&gt;&gt;</a:t>
                      </a:r>
                      <a:r>
                        <a:rPr lang="en" sz="1400" b="1" u="none" strike="noStrike" cap="none" dirty="0">
                          <a:solidFill>
                            <a:srgbClr val="333333"/>
                          </a:solidFill>
                        </a:rPr>
                        <a:t> t </a:t>
                      </a:r>
                      <a:r>
                        <a:rPr lang="en" sz="1400" b="1" u="none" strike="noStrike" cap="none" dirty="0">
                          <a:solidFill>
                            <a:schemeClr val="dk2"/>
                          </a:solidFill>
                        </a:rPr>
                        <a:t>=</a:t>
                      </a:r>
                      <a:r>
                        <a:rPr lang="en" sz="1400" b="1" u="none" strike="noStrike" cap="none" dirty="0">
                          <a:solidFill>
                            <a:srgbClr val="333333"/>
                          </a:solidFill>
                        </a:rPr>
                        <a:t> (</a:t>
                      </a:r>
                      <a:r>
                        <a:rPr lang="en" sz="1400" b="1" u="none" strike="noStrike" cap="none" dirty="0">
                          <a:solidFill>
                            <a:schemeClr val="dk2"/>
                          </a:solidFill>
                        </a:rPr>
                        <a:t>11</a:t>
                      </a:r>
                      <a:r>
                        <a:rPr lang="en" sz="1400" b="1" u="none" strike="noStrike" cap="none" dirty="0">
                          <a:solidFill>
                            <a:srgbClr val="333333"/>
                          </a:solidFill>
                        </a:rPr>
                        <a:t>,</a:t>
                      </a:r>
                      <a:r>
                        <a:rPr lang="en" sz="1400" b="1" u="none" strike="noStrike" cap="none" dirty="0">
                          <a:solidFill>
                            <a:schemeClr val="dk2"/>
                          </a:solidFill>
                        </a:rPr>
                        <a:t>22</a:t>
                      </a:r>
                      <a:r>
                        <a:rPr lang="en" sz="1400" b="1" u="none" strike="noStrike" cap="none" dirty="0">
                          <a:solidFill>
                            <a:srgbClr val="333333"/>
                          </a:solidFill>
                        </a:rPr>
                        <a:t>,</a:t>
                      </a:r>
                      <a:r>
                        <a:rPr lang="en" sz="1400" b="1" u="none" strike="noStrike" cap="none" dirty="0">
                          <a:solidFill>
                            <a:schemeClr val="dk2"/>
                          </a:solidFill>
                        </a:rPr>
                        <a:t>33</a:t>
                      </a:r>
                      <a:r>
                        <a:rPr lang="en" sz="1400" b="1" u="none" strike="noStrike" cap="none" dirty="0">
                          <a:solidFill>
                            <a:srgbClr val="333333"/>
                          </a:solidFill>
                        </a:rPr>
                        <a:t>,</a:t>
                      </a:r>
                      <a:r>
                        <a:rPr lang="en" sz="1400" b="1" u="none" strike="noStrike" cap="none" dirty="0">
                          <a:solidFill>
                            <a:schemeClr val="dk2"/>
                          </a:solidFill>
                        </a:rPr>
                        <a:t>44</a:t>
                      </a:r>
                      <a:r>
                        <a:rPr lang="en" sz="1400" b="1" u="none" strike="noStrike" cap="none" dirty="0">
                          <a:solidFill>
                            <a:srgbClr val="333333"/>
                          </a:solidFill>
                        </a:rPr>
                        <a:t>,</a:t>
                      </a:r>
                      <a:r>
                        <a:rPr lang="en" sz="1400" b="1" u="none" strike="noStrike" cap="none" dirty="0">
                          <a:solidFill>
                            <a:schemeClr val="dk2"/>
                          </a:solidFill>
                        </a:rPr>
                        <a:t>55</a:t>
                      </a:r>
                      <a:r>
                        <a:rPr lang="en" sz="1400" b="1" u="none" strike="noStrike" cap="none" dirty="0">
                          <a:solidFill>
                            <a:srgbClr val="333333"/>
                          </a:solidFill>
                        </a:rPr>
                        <a:t>)</a:t>
                      </a:r>
                      <a:endParaRPr sz="1400" b="1"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2</a:t>
                      </a:r>
                      <a:endParaRPr sz="14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solidFill>
                            <a:schemeClr val="dk2"/>
                          </a:solidFill>
                        </a:rPr>
                        <a:t>&gt;&gt;&gt;</a:t>
                      </a:r>
                      <a:r>
                        <a:rPr lang="en" sz="1400" b="1" u="none" strike="noStrike" cap="none" dirty="0">
                          <a:solidFill>
                            <a:srgbClr val="333333"/>
                          </a:solidFill>
                        </a:rPr>
                        <a:t> </a:t>
                      </a:r>
                      <a:r>
                        <a:rPr lang="en" sz="1400" b="1" u="none" strike="noStrike" cap="none" dirty="0">
                          <a:solidFill>
                            <a:schemeClr val="dk2"/>
                          </a:solidFill>
                        </a:rPr>
                        <a:t>22</a:t>
                      </a:r>
                      <a:r>
                        <a:rPr lang="en" sz="1400" b="1" u="none" strike="noStrike" cap="none" dirty="0">
                          <a:solidFill>
                            <a:srgbClr val="333333"/>
                          </a:solidFill>
                        </a:rPr>
                        <a:t> </a:t>
                      </a:r>
                      <a:r>
                        <a:rPr lang="en" sz="1400" b="1" u="none" strike="noStrike" cap="none" dirty="0">
                          <a:solidFill>
                            <a:srgbClr val="AA22FF"/>
                          </a:solidFill>
                        </a:rPr>
                        <a:t>in</a:t>
                      </a:r>
                      <a:r>
                        <a:rPr lang="en" sz="1400" b="1" u="none" strike="noStrike" cap="none" dirty="0">
                          <a:solidFill>
                            <a:srgbClr val="333333"/>
                          </a:solidFill>
                        </a:rPr>
                        <a:t> t</a:t>
                      </a:r>
                      <a:endParaRPr sz="1400" b="1"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3</a:t>
                      </a:r>
                      <a:endParaRPr sz="14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008000"/>
                          </a:solidFill>
                        </a:rPr>
                        <a:t>True</a:t>
                      </a:r>
                      <a:endParaRPr sz="14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4</a:t>
                      </a:r>
                      <a:endParaRPr sz="14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solidFill>
                            <a:schemeClr val="dk2"/>
                          </a:solidFill>
                        </a:rPr>
                        <a:t>&gt;&gt;&gt;</a:t>
                      </a:r>
                      <a:r>
                        <a:rPr lang="en" sz="1400" b="1" u="none" strike="noStrike" cap="none" dirty="0">
                          <a:solidFill>
                            <a:srgbClr val="333333"/>
                          </a:solidFill>
                        </a:rPr>
                        <a:t> </a:t>
                      </a:r>
                      <a:r>
                        <a:rPr lang="en" sz="1400" b="1" u="none" strike="noStrike" cap="none" dirty="0">
                          <a:solidFill>
                            <a:schemeClr val="dk2"/>
                          </a:solidFill>
                        </a:rPr>
                        <a:t>22</a:t>
                      </a:r>
                      <a:r>
                        <a:rPr lang="en" sz="1400" b="1" u="none" strike="noStrike" cap="none" dirty="0">
                          <a:solidFill>
                            <a:srgbClr val="333333"/>
                          </a:solidFill>
                        </a:rPr>
                        <a:t> </a:t>
                      </a:r>
                      <a:r>
                        <a:rPr lang="en" sz="1400" b="1" u="none" strike="noStrike" cap="none" dirty="0">
                          <a:solidFill>
                            <a:srgbClr val="AA22FF"/>
                          </a:solidFill>
                        </a:rPr>
                        <a:t>not</a:t>
                      </a:r>
                      <a:r>
                        <a:rPr lang="en" sz="1400" b="1" u="none" strike="noStrike" cap="none" dirty="0">
                          <a:solidFill>
                            <a:srgbClr val="333333"/>
                          </a:solidFill>
                        </a:rPr>
                        <a:t> </a:t>
                      </a:r>
                      <a:r>
                        <a:rPr lang="en" sz="1400" b="1" u="none" strike="noStrike" cap="none" dirty="0">
                          <a:solidFill>
                            <a:srgbClr val="AA22FF"/>
                          </a:solidFill>
                        </a:rPr>
                        <a:t>in</a:t>
                      </a:r>
                      <a:r>
                        <a:rPr lang="en" sz="1400" b="1" u="none" strike="noStrike" cap="none" dirty="0">
                          <a:solidFill>
                            <a:srgbClr val="333333"/>
                          </a:solidFill>
                        </a:rPr>
                        <a:t> t</a:t>
                      </a:r>
                      <a:endParaRPr sz="1400" b="1"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5</a:t>
                      </a:r>
                      <a:endParaRPr sz="14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008000"/>
                          </a:solidFill>
                          <a:highlight>
                            <a:srgbClr val="F8F8F8"/>
                          </a:highlight>
                        </a:rPr>
                        <a:t>False</a:t>
                      </a:r>
                      <a:endParaRPr sz="1400" b="1" u="none" strike="noStrike" cap="none">
                        <a:solidFill>
                          <a:srgbClr val="008000"/>
                        </a:solidFill>
                        <a:highlight>
                          <a:srgbClr val="F8F8F8"/>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Python Dictionaries</a:t>
            </a:r>
            <a:endParaRPr/>
          </a:p>
          <a:p>
            <a:pPr marL="0" lvl="0" indent="0" algn="l" rtl="0">
              <a:lnSpc>
                <a:spcPct val="100000"/>
              </a:lnSpc>
              <a:spcBef>
                <a:spcPts val="0"/>
              </a:spcBef>
              <a:spcAft>
                <a:spcPts val="0"/>
              </a:spcAft>
              <a:buSzPct val="111111"/>
              <a:buNone/>
            </a:pPr>
            <a:endParaRPr/>
          </a:p>
        </p:txBody>
      </p:sp>
      <p:sp>
        <p:nvSpPr>
          <p:cNvPr id="145" name="Google Shape;145;p14"/>
          <p:cNvSpPr txBox="1">
            <a:spLocks noGrp="1"/>
          </p:cNvSpPr>
          <p:nvPr>
            <p:ph type="body" idx="1"/>
          </p:nvPr>
        </p:nvSpPr>
        <p:spPr>
          <a:xfrm>
            <a:off x="311700" y="1228675"/>
            <a:ext cx="8520600" cy="182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Dictionary is a python data type that is used to store key-value pairs. It enables you to quickly retrieve, add, remove, modify, values using a key. Dictionary is very similar to what we call associative array or hash on other languages.</a:t>
            </a:r>
            <a:endParaRPr sz="1400">
              <a:solidFill>
                <a:srgbClr val="333333"/>
              </a:solidFill>
              <a:highlight>
                <a:srgbClr val="FFFFFF"/>
              </a:highlight>
              <a:latin typeface="Arial"/>
              <a:ea typeface="Arial"/>
              <a:cs typeface="Arial"/>
              <a:sym typeface="Arial"/>
            </a:endParaRPr>
          </a:p>
          <a:p>
            <a:pPr marL="165100" lvl="0" indent="0" algn="l" rtl="0">
              <a:lnSpc>
                <a:spcPct val="115000"/>
              </a:lnSpc>
              <a:spcBef>
                <a:spcPts val="1800"/>
              </a:spcBef>
              <a:spcAft>
                <a:spcPts val="0"/>
              </a:spcAft>
              <a:buSzPts val="1800"/>
              <a:buNone/>
            </a:pPr>
            <a:r>
              <a:rPr lang="en" sz="1400" b="1">
                <a:solidFill>
                  <a:srgbClr val="FF0000"/>
                </a:solidFill>
                <a:latin typeface="Arial"/>
                <a:ea typeface="Arial"/>
                <a:cs typeface="Arial"/>
                <a:sym typeface="Arial"/>
              </a:rPr>
              <a:t>Note:</a:t>
            </a:r>
            <a:endParaRPr sz="1400" b="1">
              <a:solidFill>
                <a:srgbClr val="FF0000"/>
              </a:solidFill>
              <a:latin typeface="Arial"/>
              <a:ea typeface="Arial"/>
              <a:cs typeface="Arial"/>
              <a:sym typeface="Arial"/>
            </a:endParaRPr>
          </a:p>
          <a:p>
            <a:pPr marL="203200" marR="203200" lvl="0" indent="0" algn="l" rtl="0">
              <a:lnSpc>
                <a:spcPct val="115000"/>
              </a:lnSpc>
              <a:spcBef>
                <a:spcPts val="200"/>
              </a:spcBef>
              <a:spcAft>
                <a:spcPts val="0"/>
              </a:spcAft>
              <a:buSzPts val="1800"/>
              <a:buNone/>
            </a:pPr>
            <a:r>
              <a:rPr lang="en" sz="1400" b="1">
                <a:solidFill>
                  <a:srgbClr val="FF0000"/>
                </a:solidFill>
                <a:latin typeface="Arial"/>
                <a:ea typeface="Arial"/>
                <a:cs typeface="Arial"/>
                <a:sym typeface="Arial"/>
              </a:rPr>
              <a:t>Dictionaries are mutable.</a:t>
            </a:r>
            <a:endParaRPr sz="1400" b="1">
              <a:solidFill>
                <a:srgbClr val="FF0000"/>
              </a:solidFill>
              <a:latin typeface="Arial"/>
              <a:ea typeface="Arial"/>
              <a:cs typeface="Arial"/>
              <a:sym typeface="Arial"/>
            </a:endParaRPr>
          </a:p>
          <a:p>
            <a:pPr marL="0" lvl="0" indent="0" algn="l" rtl="0">
              <a:lnSpc>
                <a:spcPct val="115000"/>
              </a:lnSpc>
              <a:spcBef>
                <a:spcPts val="600"/>
              </a:spcBef>
              <a:spcAft>
                <a:spcPts val="0"/>
              </a:spcAft>
              <a:buSzPts val="1800"/>
              <a:buNone/>
            </a:pP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1200"/>
              </a:spcAft>
              <a:buSzPts val="1800"/>
              <a:buNone/>
            </a:pP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Creating a Dictionary #</a:t>
            </a:r>
            <a:endParaRPr/>
          </a:p>
          <a:p>
            <a:pPr marL="0" lvl="0" indent="0" algn="l" rtl="0">
              <a:lnSpc>
                <a:spcPct val="100000"/>
              </a:lnSpc>
              <a:spcBef>
                <a:spcPts val="0"/>
              </a:spcBef>
              <a:spcAft>
                <a:spcPts val="0"/>
              </a:spcAft>
              <a:buSzPct val="111111"/>
              <a:buNone/>
            </a:pPr>
            <a:endParaRPr/>
          </a:p>
        </p:txBody>
      </p:sp>
      <p:sp>
        <p:nvSpPr>
          <p:cNvPr id="151" name="Google Shape;151;p15"/>
          <p:cNvSpPr txBox="1">
            <a:spLocks noGrp="1"/>
          </p:cNvSpPr>
          <p:nvPr>
            <p:ph type="body" idx="1"/>
          </p:nvPr>
        </p:nvSpPr>
        <p:spPr>
          <a:xfrm>
            <a:off x="311700" y="1228675"/>
            <a:ext cx="8520600" cy="222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dirty="0">
                <a:solidFill>
                  <a:srgbClr val="333333"/>
                </a:solidFill>
                <a:highlight>
                  <a:srgbClr val="FFFFFF"/>
                </a:highlight>
                <a:latin typeface="Arial"/>
                <a:ea typeface="Arial"/>
                <a:cs typeface="Arial"/>
                <a:sym typeface="Arial"/>
              </a:rPr>
              <a:t>Dictionaries can be created using a pair of curly braces </a:t>
            </a:r>
            <a:r>
              <a:rPr lang="en" sz="1400" b="1" dirty="0">
                <a:solidFill>
                  <a:srgbClr val="FF0000"/>
                </a:solidFill>
                <a:highlight>
                  <a:srgbClr val="FFFFFF"/>
                </a:highlight>
                <a:latin typeface="Arial"/>
                <a:ea typeface="Arial"/>
                <a:cs typeface="Arial"/>
                <a:sym typeface="Arial"/>
              </a:rPr>
              <a:t>(</a:t>
            </a:r>
            <a:r>
              <a:rPr lang="en" sz="1400" b="1" dirty="0">
                <a:solidFill>
                  <a:srgbClr val="FF0000"/>
                </a:solidFill>
                <a:highlight>
                  <a:srgbClr val="F9F2F4"/>
                </a:highlight>
                <a:latin typeface="Courier New"/>
                <a:ea typeface="Courier New"/>
                <a:cs typeface="Courier New"/>
                <a:sym typeface="Courier New"/>
              </a:rPr>
              <a:t>{}</a:t>
            </a:r>
            <a:r>
              <a:rPr lang="en" sz="1400" b="1" dirty="0">
                <a:solidFill>
                  <a:srgbClr val="FF0000"/>
                </a:solidFill>
                <a:highlight>
                  <a:srgbClr val="FFFFFF"/>
                </a:highlight>
                <a:latin typeface="Arial"/>
                <a:ea typeface="Arial"/>
                <a:cs typeface="Arial"/>
                <a:sym typeface="Arial"/>
              </a:rPr>
              <a:t>). </a:t>
            </a:r>
            <a:r>
              <a:rPr lang="en" sz="1400" dirty="0">
                <a:solidFill>
                  <a:srgbClr val="333333"/>
                </a:solidFill>
                <a:highlight>
                  <a:srgbClr val="FFFFFF"/>
                </a:highlight>
                <a:latin typeface="Arial"/>
                <a:ea typeface="Arial"/>
                <a:cs typeface="Arial"/>
                <a:sym typeface="Arial"/>
              </a:rPr>
              <a:t>Each item in the dictionary consists of a key, followed by a colon, which is followed by a value. And each item is separated using commas </a:t>
            </a:r>
            <a:r>
              <a:rPr lang="en" sz="1400" b="1" dirty="0">
                <a:solidFill>
                  <a:srgbClr val="FF0000"/>
                </a:solidFill>
                <a:highlight>
                  <a:srgbClr val="FFFFFF"/>
                </a:highlight>
                <a:latin typeface="Arial"/>
                <a:ea typeface="Arial"/>
                <a:cs typeface="Arial"/>
                <a:sym typeface="Arial"/>
              </a:rPr>
              <a:t>(</a:t>
            </a:r>
            <a:r>
              <a:rPr lang="en" sz="1400" b="1" dirty="0">
                <a:solidFill>
                  <a:srgbClr val="FF0000"/>
                </a:solidFill>
                <a:highlight>
                  <a:srgbClr val="F9F2F4"/>
                </a:highlight>
                <a:latin typeface="Courier New"/>
                <a:ea typeface="Courier New"/>
                <a:cs typeface="Courier New"/>
                <a:sym typeface="Courier New"/>
              </a:rPr>
              <a:t>,</a:t>
            </a:r>
            <a:r>
              <a:rPr lang="en" sz="1400" b="1" dirty="0">
                <a:solidFill>
                  <a:srgbClr val="FF0000"/>
                </a:solidFill>
                <a:highlight>
                  <a:srgbClr val="FFFFFF"/>
                </a:highlight>
                <a:latin typeface="Arial"/>
                <a:ea typeface="Arial"/>
                <a:cs typeface="Arial"/>
                <a:sym typeface="Arial"/>
              </a:rPr>
              <a:t>). </a:t>
            </a:r>
            <a:r>
              <a:rPr lang="en" sz="1400" dirty="0">
                <a:solidFill>
                  <a:srgbClr val="333333"/>
                </a:solidFill>
                <a:highlight>
                  <a:srgbClr val="FFFFFF"/>
                </a:highlight>
                <a:latin typeface="Arial"/>
                <a:ea typeface="Arial"/>
                <a:cs typeface="Arial"/>
                <a:sym typeface="Arial"/>
              </a:rPr>
              <a:t>Let's take an example.</a:t>
            </a:r>
            <a:endParaRPr sz="1400" dirty="0">
              <a:solidFill>
                <a:srgbClr val="333333"/>
              </a:solidFill>
              <a:highlight>
                <a:srgbClr val="FFFFFF"/>
              </a:highlight>
              <a:latin typeface="Arial"/>
              <a:ea typeface="Arial"/>
              <a:cs typeface="Arial"/>
              <a:sym typeface="Arial"/>
            </a:endParaRPr>
          </a:p>
          <a:p>
            <a:pPr marL="0" lvl="0" indent="0" algn="l" rtl="0">
              <a:lnSpc>
                <a:spcPct val="100000"/>
              </a:lnSpc>
              <a:spcBef>
                <a:spcPts val="1800"/>
              </a:spcBef>
              <a:spcAft>
                <a:spcPts val="0"/>
              </a:spcAft>
              <a:buSzPts val="1800"/>
              <a:buNone/>
            </a:pPr>
            <a:r>
              <a:rPr lang="en" sz="1400" b="1" u="sng" dirty="0">
                <a:solidFill>
                  <a:schemeClr val="hlink"/>
                </a:solidFill>
                <a:hlinkClick r:id="rId3"/>
              </a:rPr>
              <a:t>TRY IT</a:t>
            </a:r>
            <a:endParaRPr sz="1400" b="1" u="sng" dirty="0">
              <a:solidFill>
                <a:srgbClr val="000000"/>
              </a:solidFill>
            </a:endParaRPr>
          </a:p>
          <a:p>
            <a:pPr marL="0" lvl="0" indent="0" algn="l" rtl="0">
              <a:lnSpc>
                <a:spcPct val="100000"/>
              </a:lnSpc>
              <a:spcBef>
                <a:spcPts val="0"/>
              </a:spcBef>
              <a:spcAft>
                <a:spcPts val="0"/>
              </a:spcAft>
              <a:buSzPts val="1800"/>
              <a:buNone/>
            </a:pPr>
            <a:endParaRPr sz="1400" b="1" u="sng" dirty="0">
              <a:solidFill>
                <a:srgbClr val="000000"/>
              </a:solidFill>
            </a:endParaRPr>
          </a:p>
          <a:p>
            <a:pPr marL="0" lvl="0" indent="0" algn="l" rtl="0">
              <a:lnSpc>
                <a:spcPct val="115000"/>
              </a:lnSpc>
              <a:spcBef>
                <a:spcPts val="0"/>
              </a:spcBef>
              <a:spcAft>
                <a:spcPts val="0"/>
              </a:spcAft>
              <a:buSzPts val="1800"/>
              <a:buNone/>
            </a:pPr>
            <a:r>
              <a:rPr lang="en" sz="1550" dirty="0">
                <a:latin typeface="Arial"/>
                <a:ea typeface="Arial"/>
                <a:cs typeface="Arial"/>
                <a:sym typeface="Arial"/>
              </a:rPr>
              <a:t>&gt;&gt;&gt;</a:t>
            </a:r>
            <a:r>
              <a:rPr lang="en" sz="1550" dirty="0">
                <a:solidFill>
                  <a:srgbClr val="333333"/>
                </a:solidFill>
                <a:latin typeface="Arial"/>
                <a:ea typeface="Arial"/>
                <a:cs typeface="Arial"/>
                <a:sym typeface="Arial"/>
              </a:rPr>
              <a:t> dict_emp </a:t>
            </a:r>
            <a:r>
              <a:rPr lang="en" sz="1550" dirty="0">
                <a:latin typeface="Arial"/>
                <a:ea typeface="Arial"/>
                <a:cs typeface="Arial"/>
                <a:sym typeface="Arial"/>
              </a:rPr>
              <a:t>=</a:t>
            </a:r>
            <a:r>
              <a:rPr lang="en" sz="1550" dirty="0">
                <a:solidFill>
                  <a:srgbClr val="333333"/>
                </a:solidFill>
                <a:latin typeface="Arial"/>
                <a:ea typeface="Arial"/>
                <a:cs typeface="Arial"/>
                <a:sym typeface="Arial"/>
              </a:rPr>
              <a:t> {} </a:t>
            </a:r>
            <a:r>
              <a:rPr lang="en" sz="1550" i="1" dirty="0">
                <a:solidFill>
                  <a:srgbClr val="408080"/>
                </a:solidFill>
                <a:latin typeface="Arial"/>
                <a:ea typeface="Arial"/>
                <a:cs typeface="Arial"/>
                <a:sym typeface="Arial"/>
              </a:rPr>
              <a:t># this will create an empty dictionary</a:t>
            </a:r>
            <a:endParaRPr sz="1550" dirty="0">
              <a:solidFill>
                <a:srgbClr val="333333"/>
              </a:solidFill>
              <a:latin typeface="Arial"/>
              <a:ea typeface="Arial"/>
              <a:cs typeface="Arial"/>
              <a:sym typeface="Arial"/>
            </a:endParaRPr>
          </a:p>
          <a:p>
            <a:pPr marL="88900" marR="88900" lvl="0" indent="0" algn="l" rtl="0">
              <a:lnSpc>
                <a:spcPct val="142857"/>
              </a:lnSpc>
              <a:spcBef>
                <a:spcPts val="1800"/>
              </a:spcBef>
              <a:spcAft>
                <a:spcPts val="0"/>
              </a:spcAft>
              <a:buSzPts val="1800"/>
              <a:buNone/>
            </a:pPr>
            <a:endParaRPr sz="1050" dirty="0">
              <a:solidFill>
                <a:srgbClr val="333333"/>
              </a:solidFill>
              <a:highlight>
                <a:srgbClr val="F8F8F8"/>
              </a:highlight>
              <a:latin typeface="Courier New"/>
              <a:ea typeface="Courier New"/>
              <a:cs typeface="Courier New"/>
              <a:sym typeface="Courier New"/>
            </a:endParaRPr>
          </a:p>
          <a:p>
            <a:pPr marL="0" lvl="0" indent="0" algn="l" rtl="0">
              <a:lnSpc>
                <a:spcPct val="115000"/>
              </a:lnSpc>
              <a:spcBef>
                <a:spcPts val="1800"/>
              </a:spcBef>
              <a:spcAft>
                <a:spcPts val="0"/>
              </a:spcAft>
              <a:buSzPts val="1800"/>
              <a:buNone/>
            </a:pPr>
            <a:endParaRPr sz="1200" i="1" dirty="0">
              <a:solidFill>
                <a:srgbClr val="408080"/>
              </a:solidFill>
              <a:highlight>
                <a:srgbClr val="F8F8F8"/>
              </a:highlight>
              <a:latin typeface="Arial"/>
              <a:ea typeface="Arial"/>
              <a:cs typeface="Arial"/>
              <a:sym typeface="Arial"/>
            </a:endParaRPr>
          </a:p>
          <a:p>
            <a:pPr marL="0" lvl="0" indent="0" algn="l" rtl="0">
              <a:lnSpc>
                <a:spcPct val="115000"/>
              </a:lnSpc>
              <a:spcBef>
                <a:spcPts val="1800"/>
              </a:spcBef>
              <a:spcAft>
                <a:spcPts val="0"/>
              </a:spcAft>
              <a:buSzPts val="1800"/>
              <a:buNone/>
            </a:pPr>
            <a:endParaRPr sz="1400" dirty="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ts val="1800"/>
              <a:buNone/>
            </a:pPr>
            <a:endParaRPr sz="1400" dirty="0">
              <a:solidFill>
                <a:srgbClr val="000000"/>
              </a:solidFill>
              <a:latin typeface="Arial"/>
              <a:ea typeface="Arial"/>
              <a:cs typeface="Arial"/>
              <a:sym typeface="Arial"/>
            </a:endParaRPr>
          </a:p>
          <a:p>
            <a:pPr marL="0" lvl="0" indent="0" algn="l" rtl="0">
              <a:lnSpc>
                <a:spcPct val="115000"/>
              </a:lnSpc>
              <a:spcBef>
                <a:spcPts val="0"/>
              </a:spcBef>
              <a:spcAft>
                <a:spcPts val="1200"/>
              </a:spcAft>
              <a:buSzPts val="1800"/>
              <a:buNone/>
            </a:pP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311700" y="140450"/>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480"/>
              <a:t>Retrieving, modifying and adding elements in the dictionary #</a:t>
            </a:r>
            <a:endParaRPr sz="3480"/>
          </a:p>
          <a:p>
            <a:pPr marL="0" lvl="0" indent="0" algn="l" rtl="0">
              <a:lnSpc>
                <a:spcPct val="100000"/>
              </a:lnSpc>
              <a:spcBef>
                <a:spcPts val="0"/>
              </a:spcBef>
              <a:spcAft>
                <a:spcPts val="0"/>
              </a:spcAft>
              <a:buSzPts val="990"/>
              <a:buNone/>
            </a:pPr>
            <a:endParaRPr sz="3480"/>
          </a:p>
        </p:txBody>
      </p:sp>
      <p:sp>
        <p:nvSpPr>
          <p:cNvPr id="157" name="Google Shape;157;p16"/>
          <p:cNvSpPr txBox="1"/>
          <p:nvPr/>
        </p:nvSpPr>
        <p:spPr>
          <a:xfrm>
            <a:off x="234150" y="1084450"/>
            <a:ext cx="8598300" cy="868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00"/>
              <a:buFont typeface="Arial"/>
              <a:buNone/>
            </a:pPr>
            <a:r>
              <a:rPr lang="en" sz="1300" b="0" i="0" u="none" strike="noStrike" cap="none">
                <a:solidFill>
                  <a:srgbClr val="333333"/>
                </a:solidFill>
                <a:highlight>
                  <a:srgbClr val="FFFFFF"/>
                </a:highlight>
                <a:latin typeface="Arial"/>
                <a:ea typeface="Arial"/>
                <a:cs typeface="Arial"/>
                <a:sym typeface="Arial"/>
              </a:rPr>
              <a:t>To get an item from the dictionary, use the following syntax:</a:t>
            </a:r>
            <a:endParaRPr sz="1300" b="0" i="0" u="none" strike="noStrike" cap="none">
              <a:solidFill>
                <a:srgbClr val="333333"/>
              </a:solidFill>
              <a:highlight>
                <a:srgbClr val="FFFFFF"/>
              </a:highlight>
              <a:latin typeface="Arial"/>
              <a:ea typeface="Arial"/>
              <a:cs typeface="Arial"/>
              <a:sym typeface="Arial"/>
            </a:endParaRPr>
          </a:p>
          <a:p>
            <a:pPr marL="0" marR="0" lvl="0" indent="0" algn="l" rtl="0">
              <a:lnSpc>
                <a:spcPct val="115000"/>
              </a:lnSpc>
              <a:spcBef>
                <a:spcPts val="1800"/>
              </a:spcBef>
              <a:spcAft>
                <a:spcPts val="1800"/>
              </a:spcAft>
              <a:buClr>
                <a:srgbClr val="000000"/>
              </a:buClr>
              <a:buSzPts val="1450"/>
              <a:buFont typeface="Arial"/>
              <a:buNone/>
            </a:pPr>
            <a:r>
              <a:rPr lang="en" sz="1450" b="0" i="0" u="none" strike="noStrike" cap="none">
                <a:solidFill>
                  <a:schemeClr val="dk2"/>
                </a:solidFill>
                <a:latin typeface="Arial"/>
                <a:ea typeface="Arial"/>
                <a:cs typeface="Arial"/>
                <a:sym typeface="Arial"/>
              </a:rPr>
              <a:t>&gt;&gt;&gt;</a:t>
            </a:r>
            <a:r>
              <a:rPr lang="en" sz="1450" b="0" i="0" u="none" strike="noStrike" cap="none">
                <a:solidFill>
                  <a:srgbClr val="333333"/>
                </a:solidFill>
                <a:latin typeface="Arial"/>
                <a:ea typeface="Arial"/>
                <a:cs typeface="Arial"/>
                <a:sym typeface="Arial"/>
              </a:rPr>
              <a:t> dictionary_name[</a:t>
            </a:r>
            <a:r>
              <a:rPr lang="en" sz="1450" b="0" i="0" u="none" strike="noStrike" cap="none">
                <a:solidFill>
                  <a:srgbClr val="BA2121"/>
                </a:solidFill>
                <a:latin typeface="Arial"/>
                <a:ea typeface="Arial"/>
                <a:cs typeface="Arial"/>
                <a:sym typeface="Arial"/>
              </a:rPr>
              <a:t>'key'</a:t>
            </a:r>
            <a:r>
              <a:rPr lang="en" sz="1450" b="0" i="0" u="none" strike="noStrike" cap="none">
                <a:solidFill>
                  <a:srgbClr val="333333"/>
                </a:solidFill>
                <a:latin typeface="Arial"/>
                <a:ea typeface="Arial"/>
                <a:cs typeface="Arial"/>
                <a:sym typeface="Arial"/>
              </a:rPr>
              <a:t>]</a:t>
            </a:r>
            <a:endParaRPr sz="1300" b="0" i="0" u="none" strike="noStrike" cap="none">
              <a:solidFill>
                <a:srgbClr val="333333"/>
              </a:solidFill>
              <a:latin typeface="Arial"/>
              <a:ea typeface="Arial"/>
              <a:cs typeface="Arial"/>
              <a:sym typeface="Arial"/>
            </a:endParaRPr>
          </a:p>
        </p:txBody>
      </p:sp>
      <p:sp>
        <p:nvSpPr>
          <p:cNvPr id="158" name="Google Shape;158;p16"/>
          <p:cNvSpPr txBox="1"/>
          <p:nvPr/>
        </p:nvSpPr>
        <p:spPr>
          <a:xfrm>
            <a:off x="455975" y="1837225"/>
            <a:ext cx="580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chemeClr val="hlink"/>
                </a:solidFill>
                <a:latin typeface="Source Code Pro"/>
                <a:ea typeface="Source Code Pro"/>
                <a:cs typeface="Source Code Pro"/>
                <a:sym typeface="Source Code Pro"/>
                <a:hlinkClick r:id="rId3"/>
              </a:rPr>
              <a:t>TRY IT</a:t>
            </a:r>
            <a:endParaRPr sz="1400" b="1" i="0" u="sng" strike="noStrike" cap="none">
              <a:solidFill>
                <a:srgbClr val="000000"/>
              </a:solidFill>
              <a:latin typeface="Source Code Pro"/>
              <a:ea typeface="Source Code Pro"/>
              <a:cs typeface="Source Code Pro"/>
              <a:sym typeface="Source Code Pro"/>
            </a:endParaRPr>
          </a:p>
        </p:txBody>
      </p:sp>
      <p:graphicFrame>
        <p:nvGraphicFramePr>
          <p:cNvPr id="159" name="Google Shape;159;p16"/>
          <p:cNvGraphicFramePr/>
          <p:nvPr/>
        </p:nvGraphicFramePr>
        <p:xfrm>
          <a:off x="455975" y="2335050"/>
          <a:ext cx="7239000" cy="2433204"/>
        </p:xfrm>
        <a:graphic>
          <a:graphicData uri="http://schemas.openxmlformats.org/drawingml/2006/table">
            <a:tbl>
              <a:tblPr>
                <a:noFill/>
                <a:tableStyleId>{051880AD-994F-483D-8D9D-A3D93954D699}</a:tableStyleId>
              </a:tblPr>
              <a:tblGrid>
                <a:gridCol w="382850"/>
                <a:gridCol w="6856150"/>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1</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dirty="0">
                          <a:solidFill>
                            <a:srgbClr val="333333"/>
                          </a:solidFill>
                        </a:rPr>
                        <a:t>friends </a:t>
                      </a:r>
                      <a:r>
                        <a:rPr lang="en" sz="1400" b="1" i="1" u="none" strike="noStrike" cap="none" dirty="0">
                          <a:solidFill>
                            <a:schemeClr val="dk2"/>
                          </a:solidFill>
                        </a:rPr>
                        <a:t>=</a:t>
                      </a:r>
                      <a:r>
                        <a:rPr lang="en" sz="1400" b="1" i="1" u="none" strike="noStrike" cap="none" dirty="0">
                          <a:solidFill>
                            <a:srgbClr val="333333"/>
                          </a:solidFill>
                        </a:rPr>
                        <a:t> {</a:t>
                      </a:r>
                      <a:endParaRPr sz="1400" b="1" i="1"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dirty="0">
                          <a:solidFill>
                            <a:srgbClr val="BA2121"/>
                          </a:solidFill>
                        </a:rPr>
                        <a:t>'tom'</a:t>
                      </a:r>
                      <a:r>
                        <a:rPr lang="en" sz="1400" b="1" i="1" u="none" strike="noStrike" cap="none" dirty="0">
                          <a:solidFill>
                            <a:srgbClr val="333333"/>
                          </a:solidFill>
                        </a:rPr>
                        <a:t> : </a:t>
                      </a:r>
                      <a:r>
                        <a:rPr lang="en" sz="1400" b="1" i="1" u="none" strike="noStrike" cap="none" dirty="0">
                          <a:solidFill>
                            <a:srgbClr val="BA2121"/>
                          </a:solidFill>
                        </a:rPr>
                        <a:t>'111-222-333'</a:t>
                      </a:r>
                      <a:r>
                        <a:rPr lang="en" sz="1400" b="1" i="1" u="none" strike="noStrike" cap="none" dirty="0">
                          <a:solidFill>
                            <a:srgbClr val="333333"/>
                          </a:solidFill>
                        </a:rPr>
                        <a:t>,</a:t>
                      </a:r>
                      <a:endParaRPr sz="1400" b="1" i="1"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dirty="0">
                          <a:solidFill>
                            <a:srgbClr val="BA2121"/>
                          </a:solidFill>
                        </a:rPr>
                        <a:t>'jerry'</a:t>
                      </a:r>
                      <a:r>
                        <a:rPr lang="en" sz="1400" b="1" i="1" u="none" strike="noStrike" cap="none" dirty="0">
                          <a:solidFill>
                            <a:srgbClr val="333333"/>
                          </a:solidFill>
                        </a:rPr>
                        <a:t> : </a:t>
                      </a:r>
                      <a:r>
                        <a:rPr lang="en" sz="1400" b="1" i="1" u="none" strike="noStrike" cap="none" dirty="0">
                          <a:solidFill>
                            <a:srgbClr val="BA2121"/>
                          </a:solidFill>
                        </a:rPr>
                        <a:t>'666-33-111'</a:t>
                      </a:r>
                      <a:endParaRPr sz="1400" b="1" i="1"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0" marR="88900" lvl="0" indent="0" algn="l" rtl="0">
                        <a:lnSpc>
                          <a:spcPct val="142857"/>
                        </a:lnSpc>
                        <a:spcBef>
                          <a:spcPts val="0"/>
                        </a:spcBef>
                        <a:spcAft>
                          <a:spcPts val="0"/>
                        </a:spcAft>
                        <a:buClr>
                          <a:srgbClr val="000000"/>
                        </a:buClr>
                        <a:buSzPts val="1400"/>
                        <a:buFont typeface="Arial"/>
                        <a:buNone/>
                      </a:pPr>
                      <a:r>
                        <a:rPr lang="en" sz="1400" b="1" i="1" u="none" strike="noStrike" cap="none" dirty="0">
                          <a:solidFill>
                            <a:srgbClr val="333333"/>
                          </a:solidFill>
                        </a:rPr>
                        <a:t>}</a:t>
                      </a:r>
                      <a:endParaRPr sz="1400" b="1" i="1"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solidFill>
                            <a:schemeClr val="dk2"/>
                          </a:solidFill>
                        </a:rPr>
                        <a:t>&gt;&gt;&gt;</a:t>
                      </a:r>
                      <a:r>
                        <a:rPr lang="en" sz="1400" b="1" u="none" strike="noStrike" cap="none" dirty="0">
                          <a:solidFill>
                            <a:srgbClr val="333333"/>
                          </a:solidFill>
                        </a:rPr>
                        <a:t> friends[</a:t>
                      </a:r>
                      <a:r>
                        <a:rPr lang="en" sz="1400" b="1" u="none" strike="noStrike" cap="none" dirty="0">
                          <a:solidFill>
                            <a:srgbClr val="BA2121"/>
                          </a:solidFill>
                        </a:rPr>
                        <a:t>'tom'</a:t>
                      </a:r>
                      <a:r>
                        <a:rPr lang="en" sz="1400" b="1" u="none" strike="noStrike" cap="none" dirty="0">
                          <a:solidFill>
                            <a:srgbClr val="333333"/>
                          </a:solidFill>
                        </a:rPr>
                        <a:t>]</a:t>
                      </a:r>
                      <a:endParaRPr sz="1400" b="1"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BA2121"/>
                          </a:solidFill>
                        </a:rPr>
                        <a:t>'111-222-333'</a:t>
                      </a:r>
                      <a:endParaRPr sz="1400" b="1" u="none" strike="noStrike" cap="none">
                        <a:solidFill>
                          <a:srgbClr val="BA2121"/>
                        </a:solidFill>
                      </a:endParaRPr>
                    </a:p>
                  </a:txBody>
                  <a:tcPr marL="91425" marR="91425" marT="91425" marB="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Deleting Items from the dictionary #</a:t>
            </a:r>
            <a:endParaRPr/>
          </a:p>
          <a:p>
            <a:pPr marL="0" lvl="0" indent="0" algn="l" rtl="0">
              <a:lnSpc>
                <a:spcPct val="100000"/>
              </a:lnSpc>
              <a:spcBef>
                <a:spcPts val="0"/>
              </a:spcBef>
              <a:spcAft>
                <a:spcPts val="0"/>
              </a:spcAft>
              <a:buSzPct val="111111"/>
              <a:buNone/>
            </a:pPr>
            <a:endParaRPr/>
          </a:p>
        </p:txBody>
      </p:sp>
      <p:sp>
        <p:nvSpPr>
          <p:cNvPr id="165" name="Google Shape;165;p17"/>
          <p:cNvSpPr txBox="1">
            <a:spLocks noGrp="1"/>
          </p:cNvSpPr>
          <p:nvPr>
            <p:ph type="body" idx="1"/>
          </p:nvPr>
        </p:nvSpPr>
        <p:spPr>
          <a:xfrm>
            <a:off x="311700" y="1228675"/>
            <a:ext cx="8520600" cy="106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If the key is found the item will be deleted, otherwise a </a:t>
            </a:r>
            <a:r>
              <a:rPr lang="en" sz="1400" b="1">
                <a:solidFill>
                  <a:srgbClr val="FF0000"/>
                </a:solidFill>
                <a:latin typeface="Arial"/>
                <a:ea typeface="Arial"/>
                <a:cs typeface="Arial"/>
                <a:sym typeface="Arial"/>
              </a:rPr>
              <a:t>KeyError </a:t>
            </a:r>
            <a:r>
              <a:rPr lang="en" sz="1400">
                <a:solidFill>
                  <a:srgbClr val="333333"/>
                </a:solidFill>
                <a:highlight>
                  <a:srgbClr val="FFFFFF"/>
                </a:highlight>
                <a:latin typeface="Arial"/>
                <a:ea typeface="Arial"/>
                <a:cs typeface="Arial"/>
                <a:sym typeface="Arial"/>
              </a:rPr>
              <a:t>exception will be thrown.</a:t>
            </a: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ts val="1800"/>
              <a:buNone/>
            </a:pPr>
            <a:r>
              <a:rPr lang="en" sz="1400">
                <a:latin typeface="Arial"/>
                <a:ea typeface="Arial"/>
                <a:cs typeface="Arial"/>
                <a:sym typeface="Arial"/>
              </a:rPr>
              <a:t>&gt;&gt;&gt;</a:t>
            </a:r>
            <a:r>
              <a:rPr lang="en" sz="1400">
                <a:solidFill>
                  <a:srgbClr val="333333"/>
                </a:solidFill>
                <a:latin typeface="Arial"/>
                <a:ea typeface="Arial"/>
                <a:cs typeface="Arial"/>
                <a:sym typeface="Arial"/>
              </a:rPr>
              <a:t> </a:t>
            </a:r>
            <a:r>
              <a:rPr lang="en" sz="1400" b="1">
                <a:solidFill>
                  <a:srgbClr val="008000"/>
                </a:solidFill>
                <a:latin typeface="Arial"/>
                <a:ea typeface="Arial"/>
                <a:cs typeface="Arial"/>
                <a:sym typeface="Arial"/>
              </a:rPr>
              <a:t>del</a:t>
            </a:r>
            <a:r>
              <a:rPr lang="en" sz="1400">
                <a:solidFill>
                  <a:srgbClr val="333333"/>
                </a:solidFill>
                <a:latin typeface="Arial"/>
                <a:ea typeface="Arial"/>
                <a:cs typeface="Arial"/>
                <a:sym typeface="Arial"/>
              </a:rPr>
              <a:t> dictionary_name[</a:t>
            </a:r>
            <a:r>
              <a:rPr lang="en" sz="1400" b="1">
                <a:solidFill>
                  <a:srgbClr val="FF0000"/>
                </a:solidFill>
                <a:latin typeface="Arial"/>
                <a:ea typeface="Arial"/>
                <a:cs typeface="Arial"/>
                <a:sym typeface="Arial"/>
              </a:rPr>
              <a:t>'key'</a:t>
            </a:r>
            <a:r>
              <a:rPr lang="en" sz="1400">
                <a:solidFill>
                  <a:srgbClr val="333333"/>
                </a:solidFill>
                <a:latin typeface="Arial"/>
                <a:ea typeface="Arial"/>
                <a:cs typeface="Arial"/>
                <a:sym typeface="Arial"/>
              </a:rPr>
              <a:t>]</a:t>
            </a:r>
            <a:endParaRPr sz="1400">
              <a:solidFill>
                <a:srgbClr val="333333"/>
              </a:solidFill>
              <a:latin typeface="Arial"/>
              <a:ea typeface="Arial"/>
              <a:cs typeface="Arial"/>
              <a:sym typeface="Arial"/>
            </a:endParaRPr>
          </a:p>
          <a:p>
            <a:pPr marL="0" lvl="0" indent="0" algn="l" rtl="0">
              <a:lnSpc>
                <a:spcPct val="100000"/>
              </a:lnSpc>
              <a:spcBef>
                <a:spcPts val="1800"/>
              </a:spcBef>
              <a:spcAft>
                <a:spcPts val="0"/>
              </a:spcAft>
              <a:buSzPts val="1800"/>
              <a:buNone/>
            </a:pPr>
            <a:r>
              <a:rPr lang="en" sz="1400" b="1" u="sng">
                <a:solidFill>
                  <a:schemeClr val="hlink"/>
                </a:solidFill>
                <a:hlinkClick r:id="rId3"/>
              </a:rPr>
              <a:t>TRY IT</a:t>
            </a:r>
            <a:endParaRPr sz="1400" b="1" u="sng">
              <a:solidFill>
                <a:srgbClr val="000000"/>
              </a:solidFill>
            </a:endParaRPr>
          </a:p>
          <a:p>
            <a:pPr marL="88900" marR="88900" lvl="0" indent="0" algn="l" rtl="0">
              <a:lnSpc>
                <a:spcPct val="142857"/>
              </a:lnSpc>
              <a:spcBef>
                <a:spcPts val="0"/>
              </a:spcBef>
              <a:spcAft>
                <a:spcPts val="0"/>
              </a:spcAft>
              <a:buSzPts val="1800"/>
              <a:buNone/>
            </a:pPr>
            <a:endParaRPr sz="1400">
              <a:solidFill>
                <a:srgbClr val="333333"/>
              </a:solidFill>
              <a:highlight>
                <a:srgbClr val="F8F8F8"/>
              </a:highlight>
              <a:latin typeface="Courier New"/>
              <a:ea typeface="Courier New"/>
              <a:cs typeface="Courier New"/>
              <a:sym typeface="Courier New"/>
            </a:endParaRPr>
          </a:p>
          <a:p>
            <a:pPr marL="88900" marR="88900" lvl="0" indent="0" algn="l" rtl="0">
              <a:lnSpc>
                <a:spcPct val="142857"/>
              </a:lnSpc>
              <a:spcBef>
                <a:spcPts val="1800"/>
              </a:spcBef>
              <a:spcAft>
                <a:spcPts val="0"/>
              </a:spcAft>
              <a:buSzPts val="1800"/>
              <a:buNone/>
            </a:pPr>
            <a:endParaRPr sz="1400">
              <a:solidFill>
                <a:srgbClr val="333333"/>
              </a:solidFill>
              <a:highlight>
                <a:srgbClr val="F8F8F8"/>
              </a:highlight>
              <a:latin typeface="Courier New"/>
              <a:ea typeface="Courier New"/>
              <a:cs typeface="Courier New"/>
              <a:sym typeface="Courier New"/>
            </a:endParaRPr>
          </a:p>
          <a:p>
            <a:pPr marL="0" lvl="0" indent="0" algn="l" rtl="0">
              <a:lnSpc>
                <a:spcPct val="115000"/>
              </a:lnSpc>
              <a:spcBef>
                <a:spcPts val="1800"/>
              </a:spcBef>
              <a:spcAft>
                <a:spcPts val="0"/>
              </a:spcAft>
              <a:buSzPts val="1800"/>
              <a:buNone/>
            </a:pPr>
            <a:endParaRPr sz="1400">
              <a:solidFill>
                <a:srgbClr val="333333"/>
              </a:solidFill>
              <a:highlight>
                <a:srgbClr val="F8F8F8"/>
              </a:highlight>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1200"/>
              </a:spcAft>
              <a:buSzPts val="1800"/>
              <a:buNone/>
            </a:pPr>
            <a:endParaRPr sz="1400"/>
          </a:p>
        </p:txBody>
      </p:sp>
      <p:graphicFrame>
        <p:nvGraphicFramePr>
          <p:cNvPr id="166" name="Google Shape;166;p17"/>
          <p:cNvGraphicFramePr/>
          <p:nvPr/>
        </p:nvGraphicFramePr>
        <p:xfrm>
          <a:off x="447250" y="2986125"/>
          <a:ext cx="7239000" cy="1325790"/>
        </p:xfrm>
        <a:graphic>
          <a:graphicData uri="http://schemas.openxmlformats.org/drawingml/2006/table">
            <a:tbl>
              <a:tblPr>
                <a:noFill/>
                <a:tableStyleId>{051880AD-994F-483D-8D9D-A3D93954D699}</a:tableStyleId>
              </a:tblPr>
              <a:tblGrid>
                <a:gridCol w="440050"/>
                <a:gridCol w="6798950"/>
              </a:tblGrid>
              <a:tr h="381000">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dirty="0"/>
                        <a:t>1</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350"/>
                        <a:buFont typeface="Arial"/>
                        <a:buNone/>
                      </a:pPr>
                      <a:r>
                        <a:rPr lang="en" sz="1350" u="none" strike="noStrike" cap="none" dirty="0">
                          <a:solidFill>
                            <a:schemeClr val="dk2"/>
                          </a:solidFill>
                        </a:rPr>
                        <a:t>&gt;&gt;&gt;</a:t>
                      </a:r>
                      <a:r>
                        <a:rPr lang="en" sz="1350" u="none" strike="noStrike" cap="none" dirty="0">
                          <a:solidFill>
                            <a:srgbClr val="333333"/>
                          </a:solidFill>
                        </a:rPr>
                        <a:t>  </a:t>
                      </a:r>
                      <a:r>
                        <a:rPr lang="en" sz="1350" b="1" u="none" strike="noStrike" cap="none" dirty="0">
                          <a:solidFill>
                            <a:srgbClr val="008000"/>
                          </a:solidFill>
                        </a:rPr>
                        <a:t>del</a:t>
                      </a:r>
                      <a:r>
                        <a:rPr lang="en" sz="1350" u="none" strike="noStrike" cap="none" dirty="0">
                          <a:solidFill>
                            <a:srgbClr val="333333"/>
                          </a:solidFill>
                        </a:rPr>
                        <a:t> friends[</a:t>
                      </a:r>
                      <a:r>
                        <a:rPr lang="en" sz="1350" u="none" strike="noStrike" cap="none" dirty="0">
                          <a:solidFill>
                            <a:srgbClr val="BA2121"/>
                          </a:solidFill>
                        </a:rPr>
                        <a:t>'bob'</a:t>
                      </a:r>
                      <a:r>
                        <a:rPr lang="en" sz="1350" u="none" strike="noStrike" cap="none" dirty="0">
                          <a:solidFill>
                            <a:srgbClr val="333333"/>
                          </a:solidFill>
                        </a:rPr>
                        <a:t>]</a:t>
                      </a:r>
                      <a:endParaRPr sz="17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2</a:t>
                      </a:r>
                      <a:endParaRPr sz="17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50"/>
                        <a:buFont typeface="Arial"/>
                        <a:buNone/>
                      </a:pPr>
                      <a:r>
                        <a:rPr lang="en" sz="1350" u="none" strike="noStrike" cap="none" dirty="0">
                          <a:solidFill>
                            <a:schemeClr val="dk2"/>
                          </a:solidFill>
                        </a:rPr>
                        <a:t>&gt;&gt;&gt;</a:t>
                      </a:r>
                      <a:r>
                        <a:rPr lang="en" sz="1350" u="none" strike="noStrike" cap="none" dirty="0">
                          <a:solidFill>
                            <a:srgbClr val="333333"/>
                          </a:solidFill>
                        </a:rPr>
                        <a:t>  friends</a:t>
                      </a:r>
                      <a:endParaRPr sz="17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3</a:t>
                      </a:r>
                      <a:endParaRPr sz="17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50"/>
                        <a:buFont typeface="Arial"/>
                        <a:buNone/>
                      </a:pPr>
                      <a:r>
                        <a:rPr lang="en" sz="1350" u="none" strike="noStrike" cap="none">
                          <a:solidFill>
                            <a:srgbClr val="333333"/>
                          </a:solidFill>
                          <a:highlight>
                            <a:srgbClr val="F8F8F8"/>
                          </a:highlight>
                        </a:rPr>
                        <a:t>{</a:t>
                      </a:r>
                      <a:r>
                        <a:rPr lang="en" sz="1350" u="none" strike="noStrike" cap="none">
                          <a:solidFill>
                            <a:srgbClr val="BA2121"/>
                          </a:solidFill>
                          <a:highlight>
                            <a:srgbClr val="F8F8F8"/>
                          </a:highlight>
                        </a:rPr>
                        <a:t>'tom'</a:t>
                      </a:r>
                      <a:r>
                        <a:rPr lang="en" sz="1350" u="none" strike="noStrike" cap="none">
                          <a:solidFill>
                            <a:srgbClr val="333333"/>
                          </a:solidFill>
                          <a:highlight>
                            <a:srgbClr val="F8F8F8"/>
                          </a:highlight>
                        </a:rPr>
                        <a:t>: </a:t>
                      </a:r>
                      <a:r>
                        <a:rPr lang="en" sz="1350" u="none" strike="noStrike" cap="none">
                          <a:solidFill>
                            <a:srgbClr val="BA2121"/>
                          </a:solidFill>
                          <a:highlight>
                            <a:srgbClr val="F8F8F8"/>
                          </a:highlight>
                        </a:rPr>
                        <a:t>'111-222-333'</a:t>
                      </a:r>
                      <a:r>
                        <a:rPr lang="en" sz="1350" u="none" strike="noStrike" cap="none">
                          <a:solidFill>
                            <a:srgbClr val="333333"/>
                          </a:solidFill>
                          <a:highlight>
                            <a:srgbClr val="F8F8F8"/>
                          </a:highlight>
                        </a:rPr>
                        <a:t>, </a:t>
                      </a:r>
                      <a:r>
                        <a:rPr lang="en" sz="1350" u="none" strike="noStrike" cap="none">
                          <a:solidFill>
                            <a:srgbClr val="BA2121"/>
                          </a:solidFill>
                          <a:highlight>
                            <a:srgbClr val="F8F8F8"/>
                          </a:highlight>
                        </a:rPr>
                        <a:t>'jerry'</a:t>
                      </a:r>
                      <a:r>
                        <a:rPr lang="en" sz="1350" u="none" strike="noStrike" cap="none">
                          <a:solidFill>
                            <a:srgbClr val="333333"/>
                          </a:solidFill>
                          <a:highlight>
                            <a:srgbClr val="F8F8F8"/>
                          </a:highlight>
                        </a:rPr>
                        <a:t>: </a:t>
                      </a:r>
                      <a:r>
                        <a:rPr lang="en" sz="1350" u="none" strike="noStrike" cap="none">
                          <a:solidFill>
                            <a:srgbClr val="BA2121"/>
                          </a:solidFill>
                          <a:highlight>
                            <a:srgbClr val="F8F8F8"/>
                          </a:highlight>
                        </a:rPr>
                        <a:t>'666-33-111'</a:t>
                      </a:r>
                      <a:r>
                        <a:rPr lang="en" sz="1350" u="none" strike="noStrike" cap="none">
                          <a:solidFill>
                            <a:srgbClr val="333333"/>
                          </a:solidFill>
                          <a:highlight>
                            <a:srgbClr val="F8F8F8"/>
                          </a:highlight>
                        </a:rPr>
                        <a:t>}</a:t>
                      </a:r>
                      <a:endParaRPr sz="1500" u="none" strike="noStrike" cap="none">
                        <a:solidFill>
                          <a:srgbClr val="333333"/>
                        </a:solidFill>
                        <a:highlight>
                          <a:srgbClr val="F8F8F8"/>
                        </a:highlight>
                      </a:endParaRPr>
                    </a:p>
                  </a:txBody>
                  <a:tcPr marL="91425" marR="91425" marT="91425" marB="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219250" y="889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Looping items in the dictionary #</a:t>
            </a:r>
            <a:endParaRPr/>
          </a:p>
          <a:p>
            <a:pPr marL="0" lvl="0" indent="0" algn="l" rtl="0">
              <a:lnSpc>
                <a:spcPct val="100000"/>
              </a:lnSpc>
              <a:spcBef>
                <a:spcPts val="0"/>
              </a:spcBef>
              <a:spcAft>
                <a:spcPts val="0"/>
              </a:spcAft>
              <a:buSzPct val="111111"/>
              <a:buNone/>
            </a:pPr>
            <a:endParaRPr/>
          </a:p>
        </p:txBody>
      </p:sp>
      <p:sp>
        <p:nvSpPr>
          <p:cNvPr id="172" name="Google Shape;172;p18"/>
          <p:cNvSpPr txBox="1">
            <a:spLocks noGrp="1"/>
          </p:cNvSpPr>
          <p:nvPr>
            <p:ph type="body" idx="1"/>
          </p:nvPr>
        </p:nvSpPr>
        <p:spPr>
          <a:xfrm>
            <a:off x="311700" y="809675"/>
            <a:ext cx="8520600" cy="45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You can use for loop to traverse elements in the dictionary.</a:t>
            </a: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1200"/>
              </a:spcAft>
              <a:buSzPts val="1800"/>
              <a:buNone/>
            </a:pPr>
            <a:endParaRPr sz="1400"/>
          </a:p>
        </p:txBody>
      </p:sp>
      <p:sp>
        <p:nvSpPr>
          <p:cNvPr id="173" name="Google Shape;173;p18"/>
          <p:cNvSpPr txBox="1"/>
          <p:nvPr/>
        </p:nvSpPr>
        <p:spPr>
          <a:xfrm>
            <a:off x="419000" y="102977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chemeClr val="hlink"/>
                </a:solidFill>
                <a:latin typeface="Source Code Pro"/>
                <a:ea typeface="Source Code Pro"/>
                <a:cs typeface="Source Code Pro"/>
                <a:sym typeface="Source Code Pro"/>
                <a:hlinkClick r:id="rId3"/>
              </a:rPr>
              <a:t>TRY IT</a:t>
            </a:r>
            <a:endParaRPr sz="1400" b="1" i="0" u="sng" strike="noStrike" cap="none">
              <a:solidFill>
                <a:srgbClr val="000000"/>
              </a:solidFill>
              <a:latin typeface="Source Code Pro"/>
              <a:ea typeface="Source Code Pro"/>
              <a:cs typeface="Source Code Pro"/>
              <a:sym typeface="Source Code Pro"/>
            </a:endParaRPr>
          </a:p>
        </p:txBody>
      </p:sp>
      <p:graphicFrame>
        <p:nvGraphicFramePr>
          <p:cNvPr id="174" name="Google Shape;174;p18"/>
          <p:cNvGraphicFramePr/>
          <p:nvPr/>
        </p:nvGraphicFramePr>
        <p:xfrm>
          <a:off x="188625" y="1444325"/>
          <a:ext cx="7972250" cy="3703020"/>
        </p:xfrm>
        <a:graphic>
          <a:graphicData uri="http://schemas.openxmlformats.org/drawingml/2006/table">
            <a:tbl>
              <a:tblPr>
                <a:noFill/>
                <a:tableStyleId>{051880AD-994F-483D-8D9D-A3D93954D699}</a:tableStyleId>
              </a:tblPr>
              <a:tblGrid>
                <a:gridCol w="695775"/>
                <a:gridCol w="7276475"/>
              </a:tblGrid>
              <a:tr h="2449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dirty="0"/>
                        <a:t>1</a:t>
                      </a:r>
                      <a:endParaRPr sz="800" b="1"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150"/>
                        <a:buFont typeface="Arial"/>
                        <a:buNone/>
                      </a:pPr>
                      <a:r>
                        <a:rPr lang="en" sz="1150" b="1" u="none" strike="noStrike" cap="none" dirty="0">
                          <a:solidFill>
                            <a:schemeClr val="dk2"/>
                          </a:solidFill>
                        </a:rPr>
                        <a:t>&gt;&gt;&gt;</a:t>
                      </a:r>
                      <a:r>
                        <a:rPr lang="en" sz="1150" b="1" u="none" strike="noStrike" cap="none" dirty="0">
                          <a:solidFill>
                            <a:srgbClr val="333333"/>
                          </a:solidFill>
                        </a:rPr>
                        <a:t> friends </a:t>
                      </a:r>
                      <a:r>
                        <a:rPr lang="en" sz="1150" b="1" u="none" strike="noStrike" cap="none" dirty="0">
                          <a:solidFill>
                            <a:schemeClr val="dk2"/>
                          </a:solidFill>
                        </a:rPr>
                        <a:t>=</a:t>
                      </a:r>
                      <a:r>
                        <a:rPr lang="en" sz="1150" b="1" u="none" strike="noStrike" cap="none" dirty="0">
                          <a:solidFill>
                            <a:srgbClr val="333333"/>
                          </a:solidFill>
                        </a:rPr>
                        <a:t> {</a:t>
                      </a:r>
                      <a:endParaRPr sz="800" b="1" u="none" strike="noStrike" cap="none" dirty="0"/>
                    </a:p>
                  </a:txBody>
                  <a:tcPr marL="91425" marR="91425" marT="91425" marB="91425"/>
                </a:tc>
              </a:tr>
              <a:tr h="2449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2</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50"/>
                        <a:buFont typeface="Arial"/>
                        <a:buNone/>
                      </a:pPr>
                      <a:r>
                        <a:rPr lang="en" sz="1150" b="1" u="none" strike="noStrike" cap="none" dirty="0">
                          <a:solidFill>
                            <a:schemeClr val="dk2"/>
                          </a:solidFill>
                        </a:rPr>
                        <a:t>...</a:t>
                      </a:r>
                      <a:r>
                        <a:rPr lang="en" sz="1150" b="1" u="none" strike="noStrike" cap="none" dirty="0">
                          <a:solidFill>
                            <a:srgbClr val="333333"/>
                          </a:solidFill>
                        </a:rPr>
                        <a:t> </a:t>
                      </a:r>
                      <a:r>
                        <a:rPr lang="en" sz="1150" b="1" u="none" strike="noStrike" cap="none" dirty="0">
                          <a:solidFill>
                            <a:srgbClr val="BA2121"/>
                          </a:solidFill>
                        </a:rPr>
                        <a:t>'tom'</a:t>
                      </a:r>
                      <a:r>
                        <a:rPr lang="en" sz="1150" b="1" u="none" strike="noStrike" cap="none" dirty="0">
                          <a:solidFill>
                            <a:srgbClr val="333333"/>
                          </a:solidFill>
                        </a:rPr>
                        <a:t> : </a:t>
                      </a:r>
                      <a:r>
                        <a:rPr lang="en" sz="1150" b="1" u="none" strike="noStrike" cap="none" dirty="0">
                          <a:solidFill>
                            <a:srgbClr val="BA2121"/>
                          </a:solidFill>
                        </a:rPr>
                        <a:t>'111-222-333'</a:t>
                      </a:r>
                      <a:r>
                        <a:rPr lang="en" sz="1150" b="1" u="none" strike="noStrike" cap="none" dirty="0">
                          <a:solidFill>
                            <a:srgbClr val="333333"/>
                          </a:solidFill>
                        </a:rPr>
                        <a:t>,</a:t>
                      </a:r>
                      <a:endParaRPr sz="800" b="1" u="none" strike="noStrike" cap="none" dirty="0"/>
                    </a:p>
                  </a:txBody>
                  <a:tcPr marL="91425" marR="91425" marT="91425" marB="91425"/>
                </a:tc>
              </a:tr>
              <a:tr h="2449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3</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50"/>
                        <a:buFont typeface="Arial"/>
                        <a:buNone/>
                      </a:pPr>
                      <a:r>
                        <a:rPr lang="en" sz="1150" b="1" u="none" strike="noStrike" cap="none" dirty="0">
                          <a:solidFill>
                            <a:schemeClr val="dk2"/>
                          </a:solidFill>
                        </a:rPr>
                        <a:t>...</a:t>
                      </a:r>
                      <a:r>
                        <a:rPr lang="en" sz="1150" b="1" u="none" strike="noStrike" cap="none" dirty="0">
                          <a:solidFill>
                            <a:srgbClr val="333333"/>
                          </a:solidFill>
                        </a:rPr>
                        <a:t> </a:t>
                      </a:r>
                      <a:r>
                        <a:rPr lang="en" sz="1150" b="1" u="none" strike="noStrike" cap="none" dirty="0">
                          <a:solidFill>
                            <a:srgbClr val="BA2121"/>
                          </a:solidFill>
                        </a:rPr>
                        <a:t>'jerry'</a:t>
                      </a:r>
                      <a:r>
                        <a:rPr lang="en" sz="1150" b="1" u="none" strike="noStrike" cap="none" dirty="0">
                          <a:solidFill>
                            <a:srgbClr val="333333"/>
                          </a:solidFill>
                        </a:rPr>
                        <a:t> : </a:t>
                      </a:r>
                      <a:r>
                        <a:rPr lang="en" sz="1150" b="1" u="none" strike="noStrike" cap="none" dirty="0">
                          <a:solidFill>
                            <a:srgbClr val="BA2121"/>
                          </a:solidFill>
                        </a:rPr>
                        <a:t>'666-33-111'</a:t>
                      </a:r>
                      <a:endParaRPr sz="1150" b="1" u="none" strike="noStrike" cap="none" dirty="0">
                        <a:solidFill>
                          <a:srgbClr val="333333"/>
                        </a:solidFill>
                      </a:endParaRPr>
                    </a:p>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tc>
              </a:tr>
              <a:tr h="2449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4</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50"/>
                        <a:buFont typeface="Arial"/>
                        <a:buNone/>
                      </a:pPr>
                      <a:r>
                        <a:rPr lang="en" sz="1150" b="1" u="none" strike="noStrike" cap="none" dirty="0">
                          <a:solidFill>
                            <a:schemeClr val="dk2"/>
                          </a:solidFill>
                        </a:rPr>
                        <a:t>...</a:t>
                      </a:r>
                      <a:r>
                        <a:rPr lang="en" sz="1150" b="1" u="none" strike="noStrike" cap="none" dirty="0">
                          <a:solidFill>
                            <a:srgbClr val="333333"/>
                          </a:solidFill>
                        </a:rPr>
                        <a:t>}</a:t>
                      </a:r>
                      <a:endParaRPr sz="800" b="1" u="none" strike="noStrike" cap="none" dirty="0"/>
                    </a:p>
                  </a:txBody>
                  <a:tcPr marL="91425" marR="91425" marT="91425" marB="91425"/>
                </a:tc>
              </a:tr>
              <a:tr h="2449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5</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50"/>
                        <a:buFont typeface="Arial"/>
                        <a:buNone/>
                      </a:pPr>
                      <a:r>
                        <a:rPr lang="en" sz="1150" b="1" u="none" strike="noStrike" cap="none">
                          <a:solidFill>
                            <a:schemeClr val="dk2"/>
                          </a:solidFill>
                        </a:rPr>
                        <a:t>&gt;&gt;&gt;</a:t>
                      </a:r>
                      <a:r>
                        <a:rPr lang="en" sz="1150" b="1" u="none" strike="noStrike" cap="none">
                          <a:solidFill>
                            <a:srgbClr val="333333"/>
                          </a:solidFill>
                        </a:rPr>
                        <a:t> </a:t>
                      </a:r>
                      <a:r>
                        <a:rPr lang="en" sz="1150" b="1" u="none" strike="noStrike" cap="none">
                          <a:solidFill>
                            <a:srgbClr val="008000"/>
                          </a:solidFill>
                        </a:rPr>
                        <a:t>for</a:t>
                      </a:r>
                      <a:r>
                        <a:rPr lang="en" sz="1150" b="1" u="none" strike="noStrike" cap="none">
                          <a:solidFill>
                            <a:srgbClr val="333333"/>
                          </a:solidFill>
                        </a:rPr>
                        <a:t> key </a:t>
                      </a:r>
                      <a:r>
                        <a:rPr lang="en" sz="1150" b="1" u="none" strike="noStrike" cap="none">
                          <a:solidFill>
                            <a:srgbClr val="AA22FF"/>
                          </a:solidFill>
                        </a:rPr>
                        <a:t>in</a:t>
                      </a:r>
                      <a:r>
                        <a:rPr lang="en" sz="1150" b="1" u="none" strike="noStrike" cap="none">
                          <a:solidFill>
                            <a:srgbClr val="333333"/>
                          </a:solidFill>
                        </a:rPr>
                        <a:t> friends:</a:t>
                      </a:r>
                      <a:endParaRPr sz="800" b="1" u="none" strike="noStrike" cap="none"/>
                    </a:p>
                  </a:txBody>
                  <a:tcPr marL="91425" marR="91425" marT="91425" marB="91425"/>
                </a:tc>
              </a:tr>
              <a:tr h="2449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6</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50"/>
                        <a:buFont typeface="Arial"/>
                        <a:buNone/>
                      </a:pPr>
                      <a:r>
                        <a:rPr lang="en" sz="1150" b="1" u="none" strike="noStrike" cap="none" dirty="0">
                          <a:solidFill>
                            <a:schemeClr val="dk2"/>
                          </a:solidFill>
                        </a:rPr>
                        <a:t>...</a:t>
                      </a:r>
                      <a:r>
                        <a:rPr lang="en" sz="1150" b="1" u="none" strike="noStrike" cap="none" dirty="0">
                          <a:solidFill>
                            <a:srgbClr val="333333"/>
                          </a:solidFill>
                        </a:rPr>
                        <a:t>     </a:t>
                      </a:r>
                      <a:r>
                        <a:rPr lang="en" sz="1150" b="1" u="none" strike="noStrike" cap="none" dirty="0">
                          <a:solidFill>
                            <a:srgbClr val="008000"/>
                          </a:solidFill>
                        </a:rPr>
                        <a:t>print</a:t>
                      </a:r>
                      <a:r>
                        <a:rPr lang="en" sz="1150" b="1" u="none" strike="noStrike" cap="none" dirty="0">
                          <a:solidFill>
                            <a:srgbClr val="333333"/>
                          </a:solidFill>
                        </a:rPr>
                        <a:t>(key, </a:t>
                      </a:r>
                      <a:r>
                        <a:rPr lang="en" sz="1150" b="1" u="none" strike="noStrike" cap="none" dirty="0">
                          <a:solidFill>
                            <a:srgbClr val="BA2121"/>
                          </a:solidFill>
                        </a:rPr>
                        <a:t>":"</a:t>
                      </a:r>
                      <a:r>
                        <a:rPr lang="en" sz="1150" b="1" u="none" strike="noStrike" cap="none" dirty="0">
                          <a:solidFill>
                            <a:srgbClr val="333333"/>
                          </a:solidFill>
                        </a:rPr>
                        <a:t>, friends[key])</a:t>
                      </a:r>
                      <a:endParaRPr sz="800" b="1" u="none" strike="noStrike" cap="none" dirty="0"/>
                    </a:p>
                  </a:txBody>
                  <a:tcPr marL="91425" marR="91425" marT="91425" marB="91425"/>
                </a:tc>
              </a:tr>
              <a:tr h="2449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7</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50"/>
                        <a:buFont typeface="Arial"/>
                        <a:buNone/>
                      </a:pPr>
                      <a:r>
                        <a:rPr lang="en" sz="1150" b="1" u="none" strike="noStrike" cap="none">
                          <a:solidFill>
                            <a:schemeClr val="dk2"/>
                          </a:solidFill>
                        </a:rPr>
                        <a:t>...</a:t>
                      </a:r>
                      <a:endParaRPr sz="800" b="1" u="none" strike="noStrike" cap="none"/>
                    </a:p>
                  </a:txBody>
                  <a:tcPr marL="91425" marR="91425" marT="91425" marB="91425"/>
                </a:tc>
              </a:tr>
              <a:tr h="2449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8</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50"/>
                        <a:buFont typeface="Arial"/>
                        <a:buNone/>
                      </a:pPr>
                      <a:r>
                        <a:rPr lang="en" sz="1150" b="1" u="none" strike="noStrike" cap="none">
                          <a:solidFill>
                            <a:srgbClr val="333333"/>
                          </a:solidFill>
                        </a:rPr>
                        <a:t>tom : </a:t>
                      </a:r>
                      <a:r>
                        <a:rPr lang="en" sz="1150" b="1" u="none" strike="noStrike" cap="none">
                          <a:solidFill>
                            <a:schemeClr val="dk2"/>
                          </a:solidFill>
                        </a:rPr>
                        <a:t>111-222-333</a:t>
                      </a:r>
                      <a:endParaRPr sz="800" b="1" u="none" strike="noStrike" cap="none"/>
                    </a:p>
                  </a:txBody>
                  <a:tcPr marL="91425" marR="91425" marT="91425" marB="91425"/>
                </a:tc>
              </a:tr>
              <a:tr h="2449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9</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50"/>
                        <a:buFont typeface="Arial"/>
                        <a:buNone/>
                      </a:pPr>
                      <a:r>
                        <a:rPr lang="en" sz="1150" b="1" u="none" strike="noStrike" cap="none">
                          <a:solidFill>
                            <a:srgbClr val="333333"/>
                          </a:solidFill>
                        </a:rPr>
                        <a:t>jerry : </a:t>
                      </a:r>
                      <a:r>
                        <a:rPr lang="en" sz="1150" b="1" u="none" strike="noStrike" cap="none">
                          <a:solidFill>
                            <a:schemeClr val="dk2"/>
                          </a:solidFill>
                        </a:rPr>
                        <a:t>666-33-111</a:t>
                      </a:r>
                      <a:endParaRPr sz="800" b="1" u="none" strike="noStrike" cap="none"/>
                    </a:p>
                  </a:txBody>
                  <a:tcPr marL="91425" marR="91425" marT="91425" marB="91425"/>
                </a:tc>
              </a:tr>
              <a:tr h="244975">
                <a:tc>
                  <a:txBody>
                    <a:bodyPr/>
                    <a:lstStyle/>
                    <a:p>
                      <a:pPr marL="0" marR="0" lvl="0" indent="0" algn="l" rtl="0">
                        <a:lnSpc>
                          <a:spcPct val="100000"/>
                        </a:lnSpc>
                        <a:spcBef>
                          <a:spcPts val="0"/>
                        </a:spcBef>
                        <a:spcAft>
                          <a:spcPts val="0"/>
                        </a:spcAft>
                        <a:buClr>
                          <a:srgbClr val="000000"/>
                        </a:buClr>
                        <a:buSzPts val="800"/>
                        <a:buFont typeface="Arial"/>
                        <a:buNone/>
                      </a:pPr>
                      <a:r>
                        <a:rPr lang="en" sz="800" b="1" u="none" strike="noStrike" cap="none"/>
                        <a:t>10</a:t>
                      </a:r>
                      <a:endParaRPr sz="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50"/>
                        <a:buFont typeface="Arial"/>
                        <a:buNone/>
                      </a:pPr>
                      <a:r>
                        <a:rPr lang="en" sz="1150" b="1" u="none" strike="noStrike" cap="none">
                          <a:solidFill>
                            <a:schemeClr val="dk2"/>
                          </a:solidFill>
                        </a:rPr>
                        <a:t>&gt;&gt;&gt;</a:t>
                      </a:r>
                      <a:endParaRPr sz="800" b="1" u="none" strike="noStrike" cap="none"/>
                    </a:p>
                  </a:txBody>
                  <a:tcPr marL="91425" marR="91425" marT="91425" marB="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Find the length of the dictionary #</a:t>
            </a:r>
            <a:endParaRPr/>
          </a:p>
          <a:p>
            <a:pPr marL="0" lvl="0" indent="0" algn="l" rtl="0">
              <a:lnSpc>
                <a:spcPct val="100000"/>
              </a:lnSpc>
              <a:spcBef>
                <a:spcPts val="0"/>
              </a:spcBef>
              <a:spcAft>
                <a:spcPts val="0"/>
              </a:spcAft>
              <a:buSzPct val="111111"/>
              <a:buNone/>
            </a:pPr>
            <a:endParaRPr/>
          </a:p>
        </p:txBody>
      </p:sp>
      <p:sp>
        <p:nvSpPr>
          <p:cNvPr id="180" name="Google Shape;180;p19"/>
          <p:cNvSpPr txBox="1">
            <a:spLocks noGrp="1"/>
          </p:cNvSpPr>
          <p:nvPr>
            <p:ph type="body" idx="1"/>
          </p:nvPr>
        </p:nvSpPr>
        <p:spPr>
          <a:xfrm>
            <a:off x="311700" y="1228675"/>
            <a:ext cx="8520600" cy="801000"/>
          </a:xfrm>
          <a:prstGeom prst="rect">
            <a:avLst/>
          </a:prstGeom>
          <a:noFill/>
          <a:ln>
            <a:noFill/>
          </a:ln>
        </p:spPr>
        <p:txBody>
          <a:bodyPr spcFirstLastPara="1" wrap="square" lIns="91425" tIns="91425" rIns="91425" bIns="91425" anchor="t" anchorCtr="0">
            <a:normAutofit fontScale="55000" lnSpcReduction="20000"/>
          </a:bodyPr>
          <a:lstStyle/>
          <a:p>
            <a:pPr marL="0" lvl="0" indent="0" algn="l" rtl="0">
              <a:lnSpc>
                <a:spcPct val="115000"/>
              </a:lnSpc>
              <a:spcBef>
                <a:spcPts val="0"/>
              </a:spcBef>
              <a:spcAft>
                <a:spcPts val="0"/>
              </a:spcAft>
              <a:buSzPct val="123287"/>
              <a:buNone/>
            </a:pPr>
            <a:r>
              <a:rPr lang="en" sz="3650">
                <a:solidFill>
                  <a:srgbClr val="333333"/>
                </a:solidFill>
                <a:highlight>
                  <a:srgbClr val="FFFFFF"/>
                </a:highlight>
                <a:latin typeface="Arial"/>
                <a:ea typeface="Arial"/>
                <a:cs typeface="Arial"/>
                <a:sym typeface="Arial"/>
              </a:rPr>
              <a:t>You can use the </a:t>
            </a:r>
            <a:r>
              <a:rPr lang="en" sz="3650" b="1">
                <a:solidFill>
                  <a:srgbClr val="FF0000"/>
                </a:solidFill>
                <a:latin typeface="Courier New"/>
                <a:ea typeface="Courier New"/>
                <a:cs typeface="Courier New"/>
                <a:sym typeface="Courier New"/>
              </a:rPr>
              <a:t>len()</a:t>
            </a:r>
            <a:r>
              <a:rPr lang="en" sz="3650" b="1">
                <a:solidFill>
                  <a:srgbClr val="FF0000"/>
                </a:solidFill>
                <a:latin typeface="Arial"/>
                <a:ea typeface="Arial"/>
                <a:cs typeface="Arial"/>
                <a:sym typeface="Arial"/>
              </a:rPr>
              <a:t> </a:t>
            </a:r>
            <a:r>
              <a:rPr lang="en" sz="3650">
                <a:solidFill>
                  <a:srgbClr val="333333"/>
                </a:solidFill>
                <a:highlight>
                  <a:srgbClr val="FFFFFF"/>
                </a:highlight>
                <a:latin typeface="Arial"/>
                <a:ea typeface="Arial"/>
                <a:cs typeface="Arial"/>
                <a:sym typeface="Arial"/>
              </a:rPr>
              <a:t>function to find the length of the dictionary.</a:t>
            </a:r>
            <a:endParaRPr sz="365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ts val="1800"/>
              <a:buNone/>
            </a:pPr>
            <a:endParaRPr sz="1100">
              <a:solidFill>
                <a:srgbClr val="000000"/>
              </a:solidFill>
              <a:latin typeface="Arial"/>
              <a:ea typeface="Arial"/>
              <a:cs typeface="Arial"/>
              <a:sym typeface="Arial"/>
            </a:endParaRPr>
          </a:p>
          <a:p>
            <a:pPr marL="0" lvl="0" indent="0" algn="l" rtl="0">
              <a:lnSpc>
                <a:spcPct val="115000"/>
              </a:lnSpc>
              <a:spcBef>
                <a:spcPts val="0"/>
              </a:spcBef>
              <a:spcAft>
                <a:spcPts val="1200"/>
              </a:spcAft>
              <a:buSzPct val="250000"/>
              <a:buNone/>
            </a:pPr>
            <a:endParaRPr/>
          </a:p>
        </p:txBody>
      </p:sp>
      <p:sp>
        <p:nvSpPr>
          <p:cNvPr id="181" name="Google Shape;181;p19"/>
          <p:cNvSpPr txBox="1"/>
          <p:nvPr/>
        </p:nvSpPr>
        <p:spPr>
          <a:xfrm>
            <a:off x="505275" y="1737600"/>
            <a:ext cx="300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chemeClr val="dk2"/>
                </a:solidFill>
                <a:latin typeface="Courier New"/>
                <a:ea typeface="Courier New"/>
                <a:cs typeface="Courier New"/>
                <a:sym typeface="Courier New"/>
              </a:rPr>
              <a:t>&gt;&gt;&gt;</a:t>
            </a:r>
            <a:r>
              <a:rPr lang="en" sz="1400" b="1" i="0" u="none" strike="noStrike" cap="none" dirty="0">
                <a:solidFill>
                  <a:srgbClr val="333333"/>
                </a:solidFill>
                <a:latin typeface="Courier New"/>
                <a:ea typeface="Courier New"/>
                <a:cs typeface="Courier New"/>
                <a:sym typeface="Courier New"/>
              </a:rPr>
              <a:t> </a:t>
            </a:r>
            <a:r>
              <a:rPr lang="en" sz="1400" b="1" i="0" u="none" strike="noStrike" cap="none" dirty="0">
                <a:solidFill>
                  <a:srgbClr val="008000"/>
                </a:solidFill>
                <a:latin typeface="Courier New"/>
                <a:ea typeface="Courier New"/>
                <a:cs typeface="Courier New"/>
                <a:sym typeface="Courier New"/>
              </a:rPr>
              <a:t>len</a:t>
            </a:r>
            <a:r>
              <a:rPr lang="en" sz="1400" b="1" i="0" u="none" strike="noStrike" cap="none" dirty="0">
                <a:solidFill>
                  <a:srgbClr val="333333"/>
                </a:solidFill>
                <a:latin typeface="Courier New"/>
                <a:ea typeface="Courier New"/>
                <a:cs typeface="Courier New"/>
                <a:sym typeface="Courier New"/>
              </a:rPr>
              <a:t>(friends)</a:t>
            </a:r>
            <a:endParaRPr sz="1400" b="1" i="0" u="none" strike="noStrike" cap="none" dirty="0">
              <a:solidFill>
                <a:srgbClr val="333333"/>
              </a:solidFill>
              <a:latin typeface="Courier New"/>
              <a:ea typeface="Courier New"/>
              <a:cs typeface="Courier New"/>
              <a:sym typeface="Courier New"/>
            </a:endParaRPr>
          </a:p>
          <a:p>
            <a:pPr marL="88900" marR="88900" lvl="0" indent="0" algn="l" rtl="0">
              <a:lnSpc>
                <a:spcPct val="142857"/>
              </a:lnSpc>
              <a:spcBef>
                <a:spcPts val="0"/>
              </a:spcBef>
              <a:spcAft>
                <a:spcPts val="0"/>
              </a:spcAft>
              <a:buClr>
                <a:srgbClr val="000000"/>
              </a:buClr>
              <a:buSzPts val="1400"/>
              <a:buFont typeface="Arial"/>
              <a:buNone/>
            </a:pPr>
            <a:r>
              <a:rPr lang="en" sz="1400" b="1" i="0" u="none" strike="noStrike" cap="none" dirty="0">
                <a:solidFill>
                  <a:schemeClr val="dk2"/>
                </a:solidFill>
                <a:latin typeface="Courier New"/>
                <a:ea typeface="Courier New"/>
                <a:cs typeface="Courier New"/>
                <a:sym typeface="Courier New"/>
              </a:rPr>
              <a:t>2</a:t>
            </a:r>
            <a:endParaRPr sz="1400" b="1" i="0" u="none" strike="noStrike" cap="none" dirty="0">
              <a:solidFill>
                <a:schemeClr val="dk2"/>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Objectives</a:t>
            </a:r>
            <a:endParaRPr/>
          </a:p>
        </p:txBody>
      </p:sp>
      <p:sp>
        <p:nvSpPr>
          <p:cNvPr id="63" name="Google Shape;63;p2"/>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Font typeface="Arial"/>
              <a:buChar char="●"/>
            </a:pPr>
            <a:r>
              <a:rPr lang="en">
                <a:latin typeface="Arial"/>
                <a:ea typeface="Arial"/>
                <a:cs typeface="Arial"/>
                <a:sym typeface="Arial"/>
              </a:rPr>
              <a:t>Understand Python List and Tuple</a:t>
            </a:r>
            <a:endParaRPr>
              <a:latin typeface="Arial"/>
              <a:ea typeface="Arial"/>
              <a:cs typeface="Arial"/>
              <a:sym typeface="Arial"/>
            </a:endParaRPr>
          </a:p>
          <a:p>
            <a:pPr marL="457200" lvl="0" indent="-342900" algn="l" rtl="0">
              <a:lnSpc>
                <a:spcPct val="200000"/>
              </a:lnSpc>
              <a:spcBef>
                <a:spcPts val="0"/>
              </a:spcBef>
              <a:spcAft>
                <a:spcPts val="0"/>
              </a:spcAft>
              <a:buSzPts val="1800"/>
              <a:buFont typeface="Arial"/>
              <a:buChar char="●"/>
            </a:pPr>
            <a:r>
              <a:rPr lang="en">
                <a:latin typeface="Arial"/>
                <a:ea typeface="Arial"/>
                <a:cs typeface="Arial"/>
                <a:sym typeface="Arial"/>
              </a:rPr>
              <a:t>Understand Python Dictionary</a:t>
            </a:r>
            <a:endParaRPr>
              <a:latin typeface="Arial"/>
              <a:ea typeface="Arial"/>
              <a:cs typeface="Arial"/>
              <a:sym typeface="Arial"/>
            </a:endParaRPr>
          </a:p>
          <a:p>
            <a:pPr marL="457200" lvl="0" indent="-342900" algn="l" rtl="0">
              <a:lnSpc>
                <a:spcPct val="200000"/>
              </a:lnSpc>
              <a:spcBef>
                <a:spcPts val="0"/>
              </a:spcBef>
              <a:spcAft>
                <a:spcPts val="0"/>
              </a:spcAft>
              <a:buSzPts val="1800"/>
              <a:buFont typeface="Arial"/>
              <a:buChar char="●"/>
            </a:pPr>
            <a:r>
              <a:rPr lang="en">
                <a:latin typeface="Arial"/>
                <a:ea typeface="Arial"/>
                <a:cs typeface="Arial"/>
                <a:sym typeface="Arial"/>
              </a:rPr>
              <a:t>Understand Python Sets</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 or not in operators #</a:t>
            </a:r>
            <a:endParaRPr/>
          </a:p>
          <a:p>
            <a:pPr marL="0" lvl="0" indent="0" algn="l" rtl="0">
              <a:lnSpc>
                <a:spcPct val="100000"/>
              </a:lnSpc>
              <a:spcBef>
                <a:spcPts val="0"/>
              </a:spcBef>
              <a:spcAft>
                <a:spcPts val="0"/>
              </a:spcAft>
              <a:buSzPct val="111111"/>
              <a:buNone/>
            </a:pPr>
            <a:endParaRPr/>
          </a:p>
        </p:txBody>
      </p:sp>
      <p:sp>
        <p:nvSpPr>
          <p:cNvPr id="187" name="Google Shape;187;p20"/>
          <p:cNvSpPr txBox="1">
            <a:spLocks noGrp="1"/>
          </p:cNvSpPr>
          <p:nvPr>
            <p:ph type="body" idx="1"/>
          </p:nvPr>
        </p:nvSpPr>
        <p:spPr>
          <a:xfrm>
            <a:off x="311700" y="1228675"/>
            <a:ext cx="7686300" cy="58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b="1">
                <a:solidFill>
                  <a:srgbClr val="FF0000"/>
                </a:solidFill>
                <a:latin typeface="Courier New"/>
                <a:ea typeface="Courier New"/>
                <a:cs typeface="Courier New"/>
                <a:sym typeface="Courier New"/>
              </a:rPr>
              <a:t>in</a:t>
            </a:r>
            <a:r>
              <a:rPr lang="en" sz="1400" b="1">
                <a:solidFill>
                  <a:srgbClr val="FF0000"/>
                </a:solidFill>
                <a:latin typeface="Arial"/>
                <a:ea typeface="Arial"/>
                <a:cs typeface="Arial"/>
                <a:sym typeface="Arial"/>
              </a:rPr>
              <a:t> </a:t>
            </a:r>
            <a:r>
              <a:rPr lang="en" sz="1400">
                <a:solidFill>
                  <a:srgbClr val="333333"/>
                </a:solidFill>
                <a:latin typeface="Arial"/>
                <a:ea typeface="Arial"/>
                <a:cs typeface="Arial"/>
                <a:sym typeface="Arial"/>
              </a:rPr>
              <a:t>and </a:t>
            </a:r>
            <a:r>
              <a:rPr lang="en" sz="1400" b="1">
                <a:solidFill>
                  <a:srgbClr val="FF0000"/>
                </a:solidFill>
                <a:latin typeface="Courier New"/>
                <a:ea typeface="Courier New"/>
                <a:cs typeface="Courier New"/>
                <a:sym typeface="Courier New"/>
              </a:rPr>
              <a:t>not in</a:t>
            </a:r>
            <a:r>
              <a:rPr lang="en" sz="1400">
                <a:solidFill>
                  <a:srgbClr val="333333"/>
                </a:solidFill>
                <a:latin typeface="Arial"/>
                <a:ea typeface="Arial"/>
                <a:cs typeface="Arial"/>
                <a:sym typeface="Arial"/>
              </a:rPr>
              <a:t> operators to check whether key exists in the dictionary.</a:t>
            </a:r>
            <a:endParaRPr sz="1400">
              <a:solidFill>
                <a:srgbClr val="333333"/>
              </a:solidFill>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1200"/>
              </a:spcAft>
              <a:buSzPts val="1800"/>
              <a:buNone/>
            </a:pPr>
            <a:endParaRPr sz="1400"/>
          </a:p>
        </p:txBody>
      </p:sp>
      <p:sp>
        <p:nvSpPr>
          <p:cNvPr id="188" name="Google Shape;188;p20"/>
          <p:cNvSpPr txBox="1"/>
          <p:nvPr/>
        </p:nvSpPr>
        <p:spPr>
          <a:xfrm>
            <a:off x="419000" y="167510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chemeClr val="hlink"/>
                </a:solidFill>
                <a:latin typeface="Source Code Pro"/>
                <a:ea typeface="Source Code Pro"/>
                <a:cs typeface="Source Code Pro"/>
                <a:sym typeface="Source Code Pro"/>
                <a:hlinkClick r:id="rId3"/>
              </a:rPr>
              <a:t>TRY IT</a:t>
            </a:r>
            <a:endParaRPr sz="1400" b="1" i="0" u="sng" strike="noStrike" cap="none">
              <a:solidFill>
                <a:srgbClr val="000000"/>
              </a:solidFill>
              <a:latin typeface="Source Code Pro"/>
              <a:ea typeface="Source Code Pro"/>
              <a:cs typeface="Source Code Pro"/>
              <a:sym typeface="Source Code Pro"/>
            </a:endParaRPr>
          </a:p>
        </p:txBody>
      </p:sp>
      <p:graphicFrame>
        <p:nvGraphicFramePr>
          <p:cNvPr id="189" name="Google Shape;189;p20"/>
          <p:cNvGraphicFramePr/>
          <p:nvPr/>
        </p:nvGraphicFramePr>
        <p:xfrm>
          <a:off x="419000" y="2462900"/>
          <a:ext cx="7239000" cy="1676598"/>
        </p:xfrm>
        <a:graphic>
          <a:graphicData uri="http://schemas.openxmlformats.org/drawingml/2006/table">
            <a:tbl>
              <a:tblPr>
                <a:noFill/>
                <a:tableStyleId>{051880AD-994F-483D-8D9D-A3D93954D699}</a:tableStyleId>
              </a:tblPr>
              <a:tblGrid>
                <a:gridCol w="563275"/>
                <a:gridCol w="6675725"/>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1</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2"/>
                          </a:solidFill>
                        </a:rPr>
                        <a:t>&gt;&gt;&gt;</a:t>
                      </a:r>
                      <a:r>
                        <a:rPr lang="en" sz="1400" u="none" strike="noStrike" cap="none" dirty="0">
                          <a:solidFill>
                            <a:srgbClr val="333333"/>
                          </a:solidFill>
                        </a:rPr>
                        <a:t> </a:t>
                      </a:r>
                      <a:r>
                        <a:rPr lang="en" sz="1400" u="none" strike="noStrike" cap="none" dirty="0">
                          <a:solidFill>
                            <a:srgbClr val="BA2121"/>
                          </a:solidFill>
                        </a:rPr>
                        <a:t>'tom'</a:t>
                      </a:r>
                      <a:r>
                        <a:rPr lang="en" sz="1400" u="none" strike="noStrike" cap="none" dirty="0">
                          <a:solidFill>
                            <a:srgbClr val="333333"/>
                          </a:solidFill>
                        </a:rPr>
                        <a:t> </a:t>
                      </a:r>
                      <a:r>
                        <a:rPr lang="en" sz="1400" b="1" u="none" strike="noStrike" cap="none" dirty="0">
                          <a:solidFill>
                            <a:srgbClr val="AA22FF"/>
                          </a:solidFill>
                        </a:rPr>
                        <a:t>in</a:t>
                      </a:r>
                      <a:r>
                        <a:rPr lang="en" sz="1400" u="none" strike="noStrike" cap="none" dirty="0">
                          <a:solidFill>
                            <a:srgbClr val="333333"/>
                          </a:solidFill>
                        </a:rPr>
                        <a:t> friends</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008000"/>
                          </a:solidFill>
                        </a:rPr>
                        <a:t>True</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2"/>
                          </a:solidFill>
                        </a:rPr>
                        <a:t>&gt;&gt;&gt;</a:t>
                      </a:r>
                      <a:r>
                        <a:rPr lang="en" sz="1400" u="none" strike="noStrike" cap="none" dirty="0">
                          <a:solidFill>
                            <a:srgbClr val="333333"/>
                          </a:solidFill>
                        </a:rPr>
                        <a:t> </a:t>
                      </a:r>
                      <a:r>
                        <a:rPr lang="en" sz="1400" u="none" strike="noStrike" cap="none" dirty="0">
                          <a:solidFill>
                            <a:srgbClr val="BA2121"/>
                          </a:solidFill>
                        </a:rPr>
                        <a:t>'tom'</a:t>
                      </a:r>
                      <a:r>
                        <a:rPr lang="en" sz="1400" u="none" strike="noStrike" cap="none" dirty="0">
                          <a:solidFill>
                            <a:srgbClr val="333333"/>
                          </a:solidFill>
                        </a:rPr>
                        <a:t> </a:t>
                      </a:r>
                      <a:r>
                        <a:rPr lang="en" sz="1400" b="1" u="none" strike="noStrike" cap="none" dirty="0">
                          <a:solidFill>
                            <a:srgbClr val="AA22FF"/>
                          </a:solidFill>
                        </a:rPr>
                        <a:t>not</a:t>
                      </a:r>
                      <a:r>
                        <a:rPr lang="en" sz="1400" u="none" strike="noStrike" cap="none" dirty="0">
                          <a:solidFill>
                            <a:srgbClr val="333333"/>
                          </a:solidFill>
                        </a:rPr>
                        <a:t> </a:t>
                      </a:r>
                      <a:r>
                        <a:rPr lang="en" sz="1400" b="1" u="none" strike="noStrike" cap="none" dirty="0">
                          <a:solidFill>
                            <a:srgbClr val="AA22FF"/>
                          </a:solidFill>
                        </a:rPr>
                        <a:t>in</a:t>
                      </a:r>
                      <a:r>
                        <a:rPr lang="en" sz="1400" u="none" strike="noStrike" cap="none" dirty="0">
                          <a:solidFill>
                            <a:srgbClr val="333333"/>
                          </a:solidFill>
                        </a:rPr>
                        <a:t> friends</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88900" marR="88900" lvl="0" indent="0" algn="l" rtl="0">
                        <a:lnSpc>
                          <a:spcPct val="142857"/>
                        </a:lnSpc>
                        <a:spcBef>
                          <a:spcPts val="0"/>
                        </a:spcBef>
                        <a:spcAft>
                          <a:spcPts val="0"/>
                        </a:spcAft>
                        <a:buClr>
                          <a:srgbClr val="000000"/>
                        </a:buClr>
                        <a:buSzPts val="1400"/>
                        <a:buFont typeface="Arial"/>
                        <a:buNone/>
                      </a:pPr>
                      <a:r>
                        <a:rPr lang="en" sz="1400" u="none" strike="noStrike" cap="none">
                          <a:solidFill>
                            <a:srgbClr val="008000"/>
                          </a:solidFill>
                        </a:rPr>
                        <a:t>False</a:t>
                      </a:r>
                      <a:endParaRPr sz="1400" u="none" strike="noStrike" cap="none"/>
                    </a:p>
                  </a:txBody>
                  <a:tcPr marL="91425" marR="91425" marT="91425" marB="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Equality Tests in dictionary #</a:t>
            </a:r>
            <a:endParaRPr/>
          </a:p>
          <a:p>
            <a:pPr marL="0" lvl="0" indent="0" algn="l" rtl="0">
              <a:lnSpc>
                <a:spcPct val="100000"/>
              </a:lnSpc>
              <a:spcBef>
                <a:spcPts val="0"/>
              </a:spcBef>
              <a:spcAft>
                <a:spcPts val="0"/>
              </a:spcAft>
              <a:buSzPct val="111111"/>
              <a:buNone/>
            </a:pPr>
            <a:endParaRPr/>
          </a:p>
        </p:txBody>
      </p:sp>
      <p:sp>
        <p:nvSpPr>
          <p:cNvPr id="195" name="Google Shape;195;p21"/>
          <p:cNvSpPr txBox="1">
            <a:spLocks noGrp="1"/>
          </p:cNvSpPr>
          <p:nvPr>
            <p:ph type="body" idx="1"/>
          </p:nvPr>
        </p:nvSpPr>
        <p:spPr>
          <a:xfrm>
            <a:off x="311700" y="1228675"/>
            <a:ext cx="8520600" cy="60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333333"/>
                </a:solidFill>
                <a:latin typeface="Arial"/>
                <a:ea typeface="Arial"/>
                <a:cs typeface="Arial"/>
                <a:sym typeface="Arial"/>
              </a:rPr>
              <a:t>The </a:t>
            </a:r>
            <a:r>
              <a:rPr lang="en" sz="1400" b="1">
                <a:solidFill>
                  <a:srgbClr val="FF0000"/>
                </a:solidFill>
                <a:latin typeface="Courier New"/>
                <a:ea typeface="Courier New"/>
                <a:cs typeface="Courier New"/>
                <a:sym typeface="Courier New"/>
              </a:rPr>
              <a:t>==</a:t>
            </a:r>
            <a:r>
              <a:rPr lang="en" sz="1400">
                <a:solidFill>
                  <a:srgbClr val="333333"/>
                </a:solidFill>
                <a:latin typeface="Arial"/>
                <a:ea typeface="Arial"/>
                <a:cs typeface="Arial"/>
                <a:sym typeface="Arial"/>
              </a:rPr>
              <a:t> and </a:t>
            </a:r>
            <a:r>
              <a:rPr lang="en" sz="1400" b="1">
                <a:solidFill>
                  <a:srgbClr val="FF0000"/>
                </a:solidFill>
                <a:latin typeface="Courier New"/>
                <a:ea typeface="Courier New"/>
                <a:cs typeface="Courier New"/>
                <a:sym typeface="Courier New"/>
              </a:rPr>
              <a:t>!=</a:t>
            </a:r>
            <a:r>
              <a:rPr lang="en" sz="1400">
                <a:solidFill>
                  <a:srgbClr val="333333"/>
                </a:solidFill>
                <a:latin typeface="Arial"/>
                <a:ea typeface="Arial"/>
                <a:cs typeface="Arial"/>
                <a:sym typeface="Arial"/>
              </a:rPr>
              <a:t> operators tells whether dictionary contains the same items not.</a:t>
            </a:r>
            <a:endParaRPr sz="1400">
              <a:solidFill>
                <a:srgbClr val="333333"/>
              </a:solidFill>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1200"/>
              </a:spcAft>
              <a:buSzPts val="1800"/>
              <a:buNone/>
            </a:pPr>
            <a:endParaRPr sz="1400"/>
          </a:p>
        </p:txBody>
      </p:sp>
      <p:graphicFrame>
        <p:nvGraphicFramePr>
          <p:cNvPr id="196" name="Google Shape;196;p21"/>
          <p:cNvGraphicFramePr/>
          <p:nvPr/>
        </p:nvGraphicFramePr>
        <p:xfrm>
          <a:off x="311700" y="2076350"/>
          <a:ext cx="7239000" cy="2865228"/>
        </p:xfrm>
        <a:graphic>
          <a:graphicData uri="http://schemas.openxmlformats.org/drawingml/2006/table">
            <a:tbl>
              <a:tblPr>
                <a:noFill/>
                <a:tableStyleId>{051880AD-994F-483D-8D9D-A3D93954D699}</a:tableStyleId>
              </a:tblPr>
              <a:tblGrid>
                <a:gridCol w="489350"/>
                <a:gridCol w="6749650"/>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1</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2"/>
                          </a:solidFill>
                        </a:rPr>
                        <a:t>&gt;&gt;&gt;</a:t>
                      </a:r>
                      <a:r>
                        <a:rPr lang="en" sz="1400" u="none" strike="noStrike" cap="none" dirty="0">
                          <a:solidFill>
                            <a:srgbClr val="333333"/>
                          </a:solidFill>
                        </a:rPr>
                        <a:t> d1 </a:t>
                      </a:r>
                      <a:r>
                        <a:rPr lang="en" sz="1400" u="none" strike="noStrike" cap="none" dirty="0">
                          <a:solidFill>
                            <a:schemeClr val="dk2"/>
                          </a:solidFill>
                        </a:rPr>
                        <a:t>=</a:t>
                      </a:r>
                      <a:r>
                        <a:rPr lang="en" sz="1400" u="none" strike="noStrike" cap="none" dirty="0">
                          <a:solidFill>
                            <a:srgbClr val="333333"/>
                          </a:solidFill>
                        </a:rPr>
                        <a:t> {</a:t>
                      </a:r>
                      <a:r>
                        <a:rPr lang="en" sz="1400" u="none" strike="noStrike" cap="none" dirty="0">
                          <a:solidFill>
                            <a:srgbClr val="BA2121"/>
                          </a:solidFill>
                        </a:rPr>
                        <a:t>"mike"</a:t>
                      </a:r>
                      <a:r>
                        <a:rPr lang="en" sz="1400" u="none" strike="noStrike" cap="none" dirty="0">
                          <a:solidFill>
                            <a:srgbClr val="333333"/>
                          </a:solidFill>
                        </a:rPr>
                        <a:t>:</a:t>
                      </a:r>
                      <a:r>
                        <a:rPr lang="en" sz="1400" u="none" strike="noStrike" cap="none" dirty="0">
                          <a:solidFill>
                            <a:schemeClr val="dk2"/>
                          </a:solidFill>
                        </a:rPr>
                        <a:t>41</a:t>
                      </a:r>
                      <a:r>
                        <a:rPr lang="en" sz="1400" u="none" strike="noStrike" cap="none" dirty="0">
                          <a:solidFill>
                            <a:srgbClr val="333333"/>
                          </a:solidFill>
                        </a:rPr>
                        <a:t>, </a:t>
                      </a:r>
                      <a:r>
                        <a:rPr lang="en" sz="1400" u="none" strike="noStrike" cap="none" dirty="0">
                          <a:solidFill>
                            <a:srgbClr val="BA2121"/>
                          </a:solidFill>
                        </a:rPr>
                        <a:t>"bob"</a:t>
                      </a:r>
                      <a:r>
                        <a:rPr lang="en" sz="1400" u="none" strike="noStrike" cap="none" dirty="0">
                          <a:solidFill>
                            <a:srgbClr val="333333"/>
                          </a:solidFill>
                        </a:rPr>
                        <a:t>:</a:t>
                      </a:r>
                      <a:r>
                        <a:rPr lang="en" sz="1400" u="none" strike="noStrike" cap="none" dirty="0">
                          <a:solidFill>
                            <a:schemeClr val="dk2"/>
                          </a:solidFill>
                        </a:rPr>
                        <a:t>3</a:t>
                      </a:r>
                      <a:r>
                        <a:rPr lang="en" sz="1400" u="none" strike="noStrike" cap="none" dirty="0">
                          <a:solidFill>
                            <a:srgbClr val="333333"/>
                          </a:solidFill>
                        </a:rPr>
                        <a:t>}</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2"/>
                          </a:solidFill>
                        </a:rPr>
                        <a:t>&gt;&gt;&gt;</a:t>
                      </a:r>
                      <a:r>
                        <a:rPr lang="en" sz="1400" u="none" strike="noStrike" cap="none" dirty="0">
                          <a:solidFill>
                            <a:srgbClr val="333333"/>
                          </a:solidFill>
                        </a:rPr>
                        <a:t> d2 </a:t>
                      </a:r>
                      <a:r>
                        <a:rPr lang="en" sz="1400" u="none" strike="noStrike" cap="none" dirty="0">
                          <a:solidFill>
                            <a:schemeClr val="dk2"/>
                          </a:solidFill>
                        </a:rPr>
                        <a:t>=</a:t>
                      </a:r>
                      <a:r>
                        <a:rPr lang="en" sz="1400" u="none" strike="noStrike" cap="none" dirty="0">
                          <a:solidFill>
                            <a:srgbClr val="333333"/>
                          </a:solidFill>
                        </a:rPr>
                        <a:t> {</a:t>
                      </a:r>
                      <a:r>
                        <a:rPr lang="en" sz="1400" u="none" strike="noStrike" cap="none" dirty="0">
                          <a:solidFill>
                            <a:srgbClr val="BA2121"/>
                          </a:solidFill>
                        </a:rPr>
                        <a:t>"bob"</a:t>
                      </a:r>
                      <a:r>
                        <a:rPr lang="en" sz="1400" u="none" strike="noStrike" cap="none" dirty="0">
                          <a:solidFill>
                            <a:srgbClr val="333333"/>
                          </a:solidFill>
                        </a:rPr>
                        <a:t>:</a:t>
                      </a:r>
                      <a:r>
                        <a:rPr lang="en" sz="1400" u="none" strike="noStrike" cap="none" dirty="0">
                          <a:solidFill>
                            <a:schemeClr val="dk2"/>
                          </a:solidFill>
                        </a:rPr>
                        <a:t>3</a:t>
                      </a:r>
                      <a:r>
                        <a:rPr lang="en" sz="1400" u="none" strike="noStrike" cap="none" dirty="0">
                          <a:solidFill>
                            <a:srgbClr val="333333"/>
                          </a:solidFill>
                        </a:rPr>
                        <a:t>, </a:t>
                      </a:r>
                      <a:r>
                        <a:rPr lang="en" sz="1400" u="none" strike="noStrike" cap="none" dirty="0">
                          <a:solidFill>
                            <a:srgbClr val="BA2121"/>
                          </a:solidFill>
                        </a:rPr>
                        <a:t>"mike"</a:t>
                      </a:r>
                      <a:r>
                        <a:rPr lang="en" sz="1400" u="none" strike="noStrike" cap="none" dirty="0">
                          <a:solidFill>
                            <a:srgbClr val="333333"/>
                          </a:solidFill>
                        </a:rPr>
                        <a:t>:</a:t>
                      </a:r>
                      <a:r>
                        <a:rPr lang="en" sz="1400" u="none" strike="noStrike" cap="none" dirty="0">
                          <a:solidFill>
                            <a:schemeClr val="dk2"/>
                          </a:solidFill>
                        </a:rPr>
                        <a:t>41</a:t>
                      </a:r>
                      <a:r>
                        <a:rPr lang="en" sz="1400" u="none" strike="noStrike" cap="none" dirty="0">
                          <a:solidFill>
                            <a:srgbClr val="333333"/>
                          </a:solidFill>
                        </a:rPr>
                        <a:t>}</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2"/>
                          </a:solidFill>
                        </a:rPr>
                        <a:t>&gt;&gt;&gt;</a:t>
                      </a:r>
                      <a:r>
                        <a:rPr lang="en" sz="1400" u="none" strike="noStrike" cap="none" dirty="0">
                          <a:solidFill>
                            <a:srgbClr val="333333"/>
                          </a:solidFill>
                        </a:rPr>
                        <a:t> d1 </a:t>
                      </a:r>
                      <a:r>
                        <a:rPr lang="en" sz="1400" u="none" strike="noStrike" cap="none" dirty="0">
                          <a:solidFill>
                            <a:schemeClr val="dk2"/>
                          </a:solidFill>
                        </a:rPr>
                        <a:t>==</a:t>
                      </a:r>
                      <a:r>
                        <a:rPr lang="en" sz="1400" u="none" strike="noStrike" cap="none" dirty="0">
                          <a:solidFill>
                            <a:srgbClr val="333333"/>
                          </a:solidFill>
                        </a:rPr>
                        <a:t> d2</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008000"/>
                          </a:solidFill>
                        </a:rPr>
                        <a:t>True</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2"/>
                          </a:solidFill>
                        </a:rPr>
                        <a:t>&gt;&gt;&gt;</a:t>
                      </a:r>
                      <a:r>
                        <a:rPr lang="en" sz="1400" u="none" strike="noStrike" cap="none" dirty="0">
                          <a:solidFill>
                            <a:srgbClr val="333333"/>
                          </a:solidFill>
                        </a:rPr>
                        <a:t> d1 </a:t>
                      </a:r>
                      <a:r>
                        <a:rPr lang="en" sz="1400" u="none" strike="noStrike" cap="none" dirty="0">
                          <a:solidFill>
                            <a:schemeClr val="dk2"/>
                          </a:solidFill>
                        </a:rPr>
                        <a:t>!=</a:t>
                      </a:r>
                      <a:r>
                        <a:rPr lang="en" sz="1400" u="none" strike="noStrike" cap="none" dirty="0">
                          <a:solidFill>
                            <a:srgbClr val="333333"/>
                          </a:solidFill>
                        </a:rPr>
                        <a:t> d2</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6</a:t>
                      </a:r>
                      <a:endParaRPr sz="1400" u="none" strike="noStrike" cap="none"/>
                    </a:p>
                  </a:txBody>
                  <a:tcPr marL="91425" marR="91425" marT="91425" marB="91425"/>
                </a:tc>
                <a:tc>
                  <a:txBody>
                    <a:bodyPr/>
                    <a:lstStyle/>
                    <a:p>
                      <a:pPr marL="88900" marR="88900" lvl="0" indent="0" algn="l" rtl="0">
                        <a:lnSpc>
                          <a:spcPct val="142857"/>
                        </a:lnSpc>
                        <a:spcBef>
                          <a:spcPts val="0"/>
                        </a:spcBef>
                        <a:spcAft>
                          <a:spcPts val="0"/>
                        </a:spcAft>
                        <a:buClr>
                          <a:srgbClr val="000000"/>
                        </a:buClr>
                        <a:buSzPts val="1400"/>
                        <a:buFont typeface="Arial"/>
                        <a:buNone/>
                      </a:pPr>
                      <a:r>
                        <a:rPr lang="en" sz="1400" u="none" strike="noStrike" cap="none">
                          <a:solidFill>
                            <a:srgbClr val="008000"/>
                          </a:solidFill>
                        </a:rPr>
                        <a:t>False</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666666"/>
                          </a:solidFill>
                          <a:highlight>
                            <a:srgbClr val="F8F8F8"/>
                          </a:highlight>
                        </a:rPr>
                        <a:t>&gt;&gt;&gt;</a:t>
                      </a:r>
                      <a:endParaRPr sz="1400" u="none" strike="noStrike" cap="none">
                        <a:solidFill>
                          <a:srgbClr val="333333"/>
                        </a:solidFill>
                        <a:highlight>
                          <a:srgbClr val="F8F8F8"/>
                        </a:highlight>
                      </a:endParaRPr>
                    </a:p>
                  </a:txBody>
                  <a:tcPr marL="91425" marR="91425" marT="91425" marB="91425"/>
                </a:tc>
              </a:tr>
            </a:tbl>
          </a:graphicData>
        </a:graphic>
      </p:graphicFrame>
      <p:sp>
        <p:nvSpPr>
          <p:cNvPr id="197" name="Google Shape;197;p21"/>
          <p:cNvSpPr txBox="1"/>
          <p:nvPr/>
        </p:nvSpPr>
        <p:spPr>
          <a:xfrm>
            <a:off x="419000" y="159890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chemeClr val="hlink"/>
                </a:solidFill>
                <a:latin typeface="Source Code Pro"/>
                <a:ea typeface="Source Code Pro"/>
                <a:cs typeface="Source Code Pro"/>
                <a:sym typeface="Source Code Pro"/>
                <a:hlinkClick r:id="rId3"/>
              </a:rPr>
              <a:t>TRY IT</a:t>
            </a:r>
            <a:endParaRPr sz="1400" b="1" i="0" u="sng" strike="noStrike" cap="none">
              <a:solidFill>
                <a:srgbClr val="000000"/>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01"/>
        <p:cNvGrpSpPr/>
        <p:nvPr/>
      </p:nvGrpSpPr>
      <p:grpSpPr>
        <a:xfrm>
          <a:off x="0" y="0"/>
          <a:ext cx="0" cy="0"/>
          <a:chOff x="0" y="0"/>
          <a:chExt cx="0" cy="0"/>
        </a:xfrm>
      </p:grpSpPr>
      <p:sp>
        <p:nvSpPr>
          <p:cNvPr id="202" name="Google Shape;202;p2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Dictionary methods #</a:t>
            </a:r>
            <a:endParaRPr/>
          </a:p>
          <a:p>
            <a:pPr marL="0" lvl="0" indent="0" algn="l" rtl="0">
              <a:lnSpc>
                <a:spcPct val="100000"/>
              </a:lnSpc>
              <a:spcBef>
                <a:spcPts val="0"/>
              </a:spcBef>
              <a:spcAft>
                <a:spcPts val="0"/>
              </a:spcAft>
              <a:buSzPct val="111111"/>
              <a:buNone/>
            </a:pPr>
            <a:endParaRPr/>
          </a:p>
        </p:txBody>
      </p:sp>
      <p:graphicFrame>
        <p:nvGraphicFramePr>
          <p:cNvPr id="203" name="Google Shape;203;p22"/>
          <p:cNvGraphicFramePr/>
          <p:nvPr/>
        </p:nvGraphicFramePr>
        <p:xfrm>
          <a:off x="311700" y="1268550"/>
          <a:ext cx="8292650" cy="3417723"/>
        </p:xfrm>
        <a:graphic>
          <a:graphicData uri="http://schemas.openxmlformats.org/drawingml/2006/table">
            <a:tbl>
              <a:tblPr>
                <a:noFill/>
                <a:tableStyleId>{051880AD-994F-483D-8D9D-A3D93954D699}</a:tableStyleId>
              </a:tblPr>
              <a:tblGrid>
                <a:gridCol w="1619350"/>
                <a:gridCol w="6673300"/>
              </a:tblGrid>
              <a:tr h="396200">
                <a:tc>
                  <a:txBody>
                    <a:bodyPr/>
                    <a:lstStyle/>
                    <a:p>
                      <a:pPr marL="0" marR="0" lvl="0" indent="0" algn="l" rtl="0">
                        <a:lnSpc>
                          <a:spcPct val="142857"/>
                        </a:lnSpc>
                        <a:spcBef>
                          <a:spcPts val="0"/>
                        </a:spcBef>
                        <a:spcAft>
                          <a:spcPts val="0"/>
                        </a:spcAft>
                        <a:buClr>
                          <a:srgbClr val="000000"/>
                        </a:buClr>
                        <a:buSzPts val="1400"/>
                        <a:buFont typeface="Arial"/>
                        <a:buNone/>
                      </a:pPr>
                      <a:r>
                        <a:rPr lang="en" sz="1400" b="1" u="none" strike="noStrike" cap="none">
                          <a:solidFill>
                            <a:srgbClr val="333333"/>
                          </a:solidFill>
                        </a:rPr>
                        <a:t>Methods</a:t>
                      </a:r>
                      <a:endParaRPr sz="1400" b="1" u="none" strike="noStrike" cap="none">
                        <a:solidFill>
                          <a:srgbClr val="333333"/>
                        </a:solidFill>
                      </a:endParaRPr>
                    </a:p>
                  </a:txBody>
                  <a:tcPr marL="47625" marR="47625" marT="47625" marB="476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Description</a:t>
                      </a:r>
                      <a:endParaRPr sz="14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0000"/>
                          </a:solidFill>
                        </a:rPr>
                        <a:t>popitem()</a:t>
                      </a:r>
                      <a:endParaRPr sz="1400" b="1" u="none" strike="noStrike" cap="none">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0000"/>
                          </a:solidFill>
                        </a:rPr>
                        <a:t>clear()</a:t>
                      </a:r>
                      <a:endParaRPr sz="1400" b="1" u="none" strike="noStrike" cap="none">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Delete everything from a dictionary</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0000"/>
                          </a:solidFill>
                        </a:rPr>
                        <a:t>keys()</a:t>
                      </a:r>
                      <a:endParaRPr sz="1400" b="1" u="none" strike="noStrike" cap="none">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Return keys in the dictionary as tuples</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0000"/>
                          </a:solidFill>
                        </a:rPr>
                        <a:t>values()</a:t>
                      </a:r>
                      <a:endParaRPr sz="1400" b="1" u="none" strike="noStrike" cap="none">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Return values in dictionary as tuples</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0000"/>
                          </a:solidFill>
                        </a:rPr>
                        <a:t>get(key)</a:t>
                      </a:r>
                      <a:endParaRPr sz="1400" b="1" u="none" strike="noStrike" cap="none">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Return value of key, if key is not found it returns</a:t>
                      </a:r>
                      <a:r>
                        <a:rPr lang="en" sz="1400" b="1" u="none" strike="noStrike" cap="none">
                          <a:solidFill>
                            <a:srgbClr val="FF0000"/>
                          </a:solidFill>
                        </a:rPr>
                        <a:t> None</a:t>
                      </a:r>
                      <a:r>
                        <a:rPr lang="en" sz="1400" u="none" strike="noStrike" cap="none"/>
                        <a:t>, instead of throwing </a:t>
                      </a:r>
                      <a:r>
                        <a:rPr lang="en" sz="1400" b="1" u="none" strike="noStrike" cap="none">
                          <a:solidFill>
                            <a:srgbClr val="FF0000"/>
                          </a:solidFill>
                        </a:rPr>
                        <a:t>KeyError</a:t>
                      </a:r>
                      <a:r>
                        <a:rPr lang="en" sz="1400" u="none" strike="noStrike" cap="none"/>
                        <a:t> exception</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0000"/>
                          </a:solidFill>
                        </a:rPr>
                        <a:t>pop(key)</a:t>
                      </a:r>
                      <a:endParaRPr sz="1400" b="1" u="none" strike="noStrike" cap="none">
                        <a:solidFill>
                          <a:srgbClr val="FF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Remove the item from the dictionary, if the key is not found </a:t>
                      </a:r>
                      <a:r>
                        <a:rPr lang="en" sz="1400" b="1" u="none" strike="noStrike" cap="none">
                          <a:solidFill>
                            <a:srgbClr val="FF0000"/>
                          </a:solidFill>
                        </a:rPr>
                        <a:t>KeyError</a:t>
                      </a:r>
                      <a:r>
                        <a:rPr lang="en" sz="1400" u="none" strike="noStrike" cap="none"/>
                        <a:t> will be thrown</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151500" y="144975"/>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Python sets</a:t>
            </a:r>
            <a:endParaRPr/>
          </a:p>
        </p:txBody>
      </p:sp>
      <p:sp>
        <p:nvSpPr>
          <p:cNvPr id="209" name="Google Shape;209;p23"/>
          <p:cNvSpPr txBox="1">
            <a:spLocks noGrp="1"/>
          </p:cNvSpPr>
          <p:nvPr>
            <p:ph type="body" idx="1"/>
          </p:nvPr>
        </p:nvSpPr>
        <p:spPr>
          <a:xfrm>
            <a:off x="151500" y="945975"/>
            <a:ext cx="8795400" cy="118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212529"/>
                </a:solidFill>
                <a:highlight>
                  <a:srgbClr val="FFFFFF"/>
                </a:highlight>
                <a:latin typeface="Roboto"/>
                <a:ea typeface="Roboto"/>
                <a:cs typeface="Roboto"/>
                <a:sym typeface="Roboto"/>
              </a:rPr>
              <a:t>Sets are lists with no duplicate entries. Let's say you want to collect a list of words used in a paragraph:</a:t>
            </a:r>
            <a:endParaRPr sz="1400">
              <a:solidFill>
                <a:srgbClr val="212529"/>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SzPts val="1800"/>
              <a:buNone/>
            </a:pPr>
            <a:r>
              <a:rPr lang="en" sz="1400">
                <a:solidFill>
                  <a:srgbClr val="212529"/>
                </a:solidFill>
                <a:highlight>
                  <a:srgbClr val="FFFFFF"/>
                </a:highlight>
                <a:latin typeface="Roboto"/>
                <a:ea typeface="Roboto"/>
                <a:cs typeface="Roboto"/>
                <a:sym typeface="Roboto"/>
              </a:rPr>
              <a:t>Sets are a powerful tool in Python since they have the ability to calculate differences and intersections between other sets. For example, say you have a list of participants in events A and B: </a:t>
            </a:r>
            <a:endParaRPr sz="1400">
              <a:solidFill>
                <a:srgbClr val="000000"/>
              </a:solidFill>
              <a:highlight>
                <a:srgbClr val="EBF4F7"/>
              </a:highlight>
              <a:latin typeface="Arial"/>
              <a:ea typeface="Arial"/>
              <a:cs typeface="Arial"/>
              <a:sym typeface="Arial"/>
            </a:endParaRPr>
          </a:p>
          <a:p>
            <a:pPr marL="0" lvl="0" indent="0" algn="l" rtl="0">
              <a:lnSpc>
                <a:spcPct val="115000"/>
              </a:lnSpc>
              <a:spcBef>
                <a:spcPts val="1200"/>
              </a:spcBef>
              <a:spcAft>
                <a:spcPts val="0"/>
              </a:spcAft>
              <a:buSzPts val="1800"/>
              <a:buNone/>
            </a:pPr>
            <a:endParaRPr sz="1400">
              <a:solidFill>
                <a:srgbClr val="000000"/>
              </a:solidFill>
              <a:highlight>
                <a:srgbClr val="EBF4F7"/>
              </a:highlight>
              <a:latin typeface="Arial"/>
              <a:ea typeface="Arial"/>
              <a:cs typeface="Arial"/>
              <a:sym typeface="Arial"/>
            </a:endParaRPr>
          </a:p>
          <a:p>
            <a:pPr marL="0" lvl="0" indent="0" algn="l" rtl="0">
              <a:lnSpc>
                <a:spcPct val="115000"/>
              </a:lnSpc>
              <a:spcBef>
                <a:spcPts val="0"/>
              </a:spcBef>
              <a:spcAft>
                <a:spcPts val="1200"/>
              </a:spcAft>
              <a:buSzPts val="1800"/>
              <a:buNone/>
            </a:pPr>
            <a:endParaRPr sz="1400"/>
          </a:p>
        </p:txBody>
      </p:sp>
      <p:graphicFrame>
        <p:nvGraphicFramePr>
          <p:cNvPr id="210" name="Google Shape;210;p23"/>
          <p:cNvGraphicFramePr/>
          <p:nvPr/>
        </p:nvGraphicFramePr>
        <p:xfrm>
          <a:off x="496525" y="2571750"/>
          <a:ext cx="7239000" cy="1584840"/>
        </p:xfrm>
        <a:graphic>
          <a:graphicData uri="http://schemas.openxmlformats.org/drawingml/2006/table">
            <a:tbl>
              <a:tblPr>
                <a:noFill/>
                <a:tableStyleId>{051880AD-994F-483D-8D9D-A3D93954D699}</a:tableStyleId>
              </a:tblPr>
              <a:tblGrid>
                <a:gridCol w="575625"/>
                <a:gridCol w="6663375"/>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1</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a = </a:t>
                      </a:r>
                      <a:r>
                        <a:rPr lang="en" sz="1400" u="none" strike="noStrike" cap="none" dirty="0">
                          <a:solidFill>
                            <a:srgbClr val="FF0000"/>
                          </a:solidFill>
                        </a:rPr>
                        <a:t>set</a:t>
                      </a:r>
                      <a:r>
                        <a:rPr lang="en" sz="1400" u="none" strike="noStrike" cap="none" dirty="0"/>
                        <a:t>(["Jake", "John", "Eric"])</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0000FF"/>
                          </a:solidFill>
                        </a:rPr>
                        <a:t>print</a:t>
                      </a:r>
                      <a:r>
                        <a:rPr lang="en" sz="1400" u="none" strike="noStrike" cap="none" dirty="0"/>
                        <a:t>(a)</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b = </a:t>
                      </a:r>
                      <a:r>
                        <a:rPr lang="en" sz="1400" u="none" strike="noStrike" cap="none" dirty="0">
                          <a:solidFill>
                            <a:srgbClr val="FF0000"/>
                          </a:solidFill>
                        </a:rPr>
                        <a:t>set</a:t>
                      </a:r>
                      <a:r>
                        <a:rPr lang="en" sz="1400" u="none" strike="noStrike" cap="none" dirty="0"/>
                        <a:t>(["John", "Jill"])</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0000FF"/>
                          </a:solidFill>
                        </a:rPr>
                        <a:t>print</a:t>
                      </a:r>
                      <a:r>
                        <a:rPr lang="en" sz="1400" u="none" strike="noStrike" cap="none"/>
                        <a:t>(b)</a:t>
                      </a:r>
                      <a:endParaRPr sz="1400" u="none" strike="noStrike" cap="none"/>
                    </a:p>
                  </a:txBody>
                  <a:tcPr marL="91425" marR="91425" marT="91425" marB="91425"/>
                </a:tc>
              </a:tr>
            </a:tbl>
          </a:graphicData>
        </a:graphic>
      </p:graphicFrame>
      <p:sp>
        <p:nvSpPr>
          <p:cNvPr id="211" name="Google Shape;211;p23"/>
          <p:cNvSpPr txBox="1"/>
          <p:nvPr/>
        </p:nvSpPr>
        <p:spPr>
          <a:xfrm>
            <a:off x="496525" y="207952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chemeClr val="hlink"/>
                </a:solidFill>
                <a:latin typeface="Source Code Pro"/>
                <a:ea typeface="Source Code Pro"/>
                <a:cs typeface="Source Code Pro"/>
                <a:sym typeface="Source Code Pro"/>
                <a:hlinkClick r:id="rId3"/>
              </a:rPr>
              <a:t>TRY IT</a:t>
            </a:r>
            <a:endParaRPr sz="1400" b="1" i="0" u="sng" strike="noStrike" cap="none">
              <a:solidFill>
                <a:srgbClr val="000000"/>
              </a:solidFill>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CONT.</a:t>
            </a:r>
            <a:endParaRPr/>
          </a:p>
        </p:txBody>
      </p:sp>
      <p:sp>
        <p:nvSpPr>
          <p:cNvPr id="217" name="Google Shape;217;p24"/>
          <p:cNvSpPr txBox="1">
            <a:spLocks noGrp="1"/>
          </p:cNvSpPr>
          <p:nvPr>
            <p:ph type="body" idx="1"/>
          </p:nvPr>
        </p:nvSpPr>
        <p:spPr>
          <a:xfrm>
            <a:off x="311700" y="1228675"/>
            <a:ext cx="8520600" cy="59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212529"/>
                </a:solidFill>
                <a:highlight>
                  <a:srgbClr val="FFFFFF"/>
                </a:highlight>
                <a:latin typeface="Roboto"/>
                <a:ea typeface="Roboto"/>
                <a:cs typeface="Roboto"/>
                <a:sym typeface="Roboto"/>
              </a:rPr>
              <a:t>To find out which members </a:t>
            </a:r>
            <a:r>
              <a:rPr lang="en" sz="1400" b="1" u="sng">
                <a:solidFill>
                  <a:srgbClr val="212529"/>
                </a:solidFill>
                <a:highlight>
                  <a:srgbClr val="FFFFFF"/>
                </a:highlight>
                <a:latin typeface="Roboto"/>
                <a:ea typeface="Roboto"/>
                <a:cs typeface="Roboto"/>
                <a:sym typeface="Roboto"/>
              </a:rPr>
              <a:t>attended both events</a:t>
            </a:r>
            <a:r>
              <a:rPr lang="en" sz="1400">
                <a:solidFill>
                  <a:srgbClr val="212529"/>
                </a:solidFill>
                <a:highlight>
                  <a:srgbClr val="FFFFFF"/>
                </a:highlight>
                <a:latin typeface="Roboto"/>
                <a:ea typeface="Roboto"/>
                <a:cs typeface="Roboto"/>
                <a:sym typeface="Roboto"/>
              </a:rPr>
              <a:t>, you may use the "intersection" method:</a:t>
            </a:r>
            <a:endParaRPr sz="1400">
              <a:solidFill>
                <a:srgbClr val="000000"/>
              </a:solidFill>
              <a:highlight>
                <a:srgbClr val="EBF4F7"/>
              </a:highlight>
              <a:latin typeface="Arial"/>
              <a:ea typeface="Arial"/>
              <a:cs typeface="Arial"/>
              <a:sym typeface="Arial"/>
            </a:endParaRPr>
          </a:p>
          <a:p>
            <a:pPr marL="0" lvl="0" indent="0" algn="l" rtl="0">
              <a:lnSpc>
                <a:spcPct val="115000"/>
              </a:lnSpc>
              <a:spcBef>
                <a:spcPts val="1200"/>
              </a:spcBef>
              <a:spcAft>
                <a:spcPts val="1200"/>
              </a:spcAft>
              <a:buSzPts val="1800"/>
              <a:buNone/>
            </a:pPr>
            <a:endParaRPr sz="1400"/>
          </a:p>
        </p:txBody>
      </p:sp>
      <p:graphicFrame>
        <p:nvGraphicFramePr>
          <p:cNvPr id="218" name="Google Shape;218;p24"/>
          <p:cNvGraphicFramePr/>
          <p:nvPr/>
        </p:nvGraphicFramePr>
        <p:xfrm>
          <a:off x="496525" y="2571750"/>
          <a:ext cx="7239000" cy="1584840"/>
        </p:xfrm>
        <a:graphic>
          <a:graphicData uri="http://schemas.openxmlformats.org/drawingml/2006/table">
            <a:tbl>
              <a:tblPr>
                <a:noFill/>
                <a:tableStyleId>{051880AD-994F-483D-8D9D-A3D93954D699}</a:tableStyleId>
              </a:tblPr>
              <a:tblGrid>
                <a:gridCol w="575625"/>
                <a:gridCol w="6663375"/>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1</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a = </a:t>
                      </a:r>
                      <a:r>
                        <a:rPr lang="en" sz="1400" u="none" strike="noStrike" cap="none" dirty="0">
                          <a:solidFill>
                            <a:srgbClr val="FF0000"/>
                          </a:solidFill>
                        </a:rPr>
                        <a:t>set</a:t>
                      </a:r>
                      <a:r>
                        <a:rPr lang="en" sz="1400" u="none" strike="noStrike" cap="none" dirty="0"/>
                        <a:t>(["Jake", "John", "Eric"])</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b = </a:t>
                      </a:r>
                      <a:r>
                        <a:rPr lang="en" sz="1400" u="none" strike="noStrike" cap="none">
                          <a:solidFill>
                            <a:srgbClr val="FF0000"/>
                          </a:solidFill>
                        </a:rPr>
                        <a:t>set</a:t>
                      </a:r>
                      <a:r>
                        <a:rPr lang="en" sz="1400" u="none" strike="noStrike" cap="none"/>
                        <a:t>(["John", "Jill"])</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0000FF"/>
                          </a:solidFill>
                        </a:rPr>
                        <a:t>print</a:t>
                      </a:r>
                      <a:r>
                        <a:rPr lang="en" sz="1400" u="none" strike="noStrike" cap="none" dirty="0"/>
                        <a:t>(a.intersection(b))</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0000FF"/>
                          </a:solidFill>
                        </a:rPr>
                        <a:t>print</a:t>
                      </a:r>
                      <a:r>
                        <a:rPr lang="en" sz="1400" u="none" strike="noStrike" cap="none" dirty="0"/>
                        <a:t>(b.intersection(a))</a:t>
                      </a:r>
                      <a:endParaRPr sz="1400" u="none" strike="noStrike" cap="none" dirty="0"/>
                    </a:p>
                  </a:txBody>
                  <a:tcPr marL="91425" marR="91425" marT="91425" marB="91425"/>
                </a:tc>
              </a:tr>
            </a:tbl>
          </a:graphicData>
        </a:graphic>
      </p:graphicFrame>
      <p:sp>
        <p:nvSpPr>
          <p:cNvPr id="219" name="Google Shape;219;p24"/>
          <p:cNvSpPr txBox="1"/>
          <p:nvPr/>
        </p:nvSpPr>
        <p:spPr>
          <a:xfrm>
            <a:off x="496525" y="207952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chemeClr val="hlink"/>
                </a:solidFill>
                <a:latin typeface="Source Code Pro"/>
                <a:ea typeface="Source Code Pro"/>
                <a:cs typeface="Source Code Pro"/>
                <a:sym typeface="Source Code Pro"/>
                <a:hlinkClick r:id="rId3"/>
              </a:rPr>
              <a:t>TRY IT</a:t>
            </a:r>
            <a:endParaRPr sz="1400" b="1" i="0" u="sng" strike="noStrike" cap="none">
              <a:solidFill>
                <a:srgbClr val="000000"/>
              </a:solidFill>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CONT.</a:t>
            </a:r>
            <a:endParaRPr/>
          </a:p>
        </p:txBody>
      </p:sp>
      <p:sp>
        <p:nvSpPr>
          <p:cNvPr id="225" name="Google Shape;225;p25"/>
          <p:cNvSpPr txBox="1">
            <a:spLocks noGrp="1"/>
          </p:cNvSpPr>
          <p:nvPr>
            <p:ph type="body" idx="1"/>
          </p:nvPr>
        </p:nvSpPr>
        <p:spPr>
          <a:xfrm>
            <a:off x="311700" y="1228675"/>
            <a:ext cx="8520600" cy="59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212529"/>
                </a:solidFill>
                <a:highlight>
                  <a:srgbClr val="FFFFFF"/>
                </a:highlight>
                <a:latin typeface="Roboto"/>
                <a:ea typeface="Roboto"/>
                <a:cs typeface="Roboto"/>
                <a:sym typeface="Roboto"/>
              </a:rPr>
              <a:t>To find out which members </a:t>
            </a:r>
            <a:r>
              <a:rPr lang="en" sz="1400" b="1" u="sng">
                <a:solidFill>
                  <a:srgbClr val="212529"/>
                </a:solidFill>
                <a:highlight>
                  <a:srgbClr val="FFFFFF"/>
                </a:highlight>
                <a:latin typeface="Roboto"/>
                <a:ea typeface="Roboto"/>
                <a:cs typeface="Roboto"/>
                <a:sym typeface="Roboto"/>
              </a:rPr>
              <a:t>attended only one of the events</a:t>
            </a:r>
            <a:r>
              <a:rPr lang="en" sz="1400">
                <a:solidFill>
                  <a:srgbClr val="212529"/>
                </a:solidFill>
                <a:highlight>
                  <a:srgbClr val="FFFFFF"/>
                </a:highlight>
                <a:latin typeface="Roboto"/>
                <a:ea typeface="Roboto"/>
                <a:cs typeface="Roboto"/>
                <a:sym typeface="Roboto"/>
              </a:rPr>
              <a:t>, use the "symmetric_difference" method:</a:t>
            </a:r>
            <a:endParaRPr sz="1400">
              <a:solidFill>
                <a:srgbClr val="212529"/>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SzPts val="1800"/>
              <a:buNone/>
            </a:pPr>
            <a:endParaRPr sz="1400">
              <a:solidFill>
                <a:srgbClr val="212529"/>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SzPts val="1800"/>
              <a:buNone/>
            </a:pPr>
            <a:endParaRPr sz="1400">
              <a:solidFill>
                <a:srgbClr val="212529"/>
              </a:solidFill>
              <a:highlight>
                <a:srgbClr val="FFFFFF"/>
              </a:highlight>
              <a:latin typeface="Roboto"/>
              <a:ea typeface="Roboto"/>
              <a:cs typeface="Roboto"/>
              <a:sym typeface="Roboto"/>
            </a:endParaRPr>
          </a:p>
          <a:p>
            <a:pPr marL="0" lvl="0" indent="0" algn="l" rtl="0">
              <a:lnSpc>
                <a:spcPct val="115000"/>
              </a:lnSpc>
              <a:spcBef>
                <a:spcPts val="1200"/>
              </a:spcBef>
              <a:spcAft>
                <a:spcPts val="1200"/>
              </a:spcAft>
              <a:buSzPts val="1800"/>
              <a:buNone/>
            </a:pPr>
            <a:endParaRPr sz="1400"/>
          </a:p>
        </p:txBody>
      </p:sp>
      <p:graphicFrame>
        <p:nvGraphicFramePr>
          <p:cNvPr id="226" name="Google Shape;226;p25"/>
          <p:cNvGraphicFramePr/>
          <p:nvPr/>
        </p:nvGraphicFramePr>
        <p:xfrm>
          <a:off x="496525" y="2571750"/>
          <a:ext cx="7239000" cy="1584840"/>
        </p:xfrm>
        <a:graphic>
          <a:graphicData uri="http://schemas.openxmlformats.org/drawingml/2006/table">
            <a:tbl>
              <a:tblPr>
                <a:noFill/>
                <a:tableStyleId>{051880AD-994F-483D-8D9D-A3D93954D699}</a:tableStyleId>
              </a:tblPr>
              <a:tblGrid>
                <a:gridCol w="575625"/>
                <a:gridCol w="6663375"/>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1</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 = </a:t>
                      </a:r>
                      <a:r>
                        <a:rPr lang="en" sz="1400" u="none" strike="noStrike" cap="none">
                          <a:solidFill>
                            <a:srgbClr val="FF0000"/>
                          </a:solidFill>
                        </a:rPr>
                        <a:t>set</a:t>
                      </a:r>
                      <a:r>
                        <a:rPr lang="en" sz="1400" u="none" strike="noStrike" cap="none"/>
                        <a:t>(["Jake", "John", "Eric"])</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b = </a:t>
                      </a:r>
                      <a:r>
                        <a:rPr lang="en" sz="1400" u="none" strike="noStrike" cap="none">
                          <a:solidFill>
                            <a:srgbClr val="FF0000"/>
                          </a:solidFill>
                        </a:rPr>
                        <a:t>set</a:t>
                      </a:r>
                      <a:r>
                        <a:rPr lang="en" sz="1400" u="none" strike="noStrike" cap="none"/>
                        <a:t>(["John", "Jill"])</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0000FF"/>
                          </a:solidFill>
                        </a:rPr>
                        <a:t>print</a:t>
                      </a:r>
                      <a:r>
                        <a:rPr lang="en" sz="1400" u="none" strike="noStrike" cap="none" dirty="0"/>
                        <a:t>(a.symmetric_difference(b))</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0000FF"/>
                          </a:solidFill>
                        </a:rPr>
                        <a:t>print</a:t>
                      </a:r>
                      <a:r>
                        <a:rPr lang="en" sz="1400" u="none" strike="noStrike" cap="none" dirty="0"/>
                        <a:t>(b.symmetric_difference(a))</a:t>
                      </a:r>
                      <a:endParaRPr sz="1400" u="none" strike="noStrike" cap="none" dirty="0"/>
                    </a:p>
                  </a:txBody>
                  <a:tcPr marL="91425" marR="91425" marT="91425" marB="91425"/>
                </a:tc>
              </a:tr>
            </a:tbl>
          </a:graphicData>
        </a:graphic>
      </p:graphicFrame>
      <p:sp>
        <p:nvSpPr>
          <p:cNvPr id="227" name="Google Shape;227;p25"/>
          <p:cNvSpPr txBox="1"/>
          <p:nvPr/>
        </p:nvSpPr>
        <p:spPr>
          <a:xfrm>
            <a:off x="496525" y="207952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chemeClr val="hlink"/>
                </a:solidFill>
                <a:latin typeface="Source Code Pro"/>
                <a:ea typeface="Source Code Pro"/>
                <a:cs typeface="Source Code Pro"/>
                <a:sym typeface="Source Code Pro"/>
                <a:hlinkClick r:id="rId3"/>
              </a:rPr>
              <a:t>TRY IT</a:t>
            </a:r>
            <a:endParaRPr sz="1400" b="1" i="0" u="sng" strike="noStrike" cap="none">
              <a:solidFill>
                <a:srgbClr val="000000"/>
              </a:solidFill>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CONT.</a:t>
            </a:r>
            <a:endParaRPr/>
          </a:p>
        </p:txBody>
      </p:sp>
      <p:sp>
        <p:nvSpPr>
          <p:cNvPr id="233" name="Google Shape;233;p26"/>
          <p:cNvSpPr txBox="1">
            <a:spLocks noGrp="1"/>
          </p:cNvSpPr>
          <p:nvPr>
            <p:ph type="body" idx="1"/>
          </p:nvPr>
        </p:nvSpPr>
        <p:spPr>
          <a:xfrm>
            <a:off x="311700" y="1228675"/>
            <a:ext cx="8520600" cy="59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212529"/>
                </a:solidFill>
                <a:highlight>
                  <a:srgbClr val="FFFFFF"/>
                </a:highlight>
                <a:latin typeface="Roboto"/>
                <a:ea typeface="Roboto"/>
                <a:cs typeface="Roboto"/>
                <a:sym typeface="Roboto"/>
              </a:rPr>
              <a:t>To find out which members </a:t>
            </a:r>
            <a:r>
              <a:rPr lang="en" sz="1400" b="1" u="sng">
                <a:solidFill>
                  <a:srgbClr val="212529"/>
                </a:solidFill>
                <a:highlight>
                  <a:srgbClr val="FFFFFF"/>
                </a:highlight>
                <a:latin typeface="Roboto"/>
                <a:ea typeface="Roboto"/>
                <a:cs typeface="Roboto"/>
                <a:sym typeface="Roboto"/>
              </a:rPr>
              <a:t>attended only one event and not the other</a:t>
            </a:r>
            <a:r>
              <a:rPr lang="en" sz="1400">
                <a:solidFill>
                  <a:srgbClr val="212529"/>
                </a:solidFill>
                <a:highlight>
                  <a:srgbClr val="FFFFFF"/>
                </a:highlight>
                <a:latin typeface="Roboto"/>
                <a:ea typeface="Roboto"/>
                <a:cs typeface="Roboto"/>
                <a:sym typeface="Roboto"/>
              </a:rPr>
              <a:t>, use the "difference" method:</a:t>
            </a:r>
            <a:endParaRPr sz="1400">
              <a:solidFill>
                <a:srgbClr val="212529"/>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SzPts val="1800"/>
              <a:buNone/>
            </a:pPr>
            <a:endParaRPr sz="1400">
              <a:solidFill>
                <a:srgbClr val="212529"/>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SzPts val="1800"/>
              <a:buNone/>
            </a:pPr>
            <a:endParaRPr sz="1400">
              <a:solidFill>
                <a:srgbClr val="212529"/>
              </a:solidFill>
              <a:highlight>
                <a:srgbClr val="FFFFFF"/>
              </a:highlight>
              <a:latin typeface="Roboto"/>
              <a:ea typeface="Roboto"/>
              <a:cs typeface="Roboto"/>
              <a:sym typeface="Roboto"/>
            </a:endParaRPr>
          </a:p>
          <a:p>
            <a:pPr marL="0" lvl="0" indent="0" algn="l" rtl="0">
              <a:lnSpc>
                <a:spcPct val="115000"/>
              </a:lnSpc>
              <a:spcBef>
                <a:spcPts val="1200"/>
              </a:spcBef>
              <a:spcAft>
                <a:spcPts val="1200"/>
              </a:spcAft>
              <a:buSzPts val="1800"/>
              <a:buNone/>
            </a:pPr>
            <a:endParaRPr sz="1400"/>
          </a:p>
        </p:txBody>
      </p:sp>
      <p:graphicFrame>
        <p:nvGraphicFramePr>
          <p:cNvPr id="234" name="Google Shape;234;p26"/>
          <p:cNvGraphicFramePr/>
          <p:nvPr/>
        </p:nvGraphicFramePr>
        <p:xfrm>
          <a:off x="496525" y="2571750"/>
          <a:ext cx="7239000" cy="1584840"/>
        </p:xfrm>
        <a:graphic>
          <a:graphicData uri="http://schemas.openxmlformats.org/drawingml/2006/table">
            <a:tbl>
              <a:tblPr>
                <a:noFill/>
                <a:tableStyleId>{051880AD-994F-483D-8D9D-A3D93954D699}</a:tableStyleId>
              </a:tblPr>
              <a:tblGrid>
                <a:gridCol w="575625"/>
                <a:gridCol w="6663375"/>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1</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 = </a:t>
                      </a:r>
                      <a:r>
                        <a:rPr lang="en" sz="1400" u="none" strike="noStrike" cap="none">
                          <a:solidFill>
                            <a:srgbClr val="FF0000"/>
                          </a:solidFill>
                        </a:rPr>
                        <a:t>set</a:t>
                      </a:r>
                      <a:r>
                        <a:rPr lang="en" sz="1400" u="none" strike="noStrike" cap="none"/>
                        <a:t>(["Jake", "John", "Eric"])</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b = </a:t>
                      </a:r>
                      <a:r>
                        <a:rPr lang="en" sz="1400" u="none" strike="noStrike" cap="none">
                          <a:solidFill>
                            <a:srgbClr val="FF0000"/>
                          </a:solidFill>
                        </a:rPr>
                        <a:t>set</a:t>
                      </a:r>
                      <a:r>
                        <a:rPr lang="en" sz="1400" u="none" strike="noStrike" cap="none"/>
                        <a:t>(["John", "Jill"])</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0000FF"/>
                          </a:solidFill>
                        </a:rPr>
                        <a:t>print</a:t>
                      </a:r>
                      <a:r>
                        <a:rPr lang="en" sz="1400" u="none" strike="noStrike" cap="none" dirty="0"/>
                        <a:t>(a.difference(b))</a:t>
                      </a:r>
                      <a:endParaRPr sz="1400" u="none" strike="noStrike" cap="none" dirty="0"/>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0000FF"/>
                          </a:solidFill>
                        </a:rPr>
                        <a:t>print</a:t>
                      </a:r>
                      <a:r>
                        <a:rPr lang="en" sz="1400" u="none" strike="noStrike" cap="none" dirty="0"/>
                        <a:t>(b.difference(a))</a:t>
                      </a:r>
                      <a:endParaRPr sz="1400" u="none" strike="noStrike" cap="none" dirty="0"/>
                    </a:p>
                  </a:txBody>
                  <a:tcPr marL="91425" marR="91425" marT="91425" marB="91425"/>
                </a:tc>
              </a:tr>
            </a:tbl>
          </a:graphicData>
        </a:graphic>
      </p:graphicFrame>
      <p:sp>
        <p:nvSpPr>
          <p:cNvPr id="235" name="Google Shape;235;p26"/>
          <p:cNvSpPr txBox="1"/>
          <p:nvPr/>
        </p:nvSpPr>
        <p:spPr>
          <a:xfrm>
            <a:off x="496525" y="207952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chemeClr val="hlink"/>
                </a:solidFill>
                <a:latin typeface="Source Code Pro"/>
                <a:ea typeface="Source Code Pro"/>
                <a:cs typeface="Source Code Pro"/>
                <a:sym typeface="Source Code Pro"/>
                <a:hlinkClick r:id="rId3"/>
              </a:rPr>
              <a:t>TRY IT</a:t>
            </a:r>
            <a:endParaRPr sz="1400" b="1" i="0" u="sng" strike="noStrike" cap="none">
              <a:solidFill>
                <a:srgbClr val="000000"/>
              </a:solidFill>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CONT.</a:t>
            </a:r>
            <a:endParaRPr/>
          </a:p>
        </p:txBody>
      </p:sp>
      <p:sp>
        <p:nvSpPr>
          <p:cNvPr id="241" name="Google Shape;241;p27"/>
          <p:cNvSpPr txBox="1">
            <a:spLocks noGrp="1"/>
          </p:cNvSpPr>
          <p:nvPr>
            <p:ph type="body" idx="1"/>
          </p:nvPr>
        </p:nvSpPr>
        <p:spPr>
          <a:xfrm>
            <a:off x="311700" y="1228675"/>
            <a:ext cx="8520600" cy="59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212529"/>
                </a:solidFill>
                <a:highlight>
                  <a:srgbClr val="FFFFFF"/>
                </a:highlight>
                <a:latin typeface="Roboto"/>
                <a:ea typeface="Roboto"/>
                <a:cs typeface="Roboto"/>
                <a:sym typeface="Roboto"/>
              </a:rPr>
              <a:t>To receive a </a:t>
            </a:r>
            <a:r>
              <a:rPr lang="en" sz="1400" b="1" u="sng">
                <a:solidFill>
                  <a:srgbClr val="212529"/>
                </a:solidFill>
                <a:highlight>
                  <a:srgbClr val="FFFFFF"/>
                </a:highlight>
                <a:latin typeface="Roboto"/>
                <a:ea typeface="Roboto"/>
                <a:cs typeface="Roboto"/>
                <a:sym typeface="Roboto"/>
              </a:rPr>
              <a:t>list of all participants</a:t>
            </a:r>
            <a:r>
              <a:rPr lang="en" sz="1400">
                <a:solidFill>
                  <a:srgbClr val="212529"/>
                </a:solidFill>
                <a:highlight>
                  <a:srgbClr val="FFFFFF"/>
                </a:highlight>
                <a:latin typeface="Roboto"/>
                <a:ea typeface="Roboto"/>
                <a:cs typeface="Roboto"/>
                <a:sym typeface="Roboto"/>
              </a:rPr>
              <a:t>, use the "union" method:</a:t>
            </a:r>
            <a:endParaRPr sz="1400">
              <a:solidFill>
                <a:srgbClr val="212529"/>
              </a:solidFill>
              <a:highlight>
                <a:srgbClr val="FFFFFF"/>
              </a:highlight>
              <a:latin typeface="Roboto"/>
              <a:ea typeface="Roboto"/>
              <a:cs typeface="Roboto"/>
              <a:sym typeface="Roboto"/>
            </a:endParaRPr>
          </a:p>
          <a:p>
            <a:pPr marL="0" lvl="0" indent="0" algn="l" rtl="0">
              <a:lnSpc>
                <a:spcPct val="115000"/>
              </a:lnSpc>
              <a:spcBef>
                <a:spcPts val="1200"/>
              </a:spcBef>
              <a:spcAft>
                <a:spcPts val="1200"/>
              </a:spcAft>
              <a:buSzPts val="1800"/>
              <a:buNone/>
            </a:pPr>
            <a:endParaRPr sz="1400"/>
          </a:p>
        </p:txBody>
      </p:sp>
      <p:graphicFrame>
        <p:nvGraphicFramePr>
          <p:cNvPr id="242" name="Google Shape;242;p27"/>
          <p:cNvGraphicFramePr/>
          <p:nvPr/>
        </p:nvGraphicFramePr>
        <p:xfrm>
          <a:off x="496525" y="2571750"/>
          <a:ext cx="7239000" cy="1188630"/>
        </p:xfrm>
        <a:graphic>
          <a:graphicData uri="http://schemas.openxmlformats.org/drawingml/2006/table">
            <a:tbl>
              <a:tblPr>
                <a:noFill/>
                <a:tableStyleId>{051880AD-994F-483D-8D9D-A3D93954D699}</a:tableStyleId>
              </a:tblPr>
              <a:tblGrid>
                <a:gridCol w="575625"/>
                <a:gridCol w="6663375"/>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1</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 = </a:t>
                      </a:r>
                      <a:r>
                        <a:rPr lang="en" sz="1400" u="none" strike="noStrike" cap="none">
                          <a:solidFill>
                            <a:srgbClr val="FF0000"/>
                          </a:solidFill>
                        </a:rPr>
                        <a:t>set</a:t>
                      </a:r>
                      <a:r>
                        <a:rPr lang="en" sz="1400" u="none" strike="noStrike" cap="none"/>
                        <a:t>(["Jake", "John", "Eric"])</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b = </a:t>
                      </a:r>
                      <a:r>
                        <a:rPr lang="en" sz="1400" u="none" strike="noStrike" cap="none">
                          <a:solidFill>
                            <a:srgbClr val="FF0000"/>
                          </a:solidFill>
                        </a:rPr>
                        <a:t>set</a:t>
                      </a:r>
                      <a:r>
                        <a:rPr lang="en" sz="1400" u="none" strike="noStrike" cap="none"/>
                        <a:t>(["John", "Jill"])</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0000FF"/>
                          </a:solidFill>
                        </a:rPr>
                        <a:t>print</a:t>
                      </a:r>
                      <a:r>
                        <a:rPr lang="en" sz="1400" u="none" strike="noStrike" cap="none" dirty="0"/>
                        <a:t>(a.union(b))</a:t>
                      </a:r>
                      <a:endParaRPr sz="1400" u="none" strike="noStrike" cap="none" dirty="0"/>
                    </a:p>
                  </a:txBody>
                  <a:tcPr marL="91425" marR="91425" marT="91425" marB="91425"/>
                </a:tc>
              </a:tr>
            </a:tbl>
          </a:graphicData>
        </a:graphic>
      </p:graphicFrame>
      <p:sp>
        <p:nvSpPr>
          <p:cNvPr id="243" name="Google Shape;243;p27"/>
          <p:cNvSpPr txBox="1"/>
          <p:nvPr/>
        </p:nvSpPr>
        <p:spPr>
          <a:xfrm>
            <a:off x="496525" y="207952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chemeClr val="hlink"/>
                </a:solidFill>
                <a:latin typeface="Source Code Pro"/>
                <a:ea typeface="Source Code Pro"/>
                <a:cs typeface="Source Code Pro"/>
                <a:sym typeface="Source Code Pro"/>
                <a:hlinkClick r:id="rId3"/>
              </a:rPr>
              <a:t>TRY IT</a:t>
            </a:r>
            <a:endParaRPr sz="1400" b="1" i="0" u="sng" strike="noStrike" cap="none">
              <a:solidFill>
                <a:srgbClr val="000000"/>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Python Lists</a:t>
            </a:r>
            <a:endParaRPr/>
          </a:p>
          <a:p>
            <a:pPr marL="0" lvl="0" indent="0" algn="l" rtl="0">
              <a:lnSpc>
                <a:spcPct val="100000"/>
              </a:lnSpc>
              <a:spcBef>
                <a:spcPts val="0"/>
              </a:spcBef>
              <a:spcAft>
                <a:spcPts val="0"/>
              </a:spcAft>
              <a:buSzPct val="111111"/>
              <a:buNone/>
            </a:pPr>
            <a:endParaRPr/>
          </a:p>
        </p:txBody>
      </p:sp>
      <p:sp>
        <p:nvSpPr>
          <p:cNvPr id="69" name="Google Shape;69;p3"/>
          <p:cNvSpPr txBox="1">
            <a:spLocks noGrp="1"/>
          </p:cNvSpPr>
          <p:nvPr>
            <p:ph type="body" idx="1"/>
          </p:nvPr>
        </p:nvSpPr>
        <p:spPr>
          <a:xfrm>
            <a:off x="311700" y="1228675"/>
            <a:ext cx="8520600" cy="36759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List type is another sequence type defined by the list class of python. List allows you add, delete or process elements in very simple ways. Lists are very similar to arrays.</a:t>
            </a:r>
            <a:endParaRPr sz="1400">
              <a:solidFill>
                <a:srgbClr val="333333"/>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SzPts val="1800"/>
              <a:buNone/>
            </a:pPr>
            <a:r>
              <a:rPr lang="en" sz="3500" b="1">
                <a:solidFill>
                  <a:schemeClr val="accent1"/>
                </a:solidFill>
                <a:latin typeface="Amatic SC"/>
                <a:ea typeface="Amatic SC"/>
                <a:cs typeface="Amatic SC"/>
                <a:sym typeface="Amatic SC"/>
              </a:rPr>
              <a:t>Creating list in python </a:t>
            </a:r>
            <a:r>
              <a:rPr lang="en" sz="3500" b="1">
                <a:solidFill>
                  <a:schemeClr val="accent1"/>
                </a:solidFill>
                <a:uFill>
                  <a:noFill/>
                </a:uFill>
                <a:latin typeface="Amatic SC"/>
                <a:ea typeface="Amatic SC"/>
                <a:cs typeface="Amatic SC"/>
                <a:sym typeface="Amatic SC"/>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endParaRPr sz="3500" b="1">
              <a:solidFill>
                <a:schemeClr val="accent1"/>
              </a:solidFill>
              <a:latin typeface="Amatic SC"/>
              <a:ea typeface="Amatic SC"/>
              <a:cs typeface="Amatic SC"/>
              <a:sym typeface="Amatic SC"/>
            </a:endParaRPr>
          </a:p>
          <a:p>
            <a:pPr marL="0" marR="0" lvl="0" indent="0" algn="l" rtl="0">
              <a:lnSpc>
                <a:spcPct val="100000"/>
              </a:lnSpc>
              <a:spcBef>
                <a:spcPts val="0"/>
              </a:spcBef>
              <a:spcAft>
                <a:spcPts val="0"/>
              </a:spcAft>
              <a:buSzPts val="1800"/>
              <a:buNone/>
            </a:pPr>
            <a:endParaRPr sz="3600" b="1">
              <a:solidFill>
                <a:schemeClr val="accent1"/>
              </a:solidFill>
              <a:latin typeface="Amatic SC"/>
              <a:ea typeface="Amatic SC"/>
              <a:cs typeface="Amatic SC"/>
              <a:sym typeface="Amatic SC"/>
            </a:endParaRPr>
          </a:p>
          <a:p>
            <a:pPr marL="0" marR="0" lvl="0" indent="0" algn="l" rtl="0">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You can create lists using the following syntax.</a:t>
            </a: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200"/>
              </a:spcBef>
              <a:spcAft>
                <a:spcPts val="0"/>
              </a:spcAft>
              <a:buSzPts val="1800"/>
              <a:buNone/>
            </a:pPr>
            <a:r>
              <a:rPr lang="en" sz="1350" b="1">
                <a:latin typeface="Courier New"/>
                <a:ea typeface="Courier New"/>
                <a:cs typeface="Courier New"/>
                <a:sym typeface="Courier New"/>
              </a:rPr>
              <a:t>&gt;&gt;&gt;</a:t>
            </a:r>
            <a:r>
              <a:rPr lang="en" sz="1350" b="1">
                <a:solidFill>
                  <a:srgbClr val="333333"/>
                </a:solidFill>
                <a:latin typeface="Courier New"/>
                <a:ea typeface="Courier New"/>
                <a:cs typeface="Courier New"/>
                <a:sym typeface="Courier New"/>
              </a:rPr>
              <a:t> l </a:t>
            </a:r>
            <a:r>
              <a:rPr lang="en" sz="1350" b="1">
                <a:latin typeface="Courier New"/>
                <a:ea typeface="Courier New"/>
                <a:cs typeface="Courier New"/>
                <a:sym typeface="Courier New"/>
              </a:rPr>
              <a:t>=</a:t>
            </a:r>
            <a:r>
              <a:rPr lang="en" sz="1350" b="1">
                <a:solidFill>
                  <a:srgbClr val="333333"/>
                </a:solidFill>
                <a:latin typeface="Courier New"/>
                <a:ea typeface="Courier New"/>
                <a:cs typeface="Courier New"/>
                <a:sym typeface="Courier New"/>
              </a:rPr>
              <a:t> [</a:t>
            </a:r>
            <a:r>
              <a:rPr lang="en" sz="1350" b="1">
                <a:latin typeface="Courier New"/>
                <a:ea typeface="Courier New"/>
                <a:cs typeface="Courier New"/>
                <a:sym typeface="Courier New"/>
              </a:rPr>
              <a:t>1</a:t>
            </a:r>
            <a:r>
              <a:rPr lang="en" sz="1350" b="1">
                <a:solidFill>
                  <a:srgbClr val="333333"/>
                </a:solidFill>
                <a:latin typeface="Courier New"/>
                <a:ea typeface="Courier New"/>
                <a:cs typeface="Courier New"/>
                <a:sym typeface="Courier New"/>
              </a:rPr>
              <a:t>, </a:t>
            </a:r>
            <a:r>
              <a:rPr lang="en" sz="1350" b="1">
                <a:latin typeface="Courier New"/>
                <a:ea typeface="Courier New"/>
                <a:cs typeface="Courier New"/>
                <a:sym typeface="Courier New"/>
              </a:rPr>
              <a:t>2</a:t>
            </a:r>
            <a:r>
              <a:rPr lang="en" sz="1350" b="1">
                <a:solidFill>
                  <a:srgbClr val="333333"/>
                </a:solidFill>
                <a:latin typeface="Courier New"/>
                <a:ea typeface="Courier New"/>
                <a:cs typeface="Courier New"/>
                <a:sym typeface="Courier New"/>
              </a:rPr>
              <a:t>, </a:t>
            </a:r>
            <a:r>
              <a:rPr lang="en" sz="1350" b="1">
                <a:latin typeface="Courier New"/>
                <a:ea typeface="Courier New"/>
                <a:cs typeface="Courier New"/>
                <a:sym typeface="Courier New"/>
              </a:rPr>
              <a:t>3</a:t>
            </a:r>
            <a:r>
              <a:rPr lang="en" sz="1350" b="1">
                <a:solidFill>
                  <a:srgbClr val="333333"/>
                </a:solidFill>
                <a:latin typeface="Courier New"/>
                <a:ea typeface="Courier New"/>
                <a:cs typeface="Courier New"/>
                <a:sym typeface="Courier New"/>
              </a:rPr>
              <a:t>, </a:t>
            </a:r>
            <a:r>
              <a:rPr lang="en" sz="1350" b="1">
                <a:latin typeface="Courier New"/>
                <a:ea typeface="Courier New"/>
                <a:cs typeface="Courier New"/>
                <a:sym typeface="Courier New"/>
              </a:rPr>
              <a:t>4</a:t>
            </a:r>
            <a:r>
              <a:rPr lang="en" sz="1350" b="1">
                <a:solidFill>
                  <a:srgbClr val="333333"/>
                </a:solidFill>
                <a:latin typeface="Courier New"/>
                <a:ea typeface="Courier New"/>
                <a:cs typeface="Courier New"/>
                <a:sym typeface="Courier New"/>
              </a:rPr>
              <a:t>]</a:t>
            </a:r>
            <a:endParaRPr sz="1350" b="1">
              <a:solidFill>
                <a:srgbClr val="333333"/>
              </a:solidFill>
              <a:latin typeface="Courier New"/>
              <a:ea typeface="Courier New"/>
              <a:cs typeface="Courier New"/>
              <a:sym typeface="Courier New"/>
            </a:endParaRPr>
          </a:p>
          <a:p>
            <a:pPr marL="0" marR="0" lvl="0" indent="0" algn="l" rtl="0">
              <a:lnSpc>
                <a:spcPct val="115000"/>
              </a:lnSpc>
              <a:spcBef>
                <a:spcPts val="1200"/>
              </a:spcBef>
              <a:spcAft>
                <a:spcPts val="0"/>
              </a:spcAft>
              <a:buSzPts val="1800"/>
              <a:buNone/>
            </a:pPr>
            <a:r>
              <a:rPr lang="en" sz="1400">
                <a:solidFill>
                  <a:srgbClr val="333333"/>
                </a:solidFill>
                <a:highlight>
                  <a:srgbClr val="FFFFFF"/>
                </a:highlight>
                <a:latin typeface="Arial"/>
                <a:ea typeface="Arial"/>
                <a:cs typeface="Arial"/>
                <a:sym typeface="Arial"/>
              </a:rPr>
              <a:t>Here, each element in the list is separated by comma and enclosed by a pair of square brackets ([]). Elements in the list can be of same type or different type. For e.g:</a:t>
            </a:r>
            <a:endParaRPr sz="1400">
              <a:solidFill>
                <a:srgbClr val="333333"/>
              </a:solidFill>
              <a:highlight>
                <a:srgbClr val="FFFFFF"/>
              </a:highlight>
              <a:latin typeface="Arial"/>
              <a:ea typeface="Arial"/>
              <a:cs typeface="Arial"/>
              <a:sym typeface="Arial"/>
            </a:endParaRPr>
          </a:p>
          <a:p>
            <a:pPr marL="88900" marR="88900" lvl="0" indent="0" algn="l" rtl="0">
              <a:lnSpc>
                <a:spcPct val="142857"/>
              </a:lnSpc>
              <a:spcBef>
                <a:spcPts val="1200"/>
              </a:spcBef>
              <a:spcAft>
                <a:spcPts val="1800"/>
              </a:spcAft>
              <a:buSzPts val="1800"/>
              <a:buNone/>
            </a:pPr>
            <a:r>
              <a:rPr lang="en" sz="1350" b="1">
                <a:solidFill>
                  <a:srgbClr val="333333"/>
                </a:solidFill>
                <a:latin typeface="Courier New"/>
                <a:ea typeface="Courier New"/>
                <a:cs typeface="Courier New"/>
                <a:sym typeface="Courier New"/>
              </a:rPr>
              <a:t>l2 </a:t>
            </a:r>
            <a:r>
              <a:rPr lang="en" sz="1350" b="1">
                <a:latin typeface="Courier New"/>
                <a:ea typeface="Courier New"/>
                <a:cs typeface="Courier New"/>
                <a:sym typeface="Courier New"/>
              </a:rPr>
              <a:t>=</a:t>
            </a:r>
            <a:r>
              <a:rPr lang="en" sz="1350" b="1">
                <a:solidFill>
                  <a:srgbClr val="333333"/>
                </a:solidFill>
                <a:latin typeface="Courier New"/>
                <a:ea typeface="Courier New"/>
                <a:cs typeface="Courier New"/>
                <a:sym typeface="Courier New"/>
              </a:rPr>
              <a:t> [</a:t>
            </a:r>
            <a:r>
              <a:rPr lang="en" sz="1350" b="1">
                <a:solidFill>
                  <a:srgbClr val="BA2121"/>
                </a:solidFill>
                <a:latin typeface="Courier New"/>
                <a:ea typeface="Courier New"/>
                <a:cs typeface="Courier New"/>
                <a:sym typeface="Courier New"/>
              </a:rPr>
              <a:t>"this is a string"</a:t>
            </a:r>
            <a:r>
              <a:rPr lang="en" sz="1350" b="1">
                <a:solidFill>
                  <a:srgbClr val="333333"/>
                </a:solidFill>
                <a:latin typeface="Courier New"/>
                <a:ea typeface="Courier New"/>
                <a:cs typeface="Courier New"/>
                <a:sym typeface="Courier New"/>
              </a:rPr>
              <a:t>, </a:t>
            </a:r>
            <a:r>
              <a:rPr lang="en" sz="1350" b="1">
                <a:latin typeface="Courier New"/>
                <a:ea typeface="Courier New"/>
                <a:cs typeface="Courier New"/>
                <a:sym typeface="Courier New"/>
              </a:rPr>
              <a:t>12</a:t>
            </a:r>
            <a:r>
              <a:rPr lang="en" sz="1350" b="1">
                <a:solidFill>
                  <a:srgbClr val="333333"/>
                </a:solidFill>
                <a:latin typeface="Courier New"/>
                <a:ea typeface="Courier New"/>
                <a:cs typeface="Courier New"/>
                <a:sym typeface="Courier New"/>
              </a:rPr>
              <a:t>]</a:t>
            </a:r>
            <a:endParaRPr sz="1700" b="1">
              <a:solidFill>
                <a:srgbClr val="333333"/>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10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10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
                                            <p:txEl>
                                              <p:pRg st="2" end="2"/>
                                            </p:txEl>
                                          </p:spTgt>
                                        </p:tgtEl>
                                        <p:attrNameLst>
                                          <p:attrName>style.visibility</p:attrName>
                                        </p:attrNameLst>
                                      </p:cBhvr>
                                      <p:to>
                                        <p:strVal val="visible"/>
                                      </p:to>
                                    </p:set>
                                    <p:animEffect transition="in" filter="fade">
                                      <p:cBhvr>
                                        <p:cTn id="17" dur="1000"/>
                                        <p:tgtEl>
                                          <p:spTgt spid="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fade">
                                      <p:cBhvr>
                                        <p:cTn id="22" dur="1000"/>
                                        <p:tgtEl>
                                          <p:spTgt spid="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xEl>
                                              <p:pRg st="4" end="4"/>
                                            </p:txEl>
                                          </p:spTgt>
                                        </p:tgtEl>
                                        <p:attrNameLst>
                                          <p:attrName>style.visibility</p:attrName>
                                        </p:attrNameLst>
                                      </p:cBhvr>
                                      <p:to>
                                        <p:strVal val="visible"/>
                                      </p:to>
                                    </p:set>
                                    <p:animEffect transition="in" filter="fade">
                                      <p:cBhvr>
                                        <p:cTn id="27" dur="1000"/>
                                        <p:tgtEl>
                                          <p:spTgt spid="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fade">
                                      <p:cBhvr>
                                        <p:cTn id="32" dur="1000"/>
                                        <p:tgtEl>
                                          <p:spTgt spid="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9">
                                            <p:txEl>
                                              <p:pRg st="6" end="6"/>
                                            </p:txEl>
                                          </p:spTgt>
                                        </p:tgtEl>
                                        <p:attrNameLst>
                                          <p:attrName>style.visibility</p:attrName>
                                        </p:attrNameLst>
                                      </p:cBhvr>
                                      <p:to>
                                        <p:strVal val="visible"/>
                                      </p:to>
                                    </p:set>
                                    <p:animEffect transition="in" filter="fade">
                                      <p:cBhvr>
                                        <p:cTn id="37" dur="1000"/>
                                        <p:tgtEl>
                                          <p:spTgt spid="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body" idx="1"/>
          </p:nvPr>
        </p:nvSpPr>
        <p:spPr>
          <a:xfrm>
            <a:off x="151500" y="156525"/>
            <a:ext cx="8820000" cy="4785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ct val="129729"/>
              <a:buNone/>
            </a:pPr>
            <a:endParaRPr sz="15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ct val="129729"/>
              <a:buNone/>
            </a:pPr>
            <a:endParaRPr sz="15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ct val="129729"/>
              <a:buNone/>
            </a:pPr>
            <a:r>
              <a:rPr lang="en" sz="1500" b="1">
                <a:solidFill>
                  <a:srgbClr val="333333"/>
                </a:solidFill>
                <a:highlight>
                  <a:srgbClr val="FFFFFF"/>
                </a:highlight>
                <a:latin typeface="Arial"/>
                <a:ea typeface="Arial"/>
                <a:cs typeface="Arial"/>
                <a:sym typeface="Arial"/>
              </a:rPr>
              <a:t>Other ways of creating list.</a:t>
            </a:r>
            <a:endParaRPr sz="1500" b="1">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ct val="129729"/>
              <a:buNone/>
            </a:pPr>
            <a:endParaRPr sz="1500" b="1">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ct val="129729"/>
              <a:buNone/>
            </a:pPr>
            <a:endParaRPr sz="1500" b="1">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ct val="129729"/>
              <a:buNone/>
            </a:pPr>
            <a:endParaRPr sz="1500" b="1">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ct val="129729"/>
              <a:buNone/>
            </a:pPr>
            <a:endParaRPr sz="1500" b="1">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ct val="129729"/>
              <a:buNone/>
            </a:pPr>
            <a:endParaRPr sz="1500" b="1">
              <a:solidFill>
                <a:srgbClr val="333333"/>
              </a:solidFill>
              <a:highlight>
                <a:srgbClr val="FFFFFF"/>
              </a:highlight>
              <a:latin typeface="Arial"/>
              <a:ea typeface="Arial"/>
              <a:cs typeface="Arial"/>
              <a:sym typeface="Arial"/>
            </a:endParaRPr>
          </a:p>
          <a:p>
            <a:pPr marL="203200" marR="533400" lvl="0" indent="0" algn="l" rtl="0">
              <a:lnSpc>
                <a:spcPct val="115000"/>
              </a:lnSpc>
              <a:spcBef>
                <a:spcPts val="1800"/>
              </a:spcBef>
              <a:spcAft>
                <a:spcPts val="0"/>
              </a:spcAft>
              <a:buSzPct val="119236"/>
              <a:buNone/>
            </a:pPr>
            <a:r>
              <a:rPr lang="en" sz="1632" b="1">
                <a:solidFill>
                  <a:srgbClr val="980000"/>
                </a:solidFill>
                <a:latin typeface="Arial"/>
                <a:ea typeface="Arial"/>
                <a:cs typeface="Arial"/>
                <a:sym typeface="Arial"/>
              </a:rPr>
              <a:t>Lists are mutable.</a:t>
            </a:r>
            <a:endParaRPr sz="1632" b="1">
              <a:solidFill>
                <a:srgbClr val="980000"/>
              </a:solidFill>
              <a:latin typeface="Arial"/>
              <a:ea typeface="Arial"/>
              <a:cs typeface="Arial"/>
              <a:sym typeface="Arial"/>
            </a:endParaRPr>
          </a:p>
          <a:p>
            <a:pPr marL="0" marR="330200" lvl="0" indent="0" algn="l" rtl="0">
              <a:lnSpc>
                <a:spcPct val="115000"/>
              </a:lnSpc>
              <a:spcBef>
                <a:spcPts val="2400"/>
              </a:spcBef>
              <a:spcAft>
                <a:spcPts val="0"/>
              </a:spcAft>
              <a:buSzPct val="162162"/>
              <a:buNone/>
            </a:pPr>
            <a:endParaRPr sz="1200">
              <a:solidFill>
                <a:srgbClr val="468847"/>
              </a:solidFill>
              <a:highlight>
                <a:srgbClr val="DFF0D8"/>
              </a:highlight>
              <a:latin typeface="Arial"/>
              <a:ea typeface="Arial"/>
              <a:cs typeface="Arial"/>
              <a:sym typeface="Arial"/>
            </a:endParaRPr>
          </a:p>
          <a:p>
            <a:pPr marL="0" lvl="0" indent="0" algn="l" rtl="0">
              <a:lnSpc>
                <a:spcPct val="115000"/>
              </a:lnSpc>
              <a:spcBef>
                <a:spcPts val="1800"/>
              </a:spcBef>
              <a:spcAft>
                <a:spcPts val="1800"/>
              </a:spcAft>
              <a:buSzPct val="129729"/>
              <a:buNone/>
            </a:pPr>
            <a:endParaRPr sz="1500" b="1">
              <a:solidFill>
                <a:srgbClr val="333333"/>
              </a:solidFill>
              <a:highlight>
                <a:srgbClr val="FFFFFF"/>
              </a:highlight>
              <a:latin typeface="Arial"/>
              <a:ea typeface="Arial"/>
              <a:cs typeface="Arial"/>
              <a:sym typeface="Arial"/>
            </a:endParaRPr>
          </a:p>
        </p:txBody>
      </p:sp>
      <p:graphicFrame>
        <p:nvGraphicFramePr>
          <p:cNvPr id="75" name="Google Shape;75;p4"/>
          <p:cNvGraphicFramePr/>
          <p:nvPr/>
        </p:nvGraphicFramePr>
        <p:xfrm>
          <a:off x="400450" y="1793950"/>
          <a:ext cx="7824375" cy="1731970"/>
        </p:xfrm>
        <a:graphic>
          <a:graphicData uri="http://schemas.openxmlformats.org/drawingml/2006/table">
            <a:tbl>
              <a:tblPr>
                <a:noFill/>
                <a:tableStyleId>{051880AD-994F-483D-8D9D-A3D93954D699}</a:tableStyleId>
              </a:tblPr>
              <a:tblGrid>
                <a:gridCol w="472275"/>
                <a:gridCol w="7352100"/>
              </a:tblGrid>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1</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333333"/>
                          </a:solidFill>
                        </a:rPr>
                        <a:t>list1 </a:t>
                      </a:r>
                      <a:r>
                        <a:rPr lang="en" sz="1400" u="none" strike="noStrike" cap="none" dirty="0">
                          <a:solidFill>
                            <a:schemeClr val="dk2"/>
                          </a:solidFill>
                        </a:rPr>
                        <a:t>=</a:t>
                      </a:r>
                      <a:r>
                        <a:rPr lang="en" sz="1400" u="none" strike="noStrike" cap="none" dirty="0">
                          <a:solidFill>
                            <a:srgbClr val="333333"/>
                          </a:solidFill>
                        </a:rPr>
                        <a:t> </a:t>
                      </a:r>
                      <a:r>
                        <a:rPr lang="en" sz="1400" u="none" strike="noStrike" cap="none" dirty="0">
                          <a:solidFill>
                            <a:srgbClr val="008000"/>
                          </a:solidFill>
                        </a:rPr>
                        <a:t>list</a:t>
                      </a:r>
                      <a:r>
                        <a:rPr lang="en" sz="1400" u="none" strike="noStrike" cap="none" dirty="0">
                          <a:solidFill>
                            <a:srgbClr val="333333"/>
                          </a:solidFill>
                        </a:rPr>
                        <a:t>() </a:t>
                      </a:r>
                      <a:r>
                        <a:rPr lang="en" sz="1400" i="1" u="none" strike="noStrike" cap="none" dirty="0">
                          <a:solidFill>
                            <a:srgbClr val="408080"/>
                          </a:solidFill>
                        </a:rPr>
                        <a:t># Create an empty list</a:t>
                      </a:r>
                      <a:endParaRPr sz="1400" u="none" strike="noStrike" cap="none" dirty="0"/>
                    </a:p>
                  </a:txBody>
                  <a:tcPr marL="91425" marR="91425" marT="91425" marB="91425"/>
                </a:tc>
              </a:tr>
              <a:tr h="3658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333333"/>
                          </a:solidFill>
                        </a:rPr>
                        <a:t>list2 </a:t>
                      </a:r>
                      <a:r>
                        <a:rPr lang="en" sz="1400" u="none" strike="noStrike" cap="none" dirty="0">
                          <a:solidFill>
                            <a:schemeClr val="dk2"/>
                          </a:solidFill>
                        </a:rPr>
                        <a:t>=</a:t>
                      </a:r>
                      <a:r>
                        <a:rPr lang="en" sz="1400" u="none" strike="noStrike" cap="none" dirty="0">
                          <a:solidFill>
                            <a:srgbClr val="333333"/>
                          </a:solidFill>
                        </a:rPr>
                        <a:t> </a:t>
                      </a:r>
                      <a:r>
                        <a:rPr lang="en" sz="1400" u="none" strike="noStrike" cap="none" dirty="0">
                          <a:solidFill>
                            <a:srgbClr val="008000"/>
                          </a:solidFill>
                        </a:rPr>
                        <a:t>list</a:t>
                      </a:r>
                      <a:r>
                        <a:rPr lang="en" sz="1400" u="none" strike="noStrike" cap="none" dirty="0">
                          <a:solidFill>
                            <a:srgbClr val="333333"/>
                          </a:solidFill>
                        </a:rPr>
                        <a:t>([</a:t>
                      </a:r>
                      <a:r>
                        <a:rPr lang="en" sz="1400" u="none" strike="noStrike" cap="none" dirty="0">
                          <a:solidFill>
                            <a:schemeClr val="dk2"/>
                          </a:solidFill>
                        </a:rPr>
                        <a:t>22</a:t>
                      </a:r>
                      <a:r>
                        <a:rPr lang="en" sz="1400" u="none" strike="noStrike" cap="none" dirty="0">
                          <a:solidFill>
                            <a:srgbClr val="333333"/>
                          </a:solidFill>
                        </a:rPr>
                        <a:t>, </a:t>
                      </a:r>
                      <a:r>
                        <a:rPr lang="en" sz="1400" u="none" strike="noStrike" cap="none" dirty="0">
                          <a:solidFill>
                            <a:schemeClr val="dk2"/>
                          </a:solidFill>
                        </a:rPr>
                        <a:t>31</a:t>
                      </a:r>
                      <a:r>
                        <a:rPr lang="en" sz="1400" u="none" strike="noStrike" cap="none" dirty="0">
                          <a:solidFill>
                            <a:srgbClr val="333333"/>
                          </a:solidFill>
                        </a:rPr>
                        <a:t>, </a:t>
                      </a:r>
                      <a:r>
                        <a:rPr lang="en" sz="1400" u="none" strike="noStrike" cap="none" dirty="0">
                          <a:solidFill>
                            <a:schemeClr val="dk2"/>
                          </a:solidFill>
                        </a:rPr>
                        <a:t>61</a:t>
                      </a:r>
                      <a:r>
                        <a:rPr lang="en" sz="1400" u="none" strike="noStrike" cap="none" dirty="0">
                          <a:solidFill>
                            <a:srgbClr val="333333"/>
                          </a:solidFill>
                        </a:rPr>
                        <a:t>]) </a:t>
                      </a:r>
                      <a:r>
                        <a:rPr lang="en" sz="1400" i="1" u="none" strike="noStrike" cap="none" dirty="0">
                          <a:solidFill>
                            <a:srgbClr val="408080"/>
                          </a:solidFill>
                        </a:rPr>
                        <a:t># Create a list with elements 22, 31, 61</a:t>
                      </a:r>
                      <a:endParaRPr sz="1400" u="none" strike="noStrike" cap="none" dirty="0"/>
                    </a:p>
                  </a:txBody>
                  <a:tcPr marL="91425" marR="91425" marT="91425" marB="91425"/>
                </a:tc>
              </a:tr>
              <a:tr h="474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333333"/>
                          </a:solidFill>
                        </a:rPr>
                        <a:t>list3 </a:t>
                      </a:r>
                      <a:r>
                        <a:rPr lang="en" sz="1400" u="none" strike="noStrike" cap="none" dirty="0">
                          <a:solidFill>
                            <a:schemeClr val="dk2"/>
                          </a:solidFill>
                        </a:rPr>
                        <a:t>=</a:t>
                      </a:r>
                      <a:r>
                        <a:rPr lang="en" sz="1400" u="none" strike="noStrike" cap="none" dirty="0">
                          <a:solidFill>
                            <a:srgbClr val="333333"/>
                          </a:solidFill>
                        </a:rPr>
                        <a:t> </a:t>
                      </a:r>
                      <a:r>
                        <a:rPr lang="en" sz="1400" u="none" strike="noStrike" cap="none" dirty="0">
                          <a:solidFill>
                            <a:srgbClr val="008000"/>
                          </a:solidFill>
                        </a:rPr>
                        <a:t>list</a:t>
                      </a:r>
                      <a:r>
                        <a:rPr lang="en" sz="1400" u="none" strike="noStrike" cap="none" dirty="0">
                          <a:solidFill>
                            <a:srgbClr val="333333"/>
                          </a:solidFill>
                        </a:rPr>
                        <a:t>([</a:t>
                      </a:r>
                      <a:r>
                        <a:rPr lang="en" sz="1400" u="none" strike="noStrike" cap="none" dirty="0">
                          <a:solidFill>
                            <a:srgbClr val="BA2121"/>
                          </a:solidFill>
                        </a:rPr>
                        <a:t>"tom"</a:t>
                      </a:r>
                      <a:r>
                        <a:rPr lang="en" sz="1400" u="none" strike="noStrike" cap="none" dirty="0">
                          <a:solidFill>
                            <a:srgbClr val="333333"/>
                          </a:solidFill>
                        </a:rPr>
                        <a:t>, </a:t>
                      </a:r>
                      <a:r>
                        <a:rPr lang="en" sz="1400" u="none" strike="noStrike" cap="none" dirty="0">
                          <a:solidFill>
                            <a:srgbClr val="BA2121"/>
                          </a:solidFill>
                        </a:rPr>
                        <a:t>"jerry"</a:t>
                      </a:r>
                      <a:r>
                        <a:rPr lang="en" sz="1400" u="none" strike="noStrike" cap="none" dirty="0">
                          <a:solidFill>
                            <a:srgbClr val="333333"/>
                          </a:solidFill>
                        </a:rPr>
                        <a:t>, </a:t>
                      </a:r>
                      <a:r>
                        <a:rPr lang="en" sz="1400" u="none" strike="noStrike" cap="none" dirty="0">
                          <a:solidFill>
                            <a:srgbClr val="BA2121"/>
                          </a:solidFill>
                        </a:rPr>
                        <a:t>"spyke"</a:t>
                      </a:r>
                      <a:r>
                        <a:rPr lang="en" sz="1400" u="none" strike="noStrike" cap="none" dirty="0">
                          <a:solidFill>
                            <a:srgbClr val="333333"/>
                          </a:solidFill>
                        </a:rPr>
                        <a:t>]) </a:t>
                      </a:r>
                      <a:r>
                        <a:rPr lang="en" sz="1400" i="1" u="none" strike="noStrike" cap="none" dirty="0">
                          <a:solidFill>
                            <a:srgbClr val="408080"/>
                          </a:solidFill>
                        </a:rPr>
                        <a:t># Create a list with strings</a:t>
                      </a:r>
                      <a:endParaRPr sz="1400" u="none" strike="noStrike" cap="none" dirty="0"/>
                    </a:p>
                  </a:txBody>
                  <a:tcPr marL="91425" marR="91425" marT="91425" marB="91425"/>
                </a:tc>
              </a:tr>
              <a:tr h="4655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rgbClr val="333333"/>
                          </a:solidFill>
                          <a:highlight>
                            <a:srgbClr val="F8F8F8"/>
                          </a:highlight>
                        </a:rPr>
                        <a:t>list5 </a:t>
                      </a:r>
                      <a:r>
                        <a:rPr lang="en" sz="1400" u="none" strike="noStrike" cap="none" dirty="0">
                          <a:solidFill>
                            <a:srgbClr val="666666"/>
                          </a:solidFill>
                          <a:highlight>
                            <a:srgbClr val="F8F8F8"/>
                          </a:highlight>
                        </a:rPr>
                        <a:t>=</a:t>
                      </a:r>
                      <a:r>
                        <a:rPr lang="en" sz="1400" u="none" strike="noStrike" cap="none" dirty="0">
                          <a:solidFill>
                            <a:srgbClr val="333333"/>
                          </a:solidFill>
                          <a:highlight>
                            <a:srgbClr val="F8F8F8"/>
                          </a:highlight>
                        </a:rPr>
                        <a:t> </a:t>
                      </a:r>
                      <a:r>
                        <a:rPr lang="en" sz="1400" u="none" strike="noStrike" cap="none" dirty="0">
                          <a:solidFill>
                            <a:srgbClr val="008000"/>
                          </a:solidFill>
                          <a:highlight>
                            <a:srgbClr val="F8F8F8"/>
                          </a:highlight>
                        </a:rPr>
                        <a:t>list</a:t>
                      </a:r>
                      <a:r>
                        <a:rPr lang="en" sz="1400" u="none" strike="noStrike" cap="none" dirty="0">
                          <a:solidFill>
                            <a:srgbClr val="333333"/>
                          </a:solidFill>
                          <a:highlight>
                            <a:srgbClr val="F8F8F8"/>
                          </a:highlight>
                        </a:rPr>
                        <a:t>(</a:t>
                      </a:r>
                      <a:r>
                        <a:rPr lang="en" sz="1400" u="none" strike="noStrike" cap="none" dirty="0">
                          <a:solidFill>
                            <a:srgbClr val="BA2121"/>
                          </a:solidFill>
                          <a:highlight>
                            <a:srgbClr val="F8F8F8"/>
                          </a:highlight>
                        </a:rPr>
                        <a:t>"python"</a:t>
                      </a:r>
                      <a:r>
                        <a:rPr lang="en" sz="1400" u="none" strike="noStrike" cap="none" dirty="0">
                          <a:solidFill>
                            <a:srgbClr val="333333"/>
                          </a:solidFill>
                          <a:highlight>
                            <a:srgbClr val="F8F8F8"/>
                          </a:highlight>
                        </a:rPr>
                        <a:t>) </a:t>
                      </a:r>
                      <a:r>
                        <a:rPr lang="en" sz="1400" i="1" u="none" strike="noStrike" cap="none" dirty="0">
                          <a:solidFill>
                            <a:srgbClr val="408080"/>
                          </a:solidFill>
                          <a:highlight>
                            <a:srgbClr val="F8F8F8"/>
                          </a:highlight>
                        </a:rPr>
                        <a:t># Create a list with characters p, y, t, h, o, n</a:t>
                      </a:r>
                      <a:endParaRPr sz="1400" u="none" strike="noStrike" cap="none" dirty="0">
                        <a:solidFill>
                          <a:srgbClr val="333333"/>
                        </a:solidFill>
                        <a:highlight>
                          <a:srgbClr val="F8F8F8"/>
                        </a:highlight>
                      </a:endParaRPr>
                    </a:p>
                  </a:txBody>
                  <a:tcPr marL="91425" marR="91425" marT="91425" marB="91425"/>
                </a:tc>
              </a:tr>
            </a:tbl>
          </a:graphicData>
        </a:graphic>
      </p:graphicFrame>
      <p:sp>
        <p:nvSpPr>
          <p:cNvPr id="76" name="Google Shape;76;p4"/>
          <p:cNvSpPr txBox="1"/>
          <p:nvPr/>
        </p:nvSpPr>
        <p:spPr>
          <a:xfrm>
            <a:off x="400450" y="1405900"/>
            <a:ext cx="580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chemeClr val="hlink"/>
                </a:solidFill>
                <a:latin typeface="Source Code Pro"/>
                <a:ea typeface="Source Code Pro"/>
                <a:cs typeface="Source Code Pro"/>
                <a:sym typeface="Source Code Pro"/>
                <a:hlinkClick r:id="rId3"/>
              </a:rPr>
              <a:t>TRY IT</a:t>
            </a:r>
            <a:endParaRPr sz="1400" b="1" i="0" u="sng" strike="noStrike" cap="none">
              <a:solidFill>
                <a:srgbClr val="000000"/>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135938" y="833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Common List Operations #</a:t>
            </a:r>
            <a:endParaRPr/>
          </a:p>
          <a:p>
            <a:pPr marL="0" lvl="0" indent="0" algn="l" rtl="0">
              <a:lnSpc>
                <a:spcPct val="100000"/>
              </a:lnSpc>
              <a:spcBef>
                <a:spcPts val="0"/>
              </a:spcBef>
              <a:spcAft>
                <a:spcPts val="0"/>
              </a:spcAft>
              <a:buSzPct val="111111"/>
              <a:buNone/>
            </a:pPr>
            <a:endParaRPr/>
          </a:p>
        </p:txBody>
      </p:sp>
      <p:graphicFrame>
        <p:nvGraphicFramePr>
          <p:cNvPr id="82" name="Google Shape;82;p5"/>
          <p:cNvGraphicFramePr/>
          <p:nvPr/>
        </p:nvGraphicFramePr>
        <p:xfrm>
          <a:off x="187550" y="865250"/>
          <a:ext cx="8264975" cy="3963442"/>
        </p:xfrm>
        <a:graphic>
          <a:graphicData uri="http://schemas.openxmlformats.org/drawingml/2006/table">
            <a:tbl>
              <a:tblPr>
                <a:noFill/>
                <a:tableStyleId>{051880AD-994F-483D-8D9D-A3D93954D699}</a:tableStyleId>
              </a:tblPr>
              <a:tblGrid>
                <a:gridCol w="1395425"/>
                <a:gridCol w="6869550"/>
              </a:tblGrid>
              <a:tr h="396200">
                <a:tc>
                  <a:txBody>
                    <a:bodyPr/>
                    <a:lstStyle/>
                    <a:p>
                      <a:pPr marL="0" marR="0" lvl="0" indent="0" algn="l" rtl="0">
                        <a:lnSpc>
                          <a:spcPct val="100000"/>
                        </a:lnSpc>
                        <a:spcBef>
                          <a:spcPts val="0"/>
                        </a:spcBef>
                        <a:spcAft>
                          <a:spcPts val="0"/>
                        </a:spcAft>
                        <a:buClr>
                          <a:srgbClr val="000000"/>
                        </a:buClr>
                        <a:buSzPts val="1300"/>
                        <a:buFont typeface="Arial"/>
                        <a:buNone/>
                      </a:pPr>
                      <a:r>
                        <a:rPr lang="en" sz="1300" b="1" u="none" strike="noStrike" cap="none"/>
                        <a:t>Method name</a:t>
                      </a:r>
                      <a:endParaRPr sz="1100" b="1" u="none" strike="noStrike" cap="none">
                        <a:solidFill>
                          <a:srgbClr val="333333"/>
                        </a:solidFill>
                      </a:endParaRPr>
                    </a:p>
                  </a:txBody>
                  <a:tcPr marL="47625" marR="47625" marT="47625" marB="476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b="1" u="none" strike="noStrike" cap="none"/>
                        <a:t>Description</a:t>
                      </a:r>
                      <a:endParaRPr sz="13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565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rgbClr val="FF0000"/>
                          </a:solidFill>
                        </a:rPr>
                        <a:t>x in s</a:t>
                      </a:r>
                      <a:r>
                        <a:rPr lang="en" sz="1400" u="none" strike="noStrike" cap="none">
                          <a:solidFill>
                            <a:srgbClr val="FF0000"/>
                          </a:solidFill>
                        </a:rPr>
                        <a:t>  </a:t>
                      </a:r>
                      <a:endParaRPr sz="1400" u="none" strike="noStrike" cap="none">
                        <a:solidFill>
                          <a:srgbClr val="FF0000"/>
                        </a:solidFill>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True if element x is in sequence s, False otherwise</a:t>
                      </a:r>
                      <a:endParaRPr sz="13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0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rgbClr val="FF0000"/>
                          </a:solidFill>
                        </a:rPr>
                        <a:t>x not in s</a:t>
                      </a:r>
                      <a:r>
                        <a:rPr lang="en" sz="1400" u="none" strike="noStrike" cap="none">
                          <a:solidFill>
                            <a:srgbClr val="FF0000"/>
                          </a:solidFill>
                        </a:rPr>
                        <a:t>  </a:t>
                      </a:r>
                      <a:endParaRPr sz="1400" u="none" strike="noStrike" cap="none">
                        <a:solidFill>
                          <a:srgbClr val="FF0000"/>
                        </a:solidFill>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True if element x is not in sequence s, False otherwise</a:t>
                      </a:r>
                      <a:endParaRPr sz="13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0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rgbClr val="FF0000"/>
                          </a:solidFill>
                        </a:rPr>
                        <a:t>s1 + s2</a:t>
                      </a:r>
                      <a:r>
                        <a:rPr lang="en" sz="1400" u="none" strike="noStrike" cap="none">
                          <a:solidFill>
                            <a:srgbClr val="FF0000"/>
                          </a:solidFill>
                        </a:rPr>
                        <a:t>  </a:t>
                      </a:r>
                      <a:endParaRPr sz="1400" u="none" strike="noStrike" cap="none">
                        <a:solidFill>
                          <a:srgbClr val="FF0000"/>
                        </a:solidFill>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Concatenates two sequences s1 and s2</a:t>
                      </a:r>
                      <a:endParaRPr sz="13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0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rgbClr val="FF0000"/>
                          </a:solidFill>
                        </a:rPr>
                        <a:t>s * n</a:t>
                      </a:r>
                      <a:r>
                        <a:rPr lang="en" sz="1400" u="none" strike="noStrike" cap="none">
                          <a:solidFill>
                            <a:srgbClr val="FF0000"/>
                          </a:solidFill>
                        </a:rPr>
                        <a:t> , </a:t>
                      </a:r>
                      <a:r>
                        <a:rPr lang="en" sz="1300" u="none" strike="noStrike" cap="none">
                          <a:solidFill>
                            <a:srgbClr val="FF0000"/>
                          </a:solidFill>
                        </a:rPr>
                        <a:t>n * s</a:t>
                      </a:r>
                      <a:r>
                        <a:rPr lang="en" sz="1400" u="none" strike="noStrike" cap="none">
                          <a:solidFill>
                            <a:srgbClr val="FF0000"/>
                          </a:solidFill>
                        </a:rPr>
                        <a:t>  </a:t>
                      </a:r>
                      <a:endParaRPr sz="1400" u="none" strike="noStrike" cap="none">
                        <a:solidFill>
                          <a:srgbClr val="FF0000"/>
                        </a:solidFill>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n copies of sequence s concatenated</a:t>
                      </a:r>
                      <a:endParaRPr sz="13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00">
                <a:tc>
                  <a:txBody>
                    <a:bodyPr/>
                    <a:lstStyle/>
                    <a:p>
                      <a:pPr marL="0" marR="0" lvl="0" indent="0" algn="l" rtl="0">
                        <a:lnSpc>
                          <a:spcPct val="142857"/>
                        </a:lnSpc>
                        <a:spcBef>
                          <a:spcPts val="0"/>
                        </a:spcBef>
                        <a:spcAft>
                          <a:spcPts val="0"/>
                        </a:spcAft>
                        <a:buClr>
                          <a:srgbClr val="000000"/>
                        </a:buClr>
                        <a:buSzPts val="1300"/>
                        <a:buFont typeface="Arial"/>
                        <a:buNone/>
                      </a:pPr>
                      <a:r>
                        <a:rPr lang="en" sz="1300" u="none" strike="noStrike" cap="none">
                          <a:solidFill>
                            <a:srgbClr val="FF0000"/>
                          </a:solidFill>
                        </a:rPr>
                        <a:t>s[i]</a:t>
                      </a:r>
                      <a:r>
                        <a:rPr lang="en" sz="1400" u="none" strike="noStrike" cap="none">
                          <a:solidFill>
                            <a:srgbClr val="FF0000"/>
                          </a:solidFill>
                        </a:rPr>
                        <a:t> </a:t>
                      </a:r>
                      <a:endParaRPr sz="1400" u="none" strike="noStrike" cap="none">
                        <a:solidFill>
                          <a:srgbClr val="FF0000"/>
                        </a:solidFill>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ith element in sequence s.</a:t>
                      </a:r>
                      <a:endParaRPr sz="13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00">
                <a:tc>
                  <a:txBody>
                    <a:bodyPr/>
                    <a:lstStyle/>
                    <a:p>
                      <a:pPr marL="0" marR="0" lvl="0" indent="0" algn="l" rtl="0">
                        <a:lnSpc>
                          <a:spcPct val="142857"/>
                        </a:lnSpc>
                        <a:spcBef>
                          <a:spcPts val="0"/>
                        </a:spcBef>
                        <a:spcAft>
                          <a:spcPts val="0"/>
                        </a:spcAft>
                        <a:buClr>
                          <a:srgbClr val="000000"/>
                        </a:buClr>
                        <a:buSzPts val="1300"/>
                        <a:buFont typeface="Arial"/>
                        <a:buNone/>
                      </a:pPr>
                      <a:r>
                        <a:rPr lang="en" sz="1300" u="none" strike="noStrike" cap="none">
                          <a:solidFill>
                            <a:srgbClr val="FF0000"/>
                          </a:solidFill>
                        </a:rPr>
                        <a:t>len(s)</a:t>
                      </a:r>
                      <a:r>
                        <a:rPr lang="en" sz="1400" u="none" strike="noStrike" cap="none">
                          <a:solidFill>
                            <a:srgbClr val="FF0000"/>
                          </a:solidFill>
                        </a:rPr>
                        <a:t> </a:t>
                      </a:r>
                      <a:endParaRPr sz="1400" u="none" strike="noStrike" cap="none">
                        <a:solidFill>
                          <a:srgbClr val="FF0000"/>
                        </a:solidFill>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Length of sequences, i.e. the number of elements ins`.</a:t>
                      </a:r>
                      <a:endParaRPr sz="13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00">
                <a:tc>
                  <a:txBody>
                    <a:bodyPr/>
                    <a:lstStyle/>
                    <a:p>
                      <a:pPr marL="0" marR="0" lvl="0" indent="0" algn="l" rtl="0">
                        <a:lnSpc>
                          <a:spcPct val="142857"/>
                        </a:lnSpc>
                        <a:spcBef>
                          <a:spcPts val="0"/>
                        </a:spcBef>
                        <a:spcAft>
                          <a:spcPts val="0"/>
                        </a:spcAft>
                        <a:buClr>
                          <a:srgbClr val="000000"/>
                        </a:buClr>
                        <a:buSzPts val="1300"/>
                        <a:buFont typeface="Arial"/>
                        <a:buNone/>
                      </a:pPr>
                      <a:r>
                        <a:rPr lang="en" sz="1300" u="none" strike="noStrike" cap="none">
                          <a:solidFill>
                            <a:srgbClr val="FF0000"/>
                          </a:solidFill>
                        </a:rPr>
                        <a:t>min(s)</a:t>
                      </a:r>
                      <a:r>
                        <a:rPr lang="en" sz="1400" u="none" strike="noStrike" cap="none">
                          <a:solidFill>
                            <a:srgbClr val="FF0000"/>
                          </a:solidFill>
                        </a:rPr>
                        <a:t> </a:t>
                      </a:r>
                      <a:endParaRPr sz="1400" u="none" strike="noStrike" cap="none">
                        <a:solidFill>
                          <a:srgbClr val="FF0000"/>
                        </a:solidFill>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Smallest element in sequence s.</a:t>
                      </a:r>
                      <a:endParaRPr sz="13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00">
                <a:tc>
                  <a:txBody>
                    <a:bodyPr/>
                    <a:lstStyle/>
                    <a:p>
                      <a:pPr marL="38100" marR="38100" lvl="0" indent="0" algn="l" rtl="0">
                        <a:lnSpc>
                          <a:spcPct val="142857"/>
                        </a:lnSpc>
                        <a:spcBef>
                          <a:spcPts val="0"/>
                        </a:spcBef>
                        <a:spcAft>
                          <a:spcPts val="0"/>
                        </a:spcAft>
                        <a:buClr>
                          <a:srgbClr val="000000"/>
                        </a:buClr>
                        <a:buSzPts val="1300"/>
                        <a:buFont typeface="Arial"/>
                        <a:buNone/>
                      </a:pPr>
                      <a:r>
                        <a:rPr lang="en" sz="1300" u="none" strike="noStrike" cap="none">
                          <a:solidFill>
                            <a:srgbClr val="FF0000"/>
                          </a:solidFill>
                        </a:rPr>
                        <a:t>max(s)</a:t>
                      </a:r>
                      <a:endParaRPr sz="1300" u="none" strike="noStrike" cap="none">
                        <a:solidFill>
                          <a:srgbClr val="FF0000"/>
                        </a:solidFill>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Largest element in sequence s.</a:t>
                      </a:r>
                      <a:endParaRPr sz="13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200">
                <a:tc>
                  <a:txBody>
                    <a:bodyPr/>
                    <a:lstStyle/>
                    <a:p>
                      <a:pPr marL="0" marR="0" lvl="0" indent="0" algn="l" rtl="0">
                        <a:lnSpc>
                          <a:spcPct val="142857"/>
                        </a:lnSpc>
                        <a:spcBef>
                          <a:spcPts val="0"/>
                        </a:spcBef>
                        <a:spcAft>
                          <a:spcPts val="0"/>
                        </a:spcAft>
                        <a:buClr>
                          <a:srgbClr val="000000"/>
                        </a:buClr>
                        <a:buSzPts val="1300"/>
                        <a:buFont typeface="Arial"/>
                        <a:buNone/>
                      </a:pPr>
                      <a:r>
                        <a:rPr lang="en" sz="1300" u="none" strike="noStrike" cap="none">
                          <a:solidFill>
                            <a:srgbClr val="FF0000"/>
                          </a:solidFill>
                        </a:rPr>
                        <a:t>sum(s)</a:t>
                      </a:r>
                      <a:r>
                        <a:rPr lang="en" sz="1400" u="none" strike="noStrike" cap="none">
                          <a:solidFill>
                            <a:srgbClr val="FF0000"/>
                          </a:solidFill>
                        </a:rPr>
                        <a:t> </a:t>
                      </a:r>
                      <a:endParaRPr sz="1400" u="none" strike="noStrike" cap="none">
                        <a:solidFill>
                          <a:srgbClr val="FF0000"/>
                        </a:solidFill>
                      </a:endParaRPr>
                    </a:p>
                  </a:txBody>
                  <a:tcPr marL="47625" marR="47625" marT="47625" marB="476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Sum of all numbers in sequence s.</a:t>
                      </a:r>
                      <a:endParaRPr sz="13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List slicing #</a:t>
            </a:r>
            <a:endParaRPr/>
          </a:p>
          <a:p>
            <a:pPr marL="0" lvl="0" indent="0" algn="l" rtl="0">
              <a:lnSpc>
                <a:spcPct val="100000"/>
              </a:lnSpc>
              <a:spcBef>
                <a:spcPts val="0"/>
              </a:spcBef>
              <a:spcAft>
                <a:spcPts val="0"/>
              </a:spcAft>
              <a:buSzPct val="111111"/>
              <a:buNone/>
            </a:pPr>
            <a:endParaRPr/>
          </a:p>
        </p:txBody>
      </p:sp>
      <p:sp>
        <p:nvSpPr>
          <p:cNvPr id="88" name="Google Shape;88;p6"/>
          <p:cNvSpPr txBox="1">
            <a:spLocks noGrp="1"/>
          </p:cNvSpPr>
          <p:nvPr>
            <p:ph type="body" idx="1"/>
          </p:nvPr>
        </p:nvSpPr>
        <p:spPr>
          <a:xfrm>
            <a:off x="311700" y="1076275"/>
            <a:ext cx="8520600" cy="80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Slice operator </a:t>
            </a:r>
            <a:r>
              <a:rPr lang="en" sz="1400" b="1">
                <a:solidFill>
                  <a:srgbClr val="FF0000"/>
                </a:solidFill>
                <a:latin typeface="Arial"/>
                <a:ea typeface="Arial"/>
                <a:cs typeface="Arial"/>
                <a:sym typeface="Arial"/>
              </a:rPr>
              <a:t>([start:end]) </a:t>
            </a:r>
            <a:r>
              <a:rPr lang="en" sz="1400">
                <a:solidFill>
                  <a:srgbClr val="333333"/>
                </a:solidFill>
                <a:highlight>
                  <a:srgbClr val="FFFFFF"/>
                </a:highlight>
                <a:latin typeface="Arial"/>
                <a:ea typeface="Arial"/>
                <a:cs typeface="Arial"/>
                <a:sym typeface="Arial"/>
              </a:rPr>
              <a:t>allows to fetch sublist from the list. It works similar to string.</a:t>
            </a:r>
            <a:endParaRPr sz="1400">
              <a:solidFill>
                <a:srgbClr val="333333"/>
              </a:solidFill>
              <a:highlight>
                <a:srgbClr val="FFFFFF"/>
              </a:highlight>
              <a:latin typeface="Arial"/>
              <a:ea typeface="Arial"/>
              <a:cs typeface="Arial"/>
              <a:sym typeface="Arial"/>
            </a:endParaRPr>
          </a:p>
          <a:p>
            <a:pPr marL="0" lvl="0" indent="0" algn="l" rtl="0">
              <a:lnSpc>
                <a:spcPct val="100000"/>
              </a:lnSpc>
              <a:spcBef>
                <a:spcPts val="1800"/>
              </a:spcBef>
              <a:spcAft>
                <a:spcPts val="0"/>
              </a:spcAft>
              <a:buSzPts val="1800"/>
              <a:buNone/>
            </a:pPr>
            <a:r>
              <a:rPr lang="en" sz="1400" b="1" u="sng">
                <a:solidFill>
                  <a:schemeClr val="hlink"/>
                </a:solidFill>
                <a:hlinkClick r:id="rId3"/>
              </a:rPr>
              <a:t>TRY IT</a:t>
            </a:r>
            <a:endParaRPr sz="1400" b="1" u="sng">
              <a:solidFill>
                <a:srgbClr val="000000"/>
              </a:solidFill>
            </a:endParaRPr>
          </a:p>
          <a:p>
            <a:pPr marL="0" lvl="0" indent="0" algn="l" rtl="0">
              <a:lnSpc>
                <a:spcPct val="115000"/>
              </a:lnSpc>
              <a:spcBef>
                <a:spcPts val="0"/>
              </a:spcBef>
              <a:spcAft>
                <a:spcPts val="0"/>
              </a:spcAft>
              <a:buSzPts val="1800"/>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1200"/>
              </a:spcAft>
              <a:buSzPts val="1800"/>
              <a:buNone/>
            </a:pPr>
            <a:endParaRPr sz="1400"/>
          </a:p>
        </p:txBody>
      </p:sp>
      <p:graphicFrame>
        <p:nvGraphicFramePr>
          <p:cNvPr id="89" name="Google Shape;89;p6"/>
          <p:cNvGraphicFramePr/>
          <p:nvPr/>
        </p:nvGraphicFramePr>
        <p:xfrm>
          <a:off x="533475" y="1983300"/>
          <a:ext cx="7947600" cy="1308665"/>
        </p:xfrm>
        <a:graphic>
          <a:graphicData uri="http://schemas.openxmlformats.org/drawingml/2006/table">
            <a:tbl>
              <a:tblPr>
                <a:noFill/>
                <a:tableStyleId>{051880AD-994F-483D-8D9D-A3D93954D699}</a:tableStyleId>
              </a:tblPr>
              <a:tblGrid>
                <a:gridCol w="523725"/>
                <a:gridCol w="7423875"/>
              </a:tblGrid>
              <a:tr h="426700">
                <a:tc>
                  <a:txBody>
                    <a:bodyPr/>
                    <a:lstStyle/>
                    <a:p>
                      <a:pPr marL="0" marR="0" lvl="0" indent="0" algn="l" rtl="0">
                        <a:lnSpc>
                          <a:spcPct val="100000"/>
                        </a:lnSpc>
                        <a:spcBef>
                          <a:spcPts val="0"/>
                        </a:spcBef>
                        <a:spcAft>
                          <a:spcPts val="0"/>
                        </a:spcAft>
                        <a:buClr>
                          <a:srgbClr val="000000"/>
                        </a:buClr>
                        <a:buSzPts val="1600"/>
                        <a:buFont typeface="Arial"/>
                        <a:buNone/>
                      </a:pPr>
                      <a:r>
                        <a:rPr lang="en" sz="1600" b="1" u="none" strike="noStrike" cap="none" dirty="0"/>
                        <a:t>1</a:t>
                      </a:r>
                      <a:endParaRPr sz="1600" b="1" u="none" strike="noStrike" cap="none" dirty="0"/>
                    </a:p>
                  </a:txBody>
                  <a:tcPr marL="91425" marR="91425" marT="91425" marB="91425"/>
                </a:tc>
                <a:tc>
                  <a:txBody>
                    <a:bodyPr/>
                    <a:lstStyle/>
                    <a:p>
                      <a:pPr marL="88900" marR="88900" lvl="0" indent="0" algn="l" rtl="0">
                        <a:lnSpc>
                          <a:spcPct val="142857"/>
                        </a:lnSpc>
                        <a:spcBef>
                          <a:spcPts val="0"/>
                        </a:spcBef>
                        <a:spcAft>
                          <a:spcPts val="0"/>
                        </a:spcAft>
                        <a:buClr>
                          <a:srgbClr val="000000"/>
                        </a:buClr>
                        <a:buSzPts val="1250"/>
                        <a:buFont typeface="Arial"/>
                        <a:buNone/>
                      </a:pPr>
                      <a:r>
                        <a:rPr lang="en" sz="1250" b="1" u="none" strike="noStrike" cap="none" dirty="0">
                          <a:solidFill>
                            <a:schemeClr val="dk2"/>
                          </a:solidFill>
                        </a:rPr>
                        <a:t>&gt;&gt;&gt;</a:t>
                      </a:r>
                      <a:r>
                        <a:rPr lang="en" sz="1250" b="1" u="none" strike="noStrike" cap="none" dirty="0">
                          <a:solidFill>
                            <a:srgbClr val="333333"/>
                          </a:solidFill>
                        </a:rPr>
                        <a:t> </a:t>
                      </a:r>
                      <a:r>
                        <a:rPr lang="en" sz="1250" b="1" u="none" strike="noStrike" cap="none" dirty="0">
                          <a:solidFill>
                            <a:srgbClr val="008000"/>
                          </a:solidFill>
                        </a:rPr>
                        <a:t>list</a:t>
                      </a:r>
                      <a:r>
                        <a:rPr lang="en" sz="1250" b="1" u="none" strike="noStrike" cap="none" dirty="0">
                          <a:solidFill>
                            <a:srgbClr val="333333"/>
                          </a:solidFill>
                        </a:rPr>
                        <a:t> </a:t>
                      </a:r>
                      <a:r>
                        <a:rPr lang="en" sz="1250" b="1" u="none" strike="noStrike" cap="none" dirty="0">
                          <a:solidFill>
                            <a:schemeClr val="dk2"/>
                          </a:solidFill>
                        </a:rPr>
                        <a:t>=</a:t>
                      </a:r>
                      <a:r>
                        <a:rPr lang="en" sz="1250" b="1" u="none" strike="noStrike" cap="none" dirty="0">
                          <a:solidFill>
                            <a:srgbClr val="333333"/>
                          </a:solidFill>
                        </a:rPr>
                        <a:t> [</a:t>
                      </a:r>
                      <a:r>
                        <a:rPr lang="en" sz="1250" b="1" u="none" strike="noStrike" cap="none" dirty="0">
                          <a:solidFill>
                            <a:schemeClr val="dk2"/>
                          </a:solidFill>
                        </a:rPr>
                        <a:t>11</a:t>
                      </a:r>
                      <a:r>
                        <a:rPr lang="en" sz="1250" b="1" u="none" strike="noStrike" cap="none" dirty="0">
                          <a:solidFill>
                            <a:srgbClr val="333333"/>
                          </a:solidFill>
                        </a:rPr>
                        <a:t>,</a:t>
                      </a:r>
                      <a:r>
                        <a:rPr lang="en" sz="1250" b="1" u="none" strike="noStrike" cap="none" dirty="0">
                          <a:solidFill>
                            <a:schemeClr val="dk2"/>
                          </a:solidFill>
                        </a:rPr>
                        <a:t>33</a:t>
                      </a:r>
                      <a:r>
                        <a:rPr lang="en" sz="1250" b="1" u="none" strike="noStrike" cap="none" dirty="0">
                          <a:solidFill>
                            <a:srgbClr val="333333"/>
                          </a:solidFill>
                        </a:rPr>
                        <a:t>,</a:t>
                      </a:r>
                      <a:r>
                        <a:rPr lang="en" sz="1250" b="1" u="none" strike="noStrike" cap="none" dirty="0">
                          <a:solidFill>
                            <a:schemeClr val="dk2"/>
                          </a:solidFill>
                        </a:rPr>
                        <a:t>44</a:t>
                      </a:r>
                      <a:r>
                        <a:rPr lang="en" sz="1250" b="1" u="none" strike="noStrike" cap="none" dirty="0">
                          <a:solidFill>
                            <a:srgbClr val="333333"/>
                          </a:solidFill>
                        </a:rPr>
                        <a:t>,</a:t>
                      </a:r>
                      <a:r>
                        <a:rPr lang="en" sz="1250" b="1" u="none" strike="noStrike" cap="none" dirty="0">
                          <a:solidFill>
                            <a:schemeClr val="dk2"/>
                          </a:solidFill>
                        </a:rPr>
                        <a:t>66</a:t>
                      </a:r>
                      <a:r>
                        <a:rPr lang="en" sz="1250" b="1" u="none" strike="noStrike" cap="none" dirty="0">
                          <a:solidFill>
                            <a:srgbClr val="333333"/>
                          </a:solidFill>
                        </a:rPr>
                        <a:t>,</a:t>
                      </a:r>
                      <a:r>
                        <a:rPr lang="en" sz="1250" b="1" u="none" strike="noStrike" cap="none" dirty="0">
                          <a:solidFill>
                            <a:schemeClr val="dk2"/>
                          </a:solidFill>
                        </a:rPr>
                        <a:t>788</a:t>
                      </a:r>
                      <a:r>
                        <a:rPr lang="en" sz="1250" b="1" u="none" strike="noStrike" cap="none" dirty="0">
                          <a:solidFill>
                            <a:srgbClr val="333333"/>
                          </a:solidFill>
                        </a:rPr>
                        <a:t>,</a:t>
                      </a:r>
                      <a:r>
                        <a:rPr lang="en" sz="1250" b="1" u="none" strike="noStrike" cap="none" dirty="0">
                          <a:solidFill>
                            <a:schemeClr val="dk2"/>
                          </a:solidFill>
                        </a:rPr>
                        <a:t>1</a:t>
                      </a:r>
                      <a:r>
                        <a:rPr lang="en" sz="1250" b="1" u="none" strike="noStrike" cap="none" dirty="0">
                          <a:solidFill>
                            <a:srgbClr val="333333"/>
                          </a:solidFill>
                        </a:rPr>
                        <a:t>]</a:t>
                      </a:r>
                      <a:endParaRPr sz="1600" b="1" u="none" strike="noStrike" cap="none" dirty="0"/>
                    </a:p>
                  </a:txBody>
                  <a:tcPr marL="91425" marR="91425" marT="91425" marB="91425"/>
                </a:tc>
              </a:tr>
              <a:tr h="426700">
                <a:tc>
                  <a:txBody>
                    <a:bodyPr/>
                    <a:lstStyle/>
                    <a:p>
                      <a:pPr marL="0" marR="0" lvl="0" indent="0" algn="l" rtl="0">
                        <a:lnSpc>
                          <a:spcPct val="100000"/>
                        </a:lnSpc>
                        <a:spcBef>
                          <a:spcPts val="0"/>
                        </a:spcBef>
                        <a:spcAft>
                          <a:spcPts val="0"/>
                        </a:spcAft>
                        <a:buClr>
                          <a:srgbClr val="000000"/>
                        </a:buClr>
                        <a:buSzPts val="1600"/>
                        <a:buFont typeface="Arial"/>
                        <a:buNone/>
                      </a:pPr>
                      <a:r>
                        <a:rPr lang="en" sz="1600" b="1" u="none" strike="noStrike" cap="none"/>
                        <a:t>2</a:t>
                      </a:r>
                      <a:endParaRPr sz="16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50"/>
                        <a:buFont typeface="Arial"/>
                        <a:buNone/>
                      </a:pPr>
                      <a:r>
                        <a:rPr lang="en" sz="1250" b="1" u="none" strike="noStrike" cap="none" dirty="0">
                          <a:solidFill>
                            <a:schemeClr val="dk2"/>
                          </a:solidFill>
                        </a:rPr>
                        <a:t>&gt;&gt;&gt;</a:t>
                      </a:r>
                      <a:r>
                        <a:rPr lang="en" sz="1250" b="1" u="none" strike="noStrike" cap="none" dirty="0">
                          <a:solidFill>
                            <a:srgbClr val="333333"/>
                          </a:solidFill>
                        </a:rPr>
                        <a:t> </a:t>
                      </a:r>
                      <a:r>
                        <a:rPr lang="en" sz="1250" b="1" u="none" strike="noStrike" cap="none" dirty="0">
                          <a:solidFill>
                            <a:srgbClr val="008000"/>
                          </a:solidFill>
                        </a:rPr>
                        <a:t>list</a:t>
                      </a:r>
                      <a:r>
                        <a:rPr lang="en" sz="1250" b="1" u="none" strike="noStrike" cap="none" dirty="0">
                          <a:solidFill>
                            <a:srgbClr val="333333"/>
                          </a:solidFill>
                        </a:rPr>
                        <a:t>[</a:t>
                      </a:r>
                      <a:r>
                        <a:rPr lang="en" sz="1250" b="1" u="none" strike="noStrike" cap="none" dirty="0">
                          <a:solidFill>
                            <a:schemeClr val="dk2"/>
                          </a:solidFill>
                        </a:rPr>
                        <a:t>0</a:t>
                      </a:r>
                      <a:r>
                        <a:rPr lang="en" sz="1250" b="1" u="none" strike="noStrike" cap="none" dirty="0">
                          <a:solidFill>
                            <a:srgbClr val="333333"/>
                          </a:solidFill>
                        </a:rPr>
                        <a:t>:</a:t>
                      </a:r>
                      <a:r>
                        <a:rPr lang="en" sz="1250" b="1" u="none" strike="noStrike" cap="none" dirty="0">
                          <a:solidFill>
                            <a:schemeClr val="dk2"/>
                          </a:solidFill>
                        </a:rPr>
                        <a:t>5</a:t>
                      </a:r>
                      <a:r>
                        <a:rPr lang="en" sz="1250" b="1" u="none" strike="noStrike" cap="none" dirty="0">
                          <a:solidFill>
                            <a:srgbClr val="333333"/>
                          </a:solidFill>
                        </a:rPr>
                        <a:t>] </a:t>
                      </a:r>
                      <a:r>
                        <a:rPr lang="en" sz="1250" b="1" i="1" u="none" strike="noStrike" cap="none" dirty="0">
                          <a:solidFill>
                            <a:srgbClr val="408080"/>
                          </a:solidFill>
                        </a:rPr>
                        <a:t># this will return list starting from index 0 to index 4</a:t>
                      </a:r>
                      <a:endParaRPr sz="1600" b="1" u="none" strike="noStrike" cap="none" dirty="0"/>
                    </a:p>
                  </a:txBody>
                  <a:tcPr marL="91425" marR="91425" marT="91425" marB="91425"/>
                </a:tc>
              </a:tr>
              <a:tr h="426700">
                <a:tc>
                  <a:txBody>
                    <a:bodyPr/>
                    <a:lstStyle/>
                    <a:p>
                      <a:pPr marL="0" marR="0" lvl="0" indent="0" algn="l" rtl="0">
                        <a:lnSpc>
                          <a:spcPct val="100000"/>
                        </a:lnSpc>
                        <a:spcBef>
                          <a:spcPts val="0"/>
                        </a:spcBef>
                        <a:spcAft>
                          <a:spcPts val="0"/>
                        </a:spcAft>
                        <a:buClr>
                          <a:srgbClr val="000000"/>
                        </a:buClr>
                        <a:buSzPts val="1600"/>
                        <a:buFont typeface="Arial"/>
                        <a:buNone/>
                      </a:pPr>
                      <a:r>
                        <a:rPr lang="en" sz="1600" b="1" u="none" strike="noStrike" cap="none"/>
                        <a:t>3</a:t>
                      </a:r>
                      <a:endParaRPr sz="16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50"/>
                        <a:buFont typeface="Arial"/>
                        <a:buNone/>
                      </a:pPr>
                      <a:r>
                        <a:rPr lang="en" sz="1250" b="1" u="none" strike="noStrike" cap="none">
                          <a:solidFill>
                            <a:srgbClr val="333333"/>
                          </a:solidFill>
                          <a:highlight>
                            <a:srgbClr val="F8F8F8"/>
                          </a:highlight>
                        </a:rPr>
                        <a:t>[</a:t>
                      </a:r>
                      <a:r>
                        <a:rPr lang="en" sz="1250" b="1" u="none" strike="noStrike" cap="none">
                          <a:solidFill>
                            <a:srgbClr val="666666"/>
                          </a:solidFill>
                          <a:highlight>
                            <a:srgbClr val="F8F8F8"/>
                          </a:highlight>
                        </a:rPr>
                        <a:t>11</a:t>
                      </a:r>
                      <a:r>
                        <a:rPr lang="en" sz="1250" b="1" u="none" strike="noStrike" cap="none">
                          <a:solidFill>
                            <a:srgbClr val="333333"/>
                          </a:solidFill>
                          <a:highlight>
                            <a:srgbClr val="F8F8F8"/>
                          </a:highlight>
                        </a:rPr>
                        <a:t>,</a:t>
                      </a:r>
                      <a:r>
                        <a:rPr lang="en" sz="1250" b="1" u="none" strike="noStrike" cap="none">
                          <a:solidFill>
                            <a:srgbClr val="666666"/>
                          </a:solidFill>
                          <a:highlight>
                            <a:srgbClr val="F8F8F8"/>
                          </a:highlight>
                        </a:rPr>
                        <a:t>33</a:t>
                      </a:r>
                      <a:r>
                        <a:rPr lang="en" sz="1250" b="1" u="none" strike="noStrike" cap="none">
                          <a:solidFill>
                            <a:srgbClr val="333333"/>
                          </a:solidFill>
                          <a:highlight>
                            <a:srgbClr val="F8F8F8"/>
                          </a:highlight>
                        </a:rPr>
                        <a:t>,</a:t>
                      </a:r>
                      <a:r>
                        <a:rPr lang="en" sz="1250" b="1" u="none" strike="noStrike" cap="none">
                          <a:solidFill>
                            <a:srgbClr val="666666"/>
                          </a:solidFill>
                          <a:highlight>
                            <a:srgbClr val="F8F8F8"/>
                          </a:highlight>
                        </a:rPr>
                        <a:t>44</a:t>
                      </a:r>
                      <a:r>
                        <a:rPr lang="en" sz="1250" b="1" u="none" strike="noStrike" cap="none">
                          <a:solidFill>
                            <a:srgbClr val="333333"/>
                          </a:solidFill>
                          <a:highlight>
                            <a:srgbClr val="F8F8F8"/>
                          </a:highlight>
                        </a:rPr>
                        <a:t>,</a:t>
                      </a:r>
                      <a:r>
                        <a:rPr lang="en" sz="1250" b="1" u="none" strike="noStrike" cap="none">
                          <a:solidFill>
                            <a:srgbClr val="666666"/>
                          </a:solidFill>
                          <a:highlight>
                            <a:srgbClr val="F8F8F8"/>
                          </a:highlight>
                        </a:rPr>
                        <a:t>66</a:t>
                      </a:r>
                      <a:r>
                        <a:rPr lang="en" sz="1250" b="1" u="none" strike="noStrike" cap="none">
                          <a:solidFill>
                            <a:srgbClr val="333333"/>
                          </a:solidFill>
                          <a:highlight>
                            <a:srgbClr val="F8F8F8"/>
                          </a:highlight>
                        </a:rPr>
                        <a:t>,</a:t>
                      </a:r>
                      <a:r>
                        <a:rPr lang="en" sz="1250" b="1" u="none" strike="noStrike" cap="none">
                          <a:solidFill>
                            <a:srgbClr val="666666"/>
                          </a:solidFill>
                          <a:highlight>
                            <a:srgbClr val="F8F8F8"/>
                          </a:highlight>
                        </a:rPr>
                        <a:t>788</a:t>
                      </a:r>
                      <a:r>
                        <a:rPr lang="en" sz="1250" b="1" u="none" strike="noStrike" cap="none">
                          <a:solidFill>
                            <a:srgbClr val="333333"/>
                          </a:solidFill>
                          <a:highlight>
                            <a:srgbClr val="F8F8F8"/>
                          </a:highlight>
                        </a:rPr>
                        <a:t>]</a:t>
                      </a:r>
                      <a:endParaRPr sz="1400" b="1" u="none" strike="noStrike" cap="none">
                        <a:solidFill>
                          <a:srgbClr val="333333"/>
                        </a:solidFill>
                        <a:highlight>
                          <a:srgbClr val="F8F8F8"/>
                        </a:highlight>
                      </a:endParaRPr>
                    </a:p>
                  </a:txBody>
                  <a:tcPr marL="91425" marR="91425" marT="91425" marB="91425"/>
                </a:tc>
              </a:tr>
            </a:tbl>
          </a:graphicData>
        </a:graphic>
      </p:graphicFrame>
      <p:sp>
        <p:nvSpPr>
          <p:cNvPr id="90" name="Google Shape;90;p6"/>
          <p:cNvSpPr txBox="1">
            <a:spLocks noGrp="1"/>
          </p:cNvSpPr>
          <p:nvPr>
            <p:ph type="body" idx="1"/>
          </p:nvPr>
        </p:nvSpPr>
        <p:spPr>
          <a:xfrm>
            <a:off x="192975" y="3525350"/>
            <a:ext cx="8766300" cy="1083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800"/>
              <a:buNone/>
            </a:pPr>
            <a:r>
              <a:rPr lang="en" sz="1400" b="1" u="sng">
                <a:solidFill>
                  <a:srgbClr val="FF0000"/>
                </a:solidFill>
                <a:highlight>
                  <a:srgbClr val="FFFFFF"/>
                </a:highlight>
                <a:latin typeface="Arial"/>
                <a:ea typeface="Arial"/>
                <a:cs typeface="Arial"/>
                <a:sym typeface="Arial"/>
              </a:rPr>
              <a:t>Note:</a:t>
            </a:r>
            <a:endParaRPr sz="1400" b="1" u="sng">
              <a:solidFill>
                <a:srgbClr val="FF0000"/>
              </a:solidFill>
              <a:highlight>
                <a:srgbClr val="FFFFFF"/>
              </a:highlight>
              <a:latin typeface="Arial"/>
              <a:ea typeface="Arial"/>
              <a:cs typeface="Arial"/>
              <a:sym typeface="Arial"/>
            </a:endParaRPr>
          </a:p>
          <a:p>
            <a:pPr marL="0" marR="0" lvl="0" indent="0" algn="l" rtl="0">
              <a:lnSpc>
                <a:spcPct val="115000"/>
              </a:lnSpc>
              <a:spcBef>
                <a:spcPts val="1800"/>
              </a:spcBef>
              <a:spcAft>
                <a:spcPts val="0"/>
              </a:spcAft>
              <a:buSzPts val="1800"/>
              <a:buNone/>
            </a:pPr>
            <a:r>
              <a:rPr lang="en" sz="1400">
                <a:solidFill>
                  <a:srgbClr val="333333"/>
                </a:solidFill>
                <a:highlight>
                  <a:srgbClr val="FFFFFF"/>
                </a:highlight>
                <a:latin typeface="Arial"/>
                <a:ea typeface="Arial"/>
                <a:cs typeface="Arial"/>
                <a:sym typeface="Arial"/>
              </a:rPr>
              <a:t>If </a:t>
            </a:r>
            <a:r>
              <a:rPr lang="en" sz="1400" b="1">
                <a:solidFill>
                  <a:srgbClr val="FF0000"/>
                </a:solidFill>
                <a:highlight>
                  <a:srgbClr val="FFFFFF"/>
                </a:highlight>
                <a:latin typeface="Arial"/>
                <a:ea typeface="Arial"/>
                <a:cs typeface="Arial"/>
                <a:sym typeface="Arial"/>
              </a:rPr>
              <a:t>start &gt;= end</a:t>
            </a:r>
            <a:r>
              <a:rPr lang="en" sz="1400">
                <a:solidFill>
                  <a:srgbClr val="333333"/>
                </a:solidFill>
                <a:highlight>
                  <a:srgbClr val="FFFFFF"/>
                </a:highlight>
                <a:latin typeface="Arial"/>
                <a:ea typeface="Arial"/>
                <a:cs typeface="Arial"/>
                <a:sym typeface="Arial"/>
              </a:rPr>
              <a:t>, </a:t>
            </a:r>
            <a:r>
              <a:rPr lang="en" sz="1400" b="1">
                <a:solidFill>
                  <a:srgbClr val="FF0000"/>
                </a:solidFill>
                <a:highlight>
                  <a:srgbClr val="FFFFFF"/>
                </a:highlight>
                <a:latin typeface="Arial"/>
                <a:ea typeface="Arial"/>
                <a:cs typeface="Arial"/>
                <a:sym typeface="Arial"/>
              </a:rPr>
              <a:t>list[start : end] </a:t>
            </a:r>
            <a:r>
              <a:rPr lang="en" sz="1400">
                <a:solidFill>
                  <a:srgbClr val="333333"/>
                </a:solidFill>
                <a:highlight>
                  <a:srgbClr val="FFFFFF"/>
                </a:highlight>
                <a:latin typeface="Arial"/>
                <a:ea typeface="Arial"/>
                <a:cs typeface="Arial"/>
                <a:sym typeface="Arial"/>
              </a:rPr>
              <a:t>will return an empty list. If end specifies a position which is beyond the </a:t>
            </a:r>
            <a:r>
              <a:rPr lang="en" sz="1400" b="1">
                <a:solidFill>
                  <a:srgbClr val="FF0000"/>
                </a:solidFill>
                <a:highlight>
                  <a:srgbClr val="FFFFFF"/>
                </a:highlight>
                <a:latin typeface="Arial"/>
                <a:ea typeface="Arial"/>
                <a:cs typeface="Arial"/>
                <a:sym typeface="Arial"/>
              </a:rPr>
              <a:t>end </a:t>
            </a:r>
            <a:r>
              <a:rPr lang="en" sz="1400">
                <a:solidFill>
                  <a:srgbClr val="333333"/>
                </a:solidFill>
                <a:highlight>
                  <a:srgbClr val="FFFFFF"/>
                </a:highlight>
                <a:latin typeface="Arial"/>
                <a:ea typeface="Arial"/>
                <a:cs typeface="Arial"/>
                <a:sym typeface="Arial"/>
              </a:rPr>
              <a:t>of the list, Python will use the length of the list for </a:t>
            </a:r>
            <a:r>
              <a:rPr lang="en" sz="1400" b="1">
                <a:solidFill>
                  <a:srgbClr val="FF0000"/>
                </a:solidFill>
                <a:highlight>
                  <a:srgbClr val="FFFFFF"/>
                </a:highlight>
                <a:latin typeface="Arial"/>
                <a:ea typeface="Arial"/>
                <a:cs typeface="Arial"/>
                <a:sym typeface="Arial"/>
              </a:rPr>
              <a:t>end </a:t>
            </a:r>
            <a:r>
              <a:rPr lang="en" sz="1400">
                <a:solidFill>
                  <a:srgbClr val="333333"/>
                </a:solidFill>
                <a:highlight>
                  <a:srgbClr val="FFFFFF"/>
                </a:highlight>
                <a:latin typeface="Arial"/>
                <a:ea typeface="Arial"/>
                <a:cs typeface="Arial"/>
                <a:sym typeface="Arial"/>
              </a:rPr>
              <a:t>instead.</a:t>
            </a:r>
            <a:endParaRPr sz="1400">
              <a:solidFill>
                <a:srgbClr val="333333"/>
              </a:solidFill>
              <a:highlight>
                <a:srgbClr val="FFFFFF"/>
              </a:highlight>
              <a:latin typeface="Arial"/>
              <a:ea typeface="Arial"/>
              <a:cs typeface="Arial"/>
              <a:sym typeface="Arial"/>
            </a:endParaRPr>
          </a:p>
          <a:p>
            <a:pPr marL="0" marR="0" lvl="0" indent="0" algn="l" rtl="0">
              <a:lnSpc>
                <a:spcPct val="115000"/>
              </a:lnSpc>
              <a:spcBef>
                <a:spcPts val="1800"/>
              </a:spcBef>
              <a:spcAft>
                <a:spcPts val="0"/>
              </a:spcAft>
              <a:buSzPts val="1800"/>
              <a:buNone/>
            </a:pPr>
            <a:endParaRPr sz="1400">
              <a:solidFill>
                <a:srgbClr val="333333"/>
              </a:solidFill>
              <a:highlight>
                <a:srgbClr val="FFFFFF"/>
              </a:highlight>
              <a:latin typeface="Arial"/>
              <a:ea typeface="Arial"/>
              <a:cs typeface="Arial"/>
              <a:sym typeface="Arial"/>
            </a:endParaRPr>
          </a:p>
          <a:p>
            <a:pPr marL="0" marR="0" lvl="0" indent="0" algn="l" rtl="0">
              <a:lnSpc>
                <a:spcPct val="115000"/>
              </a:lnSpc>
              <a:spcBef>
                <a:spcPts val="1800"/>
              </a:spcBef>
              <a:spcAft>
                <a:spcPts val="0"/>
              </a:spcAft>
              <a:buSzPts val="1800"/>
              <a:buNone/>
            </a:pPr>
            <a:endParaRPr sz="1400">
              <a:solidFill>
                <a:srgbClr val="333333"/>
              </a:solidFill>
              <a:highlight>
                <a:srgbClr val="FFFFFF"/>
              </a:highlight>
              <a:latin typeface="Arial"/>
              <a:ea typeface="Arial"/>
              <a:cs typeface="Arial"/>
              <a:sym typeface="Arial"/>
            </a:endParaRPr>
          </a:p>
          <a:p>
            <a:pPr marL="0" marR="0" lvl="0" indent="0" algn="l" rtl="0">
              <a:lnSpc>
                <a:spcPct val="115000"/>
              </a:lnSpc>
              <a:spcBef>
                <a:spcPts val="1800"/>
              </a:spcBef>
              <a:spcAft>
                <a:spcPts val="1800"/>
              </a:spcAft>
              <a:buSzPts val="1800"/>
              <a:buNone/>
            </a:pPr>
            <a:endParaRPr sz="1400">
              <a:solidFill>
                <a:srgbClr val="333333"/>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10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1" end="1"/>
                                            </p:txEl>
                                          </p:spTgt>
                                        </p:tgtEl>
                                        <p:attrNameLst>
                                          <p:attrName>style.visibility</p:attrName>
                                        </p:attrNameLst>
                                      </p:cBhvr>
                                      <p:to>
                                        <p:strVal val="visible"/>
                                      </p:to>
                                    </p:set>
                                    <p:animEffect transition="in" filter="fade">
                                      <p:cBhvr>
                                        <p:cTn id="12" dur="1000"/>
                                        <p:tgtEl>
                                          <p:spTgt spid="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xEl>
                                              <p:pRg st="2" end="2"/>
                                            </p:txEl>
                                          </p:spTgt>
                                        </p:tgtEl>
                                        <p:attrNameLst>
                                          <p:attrName>style.visibility</p:attrName>
                                        </p:attrNameLst>
                                      </p:cBhvr>
                                      <p:to>
                                        <p:strVal val="visible"/>
                                      </p:to>
                                    </p:set>
                                    <p:animEffect transition="in" filter="fade">
                                      <p:cBhvr>
                                        <p:cTn id="17" dur="1000"/>
                                        <p:tgtEl>
                                          <p:spTgt spid="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xEl>
                                              <p:pRg st="3" end="3"/>
                                            </p:txEl>
                                          </p:spTgt>
                                        </p:tgtEl>
                                        <p:attrNameLst>
                                          <p:attrName>style.visibility</p:attrName>
                                        </p:attrNameLst>
                                      </p:cBhvr>
                                      <p:to>
                                        <p:strVal val="visible"/>
                                      </p:to>
                                    </p:set>
                                    <p:animEffect transition="in" filter="fade">
                                      <p:cBhvr>
                                        <p:cTn id="22" dur="1000"/>
                                        <p:tgtEl>
                                          <p:spTgt spid="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
                                            <p:txEl>
                                              <p:pRg st="0" end="0"/>
                                            </p:txEl>
                                          </p:spTgt>
                                        </p:tgtEl>
                                        <p:attrNameLst>
                                          <p:attrName>style.visibility</p:attrName>
                                        </p:attrNameLst>
                                      </p:cBhvr>
                                      <p:to>
                                        <p:strVal val="visible"/>
                                      </p:to>
                                    </p:set>
                                    <p:animEffect transition="in" filter="fade">
                                      <p:cBhvr>
                                        <p:cTn id="27" dur="1000"/>
                                        <p:tgtEl>
                                          <p:spTgt spid="9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0">
                                            <p:txEl>
                                              <p:pRg st="1" end="1"/>
                                            </p:txEl>
                                          </p:spTgt>
                                        </p:tgtEl>
                                        <p:attrNameLst>
                                          <p:attrName>style.visibility</p:attrName>
                                        </p:attrNameLst>
                                      </p:cBhvr>
                                      <p:to>
                                        <p:strVal val="visible"/>
                                      </p:to>
                                    </p:set>
                                    <p:animEffect transition="in" filter="fade">
                                      <p:cBhvr>
                                        <p:cTn id="32" dur="1000"/>
                                        <p:tgtEl>
                                          <p:spTgt spid="9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0">
                                            <p:txEl>
                                              <p:pRg st="2" end="2"/>
                                            </p:txEl>
                                          </p:spTgt>
                                        </p:tgtEl>
                                        <p:attrNameLst>
                                          <p:attrName>style.visibility</p:attrName>
                                        </p:attrNameLst>
                                      </p:cBhvr>
                                      <p:to>
                                        <p:strVal val="visible"/>
                                      </p:to>
                                    </p:set>
                                    <p:animEffect transition="in" filter="fade">
                                      <p:cBhvr>
                                        <p:cTn id="37" dur="1000"/>
                                        <p:tgtEl>
                                          <p:spTgt spid="9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0">
                                            <p:txEl>
                                              <p:pRg st="3" end="3"/>
                                            </p:txEl>
                                          </p:spTgt>
                                        </p:tgtEl>
                                        <p:attrNameLst>
                                          <p:attrName>style.visibility</p:attrName>
                                        </p:attrNameLst>
                                      </p:cBhvr>
                                      <p:to>
                                        <p:strVal val="visible"/>
                                      </p:to>
                                    </p:set>
                                    <p:animEffect transition="in" filter="fade">
                                      <p:cBhvr>
                                        <p:cTn id="42" dur="1000"/>
                                        <p:tgtEl>
                                          <p:spTgt spid="90">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0">
                                            <p:txEl>
                                              <p:pRg st="4" end="4"/>
                                            </p:txEl>
                                          </p:spTgt>
                                        </p:tgtEl>
                                        <p:attrNameLst>
                                          <p:attrName>style.visibility</p:attrName>
                                        </p:attrNameLst>
                                      </p:cBhvr>
                                      <p:to>
                                        <p:strVal val="visible"/>
                                      </p:to>
                                    </p:set>
                                    <p:animEffect transition="in" filter="fade">
                                      <p:cBhvr>
                                        <p:cTn id="47" dur="1000"/>
                                        <p:tgtEl>
                                          <p:spTgt spid="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139175" y="56425"/>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 and * operators in list #</a:t>
            </a:r>
            <a:endParaRPr/>
          </a:p>
          <a:p>
            <a:pPr marL="0" lvl="0" indent="0" algn="l" rtl="0">
              <a:lnSpc>
                <a:spcPct val="100000"/>
              </a:lnSpc>
              <a:spcBef>
                <a:spcPts val="0"/>
              </a:spcBef>
              <a:spcAft>
                <a:spcPts val="0"/>
              </a:spcAft>
              <a:buSzPct val="111111"/>
              <a:buNone/>
            </a:pPr>
            <a:endParaRPr/>
          </a:p>
        </p:txBody>
      </p:sp>
      <p:sp>
        <p:nvSpPr>
          <p:cNvPr id="96" name="Google Shape;96;p7"/>
          <p:cNvSpPr txBox="1">
            <a:spLocks noGrp="1"/>
          </p:cNvSpPr>
          <p:nvPr>
            <p:ph type="body" idx="1"/>
          </p:nvPr>
        </p:nvSpPr>
        <p:spPr>
          <a:xfrm>
            <a:off x="237750" y="655000"/>
            <a:ext cx="8520600" cy="53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b="1">
                <a:solidFill>
                  <a:srgbClr val="333333"/>
                </a:solidFill>
                <a:highlight>
                  <a:srgbClr val="FFFFFF"/>
                </a:highlight>
                <a:latin typeface="Arial"/>
                <a:ea typeface="Arial"/>
                <a:cs typeface="Arial"/>
                <a:sym typeface="Arial"/>
              </a:rPr>
              <a:t>The </a:t>
            </a:r>
            <a:r>
              <a:rPr lang="en" sz="1400" b="1">
                <a:solidFill>
                  <a:srgbClr val="FF0000"/>
                </a:solidFill>
                <a:highlight>
                  <a:srgbClr val="F9F2F4"/>
                </a:highlight>
                <a:latin typeface="Arial"/>
                <a:ea typeface="Arial"/>
                <a:cs typeface="Arial"/>
                <a:sym typeface="Arial"/>
              </a:rPr>
              <a:t>+</a:t>
            </a:r>
            <a:r>
              <a:rPr lang="en" sz="1400" b="1">
                <a:solidFill>
                  <a:srgbClr val="FF0000"/>
                </a:solidFill>
                <a:highlight>
                  <a:srgbClr val="FFFFFF"/>
                </a:highlight>
                <a:latin typeface="Arial"/>
                <a:ea typeface="Arial"/>
                <a:cs typeface="Arial"/>
                <a:sym typeface="Arial"/>
              </a:rPr>
              <a:t> </a:t>
            </a:r>
            <a:r>
              <a:rPr lang="en" sz="1400" b="1">
                <a:solidFill>
                  <a:srgbClr val="333333"/>
                </a:solidFill>
                <a:highlight>
                  <a:srgbClr val="FFFFFF"/>
                </a:highlight>
                <a:latin typeface="Arial"/>
                <a:ea typeface="Arial"/>
                <a:cs typeface="Arial"/>
                <a:sym typeface="Arial"/>
              </a:rPr>
              <a:t>operator joins the two lists. </a:t>
            </a:r>
            <a:r>
              <a:rPr lang="en" sz="1400" b="1" u="sng">
                <a:solidFill>
                  <a:srgbClr val="000000"/>
                </a:solidFill>
              </a:rPr>
              <a:t>TRY IT</a:t>
            </a:r>
            <a:endParaRPr sz="1400" b="1" u="sng">
              <a:solidFill>
                <a:srgbClr val="000000"/>
              </a:solidFill>
            </a:endParaRPr>
          </a:p>
          <a:p>
            <a:pPr marL="0" lvl="0" indent="0" algn="l" rtl="0">
              <a:lnSpc>
                <a:spcPct val="115000"/>
              </a:lnSpc>
              <a:spcBef>
                <a:spcPts val="1800"/>
              </a:spcBef>
              <a:spcAft>
                <a:spcPts val="0"/>
              </a:spcAft>
              <a:buSzPts val="1800"/>
              <a:buNone/>
            </a:pPr>
            <a:endParaRPr sz="1400" b="1">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1200"/>
              </a:spcAft>
              <a:buSzPts val="1800"/>
              <a:buNone/>
            </a:pPr>
            <a:endParaRPr sz="1400"/>
          </a:p>
        </p:txBody>
      </p:sp>
      <p:sp>
        <p:nvSpPr>
          <p:cNvPr id="97" name="Google Shape;97;p7"/>
          <p:cNvSpPr txBox="1">
            <a:spLocks noGrp="1"/>
          </p:cNvSpPr>
          <p:nvPr>
            <p:ph type="body" idx="1"/>
          </p:nvPr>
        </p:nvSpPr>
        <p:spPr>
          <a:xfrm>
            <a:off x="237750" y="2932600"/>
            <a:ext cx="8520600" cy="53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b="1">
                <a:solidFill>
                  <a:srgbClr val="333333"/>
                </a:solidFill>
                <a:highlight>
                  <a:srgbClr val="FFFFFF"/>
                </a:highlight>
                <a:latin typeface="Arial"/>
                <a:ea typeface="Arial"/>
                <a:cs typeface="Arial"/>
                <a:sym typeface="Arial"/>
              </a:rPr>
              <a:t>The </a:t>
            </a:r>
            <a:r>
              <a:rPr lang="en" sz="1500" b="1">
                <a:solidFill>
                  <a:srgbClr val="FF0000"/>
                </a:solidFill>
                <a:highlight>
                  <a:srgbClr val="F9F2F4"/>
                </a:highlight>
                <a:latin typeface="Arial"/>
                <a:ea typeface="Arial"/>
                <a:cs typeface="Arial"/>
                <a:sym typeface="Arial"/>
              </a:rPr>
              <a:t>*</a:t>
            </a:r>
            <a:r>
              <a:rPr lang="en" sz="1500" b="1">
                <a:solidFill>
                  <a:srgbClr val="FF0000"/>
                </a:solidFill>
                <a:highlight>
                  <a:srgbClr val="FFFFFF"/>
                </a:highlight>
                <a:latin typeface="Arial"/>
                <a:ea typeface="Arial"/>
                <a:cs typeface="Arial"/>
                <a:sym typeface="Arial"/>
              </a:rPr>
              <a:t> </a:t>
            </a:r>
            <a:r>
              <a:rPr lang="en" sz="1400" b="1">
                <a:solidFill>
                  <a:srgbClr val="333333"/>
                </a:solidFill>
                <a:highlight>
                  <a:srgbClr val="FFFFFF"/>
                </a:highlight>
                <a:latin typeface="Arial"/>
                <a:ea typeface="Arial"/>
                <a:cs typeface="Arial"/>
                <a:sym typeface="Arial"/>
              </a:rPr>
              <a:t>operator joins the two list.</a:t>
            </a:r>
            <a:endParaRPr sz="1400" b="1">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1200"/>
              </a:spcAft>
              <a:buSzPts val="1800"/>
              <a:buNone/>
            </a:pPr>
            <a:endParaRPr sz="1400"/>
          </a:p>
        </p:txBody>
      </p:sp>
      <p:graphicFrame>
        <p:nvGraphicFramePr>
          <p:cNvPr id="98" name="Google Shape;98;p7"/>
          <p:cNvGraphicFramePr/>
          <p:nvPr/>
        </p:nvGraphicFramePr>
        <p:xfrm>
          <a:off x="237750" y="1123913"/>
          <a:ext cx="7239000" cy="1752450"/>
        </p:xfrm>
        <a:graphic>
          <a:graphicData uri="http://schemas.openxmlformats.org/drawingml/2006/table">
            <a:tbl>
              <a:tblPr>
                <a:noFill/>
                <a:tableStyleId>{051880AD-994F-483D-8D9D-A3D93954D699}</a:tableStyleId>
              </a:tblPr>
              <a:tblGrid>
                <a:gridCol w="390750"/>
                <a:gridCol w="6848250"/>
              </a:tblGrid>
              <a:tr h="28822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1</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&gt;&gt;&gt; list1 = [11, 33]</a:t>
                      </a:r>
                      <a:endParaRPr sz="1100" u="none" strike="noStrike" cap="none"/>
                    </a:p>
                  </a:txBody>
                  <a:tcPr marL="91425" marR="91425" marT="91425" marB="91425"/>
                </a:tc>
              </a:tr>
              <a:tr h="2854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2</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&gt;&gt;&gt; list2 = [1, 9]</a:t>
                      </a:r>
                      <a:endParaRPr sz="1100" u="none" strike="noStrike" cap="none"/>
                    </a:p>
                  </a:txBody>
                  <a:tcPr marL="91425" marR="91425" marT="91425" marB="91425"/>
                </a:tc>
              </a:tr>
              <a:tr h="2854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3</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&gt;&gt;&gt; list3 = list1 + list2</a:t>
                      </a:r>
                      <a:endParaRPr sz="1100" u="none" strike="noStrike" cap="none"/>
                    </a:p>
                  </a:txBody>
                  <a:tcPr marL="91425" marR="91425" marT="91425" marB="91425"/>
                </a:tc>
              </a:tr>
              <a:tr h="2854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4</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&gt;&gt;&gt; list3</a:t>
                      </a:r>
                      <a:endParaRPr sz="1100" u="none" strike="noStrike" cap="none"/>
                    </a:p>
                  </a:txBody>
                  <a:tcPr marL="91425" marR="91425" marT="91425" marB="91425"/>
                </a:tc>
              </a:tr>
              <a:tr h="2854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5</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[11, 33, 1, 9]</a:t>
                      </a:r>
                      <a:endParaRPr sz="1100" u="none" strike="noStrike" cap="none"/>
                    </a:p>
                  </a:txBody>
                  <a:tcPr marL="91425" marR="91425" marT="91425" marB="91425"/>
                </a:tc>
              </a:tr>
            </a:tbl>
          </a:graphicData>
        </a:graphic>
      </p:graphicFrame>
      <p:graphicFrame>
        <p:nvGraphicFramePr>
          <p:cNvPr id="99" name="Google Shape;99;p7"/>
          <p:cNvGraphicFramePr/>
          <p:nvPr/>
        </p:nvGraphicFramePr>
        <p:xfrm>
          <a:off x="237750" y="3402775"/>
          <a:ext cx="7239000" cy="1524000"/>
        </p:xfrm>
        <a:graphic>
          <a:graphicData uri="http://schemas.openxmlformats.org/drawingml/2006/table">
            <a:tbl>
              <a:tblPr>
                <a:noFill/>
                <a:tableStyleId>{051880AD-994F-483D-8D9D-A3D93954D699}</a:tableStyleId>
              </a:tblPr>
              <a:tblGrid>
                <a:gridCol w="390750"/>
                <a:gridCol w="6848250"/>
              </a:tblGrid>
              <a:tr h="38100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1</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&gt;&gt;&gt; list4 = [1, 2, 3, 4]</a:t>
                      </a:r>
                      <a:endParaRPr sz="11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2</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&gt;&gt;&gt; list5 = list4 * 3</a:t>
                      </a:r>
                      <a:endParaRPr sz="11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3</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&gt;&gt;&gt; list5</a:t>
                      </a:r>
                      <a:endParaRPr sz="11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4</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[1, 2, 3, 4, 1, 2, 3, 4, 1, 2, 3, 4]</a:t>
                      </a:r>
                      <a:endParaRPr sz="1100" u="none" strike="noStrike" cap="none"/>
                    </a:p>
                  </a:txBody>
                  <a:tcPr marL="91425" marR="91425" marT="91425" marB="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a:xfrm>
            <a:off x="311700" y="642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Commonly used list methods with return type #</a:t>
            </a:r>
            <a:endParaRPr/>
          </a:p>
          <a:p>
            <a:pPr marL="0" lvl="0" indent="0" algn="l" rtl="0">
              <a:lnSpc>
                <a:spcPct val="100000"/>
              </a:lnSpc>
              <a:spcBef>
                <a:spcPts val="0"/>
              </a:spcBef>
              <a:spcAft>
                <a:spcPts val="0"/>
              </a:spcAft>
              <a:buSzPct val="111111"/>
              <a:buNone/>
            </a:pPr>
            <a:endParaRPr/>
          </a:p>
        </p:txBody>
      </p:sp>
      <p:graphicFrame>
        <p:nvGraphicFramePr>
          <p:cNvPr id="105" name="Google Shape;105;p8"/>
          <p:cNvGraphicFramePr/>
          <p:nvPr/>
        </p:nvGraphicFramePr>
        <p:xfrm>
          <a:off x="235500" y="1017650"/>
          <a:ext cx="8588400" cy="4055780"/>
        </p:xfrm>
        <a:graphic>
          <a:graphicData uri="http://schemas.openxmlformats.org/drawingml/2006/table">
            <a:tbl>
              <a:tblPr>
                <a:noFill/>
                <a:tableStyleId>{051880AD-994F-483D-8D9D-A3D93954D699}</a:tableStyleId>
              </a:tblPr>
              <a:tblGrid>
                <a:gridCol w="2347100"/>
                <a:gridCol w="6241300"/>
              </a:tblGrid>
              <a:tr h="275025">
                <a:tc>
                  <a:txBody>
                    <a:bodyPr/>
                    <a:lstStyle/>
                    <a:p>
                      <a:pPr marL="0" marR="0" lvl="0" indent="0" algn="l" rtl="0">
                        <a:lnSpc>
                          <a:spcPct val="142857"/>
                        </a:lnSpc>
                        <a:spcBef>
                          <a:spcPts val="0"/>
                        </a:spcBef>
                        <a:spcAft>
                          <a:spcPts val="0"/>
                        </a:spcAft>
                        <a:buClr>
                          <a:srgbClr val="000000"/>
                        </a:buClr>
                        <a:buSzPts val="1200"/>
                        <a:buFont typeface="Arial"/>
                        <a:buNone/>
                      </a:pPr>
                      <a:r>
                        <a:rPr lang="en" sz="1200" b="1" u="none" strike="noStrike" cap="none">
                          <a:solidFill>
                            <a:srgbClr val="333333"/>
                          </a:solidFill>
                        </a:rPr>
                        <a:t>Method name</a:t>
                      </a:r>
                      <a:endParaRPr sz="1200" b="1" u="none" strike="noStrike" cap="none">
                        <a:solidFill>
                          <a:srgbClr val="333333"/>
                        </a:solidFill>
                      </a:endParaRPr>
                    </a:p>
                  </a:txBody>
                  <a:tcPr marL="47625" marR="47625" marT="47625" marB="476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t>Description</a:t>
                      </a:r>
                      <a:endParaRPr sz="12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774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append(x:object):None</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Adds an element x to the end of the list and returns None.</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3825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count(x:object):int	</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Returns the number of times element x appears in the list.</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122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extend(l:list):None	</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Appends all the elements in l to the list and returns None.</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845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index(x: object):int 	</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Returns the index of the first occurrence of element x in the list</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007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insert(index: int, x: object):None</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Inserts an element x at a given index. Note that the first element in the list has index 0 and returns None.</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629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remove(x:object):None </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Removes the first occurrence of element x from the list and returns None</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24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reverse():None 	</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Reverse the list and returns None</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24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sort(): None 	</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Sorts the elements in the list in ascending order and returns None.</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738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pop(i): object </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t>Removes the element at the given position and returns it. The parameter i is optional. If it is not specified, pop() removes and returns the last element in the list.</a:t>
                      </a:r>
                      <a:endParaRPr sz="12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Python Tuples</a:t>
            </a:r>
            <a:endParaRPr/>
          </a:p>
          <a:p>
            <a:pPr marL="0" lvl="0" indent="0" algn="l" rtl="0">
              <a:lnSpc>
                <a:spcPct val="100000"/>
              </a:lnSpc>
              <a:spcBef>
                <a:spcPts val="0"/>
              </a:spcBef>
              <a:spcAft>
                <a:spcPts val="0"/>
              </a:spcAft>
              <a:buSzPct val="111111"/>
              <a:buNone/>
            </a:pPr>
            <a:endParaRPr/>
          </a:p>
        </p:txBody>
      </p:sp>
      <p:sp>
        <p:nvSpPr>
          <p:cNvPr id="111" name="Google Shape;111;p9"/>
          <p:cNvSpPr txBox="1">
            <a:spLocks noGrp="1"/>
          </p:cNvSpPr>
          <p:nvPr>
            <p:ph type="body" idx="1"/>
          </p:nvPr>
        </p:nvSpPr>
        <p:spPr>
          <a:xfrm>
            <a:off x="311700" y="1228675"/>
            <a:ext cx="8520600" cy="150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In Python Tuples are very similar to lists, but once a tuple is created, you cannot add, delete, replace, or reorder elements.</a:t>
            </a: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0"/>
              </a:spcAft>
              <a:buSzPts val="1800"/>
              <a:buNone/>
            </a:pPr>
            <a:r>
              <a:rPr lang="en" sz="1400" b="1">
                <a:solidFill>
                  <a:srgbClr val="FF0000"/>
                </a:solidFill>
                <a:latin typeface="Arial"/>
                <a:ea typeface="Arial"/>
                <a:cs typeface="Arial"/>
                <a:sym typeface="Arial"/>
              </a:rPr>
              <a:t>Note: Tuples are immutable.</a:t>
            </a:r>
            <a:endParaRPr sz="1400" b="1">
              <a:solidFill>
                <a:srgbClr val="FF0000"/>
              </a:solidFill>
              <a:latin typeface="Arial"/>
              <a:ea typeface="Arial"/>
              <a:cs typeface="Arial"/>
              <a:sym typeface="Arial"/>
            </a:endParaRPr>
          </a:p>
          <a:p>
            <a:pPr marL="0" marR="330200" lvl="0" indent="0" algn="l" rtl="0">
              <a:lnSpc>
                <a:spcPct val="115000"/>
              </a:lnSpc>
              <a:spcBef>
                <a:spcPts val="1800"/>
              </a:spcBef>
              <a:spcAft>
                <a:spcPts val="0"/>
              </a:spcAft>
              <a:buSzPts val="1800"/>
              <a:buNone/>
            </a:pPr>
            <a:endParaRPr sz="1400">
              <a:solidFill>
                <a:srgbClr val="468847"/>
              </a:solidFill>
              <a:highlight>
                <a:srgbClr val="DFF0D8"/>
              </a:highlight>
              <a:latin typeface="Arial"/>
              <a:ea typeface="Arial"/>
              <a:cs typeface="Arial"/>
              <a:sym typeface="Arial"/>
            </a:endParaRPr>
          </a:p>
          <a:p>
            <a:pPr marL="0" lvl="0" indent="0" algn="l" rtl="0">
              <a:lnSpc>
                <a:spcPct val="115000"/>
              </a:lnSpc>
              <a:spcBef>
                <a:spcPts val="1800"/>
              </a:spcBef>
              <a:spcAft>
                <a:spcPts val="0"/>
              </a:spcAft>
              <a:buSzPts val="1800"/>
              <a:buNone/>
            </a:pPr>
            <a:endParaRPr sz="1400">
              <a:solidFill>
                <a:srgbClr val="333333"/>
              </a:solidFill>
              <a:highlight>
                <a:srgbClr val="FFFFFF"/>
              </a:highlight>
              <a:latin typeface="Arial"/>
              <a:ea typeface="Arial"/>
              <a:cs typeface="Arial"/>
              <a:sym typeface="Arial"/>
            </a:endParaRPr>
          </a:p>
          <a:p>
            <a:pPr marL="0" lvl="0" indent="0" algn="l" rtl="0">
              <a:lnSpc>
                <a:spcPct val="115000"/>
              </a:lnSpc>
              <a:spcBef>
                <a:spcPts val="1800"/>
              </a:spcBef>
              <a:spcAft>
                <a:spcPts val="1200"/>
              </a:spcAft>
              <a:buSzPts val="1800"/>
              <a:buNone/>
            </a:pPr>
            <a:endParaRPr sz="1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10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fade">
                                      <p:cBhvr>
                                        <p:cTn id="12" dur="10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Effect transition="in" filter="fade">
                                      <p:cBhvr>
                                        <p:cTn id="17" dur="1000"/>
                                        <p:tgtEl>
                                          <p:spTgt spid="1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1">
                                            <p:txEl>
                                              <p:pRg st="3" end="3"/>
                                            </p:txEl>
                                          </p:spTgt>
                                        </p:tgtEl>
                                        <p:attrNameLst>
                                          <p:attrName>style.visibility</p:attrName>
                                        </p:attrNameLst>
                                      </p:cBhvr>
                                      <p:to>
                                        <p:strVal val="visible"/>
                                      </p:to>
                                    </p:set>
                                    <p:animEffect transition="in" filter="fade">
                                      <p:cBhvr>
                                        <p:cTn id="22" dur="1000"/>
                                        <p:tgtEl>
                                          <p:spTgt spid="1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1">
                                            <p:txEl>
                                              <p:pRg st="4" end="4"/>
                                            </p:txEl>
                                          </p:spTgt>
                                        </p:tgtEl>
                                        <p:attrNameLst>
                                          <p:attrName>style.visibility</p:attrName>
                                        </p:attrNameLst>
                                      </p:cBhvr>
                                      <p:to>
                                        <p:strVal val="visible"/>
                                      </p:to>
                                    </p:set>
                                    <p:animEffect transition="in" filter="fade">
                                      <p:cBhvr>
                                        <p:cTn id="27" dur="1000"/>
                                        <p:tgtEl>
                                          <p:spTgt spid="1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1753</Words>
  <Application>Microsoft Office PowerPoint</Application>
  <PresentationFormat>On-screen Show (16:9)</PresentationFormat>
  <Paragraphs>336</Paragraphs>
  <Slides>27</Slides>
  <Notes>27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Amatic SC</vt:lpstr>
      <vt:lpstr>Source Code Pro</vt:lpstr>
      <vt:lpstr>Courier New</vt:lpstr>
      <vt:lpstr>Roboto</vt:lpstr>
      <vt:lpstr>Beach Day</vt:lpstr>
      <vt:lpstr>Python Basics</vt:lpstr>
      <vt:lpstr>Objectives</vt:lpstr>
      <vt:lpstr>Python Lists </vt:lpstr>
      <vt:lpstr>Slide 4</vt:lpstr>
      <vt:lpstr>Common List Operations # </vt:lpstr>
      <vt:lpstr>List slicing # </vt:lpstr>
      <vt:lpstr>+ and * operators in list # </vt:lpstr>
      <vt:lpstr>Commonly used list methods with return type # </vt:lpstr>
      <vt:lpstr>Python Tuples </vt:lpstr>
      <vt:lpstr>Creating a tuple #   TRY IT  </vt:lpstr>
      <vt:lpstr>Tuples functions # </vt:lpstr>
      <vt:lpstr>Slicing tuples #  </vt:lpstr>
      <vt:lpstr>in and not in operator # </vt:lpstr>
      <vt:lpstr>Python Dictionaries </vt:lpstr>
      <vt:lpstr>Creating a Dictionary # </vt:lpstr>
      <vt:lpstr>Retrieving, modifying and adding elements in the dictionary # </vt:lpstr>
      <vt:lpstr>Deleting Items from the dictionary # </vt:lpstr>
      <vt:lpstr>Looping items in the dictionary # </vt:lpstr>
      <vt:lpstr>Find the length of the dictionary # </vt:lpstr>
      <vt:lpstr>in or not in operators # </vt:lpstr>
      <vt:lpstr>Equality Tests in dictionary # </vt:lpstr>
      <vt:lpstr>Dictionary methods # </vt:lpstr>
      <vt:lpstr>Python sets</vt:lpstr>
      <vt:lpstr>CONT.</vt:lpstr>
      <vt:lpstr>CONT.</vt:lpstr>
      <vt:lpstr>CONT.</vt:lpstr>
      <vt:lpstr>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cp:lastModifiedBy>e6430</cp:lastModifiedBy>
  <cp:revision>4</cp:revision>
  <dcterms:modified xsi:type="dcterms:W3CDTF">2023-02-24T17:16:56Z</dcterms:modified>
</cp:coreProperties>
</file>