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Amatic SC"/>
      <p:regular r:id="rId41"/>
      <p:bold r:id="rId42"/>
    </p:embeddedFont>
    <p:embeddedFont>
      <p:font typeface="Source Code Pr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23FCB3-B429-4997-ABCF-15234EA3D413}">
  <a:tblStyle styleId="{0823FCB3-B429-4997-ABCF-15234EA3D4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45A454E-8109-4237-BCA9-44EF58D7EBF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AmaticSC-bold.fntdata"/><Relationship Id="rId41" Type="http://schemas.openxmlformats.org/officeDocument/2006/relationships/font" Target="fonts/AmaticSC-regular.fntdata"/><Relationship Id="rId22" Type="http://schemas.openxmlformats.org/officeDocument/2006/relationships/slide" Target="slides/slide16.xml"/><Relationship Id="rId44" Type="http://schemas.openxmlformats.org/officeDocument/2006/relationships/font" Target="fonts/SourceCodePro-bold.fntdata"/><Relationship Id="rId21" Type="http://schemas.openxmlformats.org/officeDocument/2006/relationships/slide" Target="slides/slide15.xml"/><Relationship Id="rId43" Type="http://schemas.openxmlformats.org/officeDocument/2006/relationships/font" Target="fonts/SourceCodePro-regular.fntdata"/><Relationship Id="rId24" Type="http://schemas.openxmlformats.org/officeDocument/2006/relationships/slide" Target="slides/slide18.xml"/><Relationship Id="rId46" Type="http://schemas.openxmlformats.org/officeDocument/2006/relationships/font" Target="fonts/SourceCodePro-boldItalic.fntdata"/><Relationship Id="rId23" Type="http://schemas.openxmlformats.org/officeDocument/2006/relationships/slide" Target="slides/slide17.xml"/><Relationship Id="rId45"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bf368e96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bf368e96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9f8f8087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9f8f8087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9f8f8087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9f8f8087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9f8f8087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9f8f8087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9f8f8087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9f8f8087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9f8f8087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9f8f8087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9f8f8087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9f8f8087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9f8f8087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9f8f8087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9f8f8087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9f8f8087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9f8f8087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9f8f8087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9f8f8087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9f8f8087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f368e96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f368e96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9f8f8087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9f8f8087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9f8f8087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9f8f8087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9f8f8087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9f8f8087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9f8f8087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9f8f8087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9f8f8087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9f8f8087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9f8f8087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9f8f8087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9f8f8087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9f8f8087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9f8f8087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9f8f8087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9f8f8087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9f8f8087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9f8f8087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9f8f8087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9f8f808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9f8f808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9f8f8087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9f8f8087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9f8f8087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9f8f8087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9f8f8087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9f8f8087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9f8f8087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9f8f8087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9f8f8087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9f8f8087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9f8f8087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9f8f8087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9f8f808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9f8f808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9f8f8087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9f8f8087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9f8f808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9f8f808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9f8f8087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9f8f8087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9f8f8087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9f8f8087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pl.it/languages/python3" TargetMode="External"/><Relationship Id="rId4" Type="http://schemas.openxmlformats.org/officeDocument/2006/relationships/hyperlink" Target="https://repl.it/languages/python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repl.it/languages/python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repl.it/languages/python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repl.it/languages/python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repl.it/languages/python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repl.it/languages/python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repl.it/languages/python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repl.it/languages/python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repl.it/languages/python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repl.it/languages/python3" TargetMode="External"/><Relationship Id="rId4" Type="http://schemas.openxmlformats.org/officeDocument/2006/relationships/hyperlink" Target="https://repl.it/languages/python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repl.it/languages/python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repl.it/languages/python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repl.it/languages/python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epl.it/languages/python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repl.it/languages/python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repl.it/languages/python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epl.it/languages/python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Python Basics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Course 4- Coursera Week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range(a, b) Function #</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228675"/>
            <a:ext cx="8520600" cy="6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latin typeface="Arial"/>
                <a:ea typeface="Arial"/>
                <a:cs typeface="Arial"/>
                <a:sym typeface="Arial"/>
              </a:rPr>
              <a:t>The </a:t>
            </a:r>
            <a:r>
              <a:rPr b="1" lang="en" sz="1400">
                <a:solidFill>
                  <a:srgbClr val="FF0000"/>
                </a:solidFill>
                <a:latin typeface="Arial"/>
                <a:ea typeface="Arial"/>
                <a:cs typeface="Arial"/>
                <a:sym typeface="Arial"/>
              </a:rPr>
              <a:t>range(a, b)</a:t>
            </a:r>
            <a:r>
              <a:rPr lang="en" sz="1400">
                <a:solidFill>
                  <a:srgbClr val="333333"/>
                </a:solidFill>
                <a:latin typeface="Arial"/>
                <a:ea typeface="Arial"/>
                <a:cs typeface="Arial"/>
                <a:sym typeface="Arial"/>
              </a:rPr>
              <a:t> functions returns sequence of integers from </a:t>
            </a:r>
            <a:r>
              <a:rPr b="1" lang="en" sz="1400">
                <a:solidFill>
                  <a:srgbClr val="FF0000"/>
                </a:solidFill>
                <a:latin typeface="Arial"/>
                <a:ea typeface="Arial"/>
                <a:cs typeface="Arial"/>
                <a:sym typeface="Arial"/>
              </a:rPr>
              <a:t>a</a:t>
            </a:r>
            <a:r>
              <a:rPr lang="en" sz="1400">
                <a:solidFill>
                  <a:srgbClr val="333333"/>
                </a:solidFill>
                <a:latin typeface="Arial"/>
                <a:ea typeface="Arial"/>
                <a:cs typeface="Arial"/>
                <a:sym typeface="Arial"/>
              </a:rPr>
              <a:t>, </a:t>
            </a:r>
            <a:r>
              <a:rPr b="1" lang="en" sz="1400">
                <a:solidFill>
                  <a:srgbClr val="FF0000"/>
                </a:solidFill>
                <a:latin typeface="Arial"/>
                <a:ea typeface="Arial"/>
                <a:cs typeface="Arial"/>
                <a:sym typeface="Arial"/>
              </a:rPr>
              <a:t>a + 1</a:t>
            </a:r>
            <a:r>
              <a:rPr lang="en" sz="1400">
                <a:solidFill>
                  <a:srgbClr val="333333"/>
                </a:solidFill>
                <a:latin typeface="Arial"/>
                <a:ea typeface="Arial"/>
                <a:cs typeface="Arial"/>
                <a:sym typeface="Arial"/>
              </a:rPr>
              <a:t>,</a:t>
            </a:r>
            <a:r>
              <a:rPr b="1" lang="en" sz="1400">
                <a:solidFill>
                  <a:srgbClr val="FF0000"/>
                </a:solidFill>
                <a:latin typeface="Arial"/>
                <a:ea typeface="Arial"/>
                <a:cs typeface="Arial"/>
                <a:sym typeface="Arial"/>
              </a:rPr>
              <a:t> a+ 2</a:t>
            </a:r>
            <a:r>
              <a:rPr lang="en" sz="1400">
                <a:solidFill>
                  <a:srgbClr val="333333"/>
                </a:solidFill>
                <a:latin typeface="Arial"/>
                <a:ea typeface="Arial"/>
                <a:cs typeface="Arial"/>
                <a:sym typeface="Arial"/>
              </a:rPr>
              <a:t> .... , </a:t>
            </a:r>
            <a:r>
              <a:rPr b="1" lang="en" sz="1400">
                <a:solidFill>
                  <a:srgbClr val="FF0000"/>
                </a:solidFill>
                <a:latin typeface="Arial"/>
                <a:ea typeface="Arial"/>
                <a:cs typeface="Arial"/>
                <a:sym typeface="Arial"/>
              </a:rPr>
              <a:t>b - 2</a:t>
            </a:r>
            <a:r>
              <a:rPr lang="en" sz="1400">
                <a:solidFill>
                  <a:srgbClr val="333333"/>
                </a:solidFill>
                <a:latin typeface="Arial"/>
                <a:ea typeface="Arial"/>
                <a:cs typeface="Arial"/>
                <a:sym typeface="Arial"/>
              </a:rPr>
              <a:t>,</a:t>
            </a:r>
            <a:r>
              <a:rPr b="1" lang="en" sz="1400">
                <a:solidFill>
                  <a:srgbClr val="FF0000"/>
                </a:solidFill>
                <a:latin typeface="Arial"/>
                <a:ea typeface="Arial"/>
                <a:cs typeface="Arial"/>
                <a:sym typeface="Arial"/>
              </a:rPr>
              <a:t> b - 1</a:t>
            </a:r>
            <a:r>
              <a:rPr lang="en" sz="1400">
                <a:solidFill>
                  <a:srgbClr val="333333"/>
                </a:solidFill>
                <a:latin typeface="Arial"/>
                <a:ea typeface="Arial"/>
                <a:cs typeface="Arial"/>
                <a:sym typeface="Arial"/>
              </a:rPr>
              <a:t>. </a:t>
            </a:r>
            <a:endParaRPr sz="1400">
              <a:solidFill>
                <a:srgbClr val="333333"/>
              </a:solidFill>
              <a:latin typeface="Arial"/>
              <a:ea typeface="Arial"/>
              <a:cs typeface="Arial"/>
              <a:sym typeface="Arial"/>
            </a:endParaRPr>
          </a:p>
          <a:p>
            <a:pPr indent="0" lvl="0" marL="0" rtl="0" algn="just">
              <a:lnSpc>
                <a:spcPct val="150000"/>
              </a:lnSpc>
              <a:spcBef>
                <a:spcPts val="18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graphicFrame>
        <p:nvGraphicFramePr>
          <p:cNvPr id="115" name="Google Shape;115;p22"/>
          <p:cNvGraphicFramePr/>
          <p:nvPr/>
        </p:nvGraphicFramePr>
        <p:xfrm>
          <a:off x="408150" y="2114550"/>
          <a:ext cx="3000000" cy="3000000"/>
        </p:xfrm>
        <a:graphic>
          <a:graphicData uri="http://schemas.openxmlformats.org/drawingml/2006/table">
            <a:tbl>
              <a:tblPr>
                <a:noFill/>
                <a:tableStyleId>{0823FCB3-B429-4997-ABCF-15234EA3D413}</a:tableStyleId>
              </a:tblPr>
              <a:tblGrid>
                <a:gridCol w="382850"/>
                <a:gridCol w="6856150"/>
              </a:tblGrid>
              <a:tr h="381000">
                <a:tc>
                  <a:txBody>
                    <a:bodyPr/>
                    <a:lstStyle/>
                    <a:p>
                      <a:pPr indent="0" lvl="0" marL="0" rtl="0" algn="l">
                        <a:spcBef>
                          <a:spcPts val="0"/>
                        </a:spcBef>
                        <a:spcAft>
                          <a:spcPts val="0"/>
                        </a:spcAft>
                        <a:buNone/>
                      </a:pPr>
                      <a:r>
                        <a:rPr lang="en" sz="1700"/>
                        <a:t>1</a:t>
                      </a:r>
                      <a:endParaRPr sz="1700"/>
                    </a:p>
                  </a:txBody>
                  <a:tcPr marT="91425" marB="91425" marR="91425" marL="91425"/>
                </a:tc>
                <a:tc>
                  <a:txBody>
                    <a:bodyPr/>
                    <a:lstStyle/>
                    <a:p>
                      <a:pPr indent="0" lvl="0" marL="0" rtl="0" algn="l">
                        <a:spcBef>
                          <a:spcPts val="0"/>
                        </a:spcBef>
                        <a:spcAft>
                          <a:spcPts val="0"/>
                        </a:spcAft>
                        <a:buNone/>
                      </a:pPr>
                      <a:r>
                        <a:rPr b="1" lang="en" sz="1350">
                          <a:solidFill>
                            <a:srgbClr val="008000"/>
                          </a:solidFill>
                        </a:rPr>
                        <a:t>for</a:t>
                      </a:r>
                      <a:r>
                        <a:rPr lang="en" sz="1350">
                          <a:solidFill>
                            <a:srgbClr val="333333"/>
                          </a:solidFill>
                        </a:rPr>
                        <a:t> i </a:t>
                      </a:r>
                      <a:r>
                        <a:rPr b="1" lang="en" sz="1350">
                          <a:solidFill>
                            <a:srgbClr val="AA22FF"/>
                          </a:solidFill>
                        </a:rPr>
                        <a:t>in</a:t>
                      </a:r>
                      <a:r>
                        <a:rPr lang="en" sz="1350">
                          <a:solidFill>
                            <a:srgbClr val="333333"/>
                          </a:solidFill>
                        </a:rPr>
                        <a:t> </a:t>
                      </a:r>
                      <a:r>
                        <a:rPr b="1" lang="en" sz="1350">
                          <a:solidFill>
                            <a:srgbClr val="008000"/>
                          </a:solidFill>
                        </a:rPr>
                        <a:t>range</a:t>
                      </a:r>
                      <a:r>
                        <a:rPr lang="en" sz="1350">
                          <a:solidFill>
                            <a:srgbClr val="333333"/>
                          </a:solidFill>
                        </a:rPr>
                        <a:t>(</a:t>
                      </a:r>
                      <a:r>
                        <a:rPr lang="en" sz="1350">
                          <a:solidFill>
                            <a:schemeClr val="dk2"/>
                          </a:solidFill>
                        </a:rPr>
                        <a:t>1</a:t>
                      </a:r>
                      <a:r>
                        <a:rPr lang="en" sz="1350">
                          <a:solidFill>
                            <a:srgbClr val="333333"/>
                          </a:solidFill>
                        </a:rPr>
                        <a:t>, </a:t>
                      </a:r>
                      <a:r>
                        <a:rPr lang="en" sz="1350">
                          <a:solidFill>
                            <a:schemeClr val="dk2"/>
                          </a:solidFill>
                        </a:rPr>
                        <a:t>10</a:t>
                      </a:r>
                      <a:r>
                        <a:rPr lang="en" sz="1350">
                          <a:solidFill>
                            <a:srgbClr val="333333"/>
                          </a:solidFill>
                        </a:rPr>
                        <a:t>):</a:t>
                      </a:r>
                      <a:endParaRPr sz="1700"/>
                    </a:p>
                  </a:txBody>
                  <a:tcPr marT="91425" marB="91425" marR="91425" marL="91425"/>
                </a:tc>
              </a:tr>
              <a:tr h="381000">
                <a:tc>
                  <a:txBody>
                    <a:bodyPr/>
                    <a:lstStyle/>
                    <a:p>
                      <a:pPr indent="0" lvl="0" marL="0" rtl="0" algn="l">
                        <a:spcBef>
                          <a:spcPts val="0"/>
                        </a:spcBef>
                        <a:spcAft>
                          <a:spcPts val="0"/>
                        </a:spcAft>
                        <a:buNone/>
                      </a:pPr>
                      <a:r>
                        <a:rPr lang="en" sz="1700"/>
                        <a:t>2</a:t>
                      </a:r>
                      <a:endParaRPr sz="1700"/>
                    </a:p>
                  </a:txBody>
                  <a:tcPr marT="91425" marB="91425" marR="91425" marL="91425"/>
                </a:tc>
                <a:tc>
                  <a:txBody>
                    <a:bodyPr/>
                    <a:lstStyle/>
                    <a:p>
                      <a:pPr indent="0" lvl="0" marL="0" rtl="0" algn="l">
                        <a:spcBef>
                          <a:spcPts val="0"/>
                        </a:spcBef>
                        <a:spcAft>
                          <a:spcPts val="0"/>
                        </a:spcAft>
                        <a:buNone/>
                      </a:pPr>
                      <a:r>
                        <a:rPr lang="en" sz="1350">
                          <a:solidFill>
                            <a:srgbClr val="333333"/>
                          </a:solidFill>
                        </a:rPr>
                        <a:t>    </a:t>
                      </a:r>
                      <a:r>
                        <a:rPr b="1" lang="en" sz="1350">
                          <a:solidFill>
                            <a:srgbClr val="0000FF"/>
                          </a:solidFill>
                        </a:rPr>
                        <a:t>print</a:t>
                      </a:r>
                      <a:r>
                        <a:rPr lang="en" sz="1350">
                          <a:solidFill>
                            <a:srgbClr val="333333"/>
                          </a:solidFill>
                        </a:rPr>
                        <a:t>(i)</a:t>
                      </a:r>
                      <a:endParaRPr sz="1500">
                        <a:solidFill>
                          <a:srgbClr val="333333"/>
                        </a:solidFill>
                      </a:endParaRPr>
                    </a:p>
                  </a:txBody>
                  <a:tcPr marT="91425" marB="91425" marR="91425" marL="91425"/>
                </a:tc>
              </a:tr>
            </a:tbl>
          </a:graphicData>
        </a:graphic>
      </p:graphicFrame>
      <p:sp>
        <p:nvSpPr>
          <p:cNvPr id="116" name="Google Shape;116;p22"/>
          <p:cNvSpPr txBox="1"/>
          <p:nvPr/>
        </p:nvSpPr>
        <p:spPr>
          <a:xfrm>
            <a:off x="241275" y="3102575"/>
            <a:ext cx="8301600" cy="723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lang="en"/>
              <a:t>Another way, </a:t>
            </a:r>
            <a:r>
              <a:rPr b="1" lang="en" u="sng">
                <a:solidFill>
                  <a:schemeClr val="accent5"/>
                </a:solidFill>
                <a:highlight>
                  <a:srgbClr val="FFFFFF"/>
                </a:highlight>
                <a:hlinkClick r:id="rId4">
                  <a:extLst>
                    <a:ext uri="{A12FA001-AC4F-418D-AE19-62706E023703}">
                      <ahyp:hlinkClr val="tx"/>
                    </a:ext>
                  </a:extLst>
                </a:hlinkClick>
              </a:rPr>
              <a:t>Try it</a:t>
            </a:r>
            <a:endParaRPr/>
          </a:p>
          <a:p>
            <a:pPr indent="0" lvl="0" marL="0" rtl="0" algn="l">
              <a:lnSpc>
                <a:spcPct val="115000"/>
              </a:lnSpc>
              <a:spcBef>
                <a:spcPts val="0"/>
              </a:spcBef>
              <a:spcAft>
                <a:spcPts val="1800"/>
              </a:spcAft>
              <a:buNone/>
            </a:pPr>
            <a:r>
              <a:rPr lang="en">
                <a:solidFill>
                  <a:srgbClr val="333333"/>
                </a:solidFill>
                <a:highlight>
                  <a:srgbClr val="FFFFFF"/>
                </a:highlight>
              </a:rPr>
              <a:t>You can also use the</a:t>
            </a:r>
            <a:r>
              <a:rPr b="1" lang="en">
                <a:solidFill>
                  <a:srgbClr val="FF0000"/>
                </a:solidFill>
              </a:rPr>
              <a:t> range()</a:t>
            </a:r>
            <a:r>
              <a:rPr lang="en">
                <a:solidFill>
                  <a:srgbClr val="333333"/>
                </a:solidFill>
                <a:highlight>
                  <a:srgbClr val="FFFFFF"/>
                </a:highlight>
              </a:rPr>
              <a:t> function by supplying only one argument like this:</a:t>
            </a:r>
            <a:endParaRPr/>
          </a:p>
        </p:txBody>
      </p:sp>
      <p:graphicFrame>
        <p:nvGraphicFramePr>
          <p:cNvPr id="117" name="Google Shape;117;p22"/>
          <p:cNvGraphicFramePr/>
          <p:nvPr/>
        </p:nvGraphicFramePr>
        <p:xfrm>
          <a:off x="408150" y="3943350"/>
          <a:ext cx="3000000" cy="3000000"/>
        </p:xfrm>
        <a:graphic>
          <a:graphicData uri="http://schemas.openxmlformats.org/drawingml/2006/table">
            <a:tbl>
              <a:tblPr>
                <a:noFill/>
                <a:tableStyleId>{0823FCB3-B429-4997-ABCF-15234EA3D413}</a:tableStyleId>
              </a:tblPr>
              <a:tblGrid>
                <a:gridCol w="382850"/>
                <a:gridCol w="6856150"/>
              </a:tblGrid>
              <a:tr h="381000">
                <a:tc>
                  <a:txBody>
                    <a:bodyPr/>
                    <a:lstStyle/>
                    <a:p>
                      <a:pPr indent="0" lvl="0" marL="0" rtl="0" algn="l">
                        <a:spcBef>
                          <a:spcPts val="0"/>
                        </a:spcBef>
                        <a:spcAft>
                          <a:spcPts val="0"/>
                        </a:spcAft>
                        <a:buNone/>
                      </a:pPr>
                      <a:r>
                        <a:rPr lang="en" sz="1700"/>
                        <a:t>1</a:t>
                      </a:r>
                      <a:endParaRPr sz="1700"/>
                    </a:p>
                  </a:txBody>
                  <a:tcPr marT="91425" marB="91425" marR="91425" marL="91425"/>
                </a:tc>
                <a:tc>
                  <a:txBody>
                    <a:bodyPr/>
                    <a:lstStyle/>
                    <a:p>
                      <a:pPr indent="0" lvl="0" marL="0" rtl="0" algn="l">
                        <a:spcBef>
                          <a:spcPts val="0"/>
                        </a:spcBef>
                        <a:spcAft>
                          <a:spcPts val="0"/>
                        </a:spcAft>
                        <a:buNone/>
                      </a:pPr>
                      <a:r>
                        <a:rPr b="1" lang="en" sz="1350">
                          <a:solidFill>
                            <a:srgbClr val="008000"/>
                          </a:solidFill>
                        </a:rPr>
                        <a:t>for</a:t>
                      </a:r>
                      <a:r>
                        <a:rPr lang="en" sz="1350">
                          <a:solidFill>
                            <a:srgbClr val="333333"/>
                          </a:solidFill>
                        </a:rPr>
                        <a:t> i </a:t>
                      </a:r>
                      <a:r>
                        <a:rPr b="1" lang="en" sz="1350">
                          <a:solidFill>
                            <a:srgbClr val="AA22FF"/>
                          </a:solidFill>
                        </a:rPr>
                        <a:t>in</a:t>
                      </a:r>
                      <a:r>
                        <a:rPr lang="en" sz="1350">
                          <a:solidFill>
                            <a:srgbClr val="333333"/>
                          </a:solidFill>
                        </a:rPr>
                        <a:t> </a:t>
                      </a:r>
                      <a:r>
                        <a:rPr b="1" lang="en" sz="1350">
                          <a:solidFill>
                            <a:srgbClr val="008000"/>
                          </a:solidFill>
                        </a:rPr>
                        <a:t>range</a:t>
                      </a:r>
                      <a:r>
                        <a:rPr lang="en" sz="1350">
                          <a:solidFill>
                            <a:srgbClr val="333333"/>
                          </a:solidFill>
                        </a:rPr>
                        <a:t>(</a:t>
                      </a:r>
                      <a:r>
                        <a:rPr lang="en" sz="1350">
                          <a:solidFill>
                            <a:schemeClr val="dk2"/>
                          </a:solidFill>
                        </a:rPr>
                        <a:t>10</a:t>
                      </a:r>
                      <a:r>
                        <a:rPr lang="en" sz="1350">
                          <a:solidFill>
                            <a:srgbClr val="333333"/>
                          </a:solidFill>
                        </a:rPr>
                        <a:t>):</a:t>
                      </a:r>
                      <a:endParaRPr sz="1700"/>
                    </a:p>
                  </a:txBody>
                  <a:tcPr marT="91425" marB="91425" marR="91425" marL="91425"/>
                </a:tc>
              </a:tr>
              <a:tr h="381000">
                <a:tc>
                  <a:txBody>
                    <a:bodyPr/>
                    <a:lstStyle/>
                    <a:p>
                      <a:pPr indent="0" lvl="0" marL="0" rtl="0" algn="l">
                        <a:spcBef>
                          <a:spcPts val="0"/>
                        </a:spcBef>
                        <a:spcAft>
                          <a:spcPts val="0"/>
                        </a:spcAft>
                        <a:buNone/>
                      </a:pPr>
                      <a:r>
                        <a:rPr lang="en" sz="1700"/>
                        <a:t>2</a:t>
                      </a:r>
                      <a:endParaRPr sz="1700"/>
                    </a:p>
                  </a:txBody>
                  <a:tcPr marT="91425" marB="91425" marR="91425" marL="91425"/>
                </a:tc>
                <a:tc>
                  <a:txBody>
                    <a:bodyPr/>
                    <a:lstStyle/>
                    <a:p>
                      <a:pPr indent="0" lvl="0" marL="0" rtl="0" algn="l">
                        <a:spcBef>
                          <a:spcPts val="0"/>
                        </a:spcBef>
                        <a:spcAft>
                          <a:spcPts val="0"/>
                        </a:spcAft>
                        <a:buNone/>
                      </a:pPr>
                      <a:r>
                        <a:rPr lang="en" sz="1350">
                          <a:solidFill>
                            <a:srgbClr val="333333"/>
                          </a:solidFill>
                        </a:rPr>
                        <a:t>    </a:t>
                      </a:r>
                      <a:r>
                        <a:rPr b="1" lang="en" sz="1350">
                          <a:solidFill>
                            <a:srgbClr val="0000FF"/>
                          </a:solidFill>
                        </a:rPr>
                        <a:t>print</a:t>
                      </a:r>
                      <a:r>
                        <a:rPr lang="en" sz="1350">
                          <a:solidFill>
                            <a:srgbClr val="333333"/>
                          </a:solidFill>
                        </a:rPr>
                        <a:t>(i)</a:t>
                      </a:r>
                      <a:endParaRPr sz="1500">
                        <a:solidFill>
                          <a:srgbClr val="333333"/>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133950" y="206625"/>
            <a:ext cx="8464500" cy="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latin typeface="Arial"/>
                <a:ea typeface="Arial"/>
                <a:cs typeface="Arial"/>
                <a:sym typeface="Arial"/>
              </a:rPr>
              <a:t>The </a:t>
            </a:r>
            <a:r>
              <a:rPr b="1" lang="en" sz="1400">
                <a:solidFill>
                  <a:srgbClr val="FF0000"/>
                </a:solidFill>
                <a:latin typeface="Arial"/>
                <a:ea typeface="Arial"/>
                <a:cs typeface="Arial"/>
                <a:sym typeface="Arial"/>
              </a:rPr>
              <a:t>range(a, b)</a:t>
            </a:r>
            <a:r>
              <a:rPr lang="en" sz="1400">
                <a:solidFill>
                  <a:srgbClr val="333333"/>
                </a:solidFill>
                <a:highlight>
                  <a:srgbClr val="FFFFFF"/>
                </a:highlight>
                <a:latin typeface="Arial"/>
                <a:ea typeface="Arial"/>
                <a:cs typeface="Arial"/>
                <a:sym typeface="Arial"/>
              </a:rPr>
              <a:t> function has an optional third parameter to specify the step size.</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400">
              <a:solidFill>
                <a:srgbClr val="000000"/>
              </a:solidFill>
              <a:latin typeface="Arial"/>
              <a:ea typeface="Arial"/>
              <a:cs typeface="Arial"/>
              <a:sym typeface="Arial"/>
            </a:endParaRPr>
          </a:p>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graphicFrame>
        <p:nvGraphicFramePr>
          <p:cNvPr id="123" name="Google Shape;123;p23"/>
          <p:cNvGraphicFramePr/>
          <p:nvPr/>
        </p:nvGraphicFramePr>
        <p:xfrm>
          <a:off x="419250" y="1567000"/>
          <a:ext cx="3000000" cy="3000000"/>
        </p:xfrm>
        <a:graphic>
          <a:graphicData uri="http://schemas.openxmlformats.org/drawingml/2006/table">
            <a:tbl>
              <a:tblPr>
                <a:noFill/>
                <a:tableStyleId>{0823FCB3-B429-4997-ABCF-15234EA3D413}</a:tableStyleId>
              </a:tblPr>
              <a:tblGrid>
                <a:gridCol w="382850"/>
                <a:gridCol w="68561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b="1" lang="en" sz="1350">
                          <a:solidFill>
                            <a:srgbClr val="008000"/>
                          </a:solidFill>
                        </a:rPr>
                        <a:t>for</a:t>
                      </a:r>
                      <a:r>
                        <a:rPr lang="en" sz="1050">
                          <a:solidFill>
                            <a:srgbClr val="333333"/>
                          </a:solidFill>
                        </a:rPr>
                        <a:t> i </a:t>
                      </a:r>
                      <a:r>
                        <a:rPr b="1" lang="en" sz="1050">
                          <a:solidFill>
                            <a:srgbClr val="AA22FF"/>
                          </a:solidFill>
                        </a:rPr>
                        <a:t>in</a:t>
                      </a:r>
                      <a:r>
                        <a:rPr lang="en" sz="1050">
                          <a:solidFill>
                            <a:srgbClr val="333333"/>
                          </a:solidFill>
                        </a:rPr>
                        <a:t> </a:t>
                      </a:r>
                      <a:r>
                        <a:rPr b="1" lang="en" sz="1350">
                          <a:solidFill>
                            <a:srgbClr val="008000"/>
                          </a:solidFill>
                        </a:rPr>
                        <a:t>range</a:t>
                      </a:r>
                      <a:r>
                        <a:rPr lang="en" sz="1050">
                          <a:solidFill>
                            <a:srgbClr val="333333"/>
                          </a:solidFill>
                        </a:rPr>
                        <a:t>(</a:t>
                      </a:r>
                      <a:r>
                        <a:rPr lang="en" sz="1050">
                          <a:solidFill>
                            <a:schemeClr val="dk2"/>
                          </a:solidFill>
                        </a:rPr>
                        <a:t>1</a:t>
                      </a:r>
                      <a:r>
                        <a:rPr lang="en" sz="1050">
                          <a:solidFill>
                            <a:srgbClr val="333333"/>
                          </a:solidFill>
                        </a:rPr>
                        <a:t>, </a:t>
                      </a:r>
                      <a:r>
                        <a:rPr lang="en" sz="1050">
                          <a:solidFill>
                            <a:schemeClr val="dk2"/>
                          </a:solidFill>
                        </a:rPr>
                        <a:t>20</a:t>
                      </a:r>
                      <a:r>
                        <a:rPr lang="en" sz="1050">
                          <a:solidFill>
                            <a:srgbClr val="333333"/>
                          </a:solidFill>
                        </a:rPr>
                        <a:t>, </a:t>
                      </a:r>
                      <a:r>
                        <a:rPr lang="en" sz="1050">
                          <a:solidFill>
                            <a:schemeClr val="dk2"/>
                          </a:solidFill>
                        </a:rPr>
                        <a:t>2</a:t>
                      </a:r>
                      <a:r>
                        <a:rPr lang="en" sz="1050">
                          <a:solidFill>
                            <a:srgbClr val="333333"/>
                          </a:solidFill>
                        </a:rPr>
                        <a:t>):</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print</a:t>
                      </a:r>
                      <a:r>
                        <a:rPr lang="en"/>
                        <a:t>(i)</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 #</a:t>
            </a:r>
            <a:endParaRPr/>
          </a:p>
          <a:p>
            <a:pPr indent="0" lvl="0" marL="0" rtl="0" algn="l">
              <a:spcBef>
                <a:spcPts val="0"/>
              </a:spcBef>
              <a:spcAft>
                <a:spcPts val="0"/>
              </a:spcAft>
              <a:buNone/>
            </a:pPr>
            <a:r>
              <a:t/>
            </a:r>
            <a:endParaRPr/>
          </a:p>
        </p:txBody>
      </p:sp>
      <p:sp>
        <p:nvSpPr>
          <p:cNvPr id="129" name="Google Shape;129;p24"/>
          <p:cNvSpPr txBox="1"/>
          <p:nvPr>
            <p:ph idx="1" type="body"/>
          </p:nvPr>
        </p:nvSpPr>
        <p:spPr>
          <a:xfrm>
            <a:off x="256150" y="1093850"/>
            <a:ext cx="8520600" cy="13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latin typeface="Arial"/>
                <a:ea typeface="Arial"/>
                <a:cs typeface="Arial"/>
                <a:sym typeface="Arial"/>
              </a:rPr>
              <a:t>Syntax:</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rPr b="1" lang="en" sz="1350">
                <a:solidFill>
                  <a:srgbClr val="008000"/>
                </a:solidFill>
                <a:latin typeface="Arial"/>
                <a:ea typeface="Arial"/>
                <a:cs typeface="Arial"/>
                <a:sym typeface="Arial"/>
              </a:rPr>
              <a:t>while</a:t>
            </a:r>
            <a:r>
              <a:rPr lang="en" sz="1350">
                <a:solidFill>
                  <a:srgbClr val="000000"/>
                </a:solidFill>
                <a:latin typeface="Arial"/>
                <a:ea typeface="Arial"/>
                <a:cs typeface="Arial"/>
                <a:sym typeface="Arial"/>
              </a:rPr>
              <a:t> condition:</a:t>
            </a:r>
            <a:endParaRPr sz="1350">
              <a:solidFill>
                <a:srgbClr val="000000"/>
              </a:solidFill>
              <a:latin typeface="Arial"/>
              <a:ea typeface="Arial"/>
              <a:cs typeface="Arial"/>
              <a:sym typeface="Arial"/>
            </a:endParaRPr>
          </a:p>
          <a:p>
            <a:pPr indent="0" lvl="0" marL="0" rtl="0" algn="l">
              <a:spcBef>
                <a:spcPts val="1800"/>
              </a:spcBef>
              <a:spcAft>
                <a:spcPts val="0"/>
              </a:spcAft>
              <a:buNone/>
            </a:pPr>
            <a:r>
              <a:rPr lang="en" sz="1350">
                <a:solidFill>
                  <a:srgbClr val="000000"/>
                </a:solidFill>
                <a:latin typeface="Arial"/>
                <a:ea typeface="Arial"/>
                <a:cs typeface="Arial"/>
                <a:sym typeface="Arial"/>
              </a:rPr>
              <a:t>    </a:t>
            </a:r>
            <a:r>
              <a:rPr i="1" lang="en" sz="1350">
                <a:solidFill>
                  <a:srgbClr val="408080"/>
                </a:solidFill>
                <a:latin typeface="Arial"/>
                <a:ea typeface="Arial"/>
                <a:cs typeface="Arial"/>
                <a:sym typeface="Arial"/>
              </a:rPr>
              <a:t># do something</a:t>
            </a:r>
            <a:endParaRPr i="1" sz="1350">
              <a:solidFill>
                <a:srgbClr val="408080"/>
              </a:solidFill>
              <a:latin typeface="Arial"/>
              <a:ea typeface="Arial"/>
              <a:cs typeface="Arial"/>
              <a:sym typeface="Arial"/>
            </a:endParaRPr>
          </a:p>
          <a:p>
            <a:pPr indent="0" lvl="0" marL="0" rtl="0" algn="l">
              <a:spcBef>
                <a:spcPts val="1800"/>
              </a:spcBef>
              <a:spcAft>
                <a:spcPts val="0"/>
              </a:spcAft>
              <a:buNone/>
            </a:pPr>
            <a:r>
              <a:rPr lang="en" sz="1400">
                <a:solidFill>
                  <a:srgbClr val="333333"/>
                </a:solidFill>
                <a:highlight>
                  <a:srgbClr val="FFFFFF"/>
                </a:highlight>
                <a:latin typeface="Arial"/>
                <a:ea typeface="Arial"/>
                <a:cs typeface="Arial"/>
                <a:sym typeface="Arial"/>
              </a:rPr>
              <a:t>The while loop keeps executing statements inside it until condition becomes false. After each iteration condition is checked and if it's True then once again statements inside the while loop will be executed.</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i="1" sz="1350">
              <a:solidFill>
                <a:srgbClr val="408080"/>
              </a:solidFill>
              <a:latin typeface="Arial"/>
              <a:ea typeface="Arial"/>
              <a:cs typeface="Arial"/>
              <a:sym typeface="Arial"/>
            </a:endParaRPr>
          </a:p>
          <a:p>
            <a:pPr indent="0" lvl="0" marL="88900" marR="88900" rtl="0" algn="l">
              <a:lnSpc>
                <a:spcPct val="142857"/>
              </a:lnSpc>
              <a:spcBef>
                <a:spcPts val="1800"/>
              </a:spcBef>
              <a:spcAft>
                <a:spcPts val="0"/>
              </a:spcAft>
              <a:buNone/>
            </a:pPr>
            <a:r>
              <a:t/>
            </a:r>
            <a:endParaRPr sz="1050">
              <a:solidFill>
                <a:srgbClr val="000000"/>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idx="1" type="body"/>
          </p:nvPr>
        </p:nvSpPr>
        <p:spPr>
          <a:xfrm>
            <a:off x="111725" y="22885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graphicFrame>
        <p:nvGraphicFramePr>
          <p:cNvPr id="135" name="Google Shape;135;p25"/>
          <p:cNvGraphicFramePr/>
          <p:nvPr/>
        </p:nvGraphicFramePr>
        <p:xfrm>
          <a:off x="374825" y="909900"/>
          <a:ext cx="3000000" cy="3000000"/>
        </p:xfrm>
        <a:graphic>
          <a:graphicData uri="http://schemas.openxmlformats.org/drawingml/2006/table">
            <a:tbl>
              <a:tblPr>
                <a:noFill/>
                <a:tableStyleId>{0823FCB3-B429-4997-ABCF-15234EA3D413}</a:tableStyleId>
              </a:tblPr>
              <a:tblGrid>
                <a:gridCol w="382850"/>
                <a:gridCol w="68561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rgbClr val="333333"/>
                          </a:solidFill>
                        </a:rPr>
                        <a:t>count </a:t>
                      </a:r>
                      <a:r>
                        <a:rPr lang="en">
                          <a:solidFill>
                            <a:schemeClr val="dk2"/>
                          </a:solidFill>
                        </a:rPr>
                        <a:t>=</a:t>
                      </a:r>
                      <a:r>
                        <a:rPr lang="en">
                          <a:solidFill>
                            <a:srgbClr val="333333"/>
                          </a:solidFill>
                        </a:rPr>
                        <a:t> </a:t>
                      </a:r>
                      <a:r>
                        <a:rPr lang="en">
                          <a:solidFill>
                            <a:schemeClr val="dk2"/>
                          </a:solidFill>
                        </a:rPr>
                        <a:t>0</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b="1" lang="en">
                          <a:solidFill>
                            <a:srgbClr val="008000"/>
                          </a:solidFill>
                        </a:rPr>
                        <a:t>while</a:t>
                      </a:r>
                      <a:r>
                        <a:rPr lang="en">
                          <a:solidFill>
                            <a:srgbClr val="333333"/>
                          </a:solidFill>
                        </a:rPr>
                        <a:t> count </a:t>
                      </a:r>
                      <a:r>
                        <a:rPr lang="en">
                          <a:solidFill>
                            <a:schemeClr val="dk2"/>
                          </a:solidFill>
                        </a:rPr>
                        <a:t>&lt;</a:t>
                      </a:r>
                      <a:r>
                        <a:rPr lang="en">
                          <a:solidFill>
                            <a:srgbClr val="333333"/>
                          </a:solidFill>
                        </a:rPr>
                        <a:t> </a:t>
                      </a:r>
                      <a:r>
                        <a:rPr lang="en">
                          <a:solidFill>
                            <a:schemeClr val="dk2"/>
                          </a:solidFill>
                        </a:rPr>
                        <a:t>10</a:t>
                      </a:r>
                      <a:r>
                        <a:rPr lang="en">
                          <a:solidFill>
                            <a:srgbClr val="333333"/>
                          </a:solidFill>
                        </a:rPr>
                        <a:t>:</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b="1" lang="en">
                          <a:solidFill>
                            <a:srgbClr val="0000FF"/>
                          </a:solidFill>
                        </a:rPr>
                        <a:t>print</a:t>
                      </a:r>
                      <a:r>
                        <a:rPr lang="en">
                          <a:solidFill>
                            <a:srgbClr val="333333"/>
                          </a:solidFill>
                        </a:rPr>
                        <a:t>(count)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solidFill>
                            <a:srgbClr val="333333"/>
                          </a:solidFill>
                        </a:rPr>
                        <a:t>count </a:t>
                      </a:r>
                      <a:r>
                        <a:rPr lang="en">
                          <a:solidFill>
                            <a:srgbClr val="666666"/>
                          </a:solidFill>
                        </a:rPr>
                        <a:t>+=</a:t>
                      </a:r>
                      <a:r>
                        <a:rPr lang="en">
                          <a:solidFill>
                            <a:srgbClr val="333333"/>
                          </a:solidFill>
                        </a:rPr>
                        <a:t> </a:t>
                      </a:r>
                      <a:r>
                        <a:rPr lang="en">
                          <a:solidFill>
                            <a:srgbClr val="666666"/>
                          </a:solidFill>
                        </a:rPr>
                        <a:t>1</a:t>
                      </a:r>
                      <a:endParaRPr>
                        <a:solidFill>
                          <a:srgbClr val="666666"/>
                        </a:solidFill>
                      </a:endParaRPr>
                    </a:p>
                  </a:txBody>
                  <a:tcPr marT="91425" marB="91425" marR="91425" marL="91425"/>
                </a:tc>
              </a:tr>
            </a:tbl>
          </a:graphicData>
        </a:graphic>
      </p:graphicFrame>
      <p:sp>
        <p:nvSpPr>
          <p:cNvPr id="136" name="Google Shape;136;p25"/>
          <p:cNvSpPr txBox="1"/>
          <p:nvPr/>
        </p:nvSpPr>
        <p:spPr>
          <a:xfrm>
            <a:off x="522125" y="2810600"/>
            <a:ext cx="6732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lang="en" sz="1600">
                <a:solidFill>
                  <a:srgbClr val="333333"/>
                </a:solidFill>
              </a:rPr>
              <a:t>Here while  will keep printing until</a:t>
            </a:r>
            <a:r>
              <a:rPr b="1" lang="en" sz="1500">
                <a:solidFill>
                  <a:srgbClr val="FF0000"/>
                </a:solidFill>
              </a:rPr>
              <a:t> count</a:t>
            </a:r>
            <a:r>
              <a:rPr lang="en" sz="1600">
                <a:solidFill>
                  <a:srgbClr val="333333"/>
                </a:solidFill>
              </a:rPr>
              <a:t> is less than </a:t>
            </a:r>
            <a:r>
              <a:rPr b="1" lang="en" sz="1500">
                <a:solidFill>
                  <a:srgbClr val="FF0000"/>
                </a:solidFill>
              </a:rPr>
              <a:t>10</a:t>
            </a:r>
            <a:endParaRPr b="1" sz="18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56125" y="1192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 statement #</a:t>
            </a:r>
            <a:endParaRPr/>
          </a:p>
          <a:p>
            <a:pPr indent="0" lvl="0" marL="0" rtl="0" algn="l">
              <a:spcBef>
                <a:spcPts val="0"/>
              </a:spcBef>
              <a:spcAft>
                <a:spcPts val="0"/>
              </a:spcAft>
              <a:buNone/>
            </a:pPr>
            <a:r>
              <a:t/>
            </a:r>
            <a:endParaRPr/>
          </a:p>
        </p:txBody>
      </p:sp>
      <p:sp>
        <p:nvSpPr>
          <p:cNvPr id="142" name="Google Shape;142;p26"/>
          <p:cNvSpPr txBox="1"/>
          <p:nvPr>
            <p:ph idx="1" type="body"/>
          </p:nvPr>
        </p:nvSpPr>
        <p:spPr>
          <a:xfrm>
            <a:off x="256125" y="839875"/>
            <a:ext cx="8520600" cy="5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latin typeface="Arial"/>
                <a:ea typeface="Arial"/>
                <a:cs typeface="Arial"/>
                <a:sym typeface="Arial"/>
              </a:rPr>
              <a:t>The </a:t>
            </a:r>
            <a:r>
              <a:rPr b="1" lang="en" sz="1400">
                <a:solidFill>
                  <a:srgbClr val="FF0000"/>
                </a:solidFill>
                <a:latin typeface="Arial"/>
                <a:ea typeface="Arial"/>
                <a:cs typeface="Arial"/>
                <a:sym typeface="Arial"/>
              </a:rPr>
              <a:t>break </a:t>
            </a:r>
            <a:r>
              <a:rPr lang="en" sz="1400">
                <a:solidFill>
                  <a:srgbClr val="333333"/>
                </a:solidFill>
                <a:latin typeface="Arial"/>
                <a:ea typeface="Arial"/>
                <a:cs typeface="Arial"/>
                <a:sym typeface="Arial"/>
              </a:rPr>
              <a:t>statement allows to breakout out of the loop.</a:t>
            </a:r>
            <a:endParaRPr sz="1400">
              <a:solidFill>
                <a:srgbClr val="333333"/>
              </a:solidFill>
              <a:latin typeface="Arial"/>
              <a:ea typeface="Arial"/>
              <a:cs typeface="Arial"/>
              <a:sym typeface="Arial"/>
            </a:endParaRPr>
          </a:p>
          <a:p>
            <a:pPr indent="0" lvl="0" marL="0" rtl="0" algn="l">
              <a:spcBef>
                <a:spcPts val="18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sp>
        <p:nvSpPr>
          <p:cNvPr id="143" name="Google Shape;143;p26"/>
          <p:cNvSpPr txBox="1"/>
          <p:nvPr>
            <p:ph idx="1" type="body"/>
          </p:nvPr>
        </p:nvSpPr>
        <p:spPr>
          <a:xfrm>
            <a:off x="256125" y="119205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graphicFrame>
        <p:nvGraphicFramePr>
          <p:cNvPr id="144" name="Google Shape;144;p26"/>
          <p:cNvGraphicFramePr/>
          <p:nvPr/>
        </p:nvGraphicFramePr>
        <p:xfrm>
          <a:off x="419275" y="1660400"/>
          <a:ext cx="3000000" cy="3000000"/>
        </p:xfrm>
        <a:graphic>
          <a:graphicData uri="http://schemas.openxmlformats.org/drawingml/2006/table">
            <a:tbl>
              <a:tblPr>
                <a:noFill/>
                <a:tableStyleId>{0823FCB3-B429-4997-ABCF-15234EA3D413}</a:tableStyleId>
              </a:tblPr>
              <a:tblGrid>
                <a:gridCol w="464525"/>
                <a:gridCol w="6774475"/>
              </a:tblGrid>
              <a:tr h="381000">
                <a:tc>
                  <a:txBody>
                    <a:bodyPr/>
                    <a:lstStyle/>
                    <a:p>
                      <a:pPr indent="0" lvl="0" marL="0" rtl="0" algn="l">
                        <a:spcBef>
                          <a:spcPts val="0"/>
                        </a:spcBef>
                        <a:spcAft>
                          <a:spcPts val="0"/>
                        </a:spcAft>
                        <a:buNone/>
                      </a:pPr>
                      <a:r>
                        <a:rPr lang="en" sz="1300"/>
                        <a:t>1</a:t>
                      </a:r>
                      <a:endParaRPr sz="1300"/>
                    </a:p>
                  </a:txBody>
                  <a:tcPr marT="91425" marB="91425" marR="91425" marL="91425"/>
                </a:tc>
                <a:tc>
                  <a:txBody>
                    <a:bodyPr/>
                    <a:lstStyle/>
                    <a:p>
                      <a:pPr indent="0" lvl="0" marL="0" rtl="0" algn="l">
                        <a:spcBef>
                          <a:spcPts val="0"/>
                        </a:spcBef>
                        <a:spcAft>
                          <a:spcPts val="0"/>
                        </a:spcAft>
                        <a:buNone/>
                      </a:pPr>
                      <a:r>
                        <a:rPr lang="en" sz="1300">
                          <a:solidFill>
                            <a:srgbClr val="333333"/>
                          </a:solidFill>
                        </a:rPr>
                        <a:t>count </a:t>
                      </a:r>
                      <a:r>
                        <a:rPr lang="en" sz="1300">
                          <a:solidFill>
                            <a:schemeClr val="dk2"/>
                          </a:solidFill>
                        </a:rPr>
                        <a:t>=</a:t>
                      </a:r>
                      <a:r>
                        <a:rPr lang="en" sz="1300">
                          <a:solidFill>
                            <a:srgbClr val="333333"/>
                          </a:solidFill>
                        </a:rPr>
                        <a:t> </a:t>
                      </a:r>
                      <a:r>
                        <a:rPr lang="en" sz="1300">
                          <a:solidFill>
                            <a:schemeClr val="dk2"/>
                          </a:solidFill>
                        </a:rPr>
                        <a:t>0</a:t>
                      </a:r>
                      <a:endParaRPr sz="1300"/>
                    </a:p>
                  </a:txBody>
                  <a:tcPr marT="91425" marB="91425" marR="91425" marL="91425"/>
                </a:tc>
              </a:tr>
              <a:tr h="381000">
                <a:tc>
                  <a:txBody>
                    <a:bodyPr/>
                    <a:lstStyle/>
                    <a:p>
                      <a:pPr indent="0" lvl="0" marL="0" rtl="0" algn="l">
                        <a:spcBef>
                          <a:spcPts val="0"/>
                        </a:spcBef>
                        <a:spcAft>
                          <a:spcPts val="0"/>
                        </a:spcAft>
                        <a:buNone/>
                      </a:pPr>
                      <a:r>
                        <a:rPr lang="en" sz="1300"/>
                        <a:t>2</a:t>
                      </a:r>
                      <a:endParaRPr sz="1300"/>
                    </a:p>
                  </a:txBody>
                  <a:tcPr marT="91425" marB="91425" marR="91425" marL="91425"/>
                </a:tc>
                <a:tc>
                  <a:txBody>
                    <a:bodyPr/>
                    <a:lstStyle/>
                    <a:p>
                      <a:pPr indent="0" lvl="0" marL="0" rtl="0" algn="l">
                        <a:spcBef>
                          <a:spcPts val="0"/>
                        </a:spcBef>
                        <a:spcAft>
                          <a:spcPts val="0"/>
                        </a:spcAft>
                        <a:buNone/>
                      </a:pPr>
                      <a:r>
                        <a:rPr b="1" lang="en" sz="1300">
                          <a:solidFill>
                            <a:srgbClr val="008000"/>
                          </a:solidFill>
                        </a:rPr>
                        <a:t>while</a:t>
                      </a:r>
                      <a:r>
                        <a:rPr lang="en" sz="1300">
                          <a:solidFill>
                            <a:srgbClr val="333333"/>
                          </a:solidFill>
                        </a:rPr>
                        <a:t> count </a:t>
                      </a:r>
                      <a:r>
                        <a:rPr lang="en" sz="1300">
                          <a:solidFill>
                            <a:schemeClr val="dk2"/>
                          </a:solidFill>
                        </a:rPr>
                        <a:t>&lt;</a:t>
                      </a:r>
                      <a:r>
                        <a:rPr lang="en" sz="1300">
                          <a:solidFill>
                            <a:srgbClr val="333333"/>
                          </a:solidFill>
                        </a:rPr>
                        <a:t> </a:t>
                      </a:r>
                      <a:r>
                        <a:rPr lang="en" sz="1300">
                          <a:solidFill>
                            <a:schemeClr val="dk2"/>
                          </a:solidFill>
                        </a:rPr>
                        <a:t>10</a:t>
                      </a:r>
                      <a:r>
                        <a:rPr lang="en" sz="1300">
                          <a:solidFill>
                            <a:srgbClr val="333333"/>
                          </a:solidFill>
                        </a:rPr>
                        <a:t>:</a:t>
                      </a:r>
                      <a:endParaRPr sz="1300"/>
                    </a:p>
                  </a:txBody>
                  <a:tcPr marT="91425" marB="91425" marR="91425" marL="91425"/>
                </a:tc>
              </a:tr>
              <a:tr h="381000">
                <a:tc>
                  <a:txBody>
                    <a:bodyPr/>
                    <a:lstStyle/>
                    <a:p>
                      <a:pPr indent="0" lvl="0" marL="0" rtl="0" algn="l">
                        <a:spcBef>
                          <a:spcPts val="0"/>
                        </a:spcBef>
                        <a:spcAft>
                          <a:spcPts val="0"/>
                        </a:spcAft>
                        <a:buNone/>
                      </a:pPr>
                      <a:r>
                        <a:rPr lang="en" sz="1300"/>
                        <a:t>3</a:t>
                      </a:r>
                      <a:endParaRPr sz="1300"/>
                    </a:p>
                  </a:txBody>
                  <a:tcPr marT="91425" marB="91425" marR="91425" marL="91425"/>
                </a:tc>
                <a:tc>
                  <a:txBody>
                    <a:bodyPr/>
                    <a:lstStyle/>
                    <a:p>
                      <a:pPr indent="0" lvl="0" marL="0" rtl="0" algn="l">
                        <a:spcBef>
                          <a:spcPts val="0"/>
                        </a:spcBef>
                        <a:spcAft>
                          <a:spcPts val="0"/>
                        </a:spcAft>
                        <a:buNone/>
                      </a:pPr>
                      <a:r>
                        <a:rPr lang="en" sz="1300">
                          <a:solidFill>
                            <a:srgbClr val="333333"/>
                          </a:solidFill>
                        </a:rPr>
                        <a:t>count </a:t>
                      </a:r>
                      <a:r>
                        <a:rPr lang="en" sz="1300">
                          <a:solidFill>
                            <a:schemeClr val="dk2"/>
                          </a:solidFill>
                        </a:rPr>
                        <a:t>+=</a:t>
                      </a:r>
                      <a:r>
                        <a:rPr lang="en" sz="1300">
                          <a:solidFill>
                            <a:srgbClr val="333333"/>
                          </a:solidFill>
                        </a:rPr>
                        <a:t> </a:t>
                      </a:r>
                      <a:r>
                        <a:rPr lang="en" sz="1300">
                          <a:solidFill>
                            <a:schemeClr val="dk2"/>
                          </a:solidFill>
                        </a:rPr>
                        <a:t>1</a:t>
                      </a:r>
                      <a:endParaRPr sz="1300"/>
                    </a:p>
                  </a:txBody>
                  <a:tcPr marT="91425" marB="91425" marR="91425" marL="91425"/>
                </a:tc>
              </a:tr>
              <a:tr h="381000">
                <a:tc>
                  <a:txBody>
                    <a:bodyPr/>
                    <a:lstStyle/>
                    <a:p>
                      <a:pPr indent="0" lvl="0" marL="0" rtl="0" algn="l">
                        <a:spcBef>
                          <a:spcPts val="0"/>
                        </a:spcBef>
                        <a:spcAft>
                          <a:spcPts val="0"/>
                        </a:spcAft>
                        <a:buNone/>
                      </a:pPr>
                      <a:r>
                        <a:rPr lang="en" sz="1300"/>
                        <a:t>4</a:t>
                      </a:r>
                      <a:endParaRPr sz="1300"/>
                    </a:p>
                  </a:txBody>
                  <a:tcPr marT="91425" marB="91425" marR="91425" marL="91425"/>
                </a:tc>
                <a:tc>
                  <a:txBody>
                    <a:bodyPr/>
                    <a:lstStyle/>
                    <a:p>
                      <a:pPr indent="0" lvl="0" marL="0" rtl="0" algn="l">
                        <a:spcBef>
                          <a:spcPts val="0"/>
                        </a:spcBef>
                        <a:spcAft>
                          <a:spcPts val="0"/>
                        </a:spcAft>
                        <a:buNone/>
                      </a:pPr>
                      <a:r>
                        <a:rPr lang="en" sz="1300">
                          <a:solidFill>
                            <a:srgbClr val="333333"/>
                          </a:solidFill>
                        </a:rPr>
                        <a:t> </a:t>
                      </a:r>
                      <a:r>
                        <a:rPr b="1" lang="en" sz="1300">
                          <a:solidFill>
                            <a:srgbClr val="008000"/>
                          </a:solidFill>
                        </a:rPr>
                        <a:t>if</a:t>
                      </a:r>
                      <a:r>
                        <a:rPr lang="en" sz="1300">
                          <a:solidFill>
                            <a:srgbClr val="333333"/>
                          </a:solidFill>
                        </a:rPr>
                        <a:t> count </a:t>
                      </a:r>
                      <a:r>
                        <a:rPr lang="en" sz="1300">
                          <a:solidFill>
                            <a:schemeClr val="dk2"/>
                          </a:solidFill>
                        </a:rPr>
                        <a:t>==</a:t>
                      </a:r>
                      <a:r>
                        <a:rPr lang="en" sz="1300">
                          <a:solidFill>
                            <a:srgbClr val="333333"/>
                          </a:solidFill>
                        </a:rPr>
                        <a:t> </a:t>
                      </a:r>
                      <a:r>
                        <a:rPr lang="en" sz="1300">
                          <a:solidFill>
                            <a:schemeClr val="dk2"/>
                          </a:solidFill>
                        </a:rPr>
                        <a:t>5</a:t>
                      </a:r>
                      <a:r>
                        <a:rPr lang="en" sz="1300">
                          <a:solidFill>
                            <a:srgbClr val="333333"/>
                          </a:solidFill>
                        </a:rPr>
                        <a:t>:</a:t>
                      </a:r>
                      <a:endParaRPr sz="1300">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sz="1300"/>
                        <a:t>5</a:t>
                      </a:r>
                      <a:endParaRPr sz="1300"/>
                    </a:p>
                  </a:txBody>
                  <a:tcPr marT="91425" marB="91425" marR="91425" marL="91425"/>
                </a:tc>
                <a:tc>
                  <a:txBody>
                    <a:bodyPr/>
                    <a:lstStyle/>
                    <a:p>
                      <a:pPr indent="0" lvl="0" marL="0" rtl="0" algn="l">
                        <a:spcBef>
                          <a:spcPts val="0"/>
                        </a:spcBef>
                        <a:spcAft>
                          <a:spcPts val="0"/>
                        </a:spcAft>
                        <a:buNone/>
                      </a:pPr>
                      <a:r>
                        <a:rPr b="1" lang="en" sz="1300">
                          <a:solidFill>
                            <a:srgbClr val="008000"/>
                          </a:solidFill>
                        </a:rPr>
                        <a:t>break</a:t>
                      </a:r>
                      <a:r>
                        <a:rPr lang="en" sz="1300">
                          <a:solidFill>
                            <a:srgbClr val="333333"/>
                          </a:solidFill>
                        </a:rPr>
                        <a:t>   </a:t>
                      </a:r>
                      <a:endParaRPr sz="1300"/>
                    </a:p>
                  </a:txBody>
                  <a:tcPr marT="91425" marB="91425" marR="91425" marL="91425"/>
                </a:tc>
              </a:tr>
              <a:tr h="381000">
                <a:tc>
                  <a:txBody>
                    <a:bodyPr/>
                    <a:lstStyle/>
                    <a:p>
                      <a:pPr indent="0" lvl="0" marL="0" rtl="0" algn="l">
                        <a:spcBef>
                          <a:spcPts val="0"/>
                        </a:spcBef>
                        <a:spcAft>
                          <a:spcPts val="0"/>
                        </a:spcAft>
                        <a:buNone/>
                      </a:pPr>
                      <a:r>
                        <a:rPr lang="en" sz="1300">
                          <a:solidFill>
                            <a:srgbClr val="333333"/>
                          </a:solidFill>
                        </a:rPr>
                        <a:t>6</a:t>
                      </a:r>
                      <a:endParaRPr sz="1300"/>
                    </a:p>
                  </a:txBody>
                  <a:tcPr marT="91425" marB="91425" marR="91425" marL="91425"/>
                </a:tc>
                <a:tc>
                  <a:txBody>
                    <a:bodyPr/>
                    <a:lstStyle/>
                    <a:p>
                      <a:pPr indent="0" lvl="0" marL="0" rtl="0" algn="l">
                        <a:spcBef>
                          <a:spcPts val="0"/>
                        </a:spcBef>
                        <a:spcAft>
                          <a:spcPts val="0"/>
                        </a:spcAft>
                        <a:buNone/>
                      </a:pPr>
                      <a:r>
                        <a:rPr b="1" lang="en" sz="1300">
                          <a:solidFill>
                            <a:srgbClr val="0000FF"/>
                          </a:solidFill>
                        </a:rPr>
                        <a:t>print</a:t>
                      </a:r>
                      <a:r>
                        <a:rPr lang="en" sz="1300">
                          <a:solidFill>
                            <a:srgbClr val="333333"/>
                          </a:solidFill>
                        </a:rPr>
                        <a:t>(</a:t>
                      </a:r>
                      <a:r>
                        <a:rPr lang="en" sz="1300">
                          <a:solidFill>
                            <a:srgbClr val="BA2121"/>
                          </a:solidFill>
                        </a:rPr>
                        <a:t>"inside loop"</a:t>
                      </a:r>
                      <a:r>
                        <a:rPr lang="en" sz="1300">
                          <a:solidFill>
                            <a:srgbClr val="333333"/>
                          </a:solidFill>
                        </a:rPr>
                        <a:t>, count)</a:t>
                      </a:r>
                      <a:endParaRPr b="1" sz="1300">
                        <a:solidFill>
                          <a:srgbClr val="008000"/>
                        </a:solidFill>
                      </a:endParaRPr>
                    </a:p>
                  </a:txBody>
                  <a:tcPr marT="91425" marB="91425" marR="91425" marL="91425"/>
                </a:tc>
              </a:tr>
              <a:tr h="381000">
                <a:tc>
                  <a:txBody>
                    <a:bodyPr/>
                    <a:lstStyle/>
                    <a:p>
                      <a:pPr indent="0" lvl="0" marL="0" rtl="0" algn="l">
                        <a:spcBef>
                          <a:spcPts val="0"/>
                        </a:spcBef>
                        <a:spcAft>
                          <a:spcPts val="0"/>
                        </a:spcAft>
                        <a:buNone/>
                      </a:pPr>
                      <a:r>
                        <a:rPr lang="en" sz="1300"/>
                        <a:t>7</a:t>
                      </a:r>
                      <a:endParaRPr sz="1300"/>
                    </a:p>
                  </a:txBody>
                  <a:tcPr marT="91425" marB="91425" marR="91425" marL="91425"/>
                </a:tc>
                <a:tc>
                  <a:txBody>
                    <a:bodyPr/>
                    <a:lstStyle/>
                    <a:p>
                      <a:pPr indent="0" lvl="0" marL="0" rtl="0" algn="l">
                        <a:spcBef>
                          <a:spcPts val="0"/>
                        </a:spcBef>
                        <a:spcAft>
                          <a:spcPts val="0"/>
                        </a:spcAft>
                        <a:buNone/>
                      </a:pPr>
                      <a:r>
                        <a:rPr b="1" lang="en" sz="1300">
                          <a:solidFill>
                            <a:srgbClr val="0000FF"/>
                          </a:solidFill>
                        </a:rPr>
                        <a:t>print</a:t>
                      </a:r>
                      <a:r>
                        <a:rPr lang="en" sz="1300">
                          <a:solidFill>
                            <a:srgbClr val="333333"/>
                          </a:solidFill>
                        </a:rPr>
                        <a:t>(</a:t>
                      </a:r>
                      <a:r>
                        <a:rPr lang="en" sz="1300">
                          <a:solidFill>
                            <a:srgbClr val="BA2121"/>
                          </a:solidFill>
                        </a:rPr>
                        <a:t>"out of while loop"</a:t>
                      </a:r>
                      <a:r>
                        <a:rPr lang="en" sz="1300">
                          <a:solidFill>
                            <a:srgbClr val="333333"/>
                          </a:solidFill>
                        </a:rPr>
                        <a:t>)</a:t>
                      </a:r>
                      <a:endParaRPr b="1" sz="1300">
                        <a:solidFill>
                          <a:srgbClr val="333333"/>
                        </a:solidFill>
                      </a:endParaRPr>
                    </a:p>
                  </a:txBody>
                  <a:tcPr marT="91425" marB="91425" marR="91425" marL="91425"/>
                </a:tc>
              </a:tr>
            </a:tbl>
          </a:graphicData>
        </a:graphic>
      </p:graphicFrame>
      <p:sp>
        <p:nvSpPr>
          <p:cNvPr id="145" name="Google Shape;145;p26"/>
          <p:cNvSpPr txBox="1"/>
          <p:nvPr/>
        </p:nvSpPr>
        <p:spPr>
          <a:xfrm>
            <a:off x="366600" y="4532500"/>
            <a:ext cx="7765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lang="en" sz="1200">
                <a:solidFill>
                  <a:srgbClr val="333333"/>
                </a:solidFill>
              </a:rPr>
              <a:t>when </a:t>
            </a:r>
            <a:r>
              <a:rPr b="1" lang="en">
                <a:solidFill>
                  <a:srgbClr val="FF0000"/>
                </a:solidFill>
              </a:rPr>
              <a:t>count</a:t>
            </a:r>
            <a:r>
              <a:rPr lang="en" sz="1200">
                <a:solidFill>
                  <a:srgbClr val="333333"/>
                </a:solidFill>
              </a:rPr>
              <a:t> equals to</a:t>
            </a:r>
            <a:r>
              <a:rPr b="1" lang="en">
                <a:solidFill>
                  <a:srgbClr val="FF0000"/>
                </a:solidFill>
              </a:rPr>
              <a:t> 5</a:t>
            </a:r>
            <a:r>
              <a:rPr lang="en" sz="1200">
                <a:solidFill>
                  <a:srgbClr val="333333"/>
                </a:solidFill>
              </a:rPr>
              <a:t> if condition evaluates to </a:t>
            </a:r>
            <a:r>
              <a:rPr b="1" lang="en">
                <a:solidFill>
                  <a:srgbClr val="FF0000"/>
                </a:solidFill>
              </a:rPr>
              <a:t>True</a:t>
            </a:r>
            <a:r>
              <a:rPr lang="en" sz="1200">
                <a:solidFill>
                  <a:srgbClr val="333333"/>
                </a:solidFill>
              </a:rPr>
              <a:t> and </a:t>
            </a:r>
            <a:r>
              <a:rPr b="1" lang="en">
                <a:solidFill>
                  <a:srgbClr val="FF0000"/>
                </a:solidFill>
              </a:rPr>
              <a:t>break</a:t>
            </a:r>
            <a:r>
              <a:rPr lang="en" sz="1200">
                <a:solidFill>
                  <a:srgbClr val="333333"/>
                </a:solidFill>
              </a:rPr>
              <a:t> keyword breaks out of loop.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 statement #</a:t>
            </a:r>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311700" y="1000075"/>
            <a:ext cx="8520600" cy="11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latin typeface="Arial"/>
                <a:ea typeface="Arial"/>
                <a:cs typeface="Arial"/>
                <a:sym typeface="Arial"/>
              </a:rPr>
              <a:t>When </a:t>
            </a:r>
            <a:r>
              <a:rPr b="1" lang="en" sz="1400">
                <a:solidFill>
                  <a:srgbClr val="FF0000"/>
                </a:solidFill>
                <a:latin typeface="Arial"/>
                <a:ea typeface="Arial"/>
                <a:cs typeface="Arial"/>
                <a:sym typeface="Arial"/>
              </a:rPr>
              <a:t>continue </a:t>
            </a:r>
            <a:r>
              <a:rPr lang="en" sz="1400">
                <a:solidFill>
                  <a:srgbClr val="333333"/>
                </a:solidFill>
                <a:highlight>
                  <a:srgbClr val="FFFFFF"/>
                </a:highlight>
                <a:latin typeface="Arial"/>
                <a:ea typeface="Arial"/>
                <a:cs typeface="Arial"/>
                <a:sym typeface="Arial"/>
              </a:rPr>
              <a:t>statement encountered in the loop, it ends the current iteration and programs control goes to the end of the loop body.</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sp>
        <p:nvSpPr>
          <p:cNvPr id="152" name="Google Shape;152;p27"/>
          <p:cNvSpPr txBox="1"/>
          <p:nvPr>
            <p:ph idx="1" type="body"/>
          </p:nvPr>
        </p:nvSpPr>
        <p:spPr>
          <a:xfrm>
            <a:off x="408525" y="149685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graphicFrame>
        <p:nvGraphicFramePr>
          <p:cNvPr id="153" name="Google Shape;153;p27"/>
          <p:cNvGraphicFramePr/>
          <p:nvPr/>
        </p:nvGraphicFramePr>
        <p:xfrm>
          <a:off x="311700" y="1945500"/>
          <a:ext cx="3000000" cy="3000000"/>
        </p:xfrm>
        <a:graphic>
          <a:graphicData uri="http://schemas.openxmlformats.org/drawingml/2006/table">
            <a:tbl>
              <a:tblPr>
                <a:noFill/>
                <a:tableStyleId>{0823FCB3-B429-4997-ABCF-15234EA3D413}</a:tableStyleId>
              </a:tblPr>
              <a:tblGrid>
                <a:gridCol w="542300"/>
                <a:gridCol w="6696700"/>
              </a:tblGrid>
              <a:tr h="381000">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solidFill>
                            <a:srgbClr val="333333"/>
                          </a:solidFill>
                        </a:rPr>
                        <a:t>count </a:t>
                      </a:r>
                      <a:r>
                        <a:rPr lang="en" sz="1200">
                          <a:solidFill>
                            <a:schemeClr val="dk2"/>
                          </a:solidFill>
                        </a:rPr>
                        <a:t>=</a:t>
                      </a:r>
                      <a:r>
                        <a:rPr lang="en" sz="1200">
                          <a:solidFill>
                            <a:srgbClr val="333333"/>
                          </a:solidFill>
                        </a:rPr>
                        <a:t> </a:t>
                      </a:r>
                      <a:r>
                        <a:rPr lang="en" sz="1200">
                          <a:solidFill>
                            <a:schemeClr val="dk2"/>
                          </a:solidFill>
                        </a:rPr>
                        <a:t>0</a:t>
                      </a:r>
                      <a:endParaRPr sz="1200"/>
                    </a:p>
                  </a:txBody>
                  <a:tcPr marT="91425" marB="91425" marR="91425" marL="91425"/>
                </a:tc>
              </a:tr>
              <a:tr h="381000">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b="1" lang="en" sz="1200">
                          <a:solidFill>
                            <a:srgbClr val="008000"/>
                          </a:solidFill>
                        </a:rPr>
                        <a:t>while</a:t>
                      </a:r>
                      <a:r>
                        <a:rPr lang="en" sz="1200">
                          <a:solidFill>
                            <a:srgbClr val="333333"/>
                          </a:solidFill>
                        </a:rPr>
                        <a:t> count </a:t>
                      </a:r>
                      <a:r>
                        <a:rPr lang="en" sz="1200">
                          <a:solidFill>
                            <a:schemeClr val="dk2"/>
                          </a:solidFill>
                        </a:rPr>
                        <a:t>&lt;</a:t>
                      </a:r>
                      <a:r>
                        <a:rPr lang="en" sz="1200">
                          <a:solidFill>
                            <a:srgbClr val="333333"/>
                          </a:solidFill>
                        </a:rPr>
                        <a:t> </a:t>
                      </a:r>
                      <a:r>
                        <a:rPr lang="en" sz="1200">
                          <a:solidFill>
                            <a:schemeClr val="dk2"/>
                          </a:solidFill>
                        </a:rPr>
                        <a:t>10</a:t>
                      </a:r>
                      <a:r>
                        <a:rPr lang="en" sz="1200">
                          <a:solidFill>
                            <a:srgbClr val="333333"/>
                          </a:solidFill>
                        </a:rPr>
                        <a:t>:</a:t>
                      </a:r>
                      <a:endParaRPr sz="1200"/>
                    </a:p>
                  </a:txBody>
                  <a:tcPr marT="91425" marB="91425" marR="91425" marL="91425"/>
                </a:tc>
              </a:tr>
              <a:tr h="381000">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solidFill>
                            <a:srgbClr val="333333"/>
                          </a:solidFill>
                        </a:rPr>
                        <a:t>count </a:t>
                      </a:r>
                      <a:r>
                        <a:rPr lang="en" sz="1200">
                          <a:solidFill>
                            <a:schemeClr val="dk2"/>
                          </a:solidFill>
                        </a:rPr>
                        <a:t>+=</a:t>
                      </a:r>
                      <a:r>
                        <a:rPr lang="en" sz="1200">
                          <a:solidFill>
                            <a:srgbClr val="333333"/>
                          </a:solidFill>
                        </a:rPr>
                        <a:t> </a:t>
                      </a:r>
                      <a:r>
                        <a:rPr lang="en" sz="1200">
                          <a:solidFill>
                            <a:schemeClr val="dk2"/>
                          </a:solidFill>
                        </a:rPr>
                        <a:t>1</a:t>
                      </a:r>
                      <a:endParaRPr sz="1200"/>
                    </a:p>
                  </a:txBody>
                  <a:tcPr marT="91425" marB="91425" marR="91425" marL="91425"/>
                </a:tc>
              </a:tr>
              <a:tr h="381000">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b="1" lang="en" sz="1200">
                          <a:solidFill>
                            <a:srgbClr val="008000"/>
                          </a:solidFill>
                        </a:rPr>
                        <a:t>if</a:t>
                      </a:r>
                      <a:r>
                        <a:rPr lang="en" sz="1200">
                          <a:solidFill>
                            <a:srgbClr val="333333"/>
                          </a:solidFill>
                        </a:rPr>
                        <a:t> count </a:t>
                      </a:r>
                      <a:r>
                        <a:rPr lang="en" sz="1200">
                          <a:solidFill>
                            <a:schemeClr val="dk2"/>
                          </a:solidFill>
                        </a:rPr>
                        <a:t>%</a:t>
                      </a:r>
                      <a:r>
                        <a:rPr lang="en" sz="1200">
                          <a:solidFill>
                            <a:srgbClr val="333333"/>
                          </a:solidFill>
                        </a:rPr>
                        <a:t> </a:t>
                      </a:r>
                      <a:r>
                        <a:rPr lang="en" sz="1200">
                          <a:solidFill>
                            <a:schemeClr val="dk2"/>
                          </a:solidFill>
                        </a:rPr>
                        <a:t>2</a:t>
                      </a:r>
                      <a:r>
                        <a:rPr lang="en" sz="1200">
                          <a:solidFill>
                            <a:srgbClr val="333333"/>
                          </a:solidFill>
                        </a:rPr>
                        <a:t> </a:t>
                      </a:r>
                      <a:r>
                        <a:rPr lang="en" sz="1200">
                          <a:solidFill>
                            <a:schemeClr val="dk2"/>
                          </a:solidFill>
                        </a:rPr>
                        <a:t>==</a:t>
                      </a:r>
                      <a:r>
                        <a:rPr lang="en" sz="1200">
                          <a:solidFill>
                            <a:srgbClr val="333333"/>
                          </a:solidFill>
                        </a:rPr>
                        <a:t> </a:t>
                      </a:r>
                      <a:r>
                        <a:rPr lang="en" sz="1200">
                          <a:solidFill>
                            <a:schemeClr val="dk2"/>
                          </a:solidFill>
                        </a:rPr>
                        <a:t>0</a:t>
                      </a:r>
                      <a:r>
                        <a:rPr lang="en" sz="1200">
                          <a:solidFill>
                            <a:srgbClr val="333333"/>
                          </a:solidFill>
                        </a:rPr>
                        <a:t>:</a:t>
                      </a:r>
                      <a:endParaRPr sz="1200">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sz="1200"/>
                        <a:t>5</a:t>
                      </a:r>
                      <a:endParaRPr sz="1200"/>
                    </a:p>
                  </a:txBody>
                  <a:tcPr marT="91425" marB="91425" marR="91425" marL="91425"/>
                </a:tc>
                <a:tc>
                  <a:txBody>
                    <a:bodyPr/>
                    <a:lstStyle/>
                    <a:p>
                      <a:pPr indent="0" lvl="0" marL="0" rtl="0" algn="l">
                        <a:spcBef>
                          <a:spcPts val="0"/>
                        </a:spcBef>
                        <a:spcAft>
                          <a:spcPts val="0"/>
                        </a:spcAft>
                        <a:buNone/>
                      </a:pPr>
                      <a:r>
                        <a:rPr b="1" lang="en" sz="1200">
                          <a:solidFill>
                            <a:srgbClr val="008000"/>
                          </a:solidFill>
                        </a:rPr>
                        <a:t>continue</a:t>
                      </a:r>
                      <a:endParaRPr sz="1200">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sz="1200"/>
                        <a:t>6</a:t>
                      </a:r>
                      <a:endParaRPr sz="1200"/>
                    </a:p>
                  </a:txBody>
                  <a:tcPr marT="91425" marB="91425" marR="91425" marL="91425"/>
                </a:tc>
                <a:tc>
                  <a:txBody>
                    <a:bodyPr/>
                    <a:lstStyle/>
                    <a:p>
                      <a:pPr indent="0" lvl="0" marL="0" rtl="0" algn="l">
                        <a:spcBef>
                          <a:spcPts val="0"/>
                        </a:spcBef>
                        <a:spcAft>
                          <a:spcPts val="0"/>
                        </a:spcAft>
                        <a:buNone/>
                      </a:pPr>
                      <a:r>
                        <a:rPr b="1" lang="en" sz="1200">
                          <a:solidFill>
                            <a:srgbClr val="0000FF"/>
                          </a:solidFill>
                        </a:rPr>
                        <a:t>print</a:t>
                      </a:r>
                      <a:r>
                        <a:rPr lang="en" sz="1200">
                          <a:solidFill>
                            <a:srgbClr val="333333"/>
                          </a:solidFill>
                        </a:rPr>
                        <a:t>(count)</a:t>
                      </a:r>
                      <a:endParaRPr sz="1200">
                        <a:solidFill>
                          <a:srgbClr val="333333"/>
                        </a:solidFill>
                      </a:endParaRPr>
                    </a:p>
                  </a:txBody>
                  <a:tcPr marT="91425" marB="91425" marR="91425" marL="91425"/>
                </a:tc>
              </a:tr>
            </a:tbl>
          </a:graphicData>
        </a:graphic>
      </p:graphicFrame>
      <p:sp>
        <p:nvSpPr>
          <p:cNvPr id="154" name="Google Shape;154;p27"/>
          <p:cNvSpPr txBox="1"/>
          <p:nvPr/>
        </p:nvSpPr>
        <p:spPr>
          <a:xfrm>
            <a:off x="234850" y="4369000"/>
            <a:ext cx="8742900" cy="61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lang="en" sz="1200">
                <a:solidFill>
                  <a:srgbClr val="333333"/>
                </a:solidFill>
              </a:rPr>
              <a:t>As you can see, when </a:t>
            </a:r>
            <a:r>
              <a:rPr b="1" lang="en">
                <a:solidFill>
                  <a:srgbClr val="FF0000"/>
                </a:solidFill>
              </a:rPr>
              <a:t>count % 2 == 0</a:t>
            </a:r>
            <a:r>
              <a:rPr lang="en" sz="1200">
                <a:solidFill>
                  <a:srgbClr val="333333"/>
                </a:solidFill>
              </a:rPr>
              <a:t>, the </a:t>
            </a:r>
            <a:r>
              <a:rPr b="1" lang="en">
                <a:solidFill>
                  <a:srgbClr val="FF0000"/>
                </a:solidFill>
              </a:rPr>
              <a:t>continue</a:t>
            </a:r>
            <a:r>
              <a:rPr lang="en" sz="1200">
                <a:solidFill>
                  <a:srgbClr val="333333"/>
                </a:solidFill>
              </a:rPr>
              <a:t> statement is executed which causes the current iteration to end and the control moves on to the next iteration.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Functions</a:t>
            </a:r>
            <a:endParaRPr/>
          </a:p>
          <a:p>
            <a:pPr indent="0" lvl="0" marL="0" rtl="0" algn="l">
              <a:spcBef>
                <a:spcPts val="0"/>
              </a:spcBef>
              <a:spcAft>
                <a:spcPts val="0"/>
              </a:spcAft>
              <a:buNone/>
            </a:pPr>
            <a:r>
              <a:t/>
            </a:r>
            <a:endParaRPr/>
          </a:p>
        </p:txBody>
      </p:sp>
      <p:sp>
        <p:nvSpPr>
          <p:cNvPr id="160" name="Google Shape;160;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33333"/>
                </a:solidFill>
                <a:highlight>
                  <a:srgbClr val="FFFFFF"/>
                </a:highlight>
                <a:latin typeface="Arial"/>
                <a:ea typeface="Arial"/>
                <a:cs typeface="Arial"/>
                <a:sym typeface="Arial"/>
              </a:rPr>
              <a:t>Functions are the </a:t>
            </a:r>
            <a:r>
              <a:rPr lang="en" sz="1400">
                <a:solidFill>
                  <a:srgbClr val="333333"/>
                </a:solidFill>
                <a:highlight>
                  <a:srgbClr val="FFFFFF"/>
                </a:highlight>
                <a:latin typeface="Arial"/>
                <a:ea typeface="Arial"/>
                <a:cs typeface="Arial"/>
                <a:sym typeface="Arial"/>
              </a:rPr>
              <a:t>reusable</a:t>
            </a:r>
            <a:r>
              <a:rPr lang="en" sz="1400">
                <a:solidFill>
                  <a:srgbClr val="333333"/>
                </a:solidFill>
                <a:highlight>
                  <a:srgbClr val="FFFFFF"/>
                </a:highlight>
                <a:latin typeface="Arial"/>
                <a:ea typeface="Arial"/>
                <a:cs typeface="Arial"/>
                <a:sym typeface="Arial"/>
              </a:rPr>
              <a:t> pieces of code which helps us to organize structure of the code. We create functions so that we can run a set of statements multiple times during in the program without repeating ourselves.</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functions #</a:t>
            </a:r>
            <a:endParaRPr/>
          </a:p>
          <a:p>
            <a:pPr indent="0" lvl="0" marL="0" rtl="0" algn="l">
              <a:spcBef>
                <a:spcPts val="0"/>
              </a:spcBef>
              <a:spcAft>
                <a:spcPts val="0"/>
              </a:spcAft>
              <a:buNone/>
            </a:pPr>
            <a:r>
              <a:t/>
            </a:r>
            <a:endParaRPr/>
          </a:p>
        </p:txBody>
      </p:sp>
      <p:sp>
        <p:nvSpPr>
          <p:cNvPr id="166" name="Google Shape;166;p29"/>
          <p:cNvSpPr txBox="1"/>
          <p:nvPr>
            <p:ph idx="1" type="body"/>
          </p:nvPr>
        </p:nvSpPr>
        <p:spPr>
          <a:xfrm>
            <a:off x="188850" y="1177550"/>
            <a:ext cx="8776200" cy="35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rial"/>
                <a:ea typeface="Arial"/>
                <a:cs typeface="Arial"/>
                <a:sym typeface="Arial"/>
              </a:rPr>
              <a:t>Python uses </a:t>
            </a:r>
            <a:r>
              <a:rPr lang="en" sz="1300">
                <a:solidFill>
                  <a:srgbClr val="FF0000"/>
                </a:solidFill>
                <a:latin typeface="Arial"/>
                <a:ea typeface="Arial"/>
                <a:cs typeface="Arial"/>
                <a:sym typeface="Arial"/>
              </a:rPr>
              <a:t>def </a:t>
            </a:r>
            <a:r>
              <a:rPr lang="en" sz="1300">
                <a:latin typeface="Arial"/>
                <a:ea typeface="Arial"/>
                <a:cs typeface="Arial"/>
                <a:sym typeface="Arial"/>
              </a:rPr>
              <a:t> keyword to start a function, here is the syntax:</a:t>
            </a:r>
            <a:endParaRPr sz="1300">
              <a:latin typeface="Arial"/>
              <a:ea typeface="Arial"/>
              <a:cs typeface="Arial"/>
              <a:sym typeface="Arial"/>
            </a:endParaRPr>
          </a:p>
          <a:p>
            <a:pPr indent="0" lvl="0" marL="0" rtl="0" algn="l">
              <a:spcBef>
                <a:spcPts val="1200"/>
              </a:spcBef>
              <a:spcAft>
                <a:spcPts val="0"/>
              </a:spcAft>
              <a:buNone/>
            </a:pPr>
            <a:r>
              <a:t/>
            </a:r>
            <a:endParaRPr sz="13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def function_name(arg1, arg2, arg3, .... argN):</a:t>
            </a:r>
            <a:endParaRPr sz="13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     #statement inside function</a:t>
            </a:r>
            <a:endParaRPr sz="13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 </a:t>
            </a:r>
            <a:r>
              <a:rPr b="1" lang="en" sz="1300" u="sng">
                <a:solidFill>
                  <a:srgbClr val="FF9900"/>
                </a:solidFill>
                <a:latin typeface="Arial"/>
                <a:ea typeface="Arial"/>
                <a:cs typeface="Arial"/>
                <a:sym typeface="Arial"/>
              </a:rPr>
              <a:t>Note</a:t>
            </a:r>
            <a:r>
              <a:rPr lang="en" sz="1300">
                <a:latin typeface="Arial"/>
                <a:ea typeface="Arial"/>
                <a:cs typeface="Arial"/>
                <a:sym typeface="Arial"/>
              </a:rPr>
              <a:t>:</a:t>
            </a:r>
            <a:endParaRPr sz="13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All the statements inside the function should be indented using equal spaces. Function can accept zero or more arguments(also known as parameters) enclosed in parentheses. You can also omit the body of the function using the </a:t>
            </a:r>
            <a:r>
              <a:rPr b="1" lang="en" sz="1300">
                <a:solidFill>
                  <a:srgbClr val="FF0000"/>
                </a:solidFill>
                <a:latin typeface="Arial"/>
                <a:ea typeface="Arial"/>
                <a:cs typeface="Arial"/>
                <a:sym typeface="Arial"/>
              </a:rPr>
              <a:t>pass </a:t>
            </a:r>
            <a:r>
              <a:rPr lang="en" sz="1300">
                <a:latin typeface="Arial"/>
                <a:ea typeface="Arial"/>
                <a:cs typeface="Arial"/>
                <a:sym typeface="Arial"/>
              </a:rPr>
              <a:t>keyword, like this:</a:t>
            </a:r>
            <a:endParaRPr sz="13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def myfunc():</a:t>
            </a:r>
            <a:endParaRPr sz="13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    pass</a:t>
            </a:r>
            <a:endParaRPr sz="1300">
              <a:latin typeface="Arial"/>
              <a:ea typeface="Arial"/>
              <a:cs typeface="Arial"/>
              <a:sym typeface="Arial"/>
            </a:endParaRPr>
          </a:p>
          <a:p>
            <a:pPr indent="0" lvl="0" marL="0" rtl="0" algn="l">
              <a:spcBef>
                <a:spcPts val="1200"/>
              </a:spcBef>
              <a:spcAft>
                <a:spcPts val="1200"/>
              </a:spcAft>
              <a:buNone/>
            </a:pPr>
            <a:r>
              <a:t/>
            </a:r>
            <a:endParaRPr sz="13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idx="1" type="body"/>
          </p:nvPr>
        </p:nvSpPr>
        <p:spPr>
          <a:xfrm>
            <a:off x="179925" y="27765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graphicFrame>
        <p:nvGraphicFramePr>
          <p:cNvPr id="172" name="Google Shape;172;p30"/>
          <p:cNvGraphicFramePr/>
          <p:nvPr/>
        </p:nvGraphicFramePr>
        <p:xfrm>
          <a:off x="530350" y="1006600"/>
          <a:ext cx="3000000" cy="3000000"/>
        </p:xfrm>
        <a:graphic>
          <a:graphicData uri="http://schemas.openxmlformats.org/drawingml/2006/table">
            <a:tbl>
              <a:tblPr>
                <a:noFill/>
                <a:tableStyleId>{0823FCB3-B429-4997-ABCF-15234EA3D413}</a:tableStyleId>
              </a:tblPr>
              <a:tblGrid>
                <a:gridCol w="520075"/>
                <a:gridCol w="6718925"/>
              </a:tblGrid>
              <a:tr h="381000">
                <a:tc>
                  <a:txBody>
                    <a:bodyPr/>
                    <a:lstStyle/>
                    <a:p>
                      <a:pPr indent="0" lvl="0" marL="0" rtl="0" algn="l">
                        <a:spcBef>
                          <a:spcPts val="0"/>
                        </a:spcBef>
                        <a:spcAft>
                          <a:spcPts val="0"/>
                        </a:spcAft>
                        <a:buNone/>
                      </a:pPr>
                      <a:r>
                        <a:rPr lang="en" sz="1600"/>
                        <a:t>1</a:t>
                      </a:r>
                      <a:endParaRPr sz="1600"/>
                    </a:p>
                  </a:txBody>
                  <a:tcPr marT="91425" marB="91425" marR="91425" marL="91425"/>
                </a:tc>
                <a:tc>
                  <a:txBody>
                    <a:bodyPr/>
                    <a:lstStyle/>
                    <a:p>
                      <a:pPr indent="0" lvl="0" marL="0" rtl="0" algn="l">
                        <a:spcBef>
                          <a:spcPts val="0"/>
                        </a:spcBef>
                        <a:spcAft>
                          <a:spcPts val="0"/>
                        </a:spcAft>
                        <a:buNone/>
                      </a:pPr>
                      <a:r>
                        <a:rPr b="1" lang="en" sz="1250">
                          <a:solidFill>
                            <a:srgbClr val="008000"/>
                          </a:solidFill>
                        </a:rPr>
                        <a:t>def</a:t>
                      </a:r>
                      <a:r>
                        <a:rPr lang="en" sz="1250">
                          <a:solidFill>
                            <a:srgbClr val="333333"/>
                          </a:solidFill>
                        </a:rPr>
                        <a:t> </a:t>
                      </a:r>
                      <a:r>
                        <a:rPr lang="en" sz="1250">
                          <a:solidFill>
                            <a:srgbClr val="0000FF"/>
                          </a:solidFill>
                        </a:rPr>
                        <a:t>sum</a:t>
                      </a:r>
                      <a:r>
                        <a:rPr lang="en" sz="1250">
                          <a:solidFill>
                            <a:srgbClr val="333333"/>
                          </a:solidFill>
                        </a:rPr>
                        <a:t>(start, end):</a:t>
                      </a:r>
                      <a:endParaRPr sz="1600"/>
                    </a:p>
                  </a:txBody>
                  <a:tcPr marT="91425" marB="91425" marR="91425" marL="91425"/>
                </a:tc>
              </a:tr>
              <a:tr h="381000">
                <a:tc>
                  <a:txBody>
                    <a:bodyPr/>
                    <a:lstStyle/>
                    <a:p>
                      <a:pPr indent="0" lvl="0" marL="0" rtl="0" algn="l">
                        <a:spcBef>
                          <a:spcPts val="0"/>
                        </a:spcBef>
                        <a:spcAft>
                          <a:spcPts val="0"/>
                        </a:spcAft>
                        <a:buNone/>
                      </a:pPr>
                      <a:r>
                        <a:rPr lang="en" sz="1600"/>
                        <a:t>2</a:t>
                      </a:r>
                      <a:endParaRPr sz="1600"/>
                    </a:p>
                  </a:txBody>
                  <a:tcPr marT="91425" marB="91425" marR="91425" marL="91425"/>
                </a:tc>
                <a:tc>
                  <a:txBody>
                    <a:bodyPr/>
                    <a:lstStyle/>
                    <a:p>
                      <a:pPr indent="0" lvl="0" marL="0" rtl="0" algn="l">
                        <a:spcBef>
                          <a:spcPts val="0"/>
                        </a:spcBef>
                        <a:spcAft>
                          <a:spcPts val="0"/>
                        </a:spcAft>
                        <a:buNone/>
                      </a:pPr>
                      <a:r>
                        <a:rPr lang="en" sz="1250">
                          <a:solidFill>
                            <a:srgbClr val="333333"/>
                          </a:solidFill>
                        </a:rPr>
                        <a:t>result </a:t>
                      </a:r>
                      <a:r>
                        <a:rPr lang="en" sz="1250">
                          <a:solidFill>
                            <a:schemeClr val="dk2"/>
                          </a:solidFill>
                        </a:rPr>
                        <a:t>=</a:t>
                      </a:r>
                      <a:r>
                        <a:rPr lang="en" sz="1250">
                          <a:solidFill>
                            <a:srgbClr val="333333"/>
                          </a:solidFill>
                        </a:rPr>
                        <a:t> </a:t>
                      </a:r>
                      <a:r>
                        <a:rPr lang="en" sz="1250">
                          <a:solidFill>
                            <a:schemeClr val="dk2"/>
                          </a:solidFill>
                        </a:rPr>
                        <a:t>0</a:t>
                      </a:r>
                      <a:endParaRPr sz="1600"/>
                    </a:p>
                  </a:txBody>
                  <a:tcPr marT="91425" marB="91425" marR="91425" marL="91425"/>
                </a:tc>
              </a:tr>
              <a:tr h="381000">
                <a:tc>
                  <a:txBody>
                    <a:bodyPr/>
                    <a:lstStyle/>
                    <a:p>
                      <a:pPr indent="0" lvl="0" marL="0" rtl="0" algn="l">
                        <a:spcBef>
                          <a:spcPts val="0"/>
                        </a:spcBef>
                        <a:spcAft>
                          <a:spcPts val="0"/>
                        </a:spcAft>
                        <a:buNone/>
                      </a:pPr>
                      <a:r>
                        <a:rPr lang="en" sz="1600"/>
                        <a:t>3</a:t>
                      </a:r>
                      <a:endParaRPr sz="1600"/>
                    </a:p>
                  </a:txBody>
                  <a:tcPr marT="91425" marB="91425" marR="91425" marL="91425"/>
                </a:tc>
                <a:tc>
                  <a:txBody>
                    <a:bodyPr/>
                    <a:lstStyle/>
                    <a:p>
                      <a:pPr indent="0" lvl="0" marL="0" rtl="0" algn="l">
                        <a:spcBef>
                          <a:spcPts val="0"/>
                        </a:spcBef>
                        <a:spcAft>
                          <a:spcPts val="0"/>
                        </a:spcAft>
                        <a:buNone/>
                      </a:pPr>
                      <a:r>
                        <a:rPr lang="en" sz="1250">
                          <a:solidFill>
                            <a:srgbClr val="333333"/>
                          </a:solidFill>
                        </a:rPr>
                        <a:t> </a:t>
                      </a:r>
                      <a:r>
                        <a:rPr b="1" lang="en" sz="1250">
                          <a:solidFill>
                            <a:srgbClr val="008000"/>
                          </a:solidFill>
                        </a:rPr>
                        <a:t>for</a:t>
                      </a:r>
                      <a:r>
                        <a:rPr lang="en" sz="1250">
                          <a:solidFill>
                            <a:srgbClr val="333333"/>
                          </a:solidFill>
                        </a:rPr>
                        <a:t> i </a:t>
                      </a:r>
                      <a:r>
                        <a:rPr b="1" lang="en" sz="1250">
                          <a:solidFill>
                            <a:srgbClr val="AA22FF"/>
                          </a:solidFill>
                        </a:rPr>
                        <a:t>in</a:t>
                      </a:r>
                      <a:r>
                        <a:rPr lang="en" sz="1250">
                          <a:solidFill>
                            <a:srgbClr val="333333"/>
                          </a:solidFill>
                        </a:rPr>
                        <a:t> </a:t>
                      </a:r>
                      <a:r>
                        <a:rPr lang="en" sz="1250">
                          <a:solidFill>
                            <a:srgbClr val="008000"/>
                          </a:solidFill>
                        </a:rPr>
                        <a:t>range</a:t>
                      </a:r>
                      <a:r>
                        <a:rPr lang="en" sz="1250">
                          <a:solidFill>
                            <a:srgbClr val="333333"/>
                          </a:solidFill>
                        </a:rPr>
                        <a:t>(start, end </a:t>
                      </a:r>
                      <a:r>
                        <a:rPr lang="en" sz="1250">
                          <a:solidFill>
                            <a:schemeClr val="dk2"/>
                          </a:solidFill>
                        </a:rPr>
                        <a:t>+</a:t>
                      </a:r>
                      <a:r>
                        <a:rPr lang="en" sz="1250">
                          <a:solidFill>
                            <a:srgbClr val="333333"/>
                          </a:solidFill>
                        </a:rPr>
                        <a:t> </a:t>
                      </a:r>
                      <a:r>
                        <a:rPr lang="en" sz="1250">
                          <a:solidFill>
                            <a:schemeClr val="dk2"/>
                          </a:solidFill>
                        </a:rPr>
                        <a:t>1</a:t>
                      </a:r>
                      <a:r>
                        <a:rPr lang="en" sz="1250">
                          <a:solidFill>
                            <a:srgbClr val="333333"/>
                          </a:solidFill>
                        </a:rPr>
                        <a:t>):</a:t>
                      </a:r>
                      <a:endParaRPr sz="1600"/>
                    </a:p>
                  </a:txBody>
                  <a:tcPr marT="91425" marB="91425" marR="91425" marL="91425"/>
                </a:tc>
              </a:tr>
              <a:tr h="381000">
                <a:tc>
                  <a:txBody>
                    <a:bodyPr/>
                    <a:lstStyle/>
                    <a:p>
                      <a:pPr indent="0" lvl="0" marL="0" rtl="0" algn="l">
                        <a:spcBef>
                          <a:spcPts val="0"/>
                        </a:spcBef>
                        <a:spcAft>
                          <a:spcPts val="0"/>
                        </a:spcAft>
                        <a:buNone/>
                      </a:pPr>
                      <a:r>
                        <a:rPr lang="en" sz="1600"/>
                        <a:t>4</a:t>
                      </a:r>
                      <a:endParaRPr sz="1600"/>
                    </a:p>
                  </a:txBody>
                  <a:tcPr marT="91425" marB="91425" marR="91425" marL="91425"/>
                </a:tc>
                <a:tc>
                  <a:txBody>
                    <a:bodyPr/>
                    <a:lstStyle/>
                    <a:p>
                      <a:pPr indent="0" lvl="0" marL="0" rtl="0" algn="l">
                        <a:spcBef>
                          <a:spcPts val="0"/>
                        </a:spcBef>
                        <a:spcAft>
                          <a:spcPts val="0"/>
                        </a:spcAft>
                        <a:buNone/>
                      </a:pPr>
                      <a:r>
                        <a:rPr lang="en" sz="1250">
                          <a:solidFill>
                            <a:srgbClr val="333333"/>
                          </a:solidFill>
                        </a:rPr>
                        <a:t> result </a:t>
                      </a:r>
                      <a:r>
                        <a:rPr lang="en" sz="1250">
                          <a:solidFill>
                            <a:schemeClr val="dk2"/>
                          </a:solidFill>
                        </a:rPr>
                        <a:t>+=</a:t>
                      </a:r>
                      <a:r>
                        <a:rPr lang="en" sz="1250">
                          <a:solidFill>
                            <a:srgbClr val="333333"/>
                          </a:solidFill>
                        </a:rPr>
                        <a:t> i</a:t>
                      </a:r>
                      <a:endParaRPr sz="1600"/>
                    </a:p>
                  </a:txBody>
                  <a:tcPr marT="91425" marB="91425" marR="91425" marL="91425"/>
                </a:tc>
              </a:tr>
              <a:tr h="381000">
                <a:tc>
                  <a:txBody>
                    <a:bodyPr/>
                    <a:lstStyle/>
                    <a:p>
                      <a:pPr indent="0" lvl="0" marL="0" rtl="0" algn="l">
                        <a:spcBef>
                          <a:spcPts val="0"/>
                        </a:spcBef>
                        <a:spcAft>
                          <a:spcPts val="0"/>
                        </a:spcAft>
                        <a:buNone/>
                      </a:pPr>
                      <a:r>
                        <a:rPr lang="en" sz="1600"/>
                        <a:t>5</a:t>
                      </a:r>
                      <a:endParaRPr sz="1600"/>
                    </a:p>
                  </a:txBody>
                  <a:tcPr marT="91425" marB="91425" marR="91425" marL="91425"/>
                </a:tc>
                <a:tc>
                  <a:txBody>
                    <a:bodyPr/>
                    <a:lstStyle/>
                    <a:p>
                      <a:pPr indent="0" lvl="0" marL="0" rtl="0" algn="l">
                        <a:spcBef>
                          <a:spcPts val="0"/>
                        </a:spcBef>
                        <a:spcAft>
                          <a:spcPts val="0"/>
                        </a:spcAft>
                        <a:buNone/>
                      </a:pPr>
                      <a:r>
                        <a:rPr b="1" lang="en" sz="1250">
                          <a:solidFill>
                            <a:srgbClr val="0000FF"/>
                          </a:solidFill>
                        </a:rPr>
                        <a:t>print</a:t>
                      </a:r>
                      <a:r>
                        <a:rPr lang="en" sz="1250">
                          <a:solidFill>
                            <a:srgbClr val="333333"/>
                          </a:solidFill>
                        </a:rPr>
                        <a:t>(result)</a:t>
                      </a:r>
                      <a:endParaRPr sz="1600"/>
                    </a:p>
                  </a:txBody>
                  <a:tcPr marT="91425" marB="91425" marR="91425" marL="91425"/>
                </a:tc>
              </a:tr>
              <a:tr h="381000">
                <a:tc>
                  <a:txBody>
                    <a:bodyPr/>
                    <a:lstStyle/>
                    <a:p>
                      <a:pPr indent="0" lvl="0" marL="0" rtl="0" algn="l">
                        <a:spcBef>
                          <a:spcPts val="0"/>
                        </a:spcBef>
                        <a:spcAft>
                          <a:spcPts val="0"/>
                        </a:spcAft>
                        <a:buNone/>
                      </a:pPr>
                      <a:r>
                        <a:rPr lang="en" sz="1600"/>
                        <a:t>6</a:t>
                      </a:r>
                      <a:endParaRPr sz="1600"/>
                    </a:p>
                  </a:txBody>
                  <a:tcPr marT="91425" marB="91425" marR="91425" marL="91425"/>
                </a:tc>
                <a:tc>
                  <a:txBody>
                    <a:bodyPr/>
                    <a:lstStyle/>
                    <a:p>
                      <a:pPr indent="0" lvl="0" marL="0" rtl="0" algn="l">
                        <a:spcBef>
                          <a:spcPts val="0"/>
                        </a:spcBef>
                        <a:spcAft>
                          <a:spcPts val="0"/>
                        </a:spcAft>
                        <a:buNone/>
                      </a:pPr>
                      <a:r>
                        <a:rPr lang="en" sz="1250">
                          <a:solidFill>
                            <a:srgbClr val="008000"/>
                          </a:solidFill>
                        </a:rPr>
                        <a:t>sum</a:t>
                      </a:r>
                      <a:r>
                        <a:rPr lang="en" sz="1250">
                          <a:solidFill>
                            <a:srgbClr val="333333"/>
                          </a:solidFill>
                        </a:rPr>
                        <a:t>(</a:t>
                      </a:r>
                      <a:r>
                        <a:rPr lang="en" sz="1250">
                          <a:solidFill>
                            <a:srgbClr val="666666"/>
                          </a:solidFill>
                        </a:rPr>
                        <a:t>10</a:t>
                      </a:r>
                      <a:r>
                        <a:rPr lang="en" sz="1250">
                          <a:solidFill>
                            <a:srgbClr val="333333"/>
                          </a:solidFill>
                        </a:rPr>
                        <a:t>, </a:t>
                      </a:r>
                      <a:r>
                        <a:rPr lang="en" sz="1250">
                          <a:solidFill>
                            <a:srgbClr val="666666"/>
                          </a:solidFill>
                        </a:rPr>
                        <a:t>50</a:t>
                      </a:r>
                      <a:r>
                        <a:rPr lang="en" sz="1250">
                          <a:solidFill>
                            <a:srgbClr val="333333"/>
                          </a:solidFill>
                        </a:rPr>
                        <a:t>)</a:t>
                      </a:r>
                      <a:endParaRPr>
                        <a:solidFill>
                          <a:srgbClr val="333333"/>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642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with return value #</a:t>
            </a:r>
            <a:endParaRPr/>
          </a:p>
          <a:p>
            <a:pPr indent="0" lvl="0" marL="0" rtl="0" algn="l">
              <a:spcBef>
                <a:spcPts val="0"/>
              </a:spcBef>
              <a:spcAft>
                <a:spcPts val="0"/>
              </a:spcAft>
              <a:buNone/>
            </a:pPr>
            <a:r>
              <a:t/>
            </a:r>
            <a:endParaRPr/>
          </a:p>
        </p:txBody>
      </p:sp>
      <p:sp>
        <p:nvSpPr>
          <p:cNvPr id="178" name="Google Shape;178;p31"/>
          <p:cNvSpPr txBox="1"/>
          <p:nvPr>
            <p:ph idx="1" type="body"/>
          </p:nvPr>
        </p:nvSpPr>
        <p:spPr>
          <a:xfrm>
            <a:off x="311700" y="847675"/>
            <a:ext cx="8520600" cy="893100"/>
          </a:xfrm>
          <a:prstGeom prst="rect">
            <a:avLst/>
          </a:prstGeom>
        </p:spPr>
        <p:txBody>
          <a:bodyPr anchorCtr="0" anchor="t" bIns="91425" lIns="91425" spcFirstLastPara="1" rIns="91425" wrap="square" tIns="91425">
            <a:normAutofit/>
          </a:bodyPr>
          <a:lstStyle/>
          <a:p>
            <a:pPr indent="0" lvl="0" marL="0" rtl="0" algn="l">
              <a:spcBef>
                <a:spcPts val="0"/>
              </a:spcBef>
              <a:spcAft>
                <a:spcPts val="1800"/>
              </a:spcAft>
              <a:buNone/>
            </a:pPr>
            <a:r>
              <a:rPr lang="en" sz="1200">
                <a:solidFill>
                  <a:srgbClr val="333333"/>
                </a:solidFill>
                <a:latin typeface="Arial"/>
                <a:ea typeface="Arial"/>
                <a:cs typeface="Arial"/>
                <a:sym typeface="Arial"/>
              </a:rPr>
              <a:t>The above function simply prints the result to the console, what if we want to assign the result to a variable for further processing? Then we need to use the </a:t>
            </a:r>
            <a:r>
              <a:rPr b="1" lang="en" sz="1100">
                <a:solidFill>
                  <a:srgbClr val="FF0000"/>
                </a:solidFill>
                <a:latin typeface="Arial"/>
                <a:ea typeface="Arial"/>
                <a:cs typeface="Arial"/>
                <a:sym typeface="Arial"/>
              </a:rPr>
              <a:t>return</a:t>
            </a:r>
            <a:r>
              <a:rPr b="1" lang="en" sz="1200">
                <a:solidFill>
                  <a:srgbClr val="FF0000"/>
                </a:solidFill>
                <a:latin typeface="Arial"/>
                <a:ea typeface="Arial"/>
                <a:cs typeface="Arial"/>
                <a:sym typeface="Arial"/>
              </a:rPr>
              <a:t> </a:t>
            </a:r>
            <a:r>
              <a:rPr lang="en" sz="1200">
                <a:solidFill>
                  <a:srgbClr val="333333"/>
                </a:solidFill>
                <a:latin typeface="Arial"/>
                <a:ea typeface="Arial"/>
                <a:cs typeface="Arial"/>
                <a:sym typeface="Arial"/>
              </a:rPr>
              <a:t>statement. The </a:t>
            </a:r>
            <a:r>
              <a:rPr b="1" lang="en" sz="1100">
                <a:solidFill>
                  <a:srgbClr val="FF0000"/>
                </a:solidFill>
                <a:latin typeface="Arial"/>
                <a:ea typeface="Arial"/>
                <a:cs typeface="Arial"/>
                <a:sym typeface="Arial"/>
              </a:rPr>
              <a:t>return</a:t>
            </a:r>
            <a:r>
              <a:rPr lang="en" sz="1200">
                <a:solidFill>
                  <a:srgbClr val="333333"/>
                </a:solidFill>
                <a:latin typeface="Arial"/>
                <a:ea typeface="Arial"/>
                <a:cs typeface="Arial"/>
                <a:sym typeface="Arial"/>
              </a:rPr>
              <a:t> statement sends a result back to the caller and exits the function.</a:t>
            </a:r>
            <a:endParaRPr>
              <a:latin typeface="Arial"/>
              <a:ea typeface="Arial"/>
              <a:cs typeface="Arial"/>
              <a:sym typeface="Arial"/>
            </a:endParaRPr>
          </a:p>
        </p:txBody>
      </p:sp>
      <p:sp>
        <p:nvSpPr>
          <p:cNvPr id="179" name="Google Shape;179;p31"/>
          <p:cNvSpPr txBox="1"/>
          <p:nvPr>
            <p:ph idx="1" type="body"/>
          </p:nvPr>
        </p:nvSpPr>
        <p:spPr>
          <a:xfrm>
            <a:off x="311700" y="151035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p>
        </p:txBody>
      </p:sp>
      <p:graphicFrame>
        <p:nvGraphicFramePr>
          <p:cNvPr id="180" name="Google Shape;180;p31"/>
          <p:cNvGraphicFramePr/>
          <p:nvPr/>
        </p:nvGraphicFramePr>
        <p:xfrm>
          <a:off x="441475" y="1950800"/>
          <a:ext cx="3000000" cy="3000000"/>
        </p:xfrm>
        <a:graphic>
          <a:graphicData uri="http://schemas.openxmlformats.org/drawingml/2006/table">
            <a:tbl>
              <a:tblPr>
                <a:noFill/>
                <a:tableStyleId>{0823FCB3-B429-4997-ABCF-15234EA3D413}</a:tableStyleId>
              </a:tblPr>
              <a:tblGrid>
                <a:gridCol w="408975"/>
                <a:gridCol w="6830025"/>
              </a:tblGrid>
              <a:tr h="381000">
                <a:tc>
                  <a:txBody>
                    <a:bodyPr/>
                    <a:lstStyle/>
                    <a:p>
                      <a:pPr indent="0" lvl="0" marL="0" rtl="0" algn="l">
                        <a:spcBef>
                          <a:spcPts val="0"/>
                        </a:spcBef>
                        <a:spcAft>
                          <a:spcPts val="0"/>
                        </a:spcAft>
                        <a:buNone/>
                      </a:pPr>
                      <a:r>
                        <a:rPr lang="en" sz="1600"/>
                        <a:t>1</a:t>
                      </a:r>
                      <a:endParaRPr sz="1600"/>
                    </a:p>
                  </a:txBody>
                  <a:tcPr marT="91425" marB="91425" marR="91425" marL="91425"/>
                </a:tc>
                <a:tc>
                  <a:txBody>
                    <a:bodyPr/>
                    <a:lstStyle/>
                    <a:p>
                      <a:pPr indent="0" lvl="0" marL="0" rtl="0" algn="l">
                        <a:spcBef>
                          <a:spcPts val="0"/>
                        </a:spcBef>
                        <a:spcAft>
                          <a:spcPts val="0"/>
                        </a:spcAft>
                        <a:buNone/>
                      </a:pPr>
                      <a:r>
                        <a:rPr b="1" lang="en" sz="1250">
                          <a:solidFill>
                            <a:srgbClr val="008000"/>
                          </a:solidFill>
                        </a:rPr>
                        <a:t>def</a:t>
                      </a:r>
                      <a:r>
                        <a:rPr lang="en" sz="1250">
                          <a:solidFill>
                            <a:srgbClr val="333333"/>
                          </a:solidFill>
                        </a:rPr>
                        <a:t> </a:t>
                      </a:r>
                      <a:r>
                        <a:rPr lang="en" sz="1250">
                          <a:solidFill>
                            <a:srgbClr val="0000FF"/>
                          </a:solidFill>
                        </a:rPr>
                        <a:t>sum</a:t>
                      </a:r>
                      <a:r>
                        <a:rPr lang="en" sz="1250">
                          <a:solidFill>
                            <a:srgbClr val="333333"/>
                          </a:solidFill>
                        </a:rPr>
                        <a:t>(start, end):</a:t>
                      </a:r>
                      <a:endParaRPr sz="1600"/>
                    </a:p>
                  </a:txBody>
                  <a:tcPr marT="91425" marB="91425" marR="91425" marL="91425"/>
                </a:tc>
              </a:tr>
              <a:tr h="381000">
                <a:tc>
                  <a:txBody>
                    <a:bodyPr/>
                    <a:lstStyle/>
                    <a:p>
                      <a:pPr indent="0" lvl="0" marL="0" rtl="0" algn="l">
                        <a:spcBef>
                          <a:spcPts val="0"/>
                        </a:spcBef>
                        <a:spcAft>
                          <a:spcPts val="0"/>
                        </a:spcAft>
                        <a:buNone/>
                      </a:pPr>
                      <a:r>
                        <a:rPr lang="en" sz="1600"/>
                        <a:t>2</a:t>
                      </a:r>
                      <a:endParaRPr sz="1600"/>
                    </a:p>
                  </a:txBody>
                  <a:tcPr marT="91425" marB="91425" marR="91425" marL="91425"/>
                </a:tc>
                <a:tc>
                  <a:txBody>
                    <a:bodyPr/>
                    <a:lstStyle/>
                    <a:p>
                      <a:pPr indent="0" lvl="0" marL="0" rtl="0" algn="l">
                        <a:spcBef>
                          <a:spcPts val="0"/>
                        </a:spcBef>
                        <a:spcAft>
                          <a:spcPts val="0"/>
                        </a:spcAft>
                        <a:buNone/>
                      </a:pPr>
                      <a:r>
                        <a:rPr lang="en" sz="1250">
                          <a:solidFill>
                            <a:srgbClr val="333333"/>
                          </a:solidFill>
                        </a:rPr>
                        <a:t>result </a:t>
                      </a:r>
                      <a:r>
                        <a:rPr lang="en" sz="1250">
                          <a:solidFill>
                            <a:schemeClr val="dk2"/>
                          </a:solidFill>
                        </a:rPr>
                        <a:t>=</a:t>
                      </a:r>
                      <a:r>
                        <a:rPr lang="en" sz="1250">
                          <a:solidFill>
                            <a:srgbClr val="333333"/>
                          </a:solidFill>
                        </a:rPr>
                        <a:t> </a:t>
                      </a:r>
                      <a:r>
                        <a:rPr lang="en" sz="1250">
                          <a:solidFill>
                            <a:schemeClr val="dk2"/>
                          </a:solidFill>
                        </a:rPr>
                        <a:t>0</a:t>
                      </a:r>
                      <a:endParaRPr sz="1600"/>
                    </a:p>
                  </a:txBody>
                  <a:tcPr marT="91425" marB="91425" marR="91425" marL="91425"/>
                </a:tc>
              </a:tr>
              <a:tr h="381000">
                <a:tc>
                  <a:txBody>
                    <a:bodyPr/>
                    <a:lstStyle/>
                    <a:p>
                      <a:pPr indent="0" lvl="0" marL="0" rtl="0" algn="l">
                        <a:spcBef>
                          <a:spcPts val="0"/>
                        </a:spcBef>
                        <a:spcAft>
                          <a:spcPts val="0"/>
                        </a:spcAft>
                        <a:buNone/>
                      </a:pPr>
                      <a:r>
                        <a:rPr lang="en" sz="1600"/>
                        <a:t>3</a:t>
                      </a:r>
                      <a:endParaRPr sz="1600"/>
                    </a:p>
                  </a:txBody>
                  <a:tcPr marT="91425" marB="91425" marR="91425" marL="91425"/>
                </a:tc>
                <a:tc>
                  <a:txBody>
                    <a:bodyPr/>
                    <a:lstStyle/>
                    <a:p>
                      <a:pPr indent="0" lvl="0" marL="0" rtl="0" algn="l">
                        <a:spcBef>
                          <a:spcPts val="0"/>
                        </a:spcBef>
                        <a:spcAft>
                          <a:spcPts val="0"/>
                        </a:spcAft>
                        <a:buNone/>
                      </a:pPr>
                      <a:r>
                        <a:rPr b="1" lang="en" sz="1250">
                          <a:solidFill>
                            <a:srgbClr val="008000"/>
                          </a:solidFill>
                        </a:rPr>
                        <a:t>for</a:t>
                      </a:r>
                      <a:r>
                        <a:rPr lang="en" sz="1250">
                          <a:solidFill>
                            <a:srgbClr val="333333"/>
                          </a:solidFill>
                        </a:rPr>
                        <a:t> i </a:t>
                      </a:r>
                      <a:r>
                        <a:rPr b="1" lang="en" sz="1250">
                          <a:solidFill>
                            <a:srgbClr val="AA22FF"/>
                          </a:solidFill>
                        </a:rPr>
                        <a:t>in</a:t>
                      </a:r>
                      <a:r>
                        <a:rPr lang="en" sz="1250">
                          <a:solidFill>
                            <a:srgbClr val="333333"/>
                          </a:solidFill>
                        </a:rPr>
                        <a:t> </a:t>
                      </a:r>
                      <a:r>
                        <a:rPr lang="en" sz="1250">
                          <a:solidFill>
                            <a:srgbClr val="008000"/>
                          </a:solidFill>
                        </a:rPr>
                        <a:t>range</a:t>
                      </a:r>
                      <a:r>
                        <a:rPr lang="en" sz="1250">
                          <a:solidFill>
                            <a:srgbClr val="333333"/>
                          </a:solidFill>
                        </a:rPr>
                        <a:t>(start, end </a:t>
                      </a:r>
                      <a:r>
                        <a:rPr lang="en" sz="1250">
                          <a:solidFill>
                            <a:schemeClr val="dk2"/>
                          </a:solidFill>
                        </a:rPr>
                        <a:t>+</a:t>
                      </a:r>
                      <a:r>
                        <a:rPr lang="en" sz="1250">
                          <a:solidFill>
                            <a:srgbClr val="333333"/>
                          </a:solidFill>
                        </a:rPr>
                        <a:t> </a:t>
                      </a:r>
                      <a:r>
                        <a:rPr lang="en" sz="1250">
                          <a:solidFill>
                            <a:schemeClr val="dk2"/>
                          </a:solidFill>
                        </a:rPr>
                        <a:t>1</a:t>
                      </a:r>
                      <a:r>
                        <a:rPr lang="en" sz="1250">
                          <a:solidFill>
                            <a:srgbClr val="333333"/>
                          </a:solidFill>
                        </a:rPr>
                        <a:t>):</a:t>
                      </a:r>
                      <a:endParaRPr sz="1600"/>
                    </a:p>
                  </a:txBody>
                  <a:tcPr marT="91425" marB="91425" marR="91425" marL="91425"/>
                </a:tc>
              </a:tr>
              <a:tr h="381000">
                <a:tc>
                  <a:txBody>
                    <a:bodyPr/>
                    <a:lstStyle/>
                    <a:p>
                      <a:pPr indent="0" lvl="0" marL="0" rtl="0" algn="l">
                        <a:spcBef>
                          <a:spcPts val="0"/>
                        </a:spcBef>
                        <a:spcAft>
                          <a:spcPts val="0"/>
                        </a:spcAft>
                        <a:buNone/>
                      </a:pPr>
                      <a:r>
                        <a:rPr lang="en" sz="1600"/>
                        <a:t>4</a:t>
                      </a:r>
                      <a:endParaRPr sz="1600"/>
                    </a:p>
                  </a:txBody>
                  <a:tcPr marT="91425" marB="91425" marR="91425" marL="91425"/>
                </a:tc>
                <a:tc>
                  <a:txBody>
                    <a:bodyPr/>
                    <a:lstStyle/>
                    <a:p>
                      <a:pPr indent="0" lvl="0" marL="0" rtl="0" algn="l">
                        <a:spcBef>
                          <a:spcPts val="0"/>
                        </a:spcBef>
                        <a:spcAft>
                          <a:spcPts val="0"/>
                        </a:spcAft>
                        <a:buNone/>
                      </a:pPr>
                      <a:r>
                        <a:rPr lang="en" sz="1250">
                          <a:solidFill>
                            <a:srgbClr val="333333"/>
                          </a:solidFill>
                        </a:rPr>
                        <a:t>result </a:t>
                      </a:r>
                      <a:r>
                        <a:rPr lang="en" sz="1250">
                          <a:solidFill>
                            <a:schemeClr val="dk2"/>
                          </a:solidFill>
                        </a:rPr>
                        <a:t>+=</a:t>
                      </a:r>
                      <a:r>
                        <a:rPr lang="en" sz="1250">
                          <a:solidFill>
                            <a:srgbClr val="333333"/>
                          </a:solidFill>
                        </a:rPr>
                        <a:t> i</a:t>
                      </a:r>
                      <a:endParaRPr sz="1250">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sz="1600"/>
                        <a:t>5</a:t>
                      </a:r>
                      <a:endParaRPr sz="1600"/>
                    </a:p>
                  </a:txBody>
                  <a:tcPr marT="91425" marB="91425" marR="91425" marL="91425"/>
                </a:tc>
                <a:tc>
                  <a:txBody>
                    <a:bodyPr/>
                    <a:lstStyle/>
                    <a:p>
                      <a:pPr indent="0" lvl="0" marL="0" rtl="0" algn="l">
                        <a:spcBef>
                          <a:spcPts val="0"/>
                        </a:spcBef>
                        <a:spcAft>
                          <a:spcPts val="0"/>
                        </a:spcAft>
                        <a:buNone/>
                      </a:pPr>
                      <a:r>
                        <a:rPr b="1" lang="en" sz="1250">
                          <a:solidFill>
                            <a:srgbClr val="008000"/>
                          </a:solidFill>
                        </a:rPr>
                        <a:t>return</a:t>
                      </a:r>
                      <a:r>
                        <a:rPr lang="en" sz="1250">
                          <a:solidFill>
                            <a:srgbClr val="333333"/>
                          </a:solidFill>
                        </a:rPr>
                        <a:t> result</a:t>
                      </a:r>
                      <a:endParaRPr sz="1600"/>
                    </a:p>
                  </a:txBody>
                  <a:tcPr marT="91425" marB="91425" marR="91425" marL="91425"/>
                </a:tc>
              </a:tr>
              <a:tr h="381000">
                <a:tc>
                  <a:txBody>
                    <a:bodyPr/>
                    <a:lstStyle/>
                    <a:p>
                      <a:pPr indent="0" lvl="0" marL="0" rtl="0" algn="l">
                        <a:spcBef>
                          <a:spcPts val="0"/>
                        </a:spcBef>
                        <a:spcAft>
                          <a:spcPts val="0"/>
                        </a:spcAft>
                        <a:buNone/>
                      </a:pPr>
                      <a:r>
                        <a:rPr lang="en" sz="1600"/>
                        <a:t>6</a:t>
                      </a:r>
                      <a:endParaRPr sz="1600"/>
                    </a:p>
                  </a:txBody>
                  <a:tcPr marT="91425" marB="91425" marR="91425" marL="91425"/>
                </a:tc>
                <a:tc>
                  <a:txBody>
                    <a:bodyPr/>
                    <a:lstStyle/>
                    <a:p>
                      <a:pPr indent="0" lvl="0" marL="0" rtl="0" algn="l">
                        <a:spcBef>
                          <a:spcPts val="0"/>
                        </a:spcBef>
                        <a:spcAft>
                          <a:spcPts val="0"/>
                        </a:spcAft>
                        <a:buNone/>
                      </a:pPr>
                      <a:r>
                        <a:rPr lang="en" sz="1250">
                          <a:solidFill>
                            <a:srgbClr val="333333"/>
                          </a:solidFill>
                        </a:rPr>
                        <a:t>s </a:t>
                      </a:r>
                      <a:r>
                        <a:rPr lang="en" sz="1250">
                          <a:solidFill>
                            <a:schemeClr val="dk2"/>
                          </a:solidFill>
                        </a:rPr>
                        <a:t>=</a:t>
                      </a:r>
                      <a:r>
                        <a:rPr lang="en" sz="1250">
                          <a:solidFill>
                            <a:srgbClr val="333333"/>
                          </a:solidFill>
                        </a:rPr>
                        <a:t> </a:t>
                      </a:r>
                      <a:r>
                        <a:rPr lang="en" sz="1250">
                          <a:solidFill>
                            <a:srgbClr val="008000"/>
                          </a:solidFill>
                        </a:rPr>
                        <a:t>sum</a:t>
                      </a:r>
                      <a:r>
                        <a:rPr lang="en" sz="1250">
                          <a:solidFill>
                            <a:srgbClr val="333333"/>
                          </a:solidFill>
                        </a:rPr>
                        <a:t>(</a:t>
                      </a:r>
                      <a:r>
                        <a:rPr lang="en" sz="1250">
                          <a:solidFill>
                            <a:schemeClr val="dk2"/>
                          </a:solidFill>
                        </a:rPr>
                        <a:t>10</a:t>
                      </a:r>
                      <a:r>
                        <a:rPr lang="en" sz="1250">
                          <a:solidFill>
                            <a:srgbClr val="333333"/>
                          </a:solidFill>
                        </a:rPr>
                        <a:t>, </a:t>
                      </a:r>
                      <a:r>
                        <a:rPr lang="en" sz="1250">
                          <a:solidFill>
                            <a:schemeClr val="dk2"/>
                          </a:solidFill>
                        </a:rPr>
                        <a:t>50</a:t>
                      </a:r>
                      <a:r>
                        <a:rPr lang="en" sz="1250">
                          <a:solidFill>
                            <a:srgbClr val="333333"/>
                          </a:solidFill>
                        </a:rPr>
                        <a:t>)</a:t>
                      </a:r>
                      <a:endParaRPr sz="1250">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sz="1600"/>
                        <a:t>7</a:t>
                      </a:r>
                      <a:endParaRPr sz="1600"/>
                    </a:p>
                  </a:txBody>
                  <a:tcPr marT="91425" marB="91425" marR="91425" marL="91425"/>
                </a:tc>
                <a:tc>
                  <a:txBody>
                    <a:bodyPr/>
                    <a:lstStyle/>
                    <a:p>
                      <a:pPr indent="0" lvl="0" marL="0" rtl="0" algn="l">
                        <a:spcBef>
                          <a:spcPts val="0"/>
                        </a:spcBef>
                        <a:spcAft>
                          <a:spcPts val="0"/>
                        </a:spcAft>
                        <a:buNone/>
                      </a:pPr>
                      <a:r>
                        <a:rPr b="1" lang="en" sz="1250">
                          <a:solidFill>
                            <a:srgbClr val="0000FF"/>
                          </a:solidFill>
                          <a:highlight>
                            <a:srgbClr val="F8F8F8"/>
                          </a:highlight>
                        </a:rPr>
                        <a:t>print</a:t>
                      </a:r>
                      <a:r>
                        <a:rPr lang="en" sz="1250">
                          <a:solidFill>
                            <a:srgbClr val="333333"/>
                          </a:solidFill>
                          <a:highlight>
                            <a:srgbClr val="F8F8F8"/>
                          </a:highlight>
                        </a:rPr>
                        <a:t>(s)</a:t>
                      </a:r>
                      <a:endParaRPr>
                        <a:solidFill>
                          <a:srgbClr val="333333"/>
                        </a:solidFill>
                        <a:highlight>
                          <a:srgbClr val="F8F8F8"/>
                        </a:highlight>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Arial"/>
              <a:buChar char="●"/>
            </a:pPr>
            <a:r>
              <a:rPr lang="en">
                <a:latin typeface="Arial"/>
                <a:ea typeface="Arial"/>
                <a:cs typeface="Arial"/>
                <a:sym typeface="Arial"/>
              </a:rPr>
              <a:t>Understand Python </a:t>
            </a:r>
            <a:r>
              <a:rPr lang="en">
                <a:latin typeface="Arial"/>
                <a:ea typeface="Arial"/>
                <a:cs typeface="Arial"/>
                <a:sym typeface="Arial"/>
              </a:rPr>
              <a:t>Conditions and Branching</a:t>
            </a:r>
            <a:endParaRPr>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
                <a:latin typeface="Arial"/>
                <a:ea typeface="Arial"/>
                <a:cs typeface="Arial"/>
                <a:sym typeface="Arial"/>
              </a:rPr>
              <a:t>Understand Python </a:t>
            </a:r>
            <a:r>
              <a:rPr lang="en">
                <a:latin typeface="Arial"/>
                <a:ea typeface="Arial"/>
                <a:cs typeface="Arial"/>
                <a:sym typeface="Arial"/>
              </a:rPr>
              <a:t>Loops</a:t>
            </a:r>
            <a:endParaRPr>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
                <a:latin typeface="Arial"/>
                <a:ea typeface="Arial"/>
                <a:cs typeface="Arial"/>
                <a:sym typeface="Arial"/>
              </a:rPr>
              <a:t>Understand Python </a:t>
            </a:r>
            <a:r>
              <a:rPr lang="en">
                <a:latin typeface="Arial"/>
                <a:ea typeface="Arial"/>
                <a:cs typeface="Arial"/>
                <a:sym typeface="Arial"/>
              </a:rPr>
              <a:t>Functions</a:t>
            </a:r>
            <a:endParaRPr>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
                <a:latin typeface="Arial"/>
                <a:ea typeface="Arial"/>
                <a:cs typeface="Arial"/>
                <a:sym typeface="Arial"/>
              </a:rPr>
              <a:t>Understand Python Objects and Classes</a:t>
            </a:r>
            <a:endParaRPr>
              <a:latin typeface="Arial"/>
              <a:ea typeface="Arial"/>
              <a:cs typeface="Arial"/>
              <a:sym typeface="Arial"/>
            </a:endParaRPr>
          </a:p>
          <a:p>
            <a:pPr indent="0" lvl="0" marL="457200" rtl="0" algn="l">
              <a:lnSpc>
                <a:spcPct val="200000"/>
              </a:lnSpc>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1404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variables vs local variables #</a:t>
            </a:r>
            <a:endParaRPr/>
          </a:p>
          <a:p>
            <a:pPr indent="0" lvl="0" marL="0" rtl="0" algn="l">
              <a:spcBef>
                <a:spcPts val="0"/>
              </a:spcBef>
              <a:spcAft>
                <a:spcPts val="0"/>
              </a:spcAft>
              <a:buNone/>
            </a:pPr>
            <a:r>
              <a:t/>
            </a:r>
            <a:endParaRPr/>
          </a:p>
        </p:txBody>
      </p:sp>
      <p:sp>
        <p:nvSpPr>
          <p:cNvPr id="186" name="Google Shape;186;p32"/>
          <p:cNvSpPr txBox="1"/>
          <p:nvPr>
            <p:ph idx="1" type="body"/>
          </p:nvPr>
        </p:nvSpPr>
        <p:spPr>
          <a:xfrm>
            <a:off x="235500" y="847675"/>
            <a:ext cx="8520600" cy="11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33333"/>
                </a:solidFill>
                <a:highlight>
                  <a:srgbClr val="FFFFFF"/>
                </a:highlight>
                <a:latin typeface="Arial"/>
                <a:ea typeface="Arial"/>
                <a:cs typeface="Arial"/>
                <a:sym typeface="Arial"/>
              </a:rPr>
              <a:t>Global variables</a:t>
            </a:r>
            <a:r>
              <a:rPr lang="en" sz="1400">
                <a:solidFill>
                  <a:srgbClr val="333333"/>
                </a:solidFill>
                <a:highlight>
                  <a:srgbClr val="FFFFFF"/>
                </a:highlight>
                <a:latin typeface="Arial"/>
                <a:ea typeface="Arial"/>
                <a:cs typeface="Arial"/>
                <a:sym typeface="Arial"/>
              </a:rPr>
              <a:t>: Variables that are not bound to any function , but can be accessed inside as well as outside the function are called global variables.</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rPr b="1" lang="en" sz="1400">
                <a:solidFill>
                  <a:srgbClr val="333333"/>
                </a:solidFill>
                <a:highlight>
                  <a:srgbClr val="FFFFFF"/>
                </a:highlight>
                <a:latin typeface="Arial"/>
                <a:ea typeface="Arial"/>
                <a:cs typeface="Arial"/>
                <a:sym typeface="Arial"/>
              </a:rPr>
              <a:t>Local variables</a:t>
            </a:r>
            <a:r>
              <a:rPr lang="en" sz="1400">
                <a:solidFill>
                  <a:srgbClr val="333333"/>
                </a:solidFill>
                <a:highlight>
                  <a:srgbClr val="FFFFFF"/>
                </a:highlight>
                <a:latin typeface="Arial"/>
                <a:ea typeface="Arial"/>
                <a:cs typeface="Arial"/>
                <a:sym typeface="Arial"/>
              </a:rPr>
              <a:t>: Variables which are declared inside a function are called local variables.</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sz="1400">
              <a:latin typeface="Arial"/>
              <a:ea typeface="Arial"/>
              <a:cs typeface="Arial"/>
              <a:sym typeface="Arial"/>
            </a:endParaRPr>
          </a:p>
        </p:txBody>
      </p:sp>
      <p:sp>
        <p:nvSpPr>
          <p:cNvPr id="187" name="Google Shape;187;p32"/>
          <p:cNvSpPr txBox="1"/>
          <p:nvPr>
            <p:ph idx="1" type="body"/>
          </p:nvPr>
        </p:nvSpPr>
        <p:spPr>
          <a:xfrm>
            <a:off x="311700" y="194550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p>
        </p:txBody>
      </p:sp>
      <p:graphicFrame>
        <p:nvGraphicFramePr>
          <p:cNvPr id="188" name="Google Shape;188;p32"/>
          <p:cNvGraphicFramePr/>
          <p:nvPr/>
        </p:nvGraphicFramePr>
        <p:xfrm>
          <a:off x="464100" y="2419350"/>
          <a:ext cx="3000000" cy="3000000"/>
        </p:xfrm>
        <a:graphic>
          <a:graphicData uri="http://schemas.openxmlformats.org/drawingml/2006/table">
            <a:tbl>
              <a:tblPr>
                <a:noFill/>
                <a:tableStyleId>{0823FCB3-B429-4997-ABCF-15234EA3D413}</a:tableStyleId>
              </a:tblPr>
              <a:tblGrid>
                <a:gridCol w="508950"/>
                <a:gridCol w="67300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sz="1050">
                          <a:solidFill>
                            <a:srgbClr val="333333"/>
                          </a:solidFill>
                        </a:rPr>
                        <a:t>global_var </a:t>
                      </a:r>
                      <a:r>
                        <a:rPr lang="en" sz="1050">
                          <a:solidFill>
                            <a:schemeClr val="dk2"/>
                          </a:solidFill>
                        </a:rPr>
                        <a:t>=</a:t>
                      </a:r>
                      <a:r>
                        <a:rPr lang="en" sz="1050">
                          <a:solidFill>
                            <a:srgbClr val="333333"/>
                          </a:solidFill>
                        </a:rPr>
                        <a:t> </a:t>
                      </a:r>
                      <a:r>
                        <a:rPr lang="en" sz="1050">
                          <a:solidFill>
                            <a:schemeClr val="dk2"/>
                          </a:solidFill>
                        </a:rPr>
                        <a:t>12</a:t>
                      </a:r>
                      <a:r>
                        <a:rPr lang="en" sz="1050">
                          <a:solidFill>
                            <a:srgbClr val="333333"/>
                          </a:solidFill>
                        </a:rPr>
                        <a:t>         </a:t>
                      </a:r>
                      <a:r>
                        <a:rPr i="1" lang="en" sz="1050">
                          <a:solidFill>
                            <a:srgbClr val="408080"/>
                          </a:solidFill>
                        </a:rPr>
                        <a:t># a global variable</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b="1" lang="en" sz="1050">
                          <a:solidFill>
                            <a:srgbClr val="008000"/>
                          </a:solidFill>
                        </a:rPr>
                        <a:t>def</a:t>
                      </a:r>
                      <a:r>
                        <a:rPr lang="en" sz="1050">
                          <a:solidFill>
                            <a:srgbClr val="333333"/>
                          </a:solidFill>
                        </a:rPr>
                        <a:t> </a:t>
                      </a:r>
                      <a:r>
                        <a:rPr lang="en" sz="1050">
                          <a:solidFill>
                            <a:srgbClr val="0000FF"/>
                          </a:solidFill>
                        </a:rPr>
                        <a:t>func</a:t>
                      </a:r>
                      <a:r>
                        <a:rPr lang="en" sz="1050">
                          <a:solidFill>
                            <a:srgbClr val="333333"/>
                          </a:solidFill>
                        </a:rPr>
                        <a:t>():</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sz="1050">
                          <a:solidFill>
                            <a:srgbClr val="333333"/>
                          </a:solidFill>
                        </a:rPr>
                        <a:t>local_var </a:t>
                      </a:r>
                      <a:r>
                        <a:rPr lang="en" sz="1050">
                          <a:solidFill>
                            <a:schemeClr val="dk2"/>
                          </a:solidFill>
                        </a:rPr>
                        <a:t>=</a:t>
                      </a:r>
                      <a:r>
                        <a:rPr lang="en" sz="1050">
                          <a:solidFill>
                            <a:srgbClr val="333333"/>
                          </a:solidFill>
                        </a:rPr>
                        <a:t> </a:t>
                      </a:r>
                      <a:r>
                        <a:rPr lang="en" sz="1050">
                          <a:solidFill>
                            <a:schemeClr val="dk2"/>
                          </a:solidFill>
                        </a:rPr>
                        <a:t>100</a:t>
                      </a:r>
                      <a:r>
                        <a:rPr lang="en" sz="1050">
                          <a:solidFill>
                            <a:srgbClr val="333333"/>
                          </a:solidFill>
                        </a:rPr>
                        <a:t>     </a:t>
                      </a:r>
                      <a:r>
                        <a:rPr i="1" lang="en" sz="1050">
                          <a:solidFill>
                            <a:srgbClr val="408080"/>
                          </a:solidFill>
                        </a:rPr>
                        <a:t># this is local variable</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b="1" lang="en" sz="1050">
                          <a:solidFill>
                            <a:srgbClr val="0000FF"/>
                          </a:solidFill>
                        </a:rPr>
                        <a:t>print</a:t>
                      </a:r>
                      <a:r>
                        <a:rPr lang="en" sz="1050">
                          <a:solidFill>
                            <a:srgbClr val="333333"/>
                          </a:solidFill>
                        </a:rPr>
                        <a:t>(global_var)   </a:t>
                      </a:r>
                      <a:r>
                        <a:rPr i="1" lang="en" sz="1050">
                          <a:solidFill>
                            <a:srgbClr val="408080"/>
                          </a:solidFill>
                        </a:rPr>
                        <a:t># you can access global variables in side function</a:t>
                      </a:r>
                      <a:endParaRPr sz="1050">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sz="1050">
                          <a:solidFill>
                            <a:srgbClr val="333333"/>
                          </a:solidFill>
                        </a:rPr>
                        <a:t>func()                  </a:t>
                      </a:r>
                      <a:r>
                        <a:rPr i="1" lang="en" sz="1050">
                          <a:solidFill>
                            <a:srgbClr val="408080"/>
                          </a:solidFill>
                        </a:rPr>
                        <a:t># calling function func()</a:t>
                      </a:r>
                      <a:endParaRPr sz="1050">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i="1" lang="en" sz="1050">
                          <a:solidFill>
                            <a:srgbClr val="408080"/>
                          </a:solidFill>
                          <a:highlight>
                            <a:srgbClr val="F8F8F8"/>
                          </a:highlight>
                        </a:rPr>
                        <a:t>#print(local_var)        # you can't access local_var outside the function, because as soon as function ends local_var is destroyed</a:t>
                      </a:r>
                      <a:endParaRPr i="1" sz="1200">
                        <a:solidFill>
                          <a:srgbClr val="408080"/>
                        </a:solidFill>
                        <a:highlight>
                          <a:srgbClr val="F8F8F8"/>
                        </a:highlight>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1" type="body"/>
          </p:nvPr>
        </p:nvSpPr>
        <p:spPr>
          <a:xfrm>
            <a:off x="178375" y="284400"/>
            <a:ext cx="8520600" cy="848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rgbClr val="333333"/>
                </a:solidFill>
                <a:latin typeface="Arial"/>
                <a:ea typeface="Arial"/>
                <a:cs typeface="Arial"/>
                <a:sym typeface="Arial"/>
              </a:rPr>
              <a:t>You can bind local variable in the global scope by using the </a:t>
            </a:r>
            <a:r>
              <a:rPr b="1" lang="en" sz="1400">
                <a:solidFill>
                  <a:srgbClr val="FF0000"/>
                </a:solidFill>
                <a:latin typeface="Arial"/>
                <a:ea typeface="Arial"/>
                <a:cs typeface="Arial"/>
                <a:sym typeface="Arial"/>
              </a:rPr>
              <a:t>global </a:t>
            </a:r>
            <a:r>
              <a:rPr lang="en" sz="1400">
                <a:solidFill>
                  <a:srgbClr val="333333"/>
                </a:solidFill>
                <a:latin typeface="Arial"/>
                <a:ea typeface="Arial"/>
                <a:cs typeface="Arial"/>
                <a:sym typeface="Arial"/>
              </a:rPr>
              <a:t>keyword followed by the names of variables separated by comma </a:t>
            </a:r>
            <a:r>
              <a:rPr b="1" lang="en" sz="1400">
                <a:solidFill>
                  <a:srgbClr val="FF0000"/>
                </a:solidFill>
                <a:latin typeface="Arial"/>
                <a:ea typeface="Arial"/>
                <a:cs typeface="Arial"/>
                <a:sym typeface="Arial"/>
              </a:rPr>
              <a:t>(,).</a:t>
            </a:r>
            <a:endParaRPr sz="1400">
              <a:solidFill>
                <a:srgbClr val="333333"/>
              </a:solidFill>
              <a:latin typeface="Arial"/>
              <a:ea typeface="Arial"/>
              <a:cs typeface="Arial"/>
              <a:sym typeface="Arial"/>
            </a:endParaRPr>
          </a:p>
          <a:p>
            <a:pPr indent="0" lvl="0" marL="0" rtl="0" algn="l">
              <a:spcBef>
                <a:spcPts val="18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graphicFrame>
        <p:nvGraphicFramePr>
          <p:cNvPr id="194" name="Google Shape;194;p33"/>
          <p:cNvGraphicFramePr/>
          <p:nvPr/>
        </p:nvGraphicFramePr>
        <p:xfrm>
          <a:off x="319300" y="1461000"/>
          <a:ext cx="3000000" cy="3000000"/>
        </p:xfrm>
        <a:graphic>
          <a:graphicData uri="http://schemas.openxmlformats.org/drawingml/2006/table">
            <a:tbl>
              <a:tblPr>
                <a:noFill/>
                <a:tableStyleId>{0823FCB3-B429-4997-ABCF-15234EA3D413}</a:tableStyleId>
              </a:tblPr>
              <a:tblGrid>
                <a:gridCol w="475625"/>
                <a:gridCol w="6763375"/>
              </a:tblGrid>
              <a:tr h="381000">
                <a:tc>
                  <a:txBody>
                    <a:bodyPr/>
                    <a:lstStyle/>
                    <a:p>
                      <a:pPr indent="0" lvl="0" marL="0" rtl="0" algn="l">
                        <a:spcBef>
                          <a:spcPts val="0"/>
                        </a:spcBef>
                        <a:spcAft>
                          <a:spcPts val="0"/>
                        </a:spcAft>
                        <a:buNone/>
                      </a:pPr>
                      <a:r>
                        <a:rPr lang="en" sz="1600"/>
                        <a:t>1</a:t>
                      </a:r>
                      <a:endParaRPr sz="1600"/>
                    </a:p>
                  </a:txBody>
                  <a:tcPr marT="91425" marB="91425" marR="91425" marL="91425"/>
                </a:tc>
                <a:tc>
                  <a:txBody>
                    <a:bodyPr/>
                    <a:lstStyle/>
                    <a:p>
                      <a:pPr indent="0" lvl="0" marL="0" rtl="0" algn="l">
                        <a:spcBef>
                          <a:spcPts val="0"/>
                        </a:spcBef>
                        <a:spcAft>
                          <a:spcPts val="0"/>
                        </a:spcAft>
                        <a:buNone/>
                      </a:pPr>
                      <a:r>
                        <a:rPr lang="en" sz="1250">
                          <a:solidFill>
                            <a:srgbClr val="333333"/>
                          </a:solidFill>
                        </a:rPr>
                        <a:t>t </a:t>
                      </a:r>
                      <a:r>
                        <a:rPr lang="en" sz="1250">
                          <a:solidFill>
                            <a:schemeClr val="dk2"/>
                          </a:solidFill>
                        </a:rPr>
                        <a:t>=</a:t>
                      </a:r>
                      <a:r>
                        <a:rPr lang="en" sz="1250">
                          <a:solidFill>
                            <a:srgbClr val="333333"/>
                          </a:solidFill>
                        </a:rPr>
                        <a:t> </a:t>
                      </a:r>
                      <a:r>
                        <a:rPr lang="en" sz="1250">
                          <a:solidFill>
                            <a:schemeClr val="dk2"/>
                          </a:solidFill>
                        </a:rPr>
                        <a:t>1</a:t>
                      </a:r>
                      <a:endParaRPr sz="1600"/>
                    </a:p>
                  </a:txBody>
                  <a:tcPr marT="91425" marB="91425" marR="91425" marL="91425"/>
                </a:tc>
              </a:tr>
              <a:tr h="381000">
                <a:tc>
                  <a:txBody>
                    <a:bodyPr/>
                    <a:lstStyle/>
                    <a:p>
                      <a:pPr indent="0" lvl="0" marL="0" rtl="0" algn="l">
                        <a:spcBef>
                          <a:spcPts val="0"/>
                        </a:spcBef>
                        <a:spcAft>
                          <a:spcPts val="0"/>
                        </a:spcAft>
                        <a:buNone/>
                      </a:pPr>
                      <a:r>
                        <a:rPr lang="en" sz="1600"/>
                        <a:t>2</a:t>
                      </a:r>
                      <a:endParaRPr sz="1600"/>
                    </a:p>
                  </a:txBody>
                  <a:tcPr marT="91425" marB="91425" marR="91425" marL="91425"/>
                </a:tc>
                <a:tc>
                  <a:txBody>
                    <a:bodyPr/>
                    <a:lstStyle/>
                    <a:p>
                      <a:pPr indent="0" lvl="0" marL="0" rtl="0" algn="l">
                        <a:spcBef>
                          <a:spcPts val="0"/>
                        </a:spcBef>
                        <a:spcAft>
                          <a:spcPts val="0"/>
                        </a:spcAft>
                        <a:buNone/>
                      </a:pPr>
                      <a:r>
                        <a:rPr b="1" lang="en" sz="1250">
                          <a:solidFill>
                            <a:srgbClr val="008000"/>
                          </a:solidFill>
                        </a:rPr>
                        <a:t>def</a:t>
                      </a:r>
                      <a:r>
                        <a:rPr lang="en" sz="1250">
                          <a:solidFill>
                            <a:srgbClr val="333333"/>
                          </a:solidFill>
                        </a:rPr>
                        <a:t> </a:t>
                      </a:r>
                      <a:r>
                        <a:rPr lang="en" sz="1250">
                          <a:solidFill>
                            <a:srgbClr val="0000FF"/>
                          </a:solidFill>
                        </a:rPr>
                        <a:t>increment</a:t>
                      </a:r>
                      <a:r>
                        <a:rPr lang="en" sz="1250">
                          <a:solidFill>
                            <a:srgbClr val="333333"/>
                          </a:solidFill>
                        </a:rPr>
                        <a:t>():</a:t>
                      </a:r>
                      <a:endParaRPr sz="1600"/>
                    </a:p>
                  </a:txBody>
                  <a:tcPr marT="91425" marB="91425" marR="91425" marL="91425"/>
                </a:tc>
              </a:tr>
              <a:tr h="381000">
                <a:tc>
                  <a:txBody>
                    <a:bodyPr/>
                    <a:lstStyle/>
                    <a:p>
                      <a:pPr indent="0" lvl="0" marL="0" rtl="0" algn="l">
                        <a:spcBef>
                          <a:spcPts val="0"/>
                        </a:spcBef>
                        <a:spcAft>
                          <a:spcPts val="0"/>
                        </a:spcAft>
                        <a:buNone/>
                      </a:pPr>
                      <a:r>
                        <a:rPr lang="en" sz="1600"/>
                        <a:t>3</a:t>
                      </a:r>
                      <a:endParaRPr sz="1600"/>
                    </a:p>
                  </a:txBody>
                  <a:tcPr marT="91425" marB="91425" marR="91425" marL="91425"/>
                </a:tc>
                <a:tc>
                  <a:txBody>
                    <a:bodyPr/>
                    <a:lstStyle/>
                    <a:p>
                      <a:pPr indent="0" lvl="0" marL="0" rtl="0" algn="l">
                        <a:spcBef>
                          <a:spcPts val="0"/>
                        </a:spcBef>
                        <a:spcAft>
                          <a:spcPts val="0"/>
                        </a:spcAft>
                        <a:buNone/>
                      </a:pPr>
                      <a:r>
                        <a:rPr b="1" lang="en" sz="1250">
                          <a:solidFill>
                            <a:srgbClr val="008000"/>
                          </a:solidFill>
                        </a:rPr>
                        <a:t>global</a:t>
                      </a:r>
                      <a:r>
                        <a:rPr lang="en" sz="1250">
                          <a:solidFill>
                            <a:srgbClr val="333333"/>
                          </a:solidFill>
                        </a:rPr>
                        <a:t> t   </a:t>
                      </a:r>
                      <a:r>
                        <a:rPr i="1" lang="en" sz="1250">
                          <a:solidFill>
                            <a:srgbClr val="408080"/>
                          </a:solidFill>
                        </a:rPr>
                        <a:t># now t inside the function is same as t outside the function</a:t>
                      </a:r>
                      <a:endParaRPr sz="1600"/>
                    </a:p>
                  </a:txBody>
                  <a:tcPr marT="91425" marB="91425" marR="91425" marL="91425"/>
                </a:tc>
              </a:tr>
              <a:tr h="381000">
                <a:tc>
                  <a:txBody>
                    <a:bodyPr/>
                    <a:lstStyle/>
                    <a:p>
                      <a:pPr indent="0" lvl="0" marL="0" rtl="0" algn="l">
                        <a:spcBef>
                          <a:spcPts val="0"/>
                        </a:spcBef>
                        <a:spcAft>
                          <a:spcPts val="0"/>
                        </a:spcAft>
                        <a:buNone/>
                      </a:pPr>
                      <a:r>
                        <a:rPr lang="en" sz="1600"/>
                        <a:t>4</a:t>
                      </a:r>
                      <a:endParaRPr sz="1600"/>
                    </a:p>
                  </a:txBody>
                  <a:tcPr marT="91425" marB="91425" marR="91425" marL="91425"/>
                </a:tc>
                <a:tc>
                  <a:txBody>
                    <a:bodyPr/>
                    <a:lstStyle/>
                    <a:p>
                      <a:pPr indent="0" lvl="0" marL="0" rtl="0" algn="l">
                        <a:spcBef>
                          <a:spcPts val="0"/>
                        </a:spcBef>
                        <a:spcAft>
                          <a:spcPts val="0"/>
                        </a:spcAft>
                        <a:buNone/>
                      </a:pPr>
                      <a:r>
                        <a:rPr lang="en" sz="1250">
                          <a:solidFill>
                            <a:srgbClr val="333333"/>
                          </a:solidFill>
                        </a:rPr>
                        <a:t>t </a:t>
                      </a:r>
                      <a:r>
                        <a:rPr lang="en" sz="1250">
                          <a:solidFill>
                            <a:schemeClr val="dk2"/>
                          </a:solidFill>
                        </a:rPr>
                        <a:t>=</a:t>
                      </a:r>
                      <a:r>
                        <a:rPr lang="en" sz="1250">
                          <a:solidFill>
                            <a:srgbClr val="333333"/>
                          </a:solidFill>
                        </a:rPr>
                        <a:t> t </a:t>
                      </a:r>
                      <a:r>
                        <a:rPr lang="en" sz="1250">
                          <a:solidFill>
                            <a:schemeClr val="dk2"/>
                          </a:solidFill>
                        </a:rPr>
                        <a:t>+</a:t>
                      </a:r>
                      <a:r>
                        <a:rPr lang="en" sz="1250">
                          <a:solidFill>
                            <a:srgbClr val="333333"/>
                          </a:solidFill>
                        </a:rPr>
                        <a:t> </a:t>
                      </a:r>
                      <a:r>
                        <a:rPr lang="en" sz="1250">
                          <a:solidFill>
                            <a:schemeClr val="dk2"/>
                          </a:solidFill>
                        </a:rPr>
                        <a:t>1</a:t>
                      </a:r>
                      <a:endParaRPr sz="1600"/>
                    </a:p>
                  </a:txBody>
                  <a:tcPr marT="91425" marB="91425" marR="91425" marL="91425"/>
                </a:tc>
              </a:tr>
              <a:tr h="381000">
                <a:tc>
                  <a:txBody>
                    <a:bodyPr/>
                    <a:lstStyle/>
                    <a:p>
                      <a:pPr indent="0" lvl="0" marL="0" rtl="0" algn="l">
                        <a:spcBef>
                          <a:spcPts val="0"/>
                        </a:spcBef>
                        <a:spcAft>
                          <a:spcPts val="0"/>
                        </a:spcAft>
                        <a:buNone/>
                      </a:pPr>
                      <a:r>
                        <a:rPr lang="en" sz="1600"/>
                        <a:t>5</a:t>
                      </a:r>
                      <a:endParaRPr sz="1600"/>
                    </a:p>
                  </a:txBody>
                  <a:tcPr marT="91425" marB="91425" marR="91425" marL="91425"/>
                </a:tc>
                <a:tc>
                  <a:txBody>
                    <a:bodyPr/>
                    <a:lstStyle/>
                    <a:p>
                      <a:pPr indent="0" lvl="0" marL="0" rtl="0" algn="l">
                        <a:spcBef>
                          <a:spcPts val="0"/>
                        </a:spcBef>
                        <a:spcAft>
                          <a:spcPts val="0"/>
                        </a:spcAft>
                        <a:buNone/>
                      </a:pPr>
                      <a:r>
                        <a:rPr b="1" lang="en" sz="1250">
                          <a:solidFill>
                            <a:srgbClr val="0000FF"/>
                          </a:solidFill>
                        </a:rPr>
                        <a:t>print</a:t>
                      </a:r>
                      <a:r>
                        <a:rPr lang="en" sz="1250">
                          <a:solidFill>
                            <a:srgbClr val="333333"/>
                          </a:solidFill>
                        </a:rPr>
                        <a:t>(t) </a:t>
                      </a:r>
                      <a:r>
                        <a:rPr i="1" lang="en" sz="1250">
                          <a:solidFill>
                            <a:srgbClr val="408080"/>
                          </a:solidFill>
                        </a:rPr>
                        <a:t># Displays 2</a:t>
                      </a:r>
                      <a:endParaRPr sz="1250">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sz="1600"/>
                        <a:t>6</a:t>
                      </a:r>
                      <a:endParaRPr sz="1600"/>
                    </a:p>
                  </a:txBody>
                  <a:tcPr marT="91425" marB="91425" marR="91425" marL="91425"/>
                </a:tc>
                <a:tc>
                  <a:txBody>
                    <a:bodyPr/>
                    <a:lstStyle/>
                    <a:p>
                      <a:pPr indent="0" lvl="0" marL="0" rtl="0" algn="l">
                        <a:spcBef>
                          <a:spcPts val="0"/>
                        </a:spcBef>
                        <a:spcAft>
                          <a:spcPts val="0"/>
                        </a:spcAft>
                        <a:buNone/>
                      </a:pPr>
                      <a:r>
                        <a:rPr lang="en" sz="1250">
                          <a:solidFill>
                            <a:srgbClr val="333333"/>
                          </a:solidFill>
                        </a:rPr>
                        <a:t>increment()</a:t>
                      </a:r>
                      <a:endParaRPr b="1" sz="1250">
                        <a:solidFill>
                          <a:srgbClr val="008000"/>
                        </a:solidFill>
                      </a:endParaRPr>
                    </a:p>
                  </a:txBody>
                  <a:tcPr marT="91425" marB="91425" marR="91425" marL="91425"/>
                </a:tc>
              </a:tr>
              <a:tr h="381000">
                <a:tc>
                  <a:txBody>
                    <a:bodyPr/>
                    <a:lstStyle/>
                    <a:p>
                      <a:pPr indent="0" lvl="0" marL="0" rtl="0" algn="l">
                        <a:spcBef>
                          <a:spcPts val="0"/>
                        </a:spcBef>
                        <a:spcAft>
                          <a:spcPts val="0"/>
                        </a:spcAft>
                        <a:buNone/>
                      </a:pPr>
                      <a:r>
                        <a:rPr lang="en" sz="1600"/>
                        <a:t>7</a:t>
                      </a:r>
                      <a:endParaRPr sz="1600"/>
                    </a:p>
                  </a:txBody>
                  <a:tcPr marT="91425" marB="91425" marR="91425" marL="91425"/>
                </a:tc>
                <a:tc>
                  <a:txBody>
                    <a:bodyPr/>
                    <a:lstStyle/>
                    <a:p>
                      <a:pPr indent="0" lvl="0" marL="0" rtl="0" algn="l">
                        <a:spcBef>
                          <a:spcPts val="0"/>
                        </a:spcBef>
                        <a:spcAft>
                          <a:spcPts val="0"/>
                        </a:spcAft>
                        <a:buNone/>
                      </a:pPr>
                      <a:r>
                        <a:rPr b="1" lang="en" sz="1250">
                          <a:solidFill>
                            <a:srgbClr val="0000FF"/>
                          </a:solidFill>
                        </a:rPr>
                        <a:t>print</a:t>
                      </a:r>
                      <a:r>
                        <a:rPr lang="en" sz="1250">
                          <a:solidFill>
                            <a:srgbClr val="333333"/>
                          </a:solidFill>
                        </a:rPr>
                        <a:t>(t) </a:t>
                      </a:r>
                      <a:r>
                        <a:rPr i="1" lang="en" sz="1250">
                          <a:solidFill>
                            <a:srgbClr val="408080"/>
                          </a:solidFill>
                        </a:rPr>
                        <a:t># Displays 2</a:t>
                      </a:r>
                      <a:endParaRPr i="1">
                        <a:solidFill>
                          <a:srgbClr val="408080"/>
                        </a:solidFill>
                      </a:endParaRPr>
                    </a:p>
                  </a:txBody>
                  <a:tcPr marT="91425" marB="91425" marR="91425" marL="91425"/>
                </a:tc>
              </a:tr>
            </a:tbl>
          </a:graphicData>
        </a:graphic>
      </p:graphicFrame>
      <p:sp>
        <p:nvSpPr>
          <p:cNvPr id="195" name="Google Shape;195;p33"/>
          <p:cNvSpPr txBox="1"/>
          <p:nvPr>
            <p:ph idx="1" type="body"/>
          </p:nvPr>
        </p:nvSpPr>
        <p:spPr>
          <a:xfrm>
            <a:off x="222825" y="85680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Argument with default values #</a:t>
            </a:r>
            <a:endParaRPr/>
          </a:p>
          <a:p>
            <a:pPr indent="0" lvl="0" marL="0" rtl="0" algn="l">
              <a:spcBef>
                <a:spcPts val="0"/>
              </a:spcBef>
              <a:spcAft>
                <a:spcPts val="0"/>
              </a:spcAft>
              <a:buNone/>
            </a:pPr>
            <a:r>
              <a:t/>
            </a:r>
            <a:endParaRPr/>
          </a:p>
        </p:txBody>
      </p:sp>
      <p:sp>
        <p:nvSpPr>
          <p:cNvPr id="201" name="Google Shape;201;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To specify default values of argument, you just need to assign a value using assignment operator.</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def func(i, j = 100):</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    print(i, j)</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Above function has two parameter i and j. The parameter j has a default value of 100, it means that we can omit value of j while calling the function.</a:t>
            </a:r>
            <a:endParaRPr sz="14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idx="1" type="body"/>
          </p:nvPr>
        </p:nvSpPr>
        <p:spPr>
          <a:xfrm>
            <a:off x="311700" y="2255725"/>
            <a:ext cx="8520600" cy="9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Call the func() function again, but this time provide a value to the j parameter.</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
        <p:nvSpPr>
          <p:cNvPr id="207" name="Google Shape;207;p35"/>
          <p:cNvSpPr txBox="1"/>
          <p:nvPr>
            <p:ph idx="1" type="body"/>
          </p:nvPr>
        </p:nvSpPr>
        <p:spPr>
          <a:xfrm>
            <a:off x="267250" y="106335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p>
        </p:txBody>
      </p:sp>
      <p:graphicFrame>
        <p:nvGraphicFramePr>
          <p:cNvPr id="208" name="Google Shape;208;p35"/>
          <p:cNvGraphicFramePr/>
          <p:nvPr/>
        </p:nvGraphicFramePr>
        <p:xfrm>
          <a:off x="363700" y="1528450"/>
          <a:ext cx="3000000" cy="3000000"/>
        </p:xfrm>
        <a:graphic>
          <a:graphicData uri="http://schemas.openxmlformats.org/drawingml/2006/table">
            <a:tbl>
              <a:tblPr>
                <a:noFill/>
                <a:tableStyleId>{0823FCB3-B429-4997-ABCF-15234EA3D413}</a:tableStyleId>
              </a:tblPr>
              <a:tblGrid>
                <a:gridCol w="397850"/>
                <a:gridCol w="68411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dk2"/>
                          </a:solidFill>
                        </a:rPr>
                        <a:t>func(2) # here no value is passed to j, so default value will be used</a:t>
                      </a:r>
                      <a:endParaRPr>
                        <a:solidFill>
                          <a:schemeClr val="dk2"/>
                        </a:solidFill>
                      </a:endParaRPr>
                    </a:p>
                  </a:txBody>
                  <a:tcPr marT="91425" marB="91425" marR="91425" marL="91425"/>
                </a:tc>
              </a:tr>
            </a:tbl>
          </a:graphicData>
        </a:graphic>
      </p:graphicFrame>
      <p:graphicFrame>
        <p:nvGraphicFramePr>
          <p:cNvPr id="209" name="Google Shape;209;p35"/>
          <p:cNvGraphicFramePr/>
          <p:nvPr/>
        </p:nvGraphicFramePr>
        <p:xfrm>
          <a:off x="363700" y="3098075"/>
          <a:ext cx="3000000" cy="3000000"/>
        </p:xfrm>
        <a:graphic>
          <a:graphicData uri="http://schemas.openxmlformats.org/drawingml/2006/table">
            <a:tbl>
              <a:tblPr>
                <a:noFill/>
                <a:tableStyleId>{0823FCB3-B429-4997-ABCF-15234EA3D413}</a:tableStyleId>
              </a:tblPr>
              <a:tblGrid>
                <a:gridCol w="397850"/>
                <a:gridCol w="68411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dk2"/>
                          </a:solidFill>
                        </a:rPr>
                        <a:t>func(2, 300) # here 300 is passed as a value of j, so default value will not be used</a:t>
                      </a:r>
                      <a:endParaRPr>
                        <a:solidFill>
                          <a:schemeClr val="dk2"/>
                        </a:solidFill>
                      </a:endParaRPr>
                    </a:p>
                  </a:txBody>
                  <a:tcPr marT="91425" marB="91425" marR="91425" marL="91425"/>
                </a:tc>
              </a:tr>
            </a:tbl>
          </a:graphicData>
        </a:graphic>
      </p:graphicFrame>
      <p:sp>
        <p:nvSpPr>
          <p:cNvPr id="210" name="Google Shape;210;p35"/>
          <p:cNvSpPr txBox="1"/>
          <p:nvPr>
            <p:ph idx="1" type="body"/>
          </p:nvPr>
        </p:nvSpPr>
        <p:spPr>
          <a:xfrm>
            <a:off x="267250" y="266355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4">
                  <a:extLst>
                    <a:ext uri="{A12FA001-AC4F-418D-AE19-62706E023703}">
                      <ahyp:hlinkClr val="tx"/>
                    </a:ext>
                  </a:extLst>
                </a:hlinkClick>
              </a:rPr>
              <a:t>Try it</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Keyword arguments #</a:t>
            </a:r>
            <a:endParaRPr/>
          </a:p>
          <a:p>
            <a:pPr indent="0" lvl="0" marL="0" rtl="0" algn="l">
              <a:spcBef>
                <a:spcPts val="0"/>
              </a:spcBef>
              <a:spcAft>
                <a:spcPts val="0"/>
              </a:spcAft>
              <a:buNone/>
            </a:pPr>
            <a:r>
              <a:t/>
            </a:r>
            <a:endParaRPr/>
          </a:p>
        </p:txBody>
      </p:sp>
      <p:sp>
        <p:nvSpPr>
          <p:cNvPr id="216" name="Google Shape;216;p36"/>
          <p:cNvSpPr txBox="1"/>
          <p:nvPr>
            <p:ph idx="1" type="body"/>
          </p:nvPr>
        </p:nvSpPr>
        <p:spPr>
          <a:xfrm>
            <a:off x="235500" y="1228675"/>
            <a:ext cx="8520600" cy="334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430">
                <a:latin typeface="Arial"/>
                <a:ea typeface="Arial"/>
                <a:cs typeface="Arial"/>
                <a:sym typeface="Arial"/>
              </a:rPr>
              <a:t>There are two ways to pass arguments to method: positional arguments and Keyword arguments. </a:t>
            </a:r>
            <a:endParaRPr sz="1430">
              <a:latin typeface="Arial"/>
              <a:ea typeface="Arial"/>
              <a:cs typeface="Arial"/>
              <a:sym typeface="Arial"/>
            </a:endParaRPr>
          </a:p>
          <a:p>
            <a:pPr indent="0" lvl="0" marL="0" rtl="0" algn="l">
              <a:lnSpc>
                <a:spcPct val="95000"/>
              </a:lnSpc>
              <a:spcBef>
                <a:spcPts val="1200"/>
              </a:spcBef>
              <a:spcAft>
                <a:spcPts val="0"/>
              </a:spcAft>
              <a:buSzPts val="935"/>
              <a:buNone/>
            </a:pPr>
            <a:r>
              <a:rPr lang="en" sz="1430">
                <a:latin typeface="Arial"/>
                <a:ea typeface="Arial"/>
                <a:cs typeface="Arial"/>
                <a:sym typeface="Arial"/>
              </a:rPr>
              <a:t>We have already seen how positional arguments work in the previous section. In this section we will learn about keyword arguments.</a:t>
            </a:r>
            <a:endParaRPr sz="1430">
              <a:latin typeface="Arial"/>
              <a:ea typeface="Arial"/>
              <a:cs typeface="Arial"/>
              <a:sym typeface="Arial"/>
            </a:endParaRPr>
          </a:p>
          <a:p>
            <a:pPr indent="0" lvl="0" marL="0" rtl="0" algn="l">
              <a:lnSpc>
                <a:spcPct val="95000"/>
              </a:lnSpc>
              <a:spcBef>
                <a:spcPts val="1200"/>
              </a:spcBef>
              <a:spcAft>
                <a:spcPts val="0"/>
              </a:spcAft>
              <a:buSzPts val="935"/>
              <a:buNone/>
            </a:pPr>
            <a:r>
              <a:rPr lang="en" sz="1430">
                <a:latin typeface="Arial"/>
                <a:ea typeface="Arial"/>
                <a:cs typeface="Arial"/>
                <a:sym typeface="Arial"/>
              </a:rPr>
              <a:t>Keyword arguments allows you to pass each arguments using name value pairs like this name=value. Let's take an example:</a:t>
            </a:r>
            <a:endParaRPr sz="1430">
              <a:latin typeface="Arial"/>
              <a:ea typeface="Arial"/>
              <a:cs typeface="Arial"/>
              <a:sym typeface="Arial"/>
            </a:endParaRPr>
          </a:p>
          <a:p>
            <a:pPr indent="0" lvl="0" marL="0" rtl="0" algn="l">
              <a:lnSpc>
                <a:spcPct val="95000"/>
              </a:lnSpc>
              <a:spcBef>
                <a:spcPts val="1200"/>
              </a:spcBef>
              <a:spcAft>
                <a:spcPts val="0"/>
              </a:spcAft>
              <a:buSzPts val="935"/>
              <a:buNone/>
            </a:pPr>
            <a:r>
              <a:t/>
            </a:r>
            <a:endParaRPr sz="1430">
              <a:latin typeface="Arial"/>
              <a:ea typeface="Arial"/>
              <a:cs typeface="Arial"/>
              <a:sym typeface="Arial"/>
            </a:endParaRPr>
          </a:p>
          <a:p>
            <a:pPr indent="0" lvl="0" marL="0" rtl="0" algn="l">
              <a:lnSpc>
                <a:spcPct val="95000"/>
              </a:lnSpc>
              <a:spcBef>
                <a:spcPts val="1200"/>
              </a:spcBef>
              <a:spcAft>
                <a:spcPts val="0"/>
              </a:spcAft>
              <a:buSzPts val="935"/>
              <a:buNone/>
            </a:pPr>
            <a:r>
              <a:rPr lang="en" sz="1430">
                <a:latin typeface="Arial"/>
                <a:ea typeface="Arial"/>
                <a:cs typeface="Arial"/>
                <a:sym typeface="Arial"/>
              </a:rPr>
              <a:t>def named_args(name, greeting):</a:t>
            </a:r>
            <a:endParaRPr sz="1430">
              <a:latin typeface="Arial"/>
              <a:ea typeface="Arial"/>
              <a:cs typeface="Arial"/>
              <a:sym typeface="Arial"/>
            </a:endParaRPr>
          </a:p>
          <a:p>
            <a:pPr indent="0" lvl="0" marL="0" rtl="0" algn="l">
              <a:lnSpc>
                <a:spcPct val="95000"/>
              </a:lnSpc>
              <a:spcBef>
                <a:spcPts val="1200"/>
              </a:spcBef>
              <a:spcAft>
                <a:spcPts val="0"/>
              </a:spcAft>
              <a:buSzPts val="935"/>
              <a:buNone/>
            </a:pPr>
            <a:r>
              <a:rPr lang="en" sz="1430">
                <a:latin typeface="Arial"/>
                <a:ea typeface="Arial"/>
                <a:cs typeface="Arial"/>
                <a:sym typeface="Arial"/>
              </a:rPr>
              <a:t>    print(greeting + " " + name )</a:t>
            </a:r>
            <a:endParaRPr sz="1430">
              <a:latin typeface="Arial"/>
              <a:ea typeface="Arial"/>
              <a:cs typeface="Arial"/>
              <a:sym typeface="Arial"/>
            </a:endParaRPr>
          </a:p>
          <a:p>
            <a:pPr indent="0" lvl="0" marL="0" rtl="0" algn="l">
              <a:lnSpc>
                <a:spcPct val="95000"/>
              </a:lnSpc>
              <a:spcBef>
                <a:spcPts val="1200"/>
              </a:spcBef>
              <a:spcAft>
                <a:spcPts val="1200"/>
              </a:spcAft>
              <a:buSzPts val="935"/>
              <a:buNone/>
            </a:pPr>
            <a:r>
              <a:t/>
            </a:r>
            <a:endParaRPr sz="143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idx="1" type="body"/>
          </p:nvPr>
        </p:nvSpPr>
        <p:spPr>
          <a:xfrm>
            <a:off x="267250" y="83475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p>
        </p:txBody>
      </p:sp>
      <p:graphicFrame>
        <p:nvGraphicFramePr>
          <p:cNvPr id="222" name="Google Shape;222;p37"/>
          <p:cNvGraphicFramePr/>
          <p:nvPr/>
        </p:nvGraphicFramePr>
        <p:xfrm>
          <a:off x="419250" y="1583200"/>
          <a:ext cx="3000000" cy="3000000"/>
        </p:xfrm>
        <a:graphic>
          <a:graphicData uri="http://schemas.openxmlformats.org/drawingml/2006/table">
            <a:tbl>
              <a:tblPr>
                <a:noFill/>
                <a:tableStyleId>{0823FCB3-B429-4997-ABCF-15234EA3D413}</a:tableStyleId>
              </a:tblPr>
              <a:tblGrid>
                <a:gridCol w="382850"/>
                <a:gridCol w="68561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rgbClr val="333333"/>
                          </a:solidFill>
                        </a:rPr>
                        <a:t>named_args(name</a:t>
                      </a:r>
                      <a:r>
                        <a:rPr lang="en">
                          <a:solidFill>
                            <a:schemeClr val="dk2"/>
                          </a:solidFill>
                        </a:rPr>
                        <a:t>=</a:t>
                      </a:r>
                      <a:r>
                        <a:rPr lang="en">
                          <a:solidFill>
                            <a:srgbClr val="BA2121"/>
                          </a:solidFill>
                        </a:rPr>
                        <a:t>'jim'</a:t>
                      </a:r>
                      <a:r>
                        <a:rPr lang="en">
                          <a:solidFill>
                            <a:srgbClr val="333333"/>
                          </a:solidFill>
                        </a:rPr>
                        <a:t>, greeting</a:t>
                      </a:r>
                      <a:r>
                        <a:rPr lang="en">
                          <a:solidFill>
                            <a:schemeClr val="dk2"/>
                          </a:solidFill>
                        </a:rPr>
                        <a:t>=</a:t>
                      </a:r>
                      <a:r>
                        <a:rPr lang="en">
                          <a:solidFill>
                            <a:srgbClr val="BA2121"/>
                          </a:solidFill>
                        </a:rPr>
                        <a:t>'Hello'</a:t>
                      </a:r>
                      <a:r>
                        <a:rPr lang="en">
                          <a:solidFill>
                            <a:srgbClr val="333333"/>
                          </a:solidFill>
                        </a:rPr>
                        <a:t>)</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rgbClr val="333333"/>
                          </a:solidFill>
                        </a:rPr>
                        <a:t>named_args(greeting</a:t>
                      </a:r>
                      <a:r>
                        <a:rPr lang="en">
                          <a:solidFill>
                            <a:srgbClr val="666666"/>
                          </a:solidFill>
                        </a:rPr>
                        <a:t>=</a:t>
                      </a:r>
                      <a:r>
                        <a:rPr lang="en">
                          <a:solidFill>
                            <a:srgbClr val="BA2121"/>
                          </a:solidFill>
                        </a:rPr>
                        <a:t>'Hello'</a:t>
                      </a:r>
                      <a:r>
                        <a:rPr lang="en">
                          <a:solidFill>
                            <a:srgbClr val="333333"/>
                          </a:solidFill>
                        </a:rPr>
                        <a:t>, name</a:t>
                      </a:r>
                      <a:r>
                        <a:rPr lang="en">
                          <a:solidFill>
                            <a:srgbClr val="666666"/>
                          </a:solidFill>
                        </a:rPr>
                        <a:t>=</a:t>
                      </a:r>
                      <a:r>
                        <a:rPr lang="en">
                          <a:solidFill>
                            <a:srgbClr val="BA2121"/>
                          </a:solidFill>
                        </a:rPr>
                        <a:t>'jim'</a:t>
                      </a:r>
                      <a:r>
                        <a:rPr lang="en">
                          <a:solidFill>
                            <a:srgbClr val="333333"/>
                          </a:solidFill>
                        </a:rPr>
                        <a:t>) </a:t>
                      </a:r>
                      <a:r>
                        <a:rPr i="1" lang="en">
                          <a:solidFill>
                            <a:srgbClr val="408080"/>
                          </a:solidFill>
                        </a:rPr>
                        <a:t># you can pass arguments this way too</a:t>
                      </a:r>
                      <a:endParaRPr i="1">
                        <a:solidFill>
                          <a:srgbClr val="408080"/>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Mixing Positional and Keyword Arguments #</a:t>
            </a:r>
            <a:endParaRPr/>
          </a:p>
          <a:p>
            <a:pPr indent="0" lvl="0" marL="0" rtl="0" algn="l">
              <a:spcBef>
                <a:spcPts val="0"/>
              </a:spcBef>
              <a:spcAft>
                <a:spcPts val="0"/>
              </a:spcAft>
              <a:buNone/>
            </a:pPr>
            <a:r>
              <a:t/>
            </a:r>
            <a:endParaRPr/>
          </a:p>
        </p:txBody>
      </p:sp>
      <p:sp>
        <p:nvSpPr>
          <p:cNvPr id="228" name="Google Shape;228;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400">
                <a:latin typeface="Arial"/>
                <a:ea typeface="Arial"/>
                <a:cs typeface="Arial"/>
                <a:sym typeface="Arial"/>
              </a:rPr>
              <a:t>It is possible to mix positional arguments and Keyword arguments, but for this positional argument must appear before any Keyword arguments. </a:t>
            </a:r>
            <a:endParaRPr sz="1400">
              <a:latin typeface="Arial"/>
              <a:ea typeface="Arial"/>
              <a:cs typeface="Arial"/>
              <a:sym typeface="Arial"/>
            </a:endParaRPr>
          </a:p>
          <a:p>
            <a:pPr indent="0" lvl="0" marL="0" rtl="0" algn="l">
              <a:lnSpc>
                <a:spcPct val="105000"/>
              </a:lnSpc>
              <a:spcBef>
                <a:spcPts val="1200"/>
              </a:spcBef>
              <a:spcAft>
                <a:spcPts val="0"/>
              </a:spcAft>
              <a:buNone/>
            </a:pPr>
            <a:r>
              <a:t/>
            </a:r>
            <a:endParaRPr sz="1400">
              <a:latin typeface="Arial"/>
              <a:ea typeface="Arial"/>
              <a:cs typeface="Arial"/>
              <a:sym typeface="Arial"/>
            </a:endParaRPr>
          </a:p>
          <a:p>
            <a:pPr indent="0" lvl="0" marL="0" rtl="0" algn="l">
              <a:lnSpc>
                <a:spcPct val="105000"/>
              </a:lnSpc>
              <a:spcBef>
                <a:spcPts val="1200"/>
              </a:spcBef>
              <a:spcAft>
                <a:spcPts val="0"/>
              </a:spcAft>
              <a:buNone/>
            </a:pPr>
            <a:r>
              <a:t/>
            </a:r>
            <a:endParaRPr sz="1400">
              <a:latin typeface="Arial"/>
              <a:ea typeface="Arial"/>
              <a:cs typeface="Arial"/>
              <a:sym typeface="Arial"/>
            </a:endParaRPr>
          </a:p>
          <a:p>
            <a:pPr indent="0" lvl="0" marL="0" rtl="0" algn="l">
              <a:lnSpc>
                <a:spcPct val="105000"/>
              </a:lnSpc>
              <a:spcBef>
                <a:spcPts val="1200"/>
              </a:spcBef>
              <a:spcAft>
                <a:spcPts val="0"/>
              </a:spcAft>
              <a:buNone/>
            </a:pPr>
            <a:r>
              <a:rPr lang="en" sz="1400">
                <a:latin typeface="Arial"/>
                <a:ea typeface="Arial"/>
                <a:cs typeface="Arial"/>
                <a:sym typeface="Arial"/>
              </a:rPr>
              <a:t>def my_func(a, b, c):</a:t>
            </a:r>
            <a:endParaRPr sz="1400">
              <a:latin typeface="Arial"/>
              <a:ea typeface="Arial"/>
              <a:cs typeface="Arial"/>
              <a:sym typeface="Arial"/>
            </a:endParaRPr>
          </a:p>
          <a:p>
            <a:pPr indent="0" lvl="0" marL="0" rtl="0" algn="l">
              <a:lnSpc>
                <a:spcPct val="105000"/>
              </a:lnSpc>
              <a:spcBef>
                <a:spcPts val="1200"/>
              </a:spcBef>
              <a:spcAft>
                <a:spcPts val="0"/>
              </a:spcAft>
              <a:buNone/>
            </a:pPr>
            <a:r>
              <a:rPr lang="en" sz="1400">
                <a:latin typeface="Arial"/>
                <a:ea typeface="Arial"/>
                <a:cs typeface="Arial"/>
                <a:sym typeface="Arial"/>
              </a:rPr>
              <a:t>    </a:t>
            </a:r>
            <a:r>
              <a:rPr lang="en" sz="1400">
                <a:solidFill>
                  <a:srgbClr val="0000FF"/>
                </a:solidFill>
                <a:latin typeface="Arial"/>
                <a:ea typeface="Arial"/>
                <a:cs typeface="Arial"/>
                <a:sym typeface="Arial"/>
              </a:rPr>
              <a:t>print</a:t>
            </a:r>
            <a:r>
              <a:rPr lang="en" sz="1400">
                <a:latin typeface="Arial"/>
                <a:ea typeface="Arial"/>
                <a:cs typeface="Arial"/>
                <a:sym typeface="Arial"/>
              </a:rPr>
              <a:t>(a, b, c)</a:t>
            </a:r>
            <a:endParaRPr sz="1400">
              <a:latin typeface="Arial"/>
              <a:ea typeface="Arial"/>
              <a:cs typeface="Arial"/>
              <a:sym typeface="Arial"/>
            </a:endParaRPr>
          </a:p>
          <a:p>
            <a:pPr indent="0" lvl="0" marL="0" rtl="0" algn="l">
              <a:lnSpc>
                <a:spcPct val="105000"/>
              </a:lnSpc>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idx="1" type="body"/>
          </p:nvPr>
        </p:nvSpPr>
        <p:spPr>
          <a:xfrm>
            <a:off x="267250" y="30135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p>
        </p:txBody>
      </p:sp>
      <p:graphicFrame>
        <p:nvGraphicFramePr>
          <p:cNvPr id="234" name="Google Shape;234;p39"/>
          <p:cNvGraphicFramePr/>
          <p:nvPr/>
        </p:nvGraphicFramePr>
        <p:xfrm>
          <a:off x="633475" y="905550"/>
          <a:ext cx="3000000" cy="3000000"/>
        </p:xfrm>
        <a:graphic>
          <a:graphicData uri="http://schemas.openxmlformats.org/drawingml/2006/table">
            <a:tbl>
              <a:tblPr>
                <a:noFill/>
                <a:tableStyleId>{0823FCB3-B429-4997-ABCF-15234EA3D413}</a:tableStyleId>
              </a:tblPr>
              <a:tblGrid>
                <a:gridCol w="397850"/>
                <a:gridCol w="684115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rgbClr val="333333"/>
                          </a:solidFill>
                        </a:rPr>
                        <a:t>def my_func(a , b , c):</a:t>
                      </a:r>
                      <a:endParaRPr>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rgbClr val="0000FF"/>
                          </a:solidFill>
                        </a:rPr>
                        <a:t>print</a:t>
                      </a:r>
                      <a:r>
                        <a:rPr lang="en">
                          <a:solidFill>
                            <a:srgbClr val="333333"/>
                          </a:solidFill>
                        </a:rPr>
                        <a:t>(a,b,c)</a:t>
                      </a:r>
                      <a:endParaRPr>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rgbClr val="333333"/>
                          </a:solidFill>
                        </a:rPr>
                        <a:t># using positional arguments only</a:t>
                      </a:r>
                      <a:endParaRPr>
                        <a:solidFill>
                          <a:srgbClr val="333333"/>
                        </a:solidFill>
                      </a:endParaRPr>
                    </a:p>
                    <a:p>
                      <a:pPr indent="0" lvl="0" marL="0" rtl="0" algn="l">
                        <a:spcBef>
                          <a:spcPts val="0"/>
                        </a:spcBef>
                        <a:spcAft>
                          <a:spcPts val="0"/>
                        </a:spcAft>
                        <a:buNone/>
                      </a:pPr>
                      <a:r>
                        <a:rPr lang="en">
                          <a:solidFill>
                            <a:srgbClr val="333333"/>
                          </a:solidFill>
                        </a:rPr>
                        <a:t>my_func(12, 13, 14)     </a:t>
                      </a:r>
                      <a:endParaRPr>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solidFill>
                            <a:srgbClr val="333333"/>
                          </a:solidFill>
                        </a:rPr>
                        <a:t># here first argument is passed as positional arguments while other two as keyword argument</a:t>
                      </a:r>
                      <a:endParaRPr>
                        <a:solidFill>
                          <a:srgbClr val="333333"/>
                        </a:solidFill>
                      </a:endParaRPr>
                    </a:p>
                    <a:p>
                      <a:pPr indent="0" lvl="0" marL="0" rtl="0" algn="l">
                        <a:spcBef>
                          <a:spcPts val="0"/>
                        </a:spcBef>
                        <a:spcAft>
                          <a:spcPts val="0"/>
                        </a:spcAft>
                        <a:buNone/>
                      </a:pPr>
                      <a:r>
                        <a:rPr lang="en">
                          <a:solidFill>
                            <a:srgbClr val="333333"/>
                          </a:solidFill>
                        </a:rPr>
                        <a:t>my_func(12, b=13, c=14) </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solidFill>
                            <a:srgbClr val="333333"/>
                          </a:solidFill>
                        </a:rPr>
                        <a:t># same as above</a:t>
                      </a:r>
                      <a:endParaRPr>
                        <a:solidFill>
                          <a:srgbClr val="333333"/>
                        </a:solidFill>
                      </a:endParaRPr>
                    </a:p>
                    <a:p>
                      <a:pPr indent="0" lvl="0" marL="0" rtl="0" algn="l">
                        <a:spcBef>
                          <a:spcPts val="0"/>
                        </a:spcBef>
                        <a:spcAft>
                          <a:spcPts val="0"/>
                        </a:spcAft>
                        <a:buNone/>
                      </a:pPr>
                      <a:r>
                        <a:rPr lang="en">
                          <a:solidFill>
                            <a:srgbClr val="333333"/>
                          </a:solidFill>
                        </a:rPr>
                        <a:t>my_func(12, c=13, b=14) </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solidFill>
                            <a:srgbClr val="333333"/>
                          </a:solidFill>
                        </a:rPr>
                        <a:t># this is wrong as positional argument must appear before any keyword argument </a:t>
                      </a:r>
                      <a:endParaRPr>
                        <a:solidFill>
                          <a:srgbClr val="333333"/>
                        </a:solidFill>
                      </a:endParaRPr>
                    </a:p>
                    <a:p>
                      <a:pPr indent="0" lvl="0" marL="0" rtl="0" algn="l">
                        <a:spcBef>
                          <a:spcPts val="0"/>
                        </a:spcBef>
                        <a:spcAft>
                          <a:spcPts val="0"/>
                        </a:spcAft>
                        <a:buNone/>
                      </a:pPr>
                      <a:r>
                        <a:rPr lang="en">
                          <a:solidFill>
                            <a:srgbClr val="333333"/>
                          </a:solidFill>
                        </a:rPr>
                        <a:t># my_func(12, b=13, 14)</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Returning multiple values from Function #</a:t>
            </a:r>
            <a:endParaRPr/>
          </a:p>
          <a:p>
            <a:pPr indent="0" lvl="0" marL="0" rtl="0" algn="l">
              <a:spcBef>
                <a:spcPts val="0"/>
              </a:spcBef>
              <a:spcAft>
                <a:spcPts val="0"/>
              </a:spcAft>
              <a:buNone/>
            </a:pPr>
            <a:r>
              <a:t/>
            </a:r>
            <a:endParaRPr/>
          </a:p>
        </p:txBody>
      </p:sp>
      <p:sp>
        <p:nvSpPr>
          <p:cNvPr id="240" name="Google Shape;240;p40"/>
          <p:cNvSpPr txBox="1"/>
          <p:nvPr>
            <p:ph idx="1" type="body"/>
          </p:nvPr>
        </p:nvSpPr>
        <p:spPr>
          <a:xfrm>
            <a:off x="311700" y="1000075"/>
            <a:ext cx="85206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We can return multiple values from function using the return statement by separating them with a comma (,). Multiple values are returned as tuples.</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graphicFrame>
        <p:nvGraphicFramePr>
          <p:cNvPr id="241" name="Google Shape;241;p40"/>
          <p:cNvGraphicFramePr/>
          <p:nvPr/>
        </p:nvGraphicFramePr>
        <p:xfrm>
          <a:off x="311700" y="2030275"/>
          <a:ext cx="3000000" cy="3000000"/>
        </p:xfrm>
        <a:graphic>
          <a:graphicData uri="http://schemas.openxmlformats.org/drawingml/2006/table">
            <a:tbl>
              <a:tblPr>
                <a:noFill/>
                <a:tableStyleId>{0823FCB3-B429-4997-ABCF-15234EA3D413}</a:tableStyleId>
              </a:tblPr>
              <a:tblGrid>
                <a:gridCol w="653400"/>
                <a:gridCol w="6585600"/>
              </a:tblGrid>
              <a:tr h="381000">
                <a:tc>
                  <a:txBody>
                    <a:bodyPr/>
                    <a:lstStyle/>
                    <a:p>
                      <a:pPr indent="0" lvl="0" marL="0" rtl="0" algn="l">
                        <a:spcBef>
                          <a:spcPts val="0"/>
                        </a:spcBef>
                        <a:spcAft>
                          <a:spcPts val="0"/>
                        </a:spcAft>
                        <a:buNone/>
                      </a:pPr>
                      <a:r>
                        <a:rPr lang="en" sz="1300"/>
                        <a:t>1</a:t>
                      </a:r>
                      <a:endParaRPr sz="1300"/>
                    </a:p>
                  </a:txBody>
                  <a:tcPr marT="91425" marB="91425" marR="91425" marL="91425"/>
                </a:tc>
                <a:tc>
                  <a:txBody>
                    <a:bodyPr/>
                    <a:lstStyle/>
                    <a:p>
                      <a:pPr indent="0" lvl="0" marL="0" rtl="0" algn="l">
                        <a:spcBef>
                          <a:spcPts val="0"/>
                        </a:spcBef>
                        <a:spcAft>
                          <a:spcPts val="0"/>
                        </a:spcAft>
                        <a:buNone/>
                      </a:pPr>
                      <a:r>
                        <a:rPr b="1" lang="en" sz="1300">
                          <a:solidFill>
                            <a:srgbClr val="008000"/>
                          </a:solidFill>
                        </a:rPr>
                        <a:t>def</a:t>
                      </a:r>
                      <a:r>
                        <a:rPr lang="en" sz="1300">
                          <a:solidFill>
                            <a:srgbClr val="333333"/>
                          </a:solidFill>
                        </a:rPr>
                        <a:t> </a:t>
                      </a:r>
                      <a:r>
                        <a:rPr lang="en" sz="1300">
                          <a:solidFill>
                            <a:srgbClr val="0000FF"/>
                          </a:solidFill>
                        </a:rPr>
                        <a:t>bigger</a:t>
                      </a:r>
                      <a:r>
                        <a:rPr lang="en" sz="1300">
                          <a:solidFill>
                            <a:srgbClr val="333333"/>
                          </a:solidFill>
                        </a:rPr>
                        <a:t>(a, b):</a:t>
                      </a:r>
                      <a:endParaRPr sz="1300">
                        <a:solidFill>
                          <a:srgbClr val="333333"/>
                        </a:solidFill>
                      </a:endParaRPr>
                    </a:p>
                    <a:p>
                      <a:pPr indent="0" lvl="0" marL="0" rtl="0" algn="l">
                        <a:spcBef>
                          <a:spcPts val="0"/>
                        </a:spcBef>
                        <a:spcAft>
                          <a:spcPts val="0"/>
                        </a:spcAft>
                        <a:buNone/>
                      </a:pPr>
                      <a:r>
                        <a:rPr lang="en" sz="1300">
                          <a:solidFill>
                            <a:srgbClr val="333333"/>
                          </a:solidFill>
                        </a:rPr>
                        <a:t>    </a:t>
                      </a:r>
                      <a:r>
                        <a:rPr b="1" lang="en" sz="1300">
                          <a:solidFill>
                            <a:srgbClr val="008000"/>
                          </a:solidFill>
                        </a:rPr>
                        <a:t>if</a:t>
                      </a:r>
                      <a:r>
                        <a:rPr lang="en" sz="1300">
                          <a:solidFill>
                            <a:srgbClr val="333333"/>
                          </a:solidFill>
                        </a:rPr>
                        <a:t> a </a:t>
                      </a:r>
                      <a:r>
                        <a:rPr lang="en" sz="1300">
                          <a:solidFill>
                            <a:schemeClr val="dk2"/>
                          </a:solidFill>
                        </a:rPr>
                        <a:t>&gt;</a:t>
                      </a:r>
                      <a:r>
                        <a:rPr lang="en" sz="1300">
                          <a:solidFill>
                            <a:srgbClr val="333333"/>
                          </a:solidFill>
                        </a:rPr>
                        <a:t> b:</a:t>
                      </a:r>
                      <a:endParaRPr sz="1300">
                        <a:solidFill>
                          <a:srgbClr val="333333"/>
                        </a:solidFill>
                      </a:endParaRPr>
                    </a:p>
                    <a:p>
                      <a:pPr indent="0" lvl="0" marL="0" rtl="0" algn="l">
                        <a:spcBef>
                          <a:spcPts val="0"/>
                        </a:spcBef>
                        <a:spcAft>
                          <a:spcPts val="0"/>
                        </a:spcAft>
                        <a:buNone/>
                      </a:pPr>
                      <a:r>
                        <a:rPr lang="en" sz="1300">
                          <a:solidFill>
                            <a:srgbClr val="333333"/>
                          </a:solidFill>
                        </a:rPr>
                        <a:t>        </a:t>
                      </a:r>
                      <a:r>
                        <a:rPr b="1" lang="en" sz="1300">
                          <a:solidFill>
                            <a:srgbClr val="008000"/>
                          </a:solidFill>
                        </a:rPr>
                        <a:t>return</a:t>
                      </a:r>
                      <a:r>
                        <a:rPr lang="en" sz="1300">
                          <a:solidFill>
                            <a:srgbClr val="333333"/>
                          </a:solidFill>
                        </a:rPr>
                        <a:t> a, b</a:t>
                      </a:r>
                      <a:endParaRPr sz="1300"/>
                    </a:p>
                  </a:txBody>
                  <a:tcPr marT="91425" marB="91425" marR="91425" marL="91425"/>
                </a:tc>
              </a:tr>
              <a:tr h="381000">
                <a:tc>
                  <a:txBody>
                    <a:bodyPr/>
                    <a:lstStyle/>
                    <a:p>
                      <a:pPr indent="0" lvl="0" marL="0" rtl="0" algn="l">
                        <a:spcBef>
                          <a:spcPts val="0"/>
                        </a:spcBef>
                        <a:spcAft>
                          <a:spcPts val="0"/>
                        </a:spcAft>
                        <a:buNone/>
                      </a:pPr>
                      <a:r>
                        <a:rPr lang="en" sz="1300"/>
                        <a:t>2</a:t>
                      </a:r>
                      <a:endParaRPr sz="1300"/>
                    </a:p>
                  </a:txBody>
                  <a:tcPr marT="91425" marB="91425" marR="91425" marL="91425"/>
                </a:tc>
                <a:tc>
                  <a:txBody>
                    <a:bodyPr/>
                    <a:lstStyle/>
                    <a:p>
                      <a:pPr indent="0" lvl="0" marL="0" rtl="0" algn="l">
                        <a:spcBef>
                          <a:spcPts val="0"/>
                        </a:spcBef>
                        <a:spcAft>
                          <a:spcPts val="0"/>
                        </a:spcAft>
                        <a:buNone/>
                      </a:pPr>
                      <a:r>
                        <a:rPr lang="en" sz="1300">
                          <a:solidFill>
                            <a:srgbClr val="333333"/>
                          </a:solidFill>
                        </a:rPr>
                        <a:t> </a:t>
                      </a:r>
                      <a:r>
                        <a:rPr b="1" lang="en" sz="1300">
                          <a:solidFill>
                            <a:srgbClr val="008000"/>
                          </a:solidFill>
                        </a:rPr>
                        <a:t>else</a:t>
                      </a:r>
                      <a:r>
                        <a:rPr lang="en" sz="1300">
                          <a:solidFill>
                            <a:srgbClr val="333333"/>
                          </a:solidFill>
                        </a:rPr>
                        <a:t>:</a:t>
                      </a:r>
                      <a:endParaRPr sz="1300">
                        <a:solidFill>
                          <a:srgbClr val="333333"/>
                        </a:solidFill>
                      </a:endParaRPr>
                    </a:p>
                    <a:p>
                      <a:pPr indent="0" lvl="0" marL="0" rtl="0" algn="l">
                        <a:spcBef>
                          <a:spcPts val="0"/>
                        </a:spcBef>
                        <a:spcAft>
                          <a:spcPts val="0"/>
                        </a:spcAft>
                        <a:buNone/>
                      </a:pPr>
                      <a:r>
                        <a:rPr lang="en" sz="1300">
                          <a:solidFill>
                            <a:srgbClr val="333333"/>
                          </a:solidFill>
                        </a:rPr>
                        <a:t>        </a:t>
                      </a:r>
                      <a:r>
                        <a:rPr b="1" lang="en" sz="1300">
                          <a:solidFill>
                            <a:srgbClr val="008000"/>
                          </a:solidFill>
                        </a:rPr>
                        <a:t>return</a:t>
                      </a:r>
                      <a:r>
                        <a:rPr lang="en" sz="1300">
                          <a:solidFill>
                            <a:srgbClr val="333333"/>
                          </a:solidFill>
                        </a:rPr>
                        <a:t> b, a</a:t>
                      </a:r>
                      <a:endParaRPr sz="1300"/>
                    </a:p>
                  </a:txBody>
                  <a:tcPr marT="91425" marB="91425" marR="91425" marL="91425"/>
                </a:tc>
              </a:tr>
              <a:tr h="381000">
                <a:tc>
                  <a:txBody>
                    <a:bodyPr/>
                    <a:lstStyle/>
                    <a:p>
                      <a:pPr indent="0" lvl="0" marL="0" rtl="0" algn="l">
                        <a:spcBef>
                          <a:spcPts val="0"/>
                        </a:spcBef>
                        <a:spcAft>
                          <a:spcPts val="0"/>
                        </a:spcAft>
                        <a:buNone/>
                      </a:pPr>
                      <a:r>
                        <a:rPr lang="en" sz="1300"/>
                        <a:t>3</a:t>
                      </a:r>
                      <a:endParaRPr sz="1300"/>
                    </a:p>
                  </a:txBody>
                  <a:tcPr marT="91425" marB="91425" marR="91425" marL="91425"/>
                </a:tc>
                <a:tc>
                  <a:txBody>
                    <a:bodyPr/>
                    <a:lstStyle/>
                    <a:p>
                      <a:pPr indent="0" lvl="0" marL="0" rtl="0" algn="l">
                        <a:spcBef>
                          <a:spcPts val="0"/>
                        </a:spcBef>
                        <a:spcAft>
                          <a:spcPts val="0"/>
                        </a:spcAft>
                        <a:buNone/>
                      </a:pPr>
                      <a:r>
                        <a:rPr lang="en" sz="1300">
                          <a:solidFill>
                            <a:srgbClr val="333333"/>
                          </a:solidFill>
                        </a:rPr>
                        <a:t>s </a:t>
                      </a:r>
                      <a:r>
                        <a:rPr lang="en" sz="1300">
                          <a:solidFill>
                            <a:schemeClr val="dk2"/>
                          </a:solidFill>
                        </a:rPr>
                        <a:t>=</a:t>
                      </a:r>
                      <a:r>
                        <a:rPr lang="en" sz="1300">
                          <a:solidFill>
                            <a:srgbClr val="333333"/>
                          </a:solidFill>
                        </a:rPr>
                        <a:t> bigger(</a:t>
                      </a:r>
                      <a:r>
                        <a:rPr lang="en" sz="1300">
                          <a:solidFill>
                            <a:schemeClr val="dk2"/>
                          </a:solidFill>
                        </a:rPr>
                        <a:t>12</a:t>
                      </a:r>
                      <a:r>
                        <a:rPr lang="en" sz="1300">
                          <a:solidFill>
                            <a:srgbClr val="333333"/>
                          </a:solidFill>
                        </a:rPr>
                        <a:t>, </a:t>
                      </a:r>
                      <a:r>
                        <a:rPr lang="en" sz="1300">
                          <a:solidFill>
                            <a:schemeClr val="dk2"/>
                          </a:solidFill>
                        </a:rPr>
                        <a:t>100</a:t>
                      </a:r>
                      <a:r>
                        <a:rPr lang="en" sz="1300">
                          <a:solidFill>
                            <a:srgbClr val="333333"/>
                          </a:solidFill>
                        </a:rPr>
                        <a:t>)</a:t>
                      </a:r>
                      <a:endParaRPr sz="1300"/>
                    </a:p>
                  </a:txBody>
                  <a:tcPr marT="91425" marB="91425" marR="91425" marL="91425"/>
                </a:tc>
              </a:tr>
              <a:tr h="381000">
                <a:tc>
                  <a:txBody>
                    <a:bodyPr/>
                    <a:lstStyle/>
                    <a:p>
                      <a:pPr indent="0" lvl="0" marL="0" rtl="0" algn="l">
                        <a:spcBef>
                          <a:spcPts val="0"/>
                        </a:spcBef>
                        <a:spcAft>
                          <a:spcPts val="0"/>
                        </a:spcAft>
                        <a:buNone/>
                      </a:pPr>
                      <a:r>
                        <a:rPr lang="en" sz="1300"/>
                        <a:t>4</a:t>
                      </a:r>
                      <a:endParaRPr sz="1300"/>
                    </a:p>
                  </a:txBody>
                  <a:tcPr marT="91425" marB="91425" marR="91425" marL="91425"/>
                </a:tc>
                <a:tc>
                  <a:txBody>
                    <a:bodyPr/>
                    <a:lstStyle/>
                    <a:p>
                      <a:pPr indent="0" lvl="0" marL="0" rtl="0" algn="l">
                        <a:spcBef>
                          <a:spcPts val="0"/>
                        </a:spcBef>
                        <a:spcAft>
                          <a:spcPts val="0"/>
                        </a:spcAft>
                        <a:buNone/>
                      </a:pPr>
                      <a:r>
                        <a:rPr b="1" lang="en" sz="1300">
                          <a:solidFill>
                            <a:srgbClr val="0000FF"/>
                          </a:solidFill>
                        </a:rPr>
                        <a:t>print</a:t>
                      </a:r>
                      <a:r>
                        <a:rPr lang="en" sz="1300">
                          <a:solidFill>
                            <a:srgbClr val="333333"/>
                          </a:solidFill>
                        </a:rPr>
                        <a:t>(s)</a:t>
                      </a:r>
                      <a:endParaRPr sz="1300"/>
                    </a:p>
                  </a:txBody>
                  <a:tcPr marT="91425" marB="91425" marR="91425" marL="91425"/>
                </a:tc>
              </a:tr>
              <a:tr h="381000">
                <a:tc>
                  <a:txBody>
                    <a:bodyPr/>
                    <a:lstStyle/>
                    <a:p>
                      <a:pPr indent="0" lvl="0" marL="0" rtl="0" algn="l">
                        <a:spcBef>
                          <a:spcPts val="0"/>
                        </a:spcBef>
                        <a:spcAft>
                          <a:spcPts val="0"/>
                        </a:spcAft>
                        <a:buNone/>
                      </a:pPr>
                      <a:r>
                        <a:rPr lang="en" sz="1300"/>
                        <a:t>5</a:t>
                      </a:r>
                      <a:endParaRPr sz="1300"/>
                    </a:p>
                  </a:txBody>
                  <a:tcPr marT="91425" marB="91425" marR="91425" marL="91425"/>
                </a:tc>
                <a:tc>
                  <a:txBody>
                    <a:bodyPr/>
                    <a:lstStyle/>
                    <a:p>
                      <a:pPr indent="0" lvl="0" marL="0" rtl="0" algn="l">
                        <a:spcBef>
                          <a:spcPts val="0"/>
                        </a:spcBef>
                        <a:spcAft>
                          <a:spcPts val="0"/>
                        </a:spcAft>
                        <a:buNone/>
                      </a:pPr>
                      <a:r>
                        <a:rPr b="1" lang="en" sz="1300">
                          <a:solidFill>
                            <a:srgbClr val="0000FF"/>
                          </a:solidFill>
                        </a:rPr>
                        <a:t>print</a:t>
                      </a:r>
                      <a:r>
                        <a:rPr lang="en" sz="1300">
                          <a:solidFill>
                            <a:srgbClr val="333333"/>
                          </a:solidFill>
                        </a:rPr>
                        <a:t>(</a:t>
                      </a:r>
                      <a:r>
                        <a:rPr lang="en" sz="1300">
                          <a:solidFill>
                            <a:srgbClr val="008000"/>
                          </a:solidFill>
                        </a:rPr>
                        <a:t>type</a:t>
                      </a:r>
                      <a:r>
                        <a:rPr lang="en" sz="1300">
                          <a:solidFill>
                            <a:srgbClr val="333333"/>
                          </a:solidFill>
                        </a:rPr>
                        <a:t>(s))</a:t>
                      </a:r>
                      <a:endParaRPr sz="1300"/>
                    </a:p>
                  </a:txBody>
                  <a:tcPr marT="91425" marB="91425" marR="91425" marL="91425"/>
                </a:tc>
              </a:tr>
            </a:tbl>
          </a:graphicData>
        </a:graphic>
      </p:graphicFrame>
      <p:sp>
        <p:nvSpPr>
          <p:cNvPr id="242" name="Google Shape;242;p40"/>
          <p:cNvSpPr txBox="1"/>
          <p:nvPr>
            <p:ph idx="1" type="body"/>
          </p:nvPr>
        </p:nvSpPr>
        <p:spPr>
          <a:xfrm>
            <a:off x="311700" y="1612225"/>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Object and Classes</a:t>
            </a:r>
            <a:endParaRPr/>
          </a:p>
          <a:p>
            <a:pPr indent="0" lvl="0" marL="0" rtl="0" algn="l">
              <a:spcBef>
                <a:spcPts val="0"/>
              </a:spcBef>
              <a:spcAft>
                <a:spcPts val="0"/>
              </a:spcAft>
              <a:buNone/>
            </a:pPr>
            <a:r>
              <a:t/>
            </a:r>
            <a:endParaRPr/>
          </a:p>
        </p:txBody>
      </p:sp>
      <p:sp>
        <p:nvSpPr>
          <p:cNvPr id="248" name="Google Shape;248;p41"/>
          <p:cNvSpPr txBox="1"/>
          <p:nvPr>
            <p:ph idx="1" type="body"/>
          </p:nvPr>
        </p:nvSpPr>
        <p:spPr>
          <a:xfrm>
            <a:off x="311700" y="1228675"/>
            <a:ext cx="8520600" cy="17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latin typeface="Arial"/>
                <a:ea typeface="Arial"/>
                <a:cs typeface="Arial"/>
                <a:sym typeface="Arial"/>
              </a:rPr>
              <a:t>Python is an object-oriented language. In python everything is object i.e </a:t>
            </a:r>
            <a:r>
              <a:rPr b="1" lang="en" sz="1400">
                <a:solidFill>
                  <a:srgbClr val="FF0000"/>
                </a:solidFill>
                <a:latin typeface="Courier New"/>
                <a:ea typeface="Courier New"/>
                <a:cs typeface="Courier New"/>
                <a:sym typeface="Courier New"/>
              </a:rPr>
              <a:t>int</a:t>
            </a:r>
            <a:r>
              <a:rPr b="1" lang="en" sz="1400">
                <a:solidFill>
                  <a:srgbClr val="FF0000"/>
                </a:solidFill>
                <a:latin typeface="Arial"/>
                <a:ea typeface="Arial"/>
                <a:cs typeface="Arial"/>
                <a:sym typeface="Arial"/>
              </a:rPr>
              <a:t>, </a:t>
            </a:r>
            <a:r>
              <a:rPr b="1" lang="en" sz="1400">
                <a:solidFill>
                  <a:srgbClr val="FF0000"/>
                </a:solidFill>
                <a:latin typeface="Courier New"/>
                <a:ea typeface="Courier New"/>
                <a:cs typeface="Courier New"/>
                <a:sym typeface="Courier New"/>
              </a:rPr>
              <a:t>str</a:t>
            </a:r>
            <a:r>
              <a:rPr b="1" lang="en" sz="1400">
                <a:solidFill>
                  <a:srgbClr val="FF0000"/>
                </a:solidFill>
                <a:latin typeface="Arial"/>
                <a:ea typeface="Arial"/>
                <a:cs typeface="Arial"/>
                <a:sym typeface="Arial"/>
              </a:rPr>
              <a:t>, </a:t>
            </a:r>
            <a:r>
              <a:rPr b="1" lang="en" sz="1400">
                <a:solidFill>
                  <a:srgbClr val="FF0000"/>
                </a:solidFill>
                <a:latin typeface="Courier New"/>
                <a:ea typeface="Courier New"/>
                <a:cs typeface="Courier New"/>
                <a:sym typeface="Courier New"/>
              </a:rPr>
              <a:t>bool</a:t>
            </a:r>
            <a:r>
              <a:rPr lang="en" sz="1400">
                <a:solidFill>
                  <a:srgbClr val="333333"/>
                </a:solidFill>
                <a:latin typeface="Arial"/>
                <a:ea typeface="Arial"/>
                <a:cs typeface="Arial"/>
                <a:sym typeface="Arial"/>
              </a:rPr>
              <a:t> even modules, functions are also objects.</a:t>
            </a:r>
            <a:endParaRPr sz="1400">
              <a:solidFill>
                <a:srgbClr val="333333"/>
              </a:solidFill>
              <a:latin typeface="Arial"/>
              <a:ea typeface="Arial"/>
              <a:cs typeface="Arial"/>
              <a:sym typeface="Arial"/>
            </a:endParaRPr>
          </a:p>
          <a:p>
            <a:pPr indent="0" lvl="0" marL="0" rtl="0" algn="l">
              <a:spcBef>
                <a:spcPts val="1800"/>
              </a:spcBef>
              <a:spcAft>
                <a:spcPts val="1800"/>
              </a:spcAft>
              <a:buNone/>
            </a:pPr>
            <a:r>
              <a:rPr lang="en" sz="1400">
                <a:solidFill>
                  <a:srgbClr val="333333"/>
                </a:solidFill>
                <a:latin typeface="Arial"/>
                <a:ea typeface="Arial"/>
                <a:cs typeface="Arial"/>
                <a:sym typeface="Arial"/>
              </a:rPr>
              <a:t>Object oriented programming use objects to create programs, and these objects stores data and behaviours.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Conditions</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273150" y="1093850"/>
            <a:ext cx="8597700" cy="1393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400">
                <a:solidFill>
                  <a:srgbClr val="000000"/>
                </a:solidFill>
                <a:highlight>
                  <a:srgbClr val="FFFFFF"/>
                </a:highlight>
                <a:latin typeface="Arial"/>
                <a:ea typeface="Arial"/>
                <a:cs typeface="Arial"/>
                <a:sym typeface="Arial"/>
              </a:rPr>
              <a:t>In Python, conditions are similar to all of the C-like languages. We write conditions using the </a:t>
            </a:r>
            <a:r>
              <a:rPr b="1" lang="en" sz="1400">
                <a:solidFill>
                  <a:srgbClr val="FF0000"/>
                </a:solidFill>
                <a:latin typeface="Courier New"/>
                <a:ea typeface="Courier New"/>
                <a:cs typeface="Courier New"/>
                <a:sym typeface="Courier New"/>
              </a:rPr>
              <a:t>if</a:t>
            </a:r>
            <a:r>
              <a:rPr b="1" lang="en" sz="1400">
                <a:solidFill>
                  <a:srgbClr val="FF0000"/>
                </a:solidFill>
                <a:latin typeface="Arial"/>
                <a:ea typeface="Arial"/>
                <a:cs typeface="Arial"/>
                <a:sym typeface="Arial"/>
              </a:rPr>
              <a:t> </a:t>
            </a:r>
            <a:r>
              <a:rPr lang="en" sz="1400">
                <a:solidFill>
                  <a:srgbClr val="000000"/>
                </a:solidFill>
                <a:highlight>
                  <a:srgbClr val="FFFFFF"/>
                </a:highlight>
                <a:latin typeface="Arial"/>
                <a:ea typeface="Arial"/>
                <a:cs typeface="Arial"/>
                <a:sym typeface="Arial"/>
              </a:rPr>
              <a:t>keyword, which is followed by a logical expression and then by a colon </a:t>
            </a:r>
            <a:r>
              <a:rPr b="1" lang="en" sz="1400">
                <a:solidFill>
                  <a:srgbClr val="FF0000"/>
                </a:solidFill>
                <a:latin typeface="Arial"/>
                <a:ea typeface="Arial"/>
                <a:cs typeface="Arial"/>
                <a:sym typeface="Arial"/>
              </a:rPr>
              <a:t>(</a:t>
            </a:r>
            <a:r>
              <a:rPr b="1" lang="en" sz="1400">
                <a:solidFill>
                  <a:srgbClr val="FF0000"/>
                </a:solidFill>
                <a:latin typeface="Courier New"/>
                <a:ea typeface="Courier New"/>
                <a:cs typeface="Courier New"/>
                <a:sym typeface="Courier New"/>
              </a:rPr>
              <a:t>:</a:t>
            </a:r>
            <a:r>
              <a:rPr b="1" lang="en" sz="1400">
                <a:solidFill>
                  <a:srgbClr val="FF0000"/>
                </a:solidFill>
                <a:latin typeface="Arial"/>
                <a:ea typeface="Arial"/>
                <a:cs typeface="Arial"/>
                <a:sym typeface="Arial"/>
              </a:rPr>
              <a:t>)</a:t>
            </a:r>
            <a:r>
              <a:rPr b="1" lang="en" sz="1400">
                <a:solidFill>
                  <a:srgbClr val="000000"/>
                </a:solidFill>
                <a:latin typeface="Arial"/>
                <a:ea typeface="Arial"/>
                <a:cs typeface="Arial"/>
                <a:sym typeface="Arial"/>
              </a:rPr>
              <a:t>.</a:t>
            </a:r>
            <a:r>
              <a:rPr b="1" lang="en" sz="1400">
                <a:solidFill>
                  <a:srgbClr val="FF0000"/>
                </a:solidFill>
                <a:latin typeface="Arial"/>
                <a:ea typeface="Arial"/>
                <a:cs typeface="Arial"/>
                <a:sym typeface="Arial"/>
              </a:rPr>
              <a:t> </a:t>
            </a:r>
            <a:r>
              <a:rPr lang="en" sz="1400">
                <a:solidFill>
                  <a:srgbClr val="000000"/>
                </a:solidFill>
                <a:highlight>
                  <a:srgbClr val="FFFFFF"/>
                </a:highlight>
                <a:latin typeface="Arial"/>
                <a:ea typeface="Arial"/>
                <a:cs typeface="Arial"/>
                <a:sym typeface="Arial"/>
              </a:rPr>
              <a:t>If the expression is true, the following statement will be executed. If it's not true, the following statement will be skipped, and the program will continue with the next statement. </a:t>
            </a:r>
            <a:endParaRPr sz="1400">
              <a:solidFill>
                <a:srgbClr val="000000"/>
              </a:solidFill>
              <a:highlight>
                <a:srgbClr val="FFFFFF"/>
              </a:highlight>
              <a:latin typeface="Arial"/>
              <a:ea typeface="Arial"/>
              <a:cs typeface="Arial"/>
              <a:sym typeface="Arial"/>
            </a:endParaRPr>
          </a:p>
          <a:p>
            <a:pPr indent="0" lvl="0" marL="0" rtl="0" algn="just">
              <a:lnSpc>
                <a:spcPct val="150000"/>
              </a:lnSpc>
              <a:spcBef>
                <a:spcPts val="1200"/>
              </a:spcBef>
              <a:spcAft>
                <a:spcPts val="0"/>
              </a:spcAft>
              <a:buNone/>
            </a:pPr>
            <a:r>
              <a:rPr b="1" lang="en" sz="1400" u="sng">
                <a:solidFill>
                  <a:schemeClr val="hlink"/>
                </a:solidFill>
                <a:highlight>
                  <a:srgbClr val="FFFFFF"/>
                </a:highlight>
                <a:latin typeface="Arial"/>
                <a:ea typeface="Arial"/>
                <a:cs typeface="Arial"/>
                <a:sym typeface="Arial"/>
                <a:hlinkClick r:id="rId3"/>
              </a:rPr>
              <a:t>Try it</a:t>
            </a:r>
            <a:endParaRPr b="1" sz="1400" u="sng">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p>
        </p:txBody>
      </p:sp>
      <p:graphicFrame>
        <p:nvGraphicFramePr>
          <p:cNvPr id="70" name="Google Shape;70;p15"/>
          <p:cNvGraphicFramePr/>
          <p:nvPr/>
        </p:nvGraphicFramePr>
        <p:xfrm>
          <a:off x="311700" y="3030100"/>
          <a:ext cx="3000000" cy="3000000"/>
        </p:xfrm>
        <a:graphic>
          <a:graphicData uri="http://schemas.openxmlformats.org/drawingml/2006/table">
            <a:tbl>
              <a:tblPr>
                <a:noFill/>
                <a:tableStyleId>{0823FCB3-B429-4997-ABCF-15234EA3D413}</a:tableStyleId>
              </a:tblPr>
              <a:tblGrid>
                <a:gridCol w="486750"/>
                <a:gridCol w="6752250"/>
              </a:tblGrid>
              <a:tr h="381000">
                <a:tc>
                  <a:txBody>
                    <a:bodyPr/>
                    <a:lstStyle/>
                    <a:p>
                      <a:pPr indent="0" lvl="0" marL="0" rtl="0" algn="l">
                        <a:spcBef>
                          <a:spcPts val="0"/>
                        </a:spcBef>
                        <a:spcAft>
                          <a:spcPts val="0"/>
                        </a:spcAft>
                        <a:buNone/>
                      </a:pPr>
                      <a:r>
                        <a:rPr lang="en" sz="1300"/>
                        <a:t>1</a:t>
                      </a:r>
                      <a:endParaRPr sz="1300"/>
                    </a:p>
                  </a:txBody>
                  <a:tcPr marT="91425" marB="91425" marR="91425" marL="91425"/>
                </a:tc>
                <a:tc>
                  <a:txBody>
                    <a:bodyPr/>
                    <a:lstStyle/>
                    <a:p>
                      <a:pPr indent="0" lvl="0" marL="0" rtl="0" algn="l">
                        <a:spcBef>
                          <a:spcPts val="0"/>
                        </a:spcBef>
                        <a:spcAft>
                          <a:spcPts val="0"/>
                        </a:spcAft>
                        <a:buNone/>
                      </a:pPr>
                      <a:r>
                        <a:rPr lang="en" sz="1300"/>
                        <a:t>#!/usr/bin/env python3</a:t>
                      </a:r>
                      <a:endParaRPr sz="1300"/>
                    </a:p>
                  </a:txBody>
                  <a:tcPr marT="91425" marB="91425" marR="91425" marL="91425"/>
                </a:tc>
              </a:tr>
              <a:tr h="381000">
                <a:tc>
                  <a:txBody>
                    <a:bodyPr/>
                    <a:lstStyle/>
                    <a:p>
                      <a:pPr indent="0" lvl="0" marL="0" rtl="0" algn="l">
                        <a:spcBef>
                          <a:spcPts val="0"/>
                        </a:spcBef>
                        <a:spcAft>
                          <a:spcPts val="0"/>
                        </a:spcAft>
                        <a:buNone/>
                      </a:pPr>
                      <a:r>
                        <a:rPr lang="en" sz="1300"/>
                        <a:t>2</a:t>
                      </a:r>
                      <a:endParaRPr sz="1300"/>
                    </a:p>
                  </a:txBody>
                  <a:tcPr marT="91425" marB="91425" marR="91425" marL="91425"/>
                </a:tc>
                <a:tc>
                  <a:txBody>
                    <a:bodyPr/>
                    <a:lstStyle/>
                    <a:p>
                      <a:pPr indent="0" lvl="0" marL="0" rtl="0" algn="l">
                        <a:spcBef>
                          <a:spcPts val="0"/>
                        </a:spcBef>
                        <a:spcAft>
                          <a:spcPts val="0"/>
                        </a:spcAft>
                        <a:buNone/>
                      </a:pPr>
                      <a:r>
                        <a:rPr lang="en" sz="1300"/>
                        <a:t>if 15 &gt; 5:</a:t>
                      </a:r>
                      <a:endParaRPr sz="1300"/>
                    </a:p>
                  </a:txBody>
                  <a:tcPr marT="91425" marB="91425" marR="91425" marL="91425"/>
                </a:tc>
              </a:tr>
              <a:tr h="381000">
                <a:tc>
                  <a:txBody>
                    <a:bodyPr/>
                    <a:lstStyle/>
                    <a:p>
                      <a:pPr indent="0" lvl="0" marL="0" rtl="0" algn="l">
                        <a:spcBef>
                          <a:spcPts val="0"/>
                        </a:spcBef>
                        <a:spcAft>
                          <a:spcPts val="0"/>
                        </a:spcAft>
                        <a:buNone/>
                      </a:pPr>
                      <a:r>
                        <a:rPr lang="en" sz="1300"/>
                        <a:t>3</a:t>
                      </a:r>
                      <a:endParaRPr sz="1300"/>
                    </a:p>
                  </a:txBody>
                  <a:tcPr marT="91425" marB="91425" marR="91425" marL="91425"/>
                </a:tc>
                <a:tc>
                  <a:txBody>
                    <a:bodyPr/>
                    <a:lstStyle/>
                    <a:p>
                      <a:pPr indent="0" lvl="0" marL="0" rtl="0" algn="l">
                        <a:spcBef>
                          <a:spcPts val="0"/>
                        </a:spcBef>
                        <a:spcAft>
                          <a:spcPts val="0"/>
                        </a:spcAft>
                        <a:buNone/>
                      </a:pPr>
                      <a:r>
                        <a:rPr lang="en" sz="1300">
                          <a:solidFill>
                            <a:srgbClr val="0000FF"/>
                          </a:solidFill>
                        </a:rPr>
                        <a:t>print</a:t>
                      </a:r>
                      <a:r>
                        <a:rPr lang="en" sz="1300"/>
                        <a:t>("True")</a:t>
                      </a:r>
                      <a:endParaRPr sz="1300"/>
                    </a:p>
                  </a:txBody>
                  <a:tcPr marT="91425" marB="91425" marR="91425" marL="91425"/>
                </a:tc>
              </a:tr>
              <a:tr h="381000">
                <a:tc>
                  <a:txBody>
                    <a:bodyPr/>
                    <a:lstStyle/>
                    <a:p>
                      <a:pPr indent="0" lvl="0" marL="0" rtl="0" algn="l">
                        <a:spcBef>
                          <a:spcPts val="0"/>
                        </a:spcBef>
                        <a:spcAft>
                          <a:spcPts val="0"/>
                        </a:spcAft>
                        <a:buNone/>
                      </a:pPr>
                      <a:r>
                        <a:rPr lang="en" sz="1300"/>
                        <a:t>4</a:t>
                      </a:r>
                      <a:endParaRPr sz="1300"/>
                    </a:p>
                  </a:txBody>
                  <a:tcPr marT="91425" marB="91425" marR="91425" marL="91425"/>
                </a:tc>
                <a:tc>
                  <a:txBody>
                    <a:bodyPr/>
                    <a:lstStyle/>
                    <a:p>
                      <a:pPr indent="0" lvl="0" marL="0" rtl="0" algn="l">
                        <a:spcBef>
                          <a:spcPts val="0"/>
                        </a:spcBef>
                        <a:spcAft>
                          <a:spcPts val="0"/>
                        </a:spcAft>
                        <a:buNone/>
                      </a:pPr>
                      <a:r>
                        <a:rPr lang="en" sz="1300">
                          <a:solidFill>
                            <a:srgbClr val="0000FF"/>
                          </a:solidFill>
                        </a:rPr>
                        <a:t>print</a:t>
                      </a:r>
                      <a:r>
                        <a:rPr lang="en" sz="1300"/>
                        <a:t>("The program continues here...")</a:t>
                      </a:r>
                      <a:endParaRPr sz="1300"/>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class #</a:t>
            </a:r>
            <a:endParaRPr/>
          </a:p>
          <a:p>
            <a:pPr indent="0" lvl="0" marL="0" rtl="0" algn="l">
              <a:spcBef>
                <a:spcPts val="0"/>
              </a:spcBef>
              <a:spcAft>
                <a:spcPts val="0"/>
              </a:spcAft>
              <a:buNone/>
            </a:pPr>
            <a:r>
              <a:t/>
            </a:r>
            <a:endParaRPr/>
          </a:p>
        </p:txBody>
      </p:sp>
      <p:sp>
        <p:nvSpPr>
          <p:cNvPr id="254" name="Google Shape;254;p42"/>
          <p:cNvSpPr txBox="1"/>
          <p:nvPr>
            <p:ph idx="1" type="body"/>
          </p:nvPr>
        </p:nvSpPr>
        <p:spPr>
          <a:xfrm>
            <a:off x="311700" y="941450"/>
            <a:ext cx="8520600" cy="95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800"/>
              </a:spcAft>
              <a:buSzPts val="935"/>
              <a:buNone/>
            </a:pPr>
            <a:r>
              <a:rPr lang="en" sz="1290">
                <a:solidFill>
                  <a:srgbClr val="333333"/>
                </a:solidFill>
                <a:latin typeface="Arial"/>
                <a:ea typeface="Arial"/>
                <a:cs typeface="Arial"/>
                <a:sym typeface="Arial"/>
              </a:rPr>
              <a:t>Class name in python is preceded with </a:t>
            </a:r>
            <a:r>
              <a:rPr b="1" lang="en" sz="1290">
                <a:solidFill>
                  <a:srgbClr val="FF0000"/>
                </a:solidFill>
                <a:latin typeface="Arial"/>
                <a:ea typeface="Arial"/>
                <a:cs typeface="Arial"/>
                <a:sym typeface="Arial"/>
              </a:rPr>
              <a:t>class </a:t>
            </a:r>
            <a:r>
              <a:rPr lang="en" sz="1290">
                <a:solidFill>
                  <a:srgbClr val="333333"/>
                </a:solidFill>
                <a:latin typeface="Arial"/>
                <a:ea typeface="Arial"/>
                <a:cs typeface="Arial"/>
                <a:sym typeface="Arial"/>
              </a:rPr>
              <a:t>keyword followed by a colon (</a:t>
            </a:r>
            <a:r>
              <a:rPr b="1" lang="en" sz="1290">
                <a:solidFill>
                  <a:srgbClr val="FF0000"/>
                </a:solidFill>
                <a:latin typeface="Arial"/>
                <a:ea typeface="Arial"/>
                <a:cs typeface="Arial"/>
                <a:sym typeface="Arial"/>
              </a:rPr>
              <a:t>:</a:t>
            </a:r>
            <a:r>
              <a:rPr lang="en" sz="1290">
                <a:solidFill>
                  <a:srgbClr val="333333"/>
                </a:solidFill>
                <a:latin typeface="Arial"/>
                <a:ea typeface="Arial"/>
                <a:cs typeface="Arial"/>
                <a:sym typeface="Arial"/>
              </a:rPr>
              <a:t>). Classes commonly contains data field to store the data and methods for defining behaviors. Also every class in python contains a special method called </a:t>
            </a:r>
            <a:r>
              <a:rPr i="1" lang="en" sz="1290">
                <a:solidFill>
                  <a:srgbClr val="333333"/>
                </a:solidFill>
                <a:latin typeface="Arial"/>
                <a:ea typeface="Arial"/>
                <a:cs typeface="Arial"/>
                <a:sym typeface="Arial"/>
              </a:rPr>
              <a:t>initializer</a:t>
            </a:r>
            <a:r>
              <a:rPr lang="en" sz="1290">
                <a:solidFill>
                  <a:srgbClr val="333333"/>
                </a:solidFill>
                <a:latin typeface="Arial"/>
                <a:ea typeface="Arial"/>
                <a:cs typeface="Arial"/>
                <a:sym typeface="Arial"/>
              </a:rPr>
              <a:t> (also commonly known as constructors), which get invoked automatically every time new object is created.</a:t>
            </a:r>
            <a:endParaRPr sz="1290">
              <a:latin typeface="Arial"/>
              <a:ea typeface="Arial"/>
              <a:cs typeface="Arial"/>
              <a:sym typeface="Arial"/>
            </a:endParaRPr>
          </a:p>
        </p:txBody>
      </p:sp>
      <p:graphicFrame>
        <p:nvGraphicFramePr>
          <p:cNvPr id="255" name="Google Shape;255;p42"/>
          <p:cNvGraphicFramePr/>
          <p:nvPr/>
        </p:nvGraphicFramePr>
        <p:xfrm>
          <a:off x="464100" y="1997200"/>
          <a:ext cx="3000000" cy="3000000"/>
        </p:xfrm>
        <a:graphic>
          <a:graphicData uri="http://schemas.openxmlformats.org/drawingml/2006/table">
            <a:tbl>
              <a:tblPr>
                <a:noFill/>
                <a:tableStyleId>{0823FCB3-B429-4997-ABCF-15234EA3D413}</a:tableStyleId>
              </a:tblPr>
              <a:tblGrid>
                <a:gridCol w="464525"/>
                <a:gridCol w="6774475"/>
              </a:tblGrid>
              <a:tr h="381000">
                <a:tc>
                  <a:txBody>
                    <a:bodyPr/>
                    <a:lstStyle/>
                    <a:p>
                      <a:pPr indent="0" lvl="0" marL="0" rtl="0" algn="l">
                        <a:spcBef>
                          <a:spcPts val="0"/>
                        </a:spcBef>
                        <a:spcAft>
                          <a:spcPts val="0"/>
                        </a:spcAft>
                        <a:buNone/>
                      </a:pPr>
                      <a:r>
                        <a:rPr lang="en" sz="1600"/>
                        <a:t>1</a:t>
                      </a:r>
                      <a:endParaRPr sz="1600"/>
                    </a:p>
                  </a:txBody>
                  <a:tcPr marT="91425" marB="91425" marR="91425" marL="91425"/>
                </a:tc>
                <a:tc>
                  <a:txBody>
                    <a:bodyPr/>
                    <a:lstStyle/>
                    <a:p>
                      <a:pPr indent="0" lvl="0" marL="0" rtl="0" algn="l">
                        <a:spcBef>
                          <a:spcPts val="0"/>
                        </a:spcBef>
                        <a:spcAft>
                          <a:spcPts val="0"/>
                        </a:spcAft>
                        <a:buNone/>
                      </a:pPr>
                      <a:r>
                        <a:rPr b="1" lang="en" sz="1250">
                          <a:solidFill>
                            <a:srgbClr val="008000"/>
                          </a:solidFill>
                        </a:rPr>
                        <a:t>class</a:t>
                      </a:r>
                      <a:r>
                        <a:rPr lang="en" sz="1250">
                          <a:solidFill>
                            <a:srgbClr val="333333"/>
                          </a:solidFill>
                        </a:rPr>
                        <a:t> </a:t>
                      </a:r>
                      <a:r>
                        <a:rPr b="1" lang="en" sz="1250">
                          <a:solidFill>
                            <a:srgbClr val="0000FF"/>
                          </a:solidFill>
                        </a:rPr>
                        <a:t>Person</a:t>
                      </a:r>
                      <a:r>
                        <a:rPr lang="en" sz="1250">
                          <a:solidFill>
                            <a:srgbClr val="333333"/>
                          </a:solidFill>
                        </a:rPr>
                        <a:t>:</a:t>
                      </a:r>
                      <a:endParaRPr sz="1600"/>
                    </a:p>
                  </a:txBody>
                  <a:tcPr marT="91425" marB="91425" marR="91425" marL="91425"/>
                </a:tc>
              </a:tr>
              <a:tr h="381000">
                <a:tc>
                  <a:txBody>
                    <a:bodyPr/>
                    <a:lstStyle/>
                    <a:p>
                      <a:pPr indent="0" lvl="0" marL="0" rtl="0" algn="l">
                        <a:spcBef>
                          <a:spcPts val="0"/>
                        </a:spcBef>
                        <a:spcAft>
                          <a:spcPts val="0"/>
                        </a:spcAft>
                        <a:buNone/>
                      </a:pPr>
                      <a:r>
                        <a:rPr lang="en" sz="1600"/>
                        <a:t>2</a:t>
                      </a:r>
                      <a:endParaRPr sz="1600"/>
                    </a:p>
                  </a:txBody>
                  <a:tcPr marT="91425" marB="91425" marR="91425" marL="91425"/>
                </a:tc>
                <a:tc>
                  <a:txBody>
                    <a:bodyPr/>
                    <a:lstStyle/>
                    <a:p>
                      <a:pPr indent="0" lvl="0" marL="0" rtl="0" algn="l">
                        <a:spcBef>
                          <a:spcPts val="0"/>
                        </a:spcBef>
                        <a:spcAft>
                          <a:spcPts val="0"/>
                        </a:spcAft>
                        <a:buNone/>
                      </a:pPr>
                      <a:r>
                        <a:rPr i="1" lang="en" sz="1250">
                          <a:solidFill>
                            <a:srgbClr val="408080"/>
                          </a:solidFill>
                        </a:rPr>
                        <a:t># constructor or initializer</a:t>
                      </a:r>
                      <a:endParaRPr sz="1250">
                        <a:solidFill>
                          <a:srgbClr val="333333"/>
                        </a:solidFill>
                      </a:endParaRPr>
                    </a:p>
                    <a:p>
                      <a:pPr indent="0" lvl="0" marL="88900" marR="88900" rtl="0" algn="l">
                        <a:lnSpc>
                          <a:spcPct val="142857"/>
                        </a:lnSpc>
                        <a:spcBef>
                          <a:spcPts val="0"/>
                        </a:spcBef>
                        <a:spcAft>
                          <a:spcPts val="0"/>
                        </a:spcAft>
                        <a:buNone/>
                      </a:pPr>
                      <a:r>
                        <a:rPr lang="en" sz="1250">
                          <a:solidFill>
                            <a:srgbClr val="333333"/>
                          </a:solidFill>
                        </a:rPr>
                        <a:t>      </a:t>
                      </a:r>
                      <a:r>
                        <a:rPr b="1" lang="en" sz="1250">
                          <a:solidFill>
                            <a:srgbClr val="008000"/>
                          </a:solidFill>
                        </a:rPr>
                        <a:t>def</a:t>
                      </a:r>
                      <a:r>
                        <a:rPr lang="en" sz="1250">
                          <a:solidFill>
                            <a:srgbClr val="333333"/>
                          </a:solidFill>
                        </a:rPr>
                        <a:t> </a:t>
                      </a:r>
                      <a:r>
                        <a:rPr lang="en" sz="1250">
                          <a:solidFill>
                            <a:srgbClr val="0000FF"/>
                          </a:solidFill>
                        </a:rPr>
                        <a:t>__init__</a:t>
                      </a:r>
                      <a:r>
                        <a:rPr lang="en" sz="1250">
                          <a:solidFill>
                            <a:srgbClr val="333333"/>
                          </a:solidFill>
                        </a:rPr>
                        <a:t>(</a:t>
                      </a:r>
                      <a:r>
                        <a:rPr lang="en" sz="1250">
                          <a:solidFill>
                            <a:srgbClr val="008000"/>
                          </a:solidFill>
                        </a:rPr>
                        <a:t>self</a:t>
                      </a:r>
                      <a:r>
                        <a:rPr lang="en" sz="1250">
                          <a:solidFill>
                            <a:srgbClr val="333333"/>
                          </a:solidFill>
                        </a:rPr>
                        <a:t>, name):</a:t>
                      </a:r>
                      <a:endParaRPr sz="1600"/>
                    </a:p>
                  </a:txBody>
                  <a:tcPr marT="91425" marB="91425" marR="91425" marL="91425"/>
                </a:tc>
              </a:tr>
              <a:tr h="381000">
                <a:tc>
                  <a:txBody>
                    <a:bodyPr/>
                    <a:lstStyle/>
                    <a:p>
                      <a:pPr indent="0" lvl="0" marL="0" rtl="0" algn="l">
                        <a:spcBef>
                          <a:spcPts val="0"/>
                        </a:spcBef>
                        <a:spcAft>
                          <a:spcPts val="0"/>
                        </a:spcAft>
                        <a:buNone/>
                      </a:pPr>
                      <a:r>
                        <a:rPr lang="en" sz="1600"/>
                        <a:t>3</a:t>
                      </a:r>
                      <a:endParaRPr sz="1600"/>
                    </a:p>
                  </a:txBody>
                  <a:tcPr marT="91425" marB="91425" marR="91425" marL="91425"/>
                </a:tc>
                <a:tc>
                  <a:txBody>
                    <a:bodyPr/>
                    <a:lstStyle/>
                    <a:p>
                      <a:pPr indent="0" lvl="0" marL="0" rtl="0" algn="l">
                        <a:spcBef>
                          <a:spcPts val="0"/>
                        </a:spcBef>
                        <a:spcAft>
                          <a:spcPts val="0"/>
                        </a:spcAft>
                        <a:buNone/>
                      </a:pPr>
                      <a:r>
                        <a:rPr lang="en" sz="1250">
                          <a:solidFill>
                            <a:srgbClr val="008000"/>
                          </a:solidFill>
                        </a:rPr>
                        <a:t>self</a:t>
                      </a:r>
                      <a:r>
                        <a:rPr lang="en" sz="1250">
                          <a:solidFill>
                            <a:schemeClr val="dk2"/>
                          </a:solidFill>
                        </a:rPr>
                        <a:t>.</a:t>
                      </a:r>
                      <a:r>
                        <a:rPr lang="en" sz="1250">
                          <a:solidFill>
                            <a:srgbClr val="333333"/>
                          </a:solidFill>
                        </a:rPr>
                        <a:t>name </a:t>
                      </a:r>
                      <a:r>
                        <a:rPr lang="en" sz="1250">
                          <a:solidFill>
                            <a:schemeClr val="dk2"/>
                          </a:solidFill>
                        </a:rPr>
                        <a:t>=</a:t>
                      </a:r>
                      <a:r>
                        <a:rPr lang="en" sz="1250">
                          <a:solidFill>
                            <a:srgbClr val="333333"/>
                          </a:solidFill>
                        </a:rPr>
                        <a:t> name </a:t>
                      </a:r>
                      <a:r>
                        <a:rPr i="1" lang="en" sz="1250">
                          <a:solidFill>
                            <a:srgbClr val="408080"/>
                          </a:solidFill>
                        </a:rPr>
                        <a:t># name is data field also commonly known as instance variables</a:t>
                      </a:r>
                      <a:endParaRPr sz="1600"/>
                    </a:p>
                  </a:txBody>
                  <a:tcPr marT="91425" marB="91425" marR="91425" marL="91425"/>
                </a:tc>
              </a:tr>
              <a:tr h="381000">
                <a:tc>
                  <a:txBody>
                    <a:bodyPr/>
                    <a:lstStyle/>
                    <a:p>
                      <a:pPr indent="0" lvl="0" marL="0" rtl="0" algn="l">
                        <a:spcBef>
                          <a:spcPts val="0"/>
                        </a:spcBef>
                        <a:spcAft>
                          <a:spcPts val="0"/>
                        </a:spcAft>
                        <a:buNone/>
                      </a:pPr>
                      <a:r>
                        <a:rPr lang="en" sz="1600"/>
                        <a:t>4</a:t>
                      </a:r>
                      <a:endParaRPr sz="1600"/>
                    </a:p>
                  </a:txBody>
                  <a:tcPr marT="91425" marB="91425" marR="91425" marL="91425"/>
                </a:tc>
                <a:tc>
                  <a:txBody>
                    <a:bodyPr/>
                    <a:lstStyle/>
                    <a:p>
                      <a:pPr indent="0" lvl="0" marL="0" rtl="0" algn="l">
                        <a:spcBef>
                          <a:spcPts val="0"/>
                        </a:spcBef>
                        <a:spcAft>
                          <a:spcPts val="0"/>
                        </a:spcAft>
                        <a:buNone/>
                      </a:pPr>
                      <a:r>
                        <a:rPr i="1" lang="en" sz="1250">
                          <a:solidFill>
                            <a:srgbClr val="408080"/>
                          </a:solidFill>
                        </a:rPr>
                        <a:t># method which returns a string</a:t>
                      </a:r>
                      <a:endParaRPr sz="1250">
                        <a:solidFill>
                          <a:srgbClr val="333333"/>
                        </a:solidFill>
                      </a:endParaRPr>
                    </a:p>
                    <a:p>
                      <a:pPr indent="0" lvl="0" marL="88900" marR="88900" rtl="0" algn="l">
                        <a:lnSpc>
                          <a:spcPct val="142857"/>
                        </a:lnSpc>
                        <a:spcBef>
                          <a:spcPts val="0"/>
                        </a:spcBef>
                        <a:spcAft>
                          <a:spcPts val="0"/>
                        </a:spcAft>
                        <a:buNone/>
                      </a:pPr>
                      <a:r>
                        <a:rPr lang="en" sz="1250">
                          <a:solidFill>
                            <a:srgbClr val="333333"/>
                          </a:solidFill>
                        </a:rPr>
                        <a:t>     </a:t>
                      </a:r>
                      <a:r>
                        <a:rPr b="1" lang="en" sz="1250">
                          <a:solidFill>
                            <a:srgbClr val="008000"/>
                          </a:solidFill>
                        </a:rPr>
                        <a:t>def</a:t>
                      </a:r>
                      <a:r>
                        <a:rPr lang="en" sz="1250">
                          <a:solidFill>
                            <a:srgbClr val="333333"/>
                          </a:solidFill>
                        </a:rPr>
                        <a:t> </a:t>
                      </a:r>
                      <a:r>
                        <a:rPr lang="en" sz="1250">
                          <a:solidFill>
                            <a:srgbClr val="0000FF"/>
                          </a:solidFill>
                        </a:rPr>
                        <a:t>whoami</a:t>
                      </a:r>
                      <a:r>
                        <a:rPr lang="en" sz="1250">
                          <a:solidFill>
                            <a:srgbClr val="333333"/>
                          </a:solidFill>
                        </a:rPr>
                        <a:t>(</a:t>
                      </a:r>
                      <a:r>
                        <a:rPr lang="en" sz="1250">
                          <a:solidFill>
                            <a:srgbClr val="008000"/>
                          </a:solidFill>
                        </a:rPr>
                        <a:t>self</a:t>
                      </a:r>
                      <a:r>
                        <a:rPr lang="en" sz="1250">
                          <a:solidFill>
                            <a:srgbClr val="333333"/>
                          </a:solidFill>
                        </a:rPr>
                        <a:t>):</a:t>
                      </a:r>
                      <a:endParaRPr sz="1250">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sz="1600"/>
                        <a:t>5</a:t>
                      </a:r>
                      <a:endParaRPr sz="1600"/>
                    </a:p>
                  </a:txBody>
                  <a:tcPr marT="91425" marB="91425" marR="91425" marL="91425"/>
                </a:tc>
                <a:tc>
                  <a:txBody>
                    <a:bodyPr/>
                    <a:lstStyle/>
                    <a:p>
                      <a:pPr indent="0" lvl="0" marL="0" rtl="0" algn="l">
                        <a:spcBef>
                          <a:spcPts val="0"/>
                        </a:spcBef>
                        <a:spcAft>
                          <a:spcPts val="0"/>
                        </a:spcAft>
                        <a:buNone/>
                      </a:pPr>
                      <a:r>
                        <a:rPr lang="en" sz="1250">
                          <a:solidFill>
                            <a:srgbClr val="333333"/>
                          </a:solidFill>
                        </a:rPr>
                        <a:t> </a:t>
                      </a:r>
                      <a:r>
                        <a:rPr b="1" lang="en" sz="1250">
                          <a:solidFill>
                            <a:srgbClr val="008000"/>
                          </a:solidFill>
                        </a:rPr>
                        <a:t>return</a:t>
                      </a:r>
                      <a:r>
                        <a:rPr lang="en" sz="1250">
                          <a:solidFill>
                            <a:srgbClr val="333333"/>
                          </a:solidFill>
                        </a:rPr>
                        <a:t> </a:t>
                      </a:r>
                      <a:r>
                        <a:rPr lang="en" sz="1250">
                          <a:solidFill>
                            <a:srgbClr val="BA2121"/>
                          </a:solidFill>
                        </a:rPr>
                        <a:t>"You are "</a:t>
                      </a:r>
                      <a:r>
                        <a:rPr lang="en" sz="1250">
                          <a:solidFill>
                            <a:srgbClr val="333333"/>
                          </a:solidFill>
                        </a:rPr>
                        <a:t> </a:t>
                      </a:r>
                      <a:r>
                        <a:rPr lang="en" sz="1250">
                          <a:solidFill>
                            <a:srgbClr val="666666"/>
                          </a:solidFill>
                        </a:rPr>
                        <a:t>+</a:t>
                      </a:r>
                      <a:r>
                        <a:rPr lang="en" sz="1250">
                          <a:solidFill>
                            <a:srgbClr val="333333"/>
                          </a:solidFill>
                        </a:rPr>
                        <a:t> </a:t>
                      </a:r>
                      <a:r>
                        <a:rPr lang="en" sz="1250">
                          <a:solidFill>
                            <a:srgbClr val="008000"/>
                          </a:solidFill>
                        </a:rPr>
                        <a:t>self</a:t>
                      </a:r>
                      <a:r>
                        <a:rPr lang="en" sz="1250">
                          <a:solidFill>
                            <a:srgbClr val="666666"/>
                          </a:solidFill>
                        </a:rPr>
                        <a:t>.</a:t>
                      </a:r>
                      <a:r>
                        <a:rPr lang="en" sz="1250">
                          <a:solidFill>
                            <a:srgbClr val="333333"/>
                          </a:solidFill>
                        </a:rPr>
                        <a:t>name</a:t>
                      </a:r>
                      <a:endParaRPr>
                        <a:solidFill>
                          <a:srgbClr val="333333"/>
                        </a:solidFill>
                      </a:endParaRPr>
                    </a:p>
                  </a:txBody>
                  <a:tcPr marT="91425" marB="91425" marR="91425" marL="91425"/>
                </a:tc>
              </a:tr>
            </a:tbl>
          </a:graphicData>
        </a:graphic>
      </p:graphicFrame>
      <p:sp>
        <p:nvSpPr>
          <p:cNvPr id="256" name="Google Shape;256;p42"/>
          <p:cNvSpPr txBox="1"/>
          <p:nvPr/>
        </p:nvSpPr>
        <p:spPr>
          <a:xfrm>
            <a:off x="390375" y="4502525"/>
            <a:ext cx="8054100" cy="383100"/>
          </a:xfrm>
          <a:prstGeom prst="rect">
            <a:avLst/>
          </a:prstGeom>
          <a:noFill/>
          <a:ln>
            <a:noFill/>
          </a:ln>
        </p:spPr>
        <p:txBody>
          <a:bodyPr anchorCtr="0" anchor="ctr" bIns="91425" lIns="91425" spcFirstLastPara="1" rIns="91425" wrap="square" tIns="91425">
            <a:spAutoFit/>
          </a:bodyPr>
          <a:lstStyle/>
          <a:p>
            <a:pPr indent="0" lvl="0" marL="0" marR="0" rtl="0" algn="l">
              <a:lnSpc>
                <a:spcPct val="95000"/>
              </a:lnSpc>
              <a:spcBef>
                <a:spcPts val="0"/>
              </a:spcBef>
              <a:spcAft>
                <a:spcPts val="1800"/>
              </a:spcAft>
              <a:buClr>
                <a:srgbClr val="000000"/>
              </a:buClr>
              <a:buSzPts val="935"/>
              <a:buFont typeface="Arial"/>
              <a:buNone/>
            </a:pPr>
            <a:r>
              <a:rPr lang="en" sz="1190">
                <a:solidFill>
                  <a:srgbClr val="333333"/>
                </a:solidFill>
              </a:rPr>
              <a:t>Here we have created a class called </a:t>
            </a:r>
            <a:r>
              <a:rPr b="1" lang="en" sz="1290">
                <a:solidFill>
                  <a:srgbClr val="FF0000"/>
                </a:solidFill>
              </a:rPr>
              <a:t>Person</a:t>
            </a:r>
            <a:r>
              <a:rPr lang="en" sz="1190">
                <a:solidFill>
                  <a:srgbClr val="333333"/>
                </a:solidFill>
              </a:rPr>
              <a:t> which contains one data field called </a:t>
            </a:r>
            <a:r>
              <a:rPr b="1" lang="en" sz="1290">
                <a:solidFill>
                  <a:srgbClr val="FF0000"/>
                </a:solidFill>
              </a:rPr>
              <a:t>name</a:t>
            </a:r>
            <a:r>
              <a:rPr lang="en" sz="1190">
                <a:solidFill>
                  <a:srgbClr val="333333"/>
                </a:solidFill>
              </a:rPr>
              <a:t> and method </a:t>
            </a:r>
            <a:r>
              <a:rPr b="1" lang="en" sz="1290">
                <a:solidFill>
                  <a:srgbClr val="FF0000"/>
                </a:solidFill>
              </a:rPr>
              <a:t>whoami()</a:t>
            </a:r>
            <a:r>
              <a:rPr lang="en" sz="1190">
                <a:solidFill>
                  <a:srgbClr val="333333"/>
                </a:solidFill>
              </a:rPr>
              <a:t>.</a:t>
            </a:r>
            <a:endParaRPr sz="1190">
              <a:solidFill>
                <a:srgbClr val="33333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235500" y="1404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self? #</a:t>
            </a:r>
            <a:endParaRPr/>
          </a:p>
          <a:p>
            <a:pPr indent="0" lvl="0" marL="0" rtl="0" algn="l">
              <a:spcBef>
                <a:spcPts val="0"/>
              </a:spcBef>
              <a:spcAft>
                <a:spcPts val="0"/>
              </a:spcAft>
              <a:buNone/>
            </a:pPr>
            <a:r>
              <a:t/>
            </a:r>
            <a:endParaRPr/>
          </a:p>
        </p:txBody>
      </p:sp>
      <p:sp>
        <p:nvSpPr>
          <p:cNvPr id="262" name="Google Shape;262;p43"/>
          <p:cNvSpPr txBox="1"/>
          <p:nvPr>
            <p:ph idx="1" type="body"/>
          </p:nvPr>
        </p:nvSpPr>
        <p:spPr>
          <a:xfrm>
            <a:off x="235500" y="901650"/>
            <a:ext cx="8520600" cy="11091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 sz="1400">
                <a:latin typeface="Arial"/>
                <a:ea typeface="Arial"/>
                <a:cs typeface="Arial"/>
                <a:sym typeface="Arial"/>
              </a:rPr>
              <a:t>All methods in python including some special methods like initializer have first parameter </a:t>
            </a:r>
            <a:r>
              <a:rPr b="1" lang="en" sz="1400">
                <a:solidFill>
                  <a:srgbClr val="FF0000"/>
                </a:solidFill>
                <a:latin typeface="Arial"/>
                <a:ea typeface="Arial"/>
                <a:cs typeface="Arial"/>
                <a:sym typeface="Arial"/>
              </a:rPr>
              <a:t>self</a:t>
            </a:r>
            <a:r>
              <a:rPr lang="en" sz="1400">
                <a:latin typeface="Arial"/>
                <a:ea typeface="Arial"/>
                <a:cs typeface="Arial"/>
                <a:sym typeface="Arial"/>
              </a:rPr>
              <a:t>. This parameter refers to the object which invokes the method. When you create new object the </a:t>
            </a:r>
            <a:r>
              <a:rPr b="1" lang="en" sz="1400">
                <a:solidFill>
                  <a:srgbClr val="FF0000"/>
                </a:solidFill>
                <a:latin typeface="Arial"/>
                <a:ea typeface="Arial"/>
                <a:cs typeface="Arial"/>
                <a:sym typeface="Arial"/>
              </a:rPr>
              <a:t>self</a:t>
            </a:r>
            <a:r>
              <a:rPr lang="en" sz="1400">
                <a:latin typeface="Arial"/>
                <a:ea typeface="Arial"/>
                <a:cs typeface="Arial"/>
                <a:sym typeface="Arial"/>
              </a:rPr>
              <a:t> parameter in the </a:t>
            </a:r>
            <a:r>
              <a:rPr b="1" lang="en" sz="1400">
                <a:solidFill>
                  <a:srgbClr val="FF0000"/>
                </a:solidFill>
                <a:latin typeface="Arial"/>
                <a:ea typeface="Arial"/>
                <a:cs typeface="Arial"/>
                <a:sym typeface="Arial"/>
              </a:rPr>
              <a:t>__init__</a:t>
            </a:r>
            <a:r>
              <a:rPr lang="en" sz="1400">
                <a:latin typeface="Arial"/>
                <a:ea typeface="Arial"/>
                <a:cs typeface="Arial"/>
                <a:sym typeface="Arial"/>
              </a:rPr>
              <a:t>  method is automatically set to reference the object you have just created.</a:t>
            </a:r>
            <a:endParaRPr sz="14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object from class #</a:t>
            </a:r>
            <a:endParaRPr/>
          </a:p>
          <a:p>
            <a:pPr indent="0" lvl="0" marL="0" rtl="0" algn="l">
              <a:spcBef>
                <a:spcPts val="0"/>
              </a:spcBef>
              <a:spcAft>
                <a:spcPts val="0"/>
              </a:spcAft>
              <a:buNone/>
            </a:pPr>
            <a:r>
              <a:t/>
            </a:r>
            <a:endParaRPr/>
          </a:p>
        </p:txBody>
      </p:sp>
      <p:sp>
        <p:nvSpPr>
          <p:cNvPr id="268" name="Google Shape;268;p44"/>
          <p:cNvSpPr txBox="1"/>
          <p:nvPr>
            <p:ph idx="1" type="body"/>
          </p:nvPr>
        </p:nvSpPr>
        <p:spPr>
          <a:xfrm>
            <a:off x="822725" y="1396050"/>
            <a:ext cx="8520600" cy="604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p>
        </p:txBody>
      </p:sp>
      <p:graphicFrame>
        <p:nvGraphicFramePr>
          <p:cNvPr id="269" name="Google Shape;269;p44"/>
          <p:cNvGraphicFramePr/>
          <p:nvPr/>
        </p:nvGraphicFramePr>
        <p:xfrm>
          <a:off x="952500" y="2000250"/>
          <a:ext cx="3000000" cy="3000000"/>
        </p:xfrm>
        <a:graphic>
          <a:graphicData uri="http://schemas.openxmlformats.org/drawingml/2006/table">
            <a:tbl>
              <a:tblPr>
                <a:noFill/>
                <a:tableStyleId>{0823FCB3-B429-4997-ABCF-15234EA3D413}</a:tableStyleId>
              </a:tblPr>
              <a:tblGrid>
                <a:gridCol w="386800"/>
                <a:gridCol w="6651025"/>
              </a:tblGrid>
              <a:tr h="385175">
                <a:tc>
                  <a:txBody>
                    <a:bodyPr/>
                    <a:lstStyle/>
                    <a:p>
                      <a:pPr indent="0" lvl="0" marL="0" rtl="0" algn="l">
                        <a:spcBef>
                          <a:spcPts val="0"/>
                        </a:spcBef>
                        <a:spcAft>
                          <a:spcPts val="0"/>
                        </a:spcAft>
                        <a:buNone/>
                      </a:pPr>
                      <a:r>
                        <a:rPr lang="en" sz="1600"/>
                        <a:t>1</a:t>
                      </a:r>
                      <a:endParaRPr sz="1600"/>
                    </a:p>
                  </a:txBody>
                  <a:tcPr marT="91425" marB="91425" marR="91425" marL="91425"/>
                </a:tc>
                <a:tc>
                  <a:txBody>
                    <a:bodyPr/>
                    <a:lstStyle/>
                    <a:p>
                      <a:pPr indent="0" lvl="0" marL="0" rtl="0" algn="l">
                        <a:spcBef>
                          <a:spcPts val="0"/>
                        </a:spcBef>
                        <a:spcAft>
                          <a:spcPts val="0"/>
                        </a:spcAft>
                        <a:buNone/>
                      </a:pPr>
                      <a:r>
                        <a:rPr lang="en" sz="1250">
                          <a:solidFill>
                            <a:srgbClr val="333333"/>
                          </a:solidFill>
                          <a:highlight>
                            <a:srgbClr val="F8F8F8"/>
                          </a:highlight>
                        </a:rPr>
                        <a:t>p1 </a:t>
                      </a:r>
                      <a:r>
                        <a:rPr lang="en" sz="1250">
                          <a:solidFill>
                            <a:schemeClr val="dk2"/>
                          </a:solidFill>
                          <a:highlight>
                            <a:srgbClr val="F8F8F8"/>
                          </a:highlight>
                        </a:rPr>
                        <a:t>=</a:t>
                      </a:r>
                      <a:r>
                        <a:rPr lang="en" sz="1250">
                          <a:solidFill>
                            <a:srgbClr val="333333"/>
                          </a:solidFill>
                          <a:highlight>
                            <a:srgbClr val="F8F8F8"/>
                          </a:highlight>
                        </a:rPr>
                        <a:t> Person(</a:t>
                      </a:r>
                      <a:r>
                        <a:rPr lang="en" sz="1250">
                          <a:solidFill>
                            <a:srgbClr val="BA2121"/>
                          </a:solidFill>
                          <a:highlight>
                            <a:srgbClr val="F8F8F8"/>
                          </a:highlight>
                        </a:rPr>
                        <a:t>'tom'</a:t>
                      </a:r>
                      <a:r>
                        <a:rPr lang="en" sz="1250">
                          <a:solidFill>
                            <a:srgbClr val="333333"/>
                          </a:solidFill>
                          <a:highlight>
                            <a:srgbClr val="F8F8F8"/>
                          </a:highlight>
                        </a:rPr>
                        <a:t>) </a:t>
                      </a:r>
                      <a:r>
                        <a:rPr i="1" lang="en" sz="1250">
                          <a:solidFill>
                            <a:srgbClr val="408080"/>
                          </a:solidFill>
                          <a:highlight>
                            <a:srgbClr val="F8F8F8"/>
                          </a:highlight>
                        </a:rPr>
                        <a:t># now we have created a new person object p1</a:t>
                      </a:r>
                      <a:endParaRPr sz="1250">
                        <a:solidFill>
                          <a:srgbClr val="333333"/>
                        </a:solidFill>
                      </a:endParaRPr>
                    </a:p>
                  </a:txBody>
                  <a:tcPr marT="91425" marB="91425" marR="91425" marL="91425">
                    <a:lnR cap="flat" cmpd="sng" w="9525">
                      <a:solidFill>
                        <a:srgbClr val="CECECE"/>
                      </a:solidFill>
                      <a:prstDash val="solid"/>
                      <a:round/>
                      <a:headEnd len="sm" w="sm" type="none"/>
                      <a:tailEnd len="sm" w="sm" type="none"/>
                    </a:lnR>
                  </a:tcPr>
                </a:tc>
              </a:tr>
              <a:tr h="325150">
                <a:tc>
                  <a:txBody>
                    <a:bodyPr/>
                    <a:lstStyle/>
                    <a:p>
                      <a:pPr indent="0" lvl="0" marL="0" rtl="0" algn="l">
                        <a:spcBef>
                          <a:spcPts val="0"/>
                        </a:spcBef>
                        <a:spcAft>
                          <a:spcPts val="0"/>
                        </a:spcAft>
                        <a:buNone/>
                      </a:pPr>
                      <a:r>
                        <a:rPr lang="en" sz="1600"/>
                        <a:t>2</a:t>
                      </a:r>
                      <a:endParaRPr sz="1600"/>
                    </a:p>
                  </a:txBody>
                  <a:tcPr marT="91425" marB="91425" marR="91425" marL="91425"/>
                </a:tc>
                <a:tc>
                  <a:txBody>
                    <a:bodyPr/>
                    <a:lstStyle/>
                    <a:p>
                      <a:pPr indent="0" lvl="0" marL="0" rtl="0" algn="l">
                        <a:spcBef>
                          <a:spcPts val="0"/>
                        </a:spcBef>
                        <a:spcAft>
                          <a:spcPts val="0"/>
                        </a:spcAft>
                        <a:buNone/>
                      </a:pPr>
                      <a:r>
                        <a:rPr b="1" lang="en" sz="1250">
                          <a:solidFill>
                            <a:srgbClr val="0000FF"/>
                          </a:solidFill>
                          <a:highlight>
                            <a:srgbClr val="F8F8F8"/>
                          </a:highlight>
                        </a:rPr>
                        <a:t>print</a:t>
                      </a:r>
                      <a:r>
                        <a:rPr lang="en" sz="1250">
                          <a:solidFill>
                            <a:srgbClr val="333333"/>
                          </a:solidFill>
                          <a:highlight>
                            <a:srgbClr val="F8F8F8"/>
                          </a:highlight>
                        </a:rPr>
                        <a:t>(p1</a:t>
                      </a:r>
                      <a:r>
                        <a:rPr lang="en" sz="1250">
                          <a:solidFill>
                            <a:schemeClr val="dk2"/>
                          </a:solidFill>
                          <a:highlight>
                            <a:srgbClr val="F8F8F8"/>
                          </a:highlight>
                        </a:rPr>
                        <a:t>.</a:t>
                      </a:r>
                      <a:r>
                        <a:rPr lang="en" sz="1250">
                          <a:solidFill>
                            <a:srgbClr val="333333"/>
                          </a:solidFill>
                          <a:highlight>
                            <a:srgbClr val="F8F8F8"/>
                          </a:highlight>
                        </a:rPr>
                        <a:t>whoami())</a:t>
                      </a:r>
                      <a:endParaRPr b="1" sz="1250">
                        <a:solidFill>
                          <a:srgbClr val="008000"/>
                        </a:solidFill>
                        <a:highlight>
                          <a:srgbClr val="F8F8F8"/>
                        </a:highlight>
                      </a:endParaRPr>
                    </a:p>
                  </a:txBody>
                  <a:tcPr marT="91425" marB="91425" marR="91425" marL="91425"/>
                </a:tc>
              </a:tr>
              <a:tr h="301100">
                <a:tc>
                  <a:txBody>
                    <a:bodyPr/>
                    <a:lstStyle/>
                    <a:p>
                      <a:pPr indent="0" lvl="0" marL="0" rtl="0" algn="l">
                        <a:spcBef>
                          <a:spcPts val="0"/>
                        </a:spcBef>
                        <a:spcAft>
                          <a:spcPts val="0"/>
                        </a:spcAft>
                        <a:buNone/>
                      </a:pPr>
                      <a:r>
                        <a:rPr lang="en" sz="1600"/>
                        <a:t>3</a:t>
                      </a:r>
                      <a:endParaRPr sz="1600"/>
                    </a:p>
                  </a:txBody>
                  <a:tcPr marT="91425" marB="91425" marR="91425" marL="91425"/>
                </a:tc>
                <a:tc>
                  <a:txBody>
                    <a:bodyPr/>
                    <a:lstStyle/>
                    <a:p>
                      <a:pPr indent="0" lvl="0" marL="0" marR="88900" rtl="0" algn="l">
                        <a:lnSpc>
                          <a:spcPct val="142857"/>
                        </a:lnSpc>
                        <a:spcBef>
                          <a:spcPts val="0"/>
                        </a:spcBef>
                        <a:spcAft>
                          <a:spcPts val="0"/>
                        </a:spcAft>
                        <a:buNone/>
                      </a:pPr>
                      <a:r>
                        <a:rPr b="1" lang="en" sz="1250">
                          <a:solidFill>
                            <a:srgbClr val="0000FF"/>
                          </a:solidFill>
                          <a:highlight>
                            <a:srgbClr val="F8F8F8"/>
                          </a:highlight>
                        </a:rPr>
                        <a:t>print</a:t>
                      </a:r>
                      <a:r>
                        <a:rPr lang="en" sz="1250">
                          <a:solidFill>
                            <a:srgbClr val="333333"/>
                          </a:solidFill>
                          <a:highlight>
                            <a:srgbClr val="F8F8F8"/>
                          </a:highlight>
                        </a:rPr>
                        <a:t>(p1</a:t>
                      </a:r>
                      <a:r>
                        <a:rPr lang="en" sz="1250">
                          <a:solidFill>
                            <a:schemeClr val="dk2"/>
                          </a:solidFill>
                          <a:highlight>
                            <a:srgbClr val="F8F8F8"/>
                          </a:highlight>
                        </a:rPr>
                        <a:t>.</a:t>
                      </a:r>
                      <a:r>
                        <a:rPr lang="en" sz="1250">
                          <a:solidFill>
                            <a:srgbClr val="333333"/>
                          </a:solidFill>
                          <a:highlight>
                            <a:srgbClr val="F8F8F8"/>
                          </a:highlight>
                        </a:rPr>
                        <a:t>name)</a:t>
                      </a:r>
                      <a:endParaRPr sz="1250">
                        <a:solidFill>
                          <a:srgbClr val="333333"/>
                        </a:solidFill>
                        <a:highlight>
                          <a:srgbClr val="F8F8F8"/>
                        </a:highlight>
                      </a:endParaRPr>
                    </a:p>
                    <a:p>
                      <a:pPr indent="0" lvl="0" marL="0" rtl="0" algn="l">
                        <a:spcBef>
                          <a:spcPts val="0"/>
                        </a:spcBef>
                        <a:spcAft>
                          <a:spcPts val="0"/>
                        </a:spcAft>
                        <a:buNone/>
                      </a:pPr>
                      <a:r>
                        <a:t/>
                      </a:r>
                      <a:endParaRPr b="1" sz="1250">
                        <a:solidFill>
                          <a:srgbClr val="008000"/>
                        </a:solidFill>
                        <a:highlight>
                          <a:srgbClr val="F8F8F8"/>
                        </a:highlight>
                      </a:endParaRPr>
                    </a:p>
                  </a:txBody>
                  <a:tcPr marT="91425" marB="91425" marR="91425" marL="91425"/>
                </a:tc>
              </a:tr>
            </a:tbl>
          </a:graphicData>
        </a:graphic>
      </p:graphicFrame>
      <p:sp>
        <p:nvSpPr>
          <p:cNvPr id="270" name="Google Shape;270;p44"/>
          <p:cNvSpPr txBox="1"/>
          <p:nvPr/>
        </p:nvSpPr>
        <p:spPr>
          <a:xfrm>
            <a:off x="522125" y="3765975"/>
            <a:ext cx="7720800" cy="81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Note:</a:t>
            </a:r>
            <a:endParaRPr b="1" sz="1200"/>
          </a:p>
          <a:p>
            <a:pPr indent="0" lvl="0" marL="203200" marR="203200" rtl="0" algn="l">
              <a:lnSpc>
                <a:spcPct val="115000"/>
              </a:lnSpc>
              <a:spcBef>
                <a:spcPts val="200"/>
              </a:spcBef>
              <a:spcAft>
                <a:spcPts val="600"/>
              </a:spcAft>
              <a:buNone/>
            </a:pPr>
            <a:r>
              <a:rPr lang="en" sz="1200"/>
              <a:t>When you call a method you don't need to pass anything </a:t>
            </a:r>
            <a:r>
              <a:rPr b="1" lang="en" sz="1200">
                <a:solidFill>
                  <a:srgbClr val="FF0000"/>
                </a:solidFill>
              </a:rPr>
              <a:t>to </a:t>
            </a:r>
            <a:r>
              <a:rPr b="1" lang="en" sz="1100">
                <a:solidFill>
                  <a:srgbClr val="FF0000"/>
                </a:solidFill>
                <a:latin typeface="Courier New"/>
                <a:ea typeface="Courier New"/>
                <a:cs typeface="Courier New"/>
                <a:sym typeface="Courier New"/>
              </a:rPr>
              <a:t>self</a:t>
            </a:r>
            <a:r>
              <a:rPr lang="en" sz="1200"/>
              <a:t> parameter, python automatically does that for you behind the scenes.</a:t>
            </a:r>
            <a:endParaRPr>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Hiding data fields #</a:t>
            </a:r>
            <a:endParaRPr/>
          </a:p>
          <a:p>
            <a:pPr indent="0" lvl="0" marL="0" rtl="0" algn="l">
              <a:spcBef>
                <a:spcPts val="0"/>
              </a:spcBef>
              <a:spcAft>
                <a:spcPts val="0"/>
              </a:spcAft>
              <a:buNone/>
            </a:pPr>
            <a:r>
              <a:t/>
            </a:r>
            <a:endParaRPr/>
          </a:p>
        </p:txBody>
      </p:sp>
      <p:sp>
        <p:nvSpPr>
          <p:cNvPr id="276" name="Google Shape;276;p45"/>
          <p:cNvSpPr txBox="1"/>
          <p:nvPr>
            <p:ph idx="1" type="body"/>
          </p:nvPr>
        </p:nvSpPr>
        <p:spPr>
          <a:xfrm>
            <a:off x="311700" y="1228675"/>
            <a:ext cx="85206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latin typeface="Arial"/>
                <a:ea typeface="Arial"/>
                <a:cs typeface="Arial"/>
                <a:sym typeface="Arial"/>
              </a:rPr>
              <a:t>To hide data fields you need to define private data fields. In python you can create private data field using two leading underscores. You can also define a private method using two leading underscores.</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graphicFrame>
        <p:nvGraphicFramePr>
          <p:cNvPr id="281" name="Google Shape;281;p46"/>
          <p:cNvGraphicFramePr/>
          <p:nvPr/>
        </p:nvGraphicFramePr>
        <p:xfrm>
          <a:off x="219275" y="176750"/>
          <a:ext cx="3000000" cy="3000000"/>
        </p:xfrm>
        <a:graphic>
          <a:graphicData uri="http://schemas.openxmlformats.org/drawingml/2006/table">
            <a:tbl>
              <a:tblPr>
                <a:noFill/>
                <a:tableStyleId>{0823FCB3-B429-4997-ABCF-15234EA3D413}</a:tableStyleId>
              </a:tblPr>
              <a:tblGrid>
                <a:gridCol w="549875"/>
                <a:gridCol w="7927775"/>
              </a:tblGrid>
              <a:tr h="381000">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b="1" lang="en" sz="850">
                          <a:solidFill>
                            <a:srgbClr val="008000"/>
                          </a:solidFill>
                        </a:rPr>
                        <a:t>class</a:t>
                      </a:r>
                      <a:r>
                        <a:rPr lang="en" sz="850">
                          <a:solidFill>
                            <a:srgbClr val="333333"/>
                          </a:solidFill>
                        </a:rPr>
                        <a:t> </a:t>
                      </a:r>
                      <a:r>
                        <a:rPr b="1" lang="en" sz="850">
                          <a:solidFill>
                            <a:srgbClr val="0000FF"/>
                          </a:solidFill>
                        </a:rPr>
                        <a:t>BankAccount</a:t>
                      </a:r>
                      <a:r>
                        <a:rPr lang="en" sz="850">
                          <a:solidFill>
                            <a:srgbClr val="333333"/>
                          </a:solidFill>
                        </a:rPr>
                        <a:t>:</a:t>
                      </a:r>
                      <a:endParaRPr sz="1200"/>
                    </a:p>
                  </a:txBody>
                  <a:tcPr marT="91425" marB="91425" marR="91425" marL="91425"/>
                </a:tc>
              </a:tr>
              <a:tr h="441925">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lang="en" sz="850">
                          <a:solidFill>
                            <a:srgbClr val="333333"/>
                          </a:solidFill>
                        </a:rPr>
                        <a:t> </a:t>
                      </a:r>
                      <a:r>
                        <a:rPr i="1" lang="en" sz="850">
                          <a:solidFill>
                            <a:srgbClr val="408080"/>
                          </a:solidFill>
                        </a:rPr>
                        <a:t># constructor or initializer</a:t>
                      </a:r>
                      <a:endParaRPr sz="850">
                        <a:solidFill>
                          <a:srgbClr val="333333"/>
                        </a:solidFill>
                      </a:endParaRPr>
                    </a:p>
                    <a:p>
                      <a:pPr indent="0" lvl="0" marL="88900" marR="88900" rtl="0" algn="l">
                        <a:lnSpc>
                          <a:spcPct val="142857"/>
                        </a:lnSpc>
                        <a:spcBef>
                          <a:spcPts val="0"/>
                        </a:spcBef>
                        <a:spcAft>
                          <a:spcPts val="0"/>
                        </a:spcAft>
                        <a:buNone/>
                      </a:pPr>
                      <a:r>
                        <a:rPr lang="en" sz="850">
                          <a:solidFill>
                            <a:srgbClr val="333333"/>
                          </a:solidFill>
                        </a:rPr>
                        <a:t>    </a:t>
                      </a:r>
                      <a:r>
                        <a:rPr b="1" lang="en" sz="850">
                          <a:solidFill>
                            <a:srgbClr val="008000"/>
                          </a:solidFill>
                        </a:rPr>
                        <a:t>def</a:t>
                      </a:r>
                      <a:r>
                        <a:rPr lang="en" sz="850">
                          <a:solidFill>
                            <a:srgbClr val="333333"/>
                          </a:solidFill>
                        </a:rPr>
                        <a:t> </a:t>
                      </a:r>
                      <a:r>
                        <a:rPr lang="en" sz="850">
                          <a:solidFill>
                            <a:srgbClr val="0000FF"/>
                          </a:solidFill>
                        </a:rPr>
                        <a:t>__init__</a:t>
                      </a:r>
                      <a:r>
                        <a:rPr lang="en" sz="850">
                          <a:solidFill>
                            <a:srgbClr val="333333"/>
                          </a:solidFill>
                        </a:rPr>
                        <a:t>(</a:t>
                      </a:r>
                      <a:r>
                        <a:rPr lang="en" sz="850">
                          <a:solidFill>
                            <a:srgbClr val="008000"/>
                          </a:solidFill>
                        </a:rPr>
                        <a:t>self</a:t>
                      </a:r>
                      <a:r>
                        <a:rPr lang="en" sz="850">
                          <a:solidFill>
                            <a:srgbClr val="333333"/>
                          </a:solidFill>
                        </a:rPr>
                        <a:t>, name, money):</a:t>
                      </a:r>
                      <a:endParaRPr sz="1200"/>
                    </a:p>
                  </a:txBody>
                  <a:tcPr marT="91425" marB="91425" marR="91425" marL="91425"/>
                </a:tc>
              </a:tr>
              <a:tr h="381000">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88900" marR="88900" rtl="0" algn="l">
                        <a:lnSpc>
                          <a:spcPct val="142857"/>
                        </a:lnSpc>
                        <a:spcBef>
                          <a:spcPts val="0"/>
                        </a:spcBef>
                        <a:spcAft>
                          <a:spcPts val="0"/>
                        </a:spcAft>
                        <a:buNone/>
                      </a:pPr>
                      <a:r>
                        <a:rPr lang="en" sz="850">
                          <a:solidFill>
                            <a:srgbClr val="008000"/>
                          </a:solidFill>
                        </a:rPr>
                        <a:t>self</a:t>
                      </a:r>
                      <a:r>
                        <a:rPr lang="en" sz="850">
                          <a:solidFill>
                            <a:schemeClr val="dk2"/>
                          </a:solidFill>
                        </a:rPr>
                        <a:t>.</a:t>
                      </a:r>
                      <a:r>
                        <a:rPr lang="en" sz="850">
                          <a:solidFill>
                            <a:srgbClr val="333333"/>
                          </a:solidFill>
                        </a:rPr>
                        <a:t>__name </a:t>
                      </a:r>
                      <a:r>
                        <a:rPr lang="en" sz="850">
                          <a:solidFill>
                            <a:schemeClr val="dk2"/>
                          </a:solidFill>
                        </a:rPr>
                        <a:t>=</a:t>
                      </a:r>
                      <a:r>
                        <a:rPr lang="en" sz="850">
                          <a:solidFill>
                            <a:srgbClr val="333333"/>
                          </a:solidFill>
                        </a:rPr>
                        <a:t> name</a:t>
                      </a:r>
                      <a:endParaRPr sz="1200"/>
                    </a:p>
                  </a:txBody>
                  <a:tcPr marT="91425" marB="91425" marR="91425" marL="91425"/>
                </a:tc>
              </a:tr>
              <a:tr h="381000">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lang="en" sz="850">
                          <a:solidFill>
                            <a:srgbClr val="008000"/>
                          </a:solidFill>
                        </a:rPr>
                        <a:t>self</a:t>
                      </a:r>
                      <a:r>
                        <a:rPr lang="en" sz="850">
                          <a:solidFill>
                            <a:schemeClr val="dk2"/>
                          </a:solidFill>
                        </a:rPr>
                        <a:t>.</a:t>
                      </a:r>
                      <a:r>
                        <a:rPr lang="en" sz="850">
                          <a:solidFill>
                            <a:srgbClr val="333333"/>
                          </a:solidFill>
                        </a:rPr>
                        <a:t>__balance </a:t>
                      </a:r>
                      <a:r>
                        <a:rPr lang="en" sz="850">
                          <a:solidFill>
                            <a:schemeClr val="dk2"/>
                          </a:solidFill>
                        </a:rPr>
                        <a:t>=</a:t>
                      </a:r>
                      <a:r>
                        <a:rPr lang="en" sz="850">
                          <a:solidFill>
                            <a:srgbClr val="333333"/>
                          </a:solidFill>
                        </a:rPr>
                        <a:t> money   </a:t>
                      </a:r>
                      <a:r>
                        <a:rPr i="1" lang="en" sz="850">
                          <a:solidFill>
                            <a:srgbClr val="408080"/>
                          </a:solidFill>
                        </a:rPr>
                        <a:t># __balance is private now, so it is only accessible inside the class</a:t>
                      </a:r>
                      <a:endParaRPr sz="1200"/>
                    </a:p>
                  </a:txBody>
                  <a:tcPr marT="91425" marB="91425" marR="91425" marL="91425"/>
                </a:tc>
              </a:tr>
              <a:tr h="381000">
                <a:tc>
                  <a:txBody>
                    <a:bodyPr/>
                    <a:lstStyle/>
                    <a:p>
                      <a:pPr indent="0" lvl="0" marL="0" rtl="0" algn="l">
                        <a:spcBef>
                          <a:spcPts val="0"/>
                        </a:spcBef>
                        <a:spcAft>
                          <a:spcPts val="0"/>
                        </a:spcAft>
                        <a:buNone/>
                      </a:pPr>
                      <a:r>
                        <a:rPr lang="en" sz="1200"/>
                        <a:t>5</a:t>
                      </a:r>
                      <a:endParaRPr sz="1200"/>
                    </a:p>
                  </a:txBody>
                  <a:tcPr marT="91425" marB="91425" marR="91425" marL="91425"/>
                </a:tc>
                <a:tc>
                  <a:txBody>
                    <a:bodyPr/>
                    <a:lstStyle/>
                    <a:p>
                      <a:pPr indent="0" lvl="0" marL="0" rtl="0" algn="l">
                        <a:spcBef>
                          <a:spcPts val="0"/>
                        </a:spcBef>
                        <a:spcAft>
                          <a:spcPts val="0"/>
                        </a:spcAft>
                        <a:buNone/>
                      </a:pPr>
                      <a:r>
                        <a:rPr b="1" lang="en" sz="850">
                          <a:solidFill>
                            <a:srgbClr val="008000"/>
                          </a:solidFill>
                        </a:rPr>
                        <a:t>def</a:t>
                      </a:r>
                      <a:r>
                        <a:rPr lang="en" sz="850">
                          <a:solidFill>
                            <a:srgbClr val="333333"/>
                          </a:solidFill>
                        </a:rPr>
                        <a:t> </a:t>
                      </a:r>
                      <a:r>
                        <a:rPr lang="en" sz="850">
                          <a:solidFill>
                            <a:srgbClr val="0000FF"/>
                          </a:solidFill>
                        </a:rPr>
                        <a:t>deposit</a:t>
                      </a:r>
                      <a:r>
                        <a:rPr lang="en" sz="850">
                          <a:solidFill>
                            <a:srgbClr val="333333"/>
                          </a:solidFill>
                        </a:rPr>
                        <a:t>(</a:t>
                      </a:r>
                      <a:r>
                        <a:rPr lang="en" sz="850">
                          <a:solidFill>
                            <a:srgbClr val="008000"/>
                          </a:solidFill>
                        </a:rPr>
                        <a:t>self</a:t>
                      </a:r>
                      <a:r>
                        <a:rPr lang="en" sz="850">
                          <a:solidFill>
                            <a:srgbClr val="333333"/>
                          </a:solidFill>
                        </a:rPr>
                        <a:t>, money):</a:t>
                      </a:r>
                      <a:endParaRPr sz="850">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sz="1200"/>
                        <a:t>6</a:t>
                      </a:r>
                      <a:endParaRPr sz="1200"/>
                    </a:p>
                  </a:txBody>
                  <a:tcPr marT="91425" marB="91425" marR="91425" marL="91425"/>
                </a:tc>
                <a:tc>
                  <a:txBody>
                    <a:bodyPr/>
                    <a:lstStyle/>
                    <a:p>
                      <a:pPr indent="0" lvl="0" marL="0" rtl="0" algn="l">
                        <a:spcBef>
                          <a:spcPts val="0"/>
                        </a:spcBef>
                        <a:spcAft>
                          <a:spcPts val="0"/>
                        </a:spcAft>
                        <a:buNone/>
                      </a:pPr>
                      <a:r>
                        <a:rPr lang="en" sz="850">
                          <a:solidFill>
                            <a:srgbClr val="008000"/>
                          </a:solidFill>
                        </a:rPr>
                        <a:t>self</a:t>
                      </a:r>
                      <a:r>
                        <a:rPr lang="en" sz="850">
                          <a:solidFill>
                            <a:schemeClr val="dk2"/>
                          </a:solidFill>
                        </a:rPr>
                        <a:t>.</a:t>
                      </a:r>
                      <a:r>
                        <a:rPr lang="en" sz="850">
                          <a:solidFill>
                            <a:srgbClr val="333333"/>
                          </a:solidFill>
                        </a:rPr>
                        <a:t>__balance </a:t>
                      </a:r>
                      <a:r>
                        <a:rPr lang="en" sz="850">
                          <a:solidFill>
                            <a:schemeClr val="dk2"/>
                          </a:solidFill>
                        </a:rPr>
                        <a:t>+=</a:t>
                      </a:r>
                      <a:r>
                        <a:rPr lang="en" sz="850">
                          <a:solidFill>
                            <a:srgbClr val="333333"/>
                          </a:solidFill>
                        </a:rPr>
                        <a:t> money</a:t>
                      </a:r>
                      <a:endParaRPr sz="1200"/>
                    </a:p>
                  </a:txBody>
                  <a:tcPr marT="91425" marB="91425" marR="91425" marL="91425"/>
                </a:tc>
              </a:tr>
              <a:tr h="381000">
                <a:tc>
                  <a:txBody>
                    <a:bodyPr/>
                    <a:lstStyle/>
                    <a:p>
                      <a:pPr indent="0" lvl="0" marL="0" rtl="0" algn="l">
                        <a:spcBef>
                          <a:spcPts val="0"/>
                        </a:spcBef>
                        <a:spcAft>
                          <a:spcPts val="0"/>
                        </a:spcAft>
                        <a:buNone/>
                      </a:pPr>
                      <a:r>
                        <a:rPr lang="en" sz="1200"/>
                        <a:t>7</a:t>
                      </a:r>
                      <a:endParaRPr sz="1200"/>
                    </a:p>
                  </a:txBody>
                  <a:tcPr marT="91425" marB="91425" marR="91425" marL="91425"/>
                </a:tc>
                <a:tc>
                  <a:txBody>
                    <a:bodyPr/>
                    <a:lstStyle/>
                    <a:p>
                      <a:pPr indent="0" lvl="0" marL="0" rtl="0" algn="l">
                        <a:spcBef>
                          <a:spcPts val="0"/>
                        </a:spcBef>
                        <a:spcAft>
                          <a:spcPts val="0"/>
                        </a:spcAft>
                        <a:buNone/>
                      </a:pPr>
                      <a:r>
                        <a:rPr b="1" lang="en" sz="850">
                          <a:solidFill>
                            <a:srgbClr val="008000"/>
                          </a:solidFill>
                        </a:rPr>
                        <a:t>def</a:t>
                      </a:r>
                      <a:r>
                        <a:rPr lang="en" sz="850">
                          <a:solidFill>
                            <a:srgbClr val="333333"/>
                          </a:solidFill>
                        </a:rPr>
                        <a:t> </a:t>
                      </a:r>
                      <a:r>
                        <a:rPr lang="en" sz="850">
                          <a:solidFill>
                            <a:srgbClr val="0000FF"/>
                          </a:solidFill>
                        </a:rPr>
                        <a:t>withdraw</a:t>
                      </a:r>
                      <a:r>
                        <a:rPr lang="en" sz="850">
                          <a:solidFill>
                            <a:srgbClr val="333333"/>
                          </a:solidFill>
                        </a:rPr>
                        <a:t>(</a:t>
                      </a:r>
                      <a:r>
                        <a:rPr lang="en" sz="850">
                          <a:solidFill>
                            <a:srgbClr val="008000"/>
                          </a:solidFill>
                        </a:rPr>
                        <a:t>self</a:t>
                      </a:r>
                      <a:r>
                        <a:rPr lang="en" sz="850">
                          <a:solidFill>
                            <a:srgbClr val="333333"/>
                          </a:solidFill>
                        </a:rPr>
                        <a:t>, money):</a:t>
                      </a:r>
                      <a:endParaRPr sz="850">
                        <a:solidFill>
                          <a:srgbClr val="333333"/>
                        </a:solidFill>
                      </a:endParaRPr>
                    </a:p>
                  </a:txBody>
                  <a:tcPr marT="91425" marB="91425" marR="91425" marL="91425"/>
                </a:tc>
              </a:tr>
              <a:tr h="381000">
                <a:tc>
                  <a:txBody>
                    <a:bodyPr/>
                    <a:lstStyle/>
                    <a:p>
                      <a:pPr indent="0" lvl="0" marL="0" rtl="0" algn="l">
                        <a:spcBef>
                          <a:spcPts val="0"/>
                        </a:spcBef>
                        <a:spcAft>
                          <a:spcPts val="0"/>
                        </a:spcAft>
                        <a:buNone/>
                      </a:pPr>
                      <a:r>
                        <a:rPr lang="en" sz="1200"/>
                        <a:t>8</a:t>
                      </a:r>
                      <a:endParaRPr sz="1200"/>
                    </a:p>
                  </a:txBody>
                  <a:tcPr marT="91425" marB="91425" marR="91425" marL="91425"/>
                </a:tc>
                <a:tc>
                  <a:txBody>
                    <a:bodyPr/>
                    <a:lstStyle/>
                    <a:p>
                      <a:pPr indent="0" lvl="0" marL="0" rtl="0" algn="l">
                        <a:spcBef>
                          <a:spcPts val="0"/>
                        </a:spcBef>
                        <a:spcAft>
                          <a:spcPts val="0"/>
                        </a:spcAft>
                        <a:buNone/>
                      </a:pPr>
                      <a:r>
                        <a:rPr b="1" lang="en" sz="850">
                          <a:solidFill>
                            <a:srgbClr val="008000"/>
                          </a:solidFill>
                        </a:rPr>
                        <a:t>if</a:t>
                      </a:r>
                      <a:r>
                        <a:rPr lang="en" sz="850">
                          <a:solidFill>
                            <a:srgbClr val="333333"/>
                          </a:solidFill>
                        </a:rPr>
                        <a:t> </a:t>
                      </a:r>
                      <a:r>
                        <a:rPr lang="en" sz="850">
                          <a:solidFill>
                            <a:srgbClr val="008000"/>
                          </a:solidFill>
                        </a:rPr>
                        <a:t>self</a:t>
                      </a:r>
                      <a:r>
                        <a:rPr lang="en" sz="850">
                          <a:solidFill>
                            <a:schemeClr val="dk2"/>
                          </a:solidFill>
                        </a:rPr>
                        <a:t>.</a:t>
                      </a:r>
                      <a:r>
                        <a:rPr lang="en" sz="850">
                          <a:solidFill>
                            <a:srgbClr val="333333"/>
                          </a:solidFill>
                        </a:rPr>
                        <a:t>__balance </a:t>
                      </a:r>
                      <a:r>
                        <a:rPr lang="en" sz="850">
                          <a:solidFill>
                            <a:schemeClr val="dk2"/>
                          </a:solidFill>
                        </a:rPr>
                        <a:t>&gt;</a:t>
                      </a:r>
                      <a:r>
                        <a:rPr lang="en" sz="850">
                          <a:solidFill>
                            <a:srgbClr val="333333"/>
                          </a:solidFill>
                        </a:rPr>
                        <a:t> money :</a:t>
                      </a:r>
                      <a:endParaRPr sz="850">
                        <a:solidFill>
                          <a:srgbClr val="333333"/>
                        </a:solidFill>
                      </a:endParaRPr>
                    </a:p>
                  </a:txBody>
                  <a:tcPr marT="91425" marB="91425" marR="91425" marL="91425"/>
                </a:tc>
              </a:tr>
              <a:tr h="701000">
                <a:tc>
                  <a:txBody>
                    <a:bodyPr/>
                    <a:lstStyle/>
                    <a:p>
                      <a:pPr indent="0" lvl="0" marL="0" rtl="0" algn="l">
                        <a:spcBef>
                          <a:spcPts val="0"/>
                        </a:spcBef>
                        <a:spcAft>
                          <a:spcPts val="0"/>
                        </a:spcAft>
                        <a:buNone/>
                      </a:pPr>
                      <a:r>
                        <a:rPr lang="en" sz="1200"/>
                        <a:t>9</a:t>
                      </a:r>
                      <a:endParaRPr sz="1200"/>
                    </a:p>
                  </a:txBody>
                  <a:tcPr marT="91425" marB="91425" marR="91425" marL="91425"/>
                </a:tc>
                <a:tc>
                  <a:txBody>
                    <a:bodyPr/>
                    <a:lstStyle/>
                    <a:p>
                      <a:pPr indent="0" lvl="0" marL="0" rtl="0" algn="l">
                        <a:spcBef>
                          <a:spcPts val="0"/>
                        </a:spcBef>
                        <a:spcAft>
                          <a:spcPts val="0"/>
                        </a:spcAft>
                        <a:buNone/>
                      </a:pPr>
                      <a:r>
                        <a:rPr lang="en" sz="850">
                          <a:solidFill>
                            <a:srgbClr val="008000"/>
                          </a:solidFill>
                        </a:rPr>
                        <a:t>self</a:t>
                      </a:r>
                      <a:r>
                        <a:rPr lang="en" sz="850">
                          <a:solidFill>
                            <a:schemeClr val="dk2"/>
                          </a:solidFill>
                        </a:rPr>
                        <a:t>.</a:t>
                      </a:r>
                      <a:r>
                        <a:rPr lang="en" sz="850">
                          <a:solidFill>
                            <a:srgbClr val="333333"/>
                          </a:solidFill>
                        </a:rPr>
                        <a:t>__balance </a:t>
                      </a:r>
                      <a:r>
                        <a:rPr lang="en" sz="850">
                          <a:solidFill>
                            <a:schemeClr val="dk2"/>
                          </a:solidFill>
                        </a:rPr>
                        <a:t>-=</a:t>
                      </a:r>
                      <a:r>
                        <a:rPr lang="en" sz="850">
                          <a:solidFill>
                            <a:srgbClr val="333333"/>
                          </a:solidFill>
                        </a:rPr>
                        <a:t> money</a:t>
                      </a:r>
                      <a:endParaRPr sz="850">
                        <a:solidFill>
                          <a:srgbClr val="333333"/>
                        </a:solidFill>
                      </a:endParaRPr>
                    </a:p>
                    <a:p>
                      <a:pPr indent="0" lvl="0" marL="0" rtl="0" algn="l">
                        <a:spcBef>
                          <a:spcPts val="0"/>
                        </a:spcBef>
                        <a:spcAft>
                          <a:spcPts val="0"/>
                        </a:spcAft>
                        <a:buNone/>
                      </a:pPr>
                      <a:r>
                        <a:rPr lang="en" sz="850">
                          <a:solidFill>
                            <a:srgbClr val="333333"/>
                          </a:solidFill>
                        </a:rPr>
                        <a:t>             </a:t>
                      </a:r>
                      <a:r>
                        <a:rPr b="1" lang="en" sz="850">
                          <a:solidFill>
                            <a:srgbClr val="008000"/>
                          </a:solidFill>
                        </a:rPr>
                        <a:t>return</a:t>
                      </a:r>
                      <a:r>
                        <a:rPr lang="en" sz="850">
                          <a:solidFill>
                            <a:srgbClr val="333333"/>
                          </a:solidFill>
                        </a:rPr>
                        <a:t> money</a:t>
                      </a:r>
                      <a:endParaRPr sz="850">
                        <a:solidFill>
                          <a:srgbClr val="333333"/>
                        </a:solidFill>
                      </a:endParaRPr>
                    </a:p>
                    <a:p>
                      <a:pPr indent="0" lvl="0" marL="0" rtl="0" algn="l">
                        <a:spcBef>
                          <a:spcPts val="0"/>
                        </a:spcBef>
                        <a:spcAft>
                          <a:spcPts val="0"/>
                        </a:spcAft>
                        <a:buNone/>
                      </a:pPr>
                      <a:r>
                        <a:rPr lang="en" sz="850">
                          <a:solidFill>
                            <a:srgbClr val="333333"/>
                          </a:solidFill>
                        </a:rPr>
                        <a:t>         </a:t>
                      </a:r>
                      <a:r>
                        <a:rPr b="1" lang="en" sz="850">
                          <a:solidFill>
                            <a:srgbClr val="008000"/>
                          </a:solidFill>
                        </a:rPr>
                        <a:t>else</a:t>
                      </a:r>
                      <a:r>
                        <a:rPr lang="en" sz="850">
                          <a:solidFill>
                            <a:srgbClr val="333333"/>
                          </a:solidFill>
                        </a:rPr>
                        <a:t>:</a:t>
                      </a:r>
                      <a:endParaRPr sz="850">
                        <a:solidFill>
                          <a:srgbClr val="333333"/>
                        </a:solidFill>
                      </a:endParaRPr>
                    </a:p>
                    <a:p>
                      <a:pPr indent="0" lvl="0" marL="0" rtl="0" algn="l">
                        <a:spcBef>
                          <a:spcPts val="0"/>
                        </a:spcBef>
                        <a:spcAft>
                          <a:spcPts val="0"/>
                        </a:spcAft>
                        <a:buNone/>
                      </a:pPr>
                      <a:r>
                        <a:rPr lang="en" sz="850">
                          <a:solidFill>
                            <a:srgbClr val="333333"/>
                          </a:solidFill>
                        </a:rPr>
                        <a:t>             </a:t>
                      </a:r>
                      <a:r>
                        <a:rPr b="1" lang="en" sz="850">
                          <a:solidFill>
                            <a:srgbClr val="008000"/>
                          </a:solidFill>
                        </a:rPr>
                        <a:t>return</a:t>
                      </a:r>
                      <a:r>
                        <a:rPr lang="en" sz="850">
                          <a:solidFill>
                            <a:srgbClr val="333333"/>
                          </a:solidFill>
                        </a:rPr>
                        <a:t> </a:t>
                      </a:r>
                      <a:r>
                        <a:rPr lang="en" sz="850">
                          <a:solidFill>
                            <a:srgbClr val="BA2121"/>
                          </a:solidFill>
                        </a:rPr>
                        <a:t>"Insufficient funds"</a:t>
                      </a:r>
                      <a:endParaRPr sz="850">
                        <a:solidFill>
                          <a:srgbClr val="333333"/>
                        </a:solidFill>
                      </a:endParaRPr>
                    </a:p>
                  </a:txBody>
                  <a:tcPr marT="91425" marB="91425" marR="91425" marL="91425"/>
                </a:tc>
              </a:tr>
              <a:tr h="1348700">
                <a:tc>
                  <a:txBody>
                    <a:bodyPr/>
                    <a:lstStyle/>
                    <a:p>
                      <a:pPr indent="0" lvl="0" marL="0" rtl="0" algn="l">
                        <a:spcBef>
                          <a:spcPts val="0"/>
                        </a:spcBef>
                        <a:spcAft>
                          <a:spcPts val="0"/>
                        </a:spcAft>
                        <a:buNone/>
                      </a:pPr>
                      <a:r>
                        <a:rPr lang="en" sz="1200"/>
                        <a:t>10</a:t>
                      </a:r>
                      <a:endParaRPr sz="1200"/>
                    </a:p>
                  </a:txBody>
                  <a:tcPr marT="91425" marB="91425" marR="91425" marL="91425"/>
                </a:tc>
                <a:tc>
                  <a:txBody>
                    <a:bodyPr/>
                    <a:lstStyle/>
                    <a:p>
                      <a:pPr indent="0" lvl="0" marL="0" rtl="0" algn="l">
                        <a:spcBef>
                          <a:spcPts val="0"/>
                        </a:spcBef>
                        <a:spcAft>
                          <a:spcPts val="0"/>
                        </a:spcAft>
                        <a:buNone/>
                      </a:pPr>
                      <a:r>
                        <a:rPr lang="en" sz="850">
                          <a:solidFill>
                            <a:srgbClr val="333333"/>
                          </a:solidFill>
                        </a:rPr>
                        <a:t> </a:t>
                      </a:r>
                      <a:r>
                        <a:rPr b="1" lang="en" sz="850">
                          <a:solidFill>
                            <a:srgbClr val="008000"/>
                          </a:solidFill>
                        </a:rPr>
                        <a:t>def</a:t>
                      </a:r>
                      <a:r>
                        <a:rPr lang="en" sz="850">
                          <a:solidFill>
                            <a:srgbClr val="333333"/>
                          </a:solidFill>
                        </a:rPr>
                        <a:t> </a:t>
                      </a:r>
                      <a:r>
                        <a:rPr lang="en" sz="850">
                          <a:solidFill>
                            <a:srgbClr val="0000FF"/>
                          </a:solidFill>
                        </a:rPr>
                        <a:t>checkbalance</a:t>
                      </a:r>
                      <a:r>
                        <a:rPr lang="en" sz="850">
                          <a:solidFill>
                            <a:srgbClr val="333333"/>
                          </a:solidFill>
                        </a:rPr>
                        <a:t>(</a:t>
                      </a:r>
                      <a:r>
                        <a:rPr lang="en" sz="850">
                          <a:solidFill>
                            <a:srgbClr val="008000"/>
                          </a:solidFill>
                        </a:rPr>
                        <a:t>self</a:t>
                      </a:r>
                      <a:r>
                        <a:rPr lang="en" sz="850">
                          <a:solidFill>
                            <a:srgbClr val="333333"/>
                          </a:solidFill>
                        </a:rPr>
                        <a:t>):</a:t>
                      </a:r>
                      <a:endParaRPr sz="850">
                        <a:solidFill>
                          <a:srgbClr val="333333"/>
                        </a:solidFill>
                      </a:endParaRPr>
                    </a:p>
                    <a:p>
                      <a:pPr indent="0" lvl="0" marL="0" rtl="0" algn="l">
                        <a:spcBef>
                          <a:spcPts val="0"/>
                        </a:spcBef>
                        <a:spcAft>
                          <a:spcPts val="0"/>
                        </a:spcAft>
                        <a:buNone/>
                      </a:pPr>
                      <a:r>
                        <a:rPr lang="en" sz="850">
                          <a:solidFill>
                            <a:srgbClr val="333333"/>
                          </a:solidFill>
                        </a:rPr>
                        <a:t>         </a:t>
                      </a:r>
                      <a:r>
                        <a:rPr b="1" lang="en" sz="850">
                          <a:solidFill>
                            <a:srgbClr val="008000"/>
                          </a:solidFill>
                        </a:rPr>
                        <a:t>return</a:t>
                      </a:r>
                      <a:r>
                        <a:rPr lang="en" sz="850">
                          <a:solidFill>
                            <a:srgbClr val="333333"/>
                          </a:solidFill>
                        </a:rPr>
                        <a:t> </a:t>
                      </a:r>
                      <a:r>
                        <a:rPr lang="en" sz="850">
                          <a:solidFill>
                            <a:srgbClr val="008000"/>
                          </a:solidFill>
                        </a:rPr>
                        <a:t>self</a:t>
                      </a:r>
                      <a:r>
                        <a:rPr lang="en" sz="850">
                          <a:solidFill>
                            <a:schemeClr val="dk2"/>
                          </a:solidFill>
                        </a:rPr>
                        <a:t>.</a:t>
                      </a:r>
                      <a:r>
                        <a:rPr lang="en" sz="850">
                          <a:solidFill>
                            <a:srgbClr val="333333"/>
                          </a:solidFill>
                        </a:rPr>
                        <a:t>__balance</a:t>
                      </a:r>
                      <a:endParaRPr sz="850">
                        <a:solidFill>
                          <a:srgbClr val="333333"/>
                        </a:solidFill>
                      </a:endParaRPr>
                    </a:p>
                    <a:p>
                      <a:pPr indent="0" lvl="0" marL="0" rtl="0" algn="l">
                        <a:spcBef>
                          <a:spcPts val="0"/>
                        </a:spcBef>
                        <a:spcAft>
                          <a:spcPts val="0"/>
                        </a:spcAft>
                        <a:buNone/>
                      </a:pPr>
                      <a:r>
                        <a:t/>
                      </a:r>
                      <a:endParaRPr sz="850">
                        <a:solidFill>
                          <a:srgbClr val="333333"/>
                        </a:solidFill>
                      </a:endParaRPr>
                    </a:p>
                    <a:p>
                      <a:pPr indent="0" lvl="0" marL="0" rtl="0" algn="l">
                        <a:spcBef>
                          <a:spcPts val="0"/>
                        </a:spcBef>
                        <a:spcAft>
                          <a:spcPts val="0"/>
                        </a:spcAft>
                        <a:buNone/>
                      </a:pPr>
                      <a:r>
                        <a:rPr lang="en" sz="850">
                          <a:solidFill>
                            <a:srgbClr val="333333"/>
                          </a:solidFill>
                        </a:rPr>
                        <a:t>b1 </a:t>
                      </a:r>
                      <a:r>
                        <a:rPr lang="en" sz="850">
                          <a:solidFill>
                            <a:schemeClr val="dk2"/>
                          </a:solidFill>
                        </a:rPr>
                        <a:t>=</a:t>
                      </a:r>
                      <a:r>
                        <a:rPr lang="en" sz="850">
                          <a:solidFill>
                            <a:srgbClr val="333333"/>
                          </a:solidFill>
                        </a:rPr>
                        <a:t> BankAccount(</a:t>
                      </a:r>
                      <a:r>
                        <a:rPr lang="en" sz="850">
                          <a:solidFill>
                            <a:srgbClr val="BA2121"/>
                          </a:solidFill>
                        </a:rPr>
                        <a:t>'tim'</a:t>
                      </a:r>
                      <a:r>
                        <a:rPr lang="en" sz="850">
                          <a:solidFill>
                            <a:srgbClr val="333333"/>
                          </a:solidFill>
                        </a:rPr>
                        <a:t>, </a:t>
                      </a:r>
                      <a:r>
                        <a:rPr lang="en" sz="850">
                          <a:solidFill>
                            <a:schemeClr val="dk2"/>
                          </a:solidFill>
                        </a:rPr>
                        <a:t>400</a:t>
                      </a:r>
                      <a:r>
                        <a:rPr lang="en" sz="850">
                          <a:solidFill>
                            <a:srgbClr val="333333"/>
                          </a:solidFill>
                        </a:rPr>
                        <a:t>)</a:t>
                      </a:r>
                      <a:endParaRPr sz="850">
                        <a:solidFill>
                          <a:srgbClr val="333333"/>
                        </a:solidFill>
                      </a:endParaRPr>
                    </a:p>
                    <a:p>
                      <a:pPr indent="0" lvl="0" marL="0" rtl="0" algn="l">
                        <a:spcBef>
                          <a:spcPts val="0"/>
                        </a:spcBef>
                        <a:spcAft>
                          <a:spcPts val="0"/>
                        </a:spcAft>
                        <a:buNone/>
                      </a:pPr>
                      <a:r>
                        <a:rPr b="1" lang="en" sz="850">
                          <a:solidFill>
                            <a:srgbClr val="008000"/>
                          </a:solidFill>
                        </a:rPr>
                        <a:t>print</a:t>
                      </a:r>
                      <a:r>
                        <a:rPr lang="en" sz="850">
                          <a:solidFill>
                            <a:srgbClr val="333333"/>
                          </a:solidFill>
                        </a:rPr>
                        <a:t>(b1</a:t>
                      </a:r>
                      <a:r>
                        <a:rPr lang="en" sz="850">
                          <a:solidFill>
                            <a:schemeClr val="dk2"/>
                          </a:solidFill>
                        </a:rPr>
                        <a:t>.</a:t>
                      </a:r>
                      <a:r>
                        <a:rPr lang="en" sz="850">
                          <a:solidFill>
                            <a:srgbClr val="333333"/>
                          </a:solidFill>
                        </a:rPr>
                        <a:t>withdraw(</a:t>
                      </a:r>
                      <a:r>
                        <a:rPr lang="en" sz="850">
                          <a:solidFill>
                            <a:schemeClr val="dk2"/>
                          </a:solidFill>
                        </a:rPr>
                        <a:t>500</a:t>
                      </a:r>
                      <a:r>
                        <a:rPr lang="en" sz="850">
                          <a:solidFill>
                            <a:srgbClr val="333333"/>
                          </a:solidFill>
                        </a:rPr>
                        <a:t>))</a:t>
                      </a:r>
                      <a:endParaRPr sz="850">
                        <a:solidFill>
                          <a:srgbClr val="333333"/>
                        </a:solidFill>
                      </a:endParaRPr>
                    </a:p>
                    <a:p>
                      <a:pPr indent="0" lvl="0" marL="0" rtl="0" algn="l">
                        <a:spcBef>
                          <a:spcPts val="0"/>
                        </a:spcBef>
                        <a:spcAft>
                          <a:spcPts val="0"/>
                        </a:spcAft>
                        <a:buNone/>
                      </a:pPr>
                      <a:r>
                        <a:rPr lang="en" sz="850">
                          <a:solidFill>
                            <a:srgbClr val="333333"/>
                          </a:solidFill>
                        </a:rPr>
                        <a:t>b1</a:t>
                      </a:r>
                      <a:r>
                        <a:rPr lang="en" sz="850">
                          <a:solidFill>
                            <a:schemeClr val="dk2"/>
                          </a:solidFill>
                        </a:rPr>
                        <a:t>.</a:t>
                      </a:r>
                      <a:r>
                        <a:rPr lang="en" sz="850">
                          <a:solidFill>
                            <a:srgbClr val="333333"/>
                          </a:solidFill>
                        </a:rPr>
                        <a:t>deposit(</a:t>
                      </a:r>
                      <a:r>
                        <a:rPr lang="en" sz="850">
                          <a:solidFill>
                            <a:schemeClr val="dk2"/>
                          </a:solidFill>
                        </a:rPr>
                        <a:t>500</a:t>
                      </a:r>
                      <a:r>
                        <a:rPr lang="en" sz="850">
                          <a:solidFill>
                            <a:srgbClr val="333333"/>
                          </a:solidFill>
                        </a:rPr>
                        <a:t>)</a:t>
                      </a:r>
                      <a:endParaRPr sz="850">
                        <a:solidFill>
                          <a:srgbClr val="333333"/>
                        </a:solidFill>
                      </a:endParaRPr>
                    </a:p>
                    <a:p>
                      <a:pPr indent="0" lvl="0" marL="0" rtl="0" algn="l">
                        <a:spcBef>
                          <a:spcPts val="0"/>
                        </a:spcBef>
                        <a:spcAft>
                          <a:spcPts val="0"/>
                        </a:spcAft>
                        <a:buNone/>
                      </a:pPr>
                      <a:r>
                        <a:rPr b="1" lang="en" sz="850">
                          <a:solidFill>
                            <a:srgbClr val="008000"/>
                          </a:solidFill>
                        </a:rPr>
                        <a:t>print</a:t>
                      </a:r>
                      <a:r>
                        <a:rPr lang="en" sz="850">
                          <a:solidFill>
                            <a:srgbClr val="333333"/>
                          </a:solidFill>
                        </a:rPr>
                        <a:t>(b1</a:t>
                      </a:r>
                      <a:r>
                        <a:rPr lang="en" sz="850">
                          <a:solidFill>
                            <a:schemeClr val="dk2"/>
                          </a:solidFill>
                        </a:rPr>
                        <a:t>.</a:t>
                      </a:r>
                      <a:r>
                        <a:rPr lang="en" sz="850">
                          <a:solidFill>
                            <a:srgbClr val="333333"/>
                          </a:solidFill>
                        </a:rPr>
                        <a:t>checkbalance())</a:t>
                      </a:r>
                      <a:endParaRPr sz="850">
                        <a:solidFill>
                          <a:srgbClr val="333333"/>
                        </a:solidFill>
                      </a:endParaRPr>
                    </a:p>
                    <a:p>
                      <a:pPr indent="0" lvl="0" marL="0" rtl="0" algn="l">
                        <a:spcBef>
                          <a:spcPts val="0"/>
                        </a:spcBef>
                        <a:spcAft>
                          <a:spcPts val="0"/>
                        </a:spcAft>
                        <a:buNone/>
                      </a:pPr>
                      <a:r>
                        <a:rPr b="1" lang="en" sz="850">
                          <a:solidFill>
                            <a:srgbClr val="008000"/>
                          </a:solidFill>
                        </a:rPr>
                        <a:t>print</a:t>
                      </a:r>
                      <a:r>
                        <a:rPr lang="en" sz="850">
                          <a:solidFill>
                            <a:srgbClr val="333333"/>
                          </a:solidFill>
                        </a:rPr>
                        <a:t>(b1</a:t>
                      </a:r>
                      <a:r>
                        <a:rPr lang="en" sz="850">
                          <a:solidFill>
                            <a:schemeClr val="dk2"/>
                          </a:solidFill>
                        </a:rPr>
                        <a:t>.</a:t>
                      </a:r>
                      <a:r>
                        <a:rPr lang="en" sz="850">
                          <a:solidFill>
                            <a:srgbClr val="333333"/>
                          </a:solidFill>
                        </a:rPr>
                        <a:t>withdraw(</a:t>
                      </a:r>
                      <a:r>
                        <a:rPr lang="en" sz="850">
                          <a:solidFill>
                            <a:schemeClr val="dk2"/>
                          </a:solidFill>
                        </a:rPr>
                        <a:t>800</a:t>
                      </a:r>
                      <a:r>
                        <a:rPr lang="en" sz="850">
                          <a:solidFill>
                            <a:srgbClr val="333333"/>
                          </a:solidFill>
                        </a:rPr>
                        <a:t>))</a:t>
                      </a:r>
                      <a:endParaRPr sz="850">
                        <a:solidFill>
                          <a:srgbClr val="333333"/>
                        </a:solidFill>
                      </a:endParaRPr>
                    </a:p>
                    <a:p>
                      <a:pPr indent="0" lvl="0" marL="88900" marR="88900" rtl="0" algn="l">
                        <a:lnSpc>
                          <a:spcPct val="142857"/>
                        </a:lnSpc>
                        <a:spcBef>
                          <a:spcPts val="0"/>
                        </a:spcBef>
                        <a:spcAft>
                          <a:spcPts val="0"/>
                        </a:spcAft>
                        <a:buNone/>
                      </a:pPr>
                      <a:r>
                        <a:rPr b="1" lang="en" sz="850">
                          <a:solidFill>
                            <a:srgbClr val="008000"/>
                          </a:solidFill>
                        </a:rPr>
                        <a:t>print</a:t>
                      </a:r>
                      <a:r>
                        <a:rPr lang="en" sz="850">
                          <a:solidFill>
                            <a:srgbClr val="333333"/>
                          </a:solidFill>
                        </a:rPr>
                        <a:t>(b1</a:t>
                      </a:r>
                      <a:r>
                        <a:rPr lang="en" sz="850">
                          <a:solidFill>
                            <a:schemeClr val="dk2"/>
                          </a:solidFill>
                        </a:rPr>
                        <a:t>.</a:t>
                      </a:r>
                      <a:r>
                        <a:rPr lang="en" sz="850">
                          <a:solidFill>
                            <a:srgbClr val="333333"/>
                          </a:solidFill>
                        </a:rPr>
                        <a:t>checkbalance())</a:t>
                      </a:r>
                      <a:endParaRPr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642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80"/>
              <a:t>Let's look at the relational operators which can be used in expressions:</a:t>
            </a:r>
            <a:endParaRPr sz="2980"/>
          </a:p>
          <a:p>
            <a:pPr indent="0" lvl="0" marL="0" rtl="0" algn="l">
              <a:spcBef>
                <a:spcPts val="0"/>
              </a:spcBef>
              <a:spcAft>
                <a:spcPts val="0"/>
              </a:spcAft>
              <a:buSzPts val="990"/>
              <a:buNone/>
            </a:pPr>
            <a:r>
              <a:t/>
            </a:r>
            <a:endParaRPr sz="2980"/>
          </a:p>
          <a:p>
            <a:pPr indent="0" lvl="0" marL="0" rtl="0" algn="l">
              <a:spcBef>
                <a:spcPts val="0"/>
              </a:spcBef>
              <a:spcAft>
                <a:spcPts val="0"/>
              </a:spcAft>
              <a:buSzPts val="990"/>
              <a:buNone/>
            </a:pPr>
            <a:r>
              <a:t/>
            </a:r>
            <a:endParaRPr sz="2980"/>
          </a:p>
        </p:txBody>
      </p:sp>
      <p:graphicFrame>
        <p:nvGraphicFramePr>
          <p:cNvPr id="76" name="Google Shape;76;p16"/>
          <p:cNvGraphicFramePr/>
          <p:nvPr/>
        </p:nvGraphicFramePr>
        <p:xfrm>
          <a:off x="369250" y="819150"/>
          <a:ext cx="3000000" cy="3000000"/>
        </p:xfrm>
        <a:graphic>
          <a:graphicData uri="http://schemas.openxmlformats.org/drawingml/2006/table">
            <a:tbl>
              <a:tblPr>
                <a:noFill/>
                <a:tableStyleId>{0823FCB3-B429-4997-ABCF-15234EA3D413}</a:tableStyleId>
              </a:tblPr>
              <a:tblGrid>
                <a:gridCol w="4231525"/>
                <a:gridCol w="4231525"/>
              </a:tblGrid>
              <a:tr h="311750">
                <a:tc>
                  <a:txBody>
                    <a:bodyPr/>
                    <a:lstStyle/>
                    <a:p>
                      <a:pPr indent="0" lvl="0" marL="101600" marR="101600" rtl="0" algn="ctr">
                        <a:lnSpc>
                          <a:spcPct val="115000"/>
                        </a:lnSpc>
                        <a:spcBef>
                          <a:spcPts val="1100"/>
                        </a:spcBef>
                        <a:spcAft>
                          <a:spcPts val="1100"/>
                        </a:spcAft>
                        <a:buNone/>
                      </a:pPr>
                      <a:r>
                        <a:rPr b="1" lang="en" sz="1200"/>
                        <a:t>Meaning</a:t>
                      </a:r>
                      <a:endParaRPr b="1" sz="1200"/>
                    </a:p>
                  </a:txBody>
                  <a:tcPr marT="95250" marB="95250" marR="57150" marL="57150">
                    <a:lnR cap="flat" cmpd="sng" w="9525">
                      <a:solidFill>
                        <a:srgbClr val="ECECEC"/>
                      </a:solidFill>
                      <a:prstDash val="solid"/>
                      <a:round/>
                      <a:headEnd len="sm" w="sm" type="none"/>
                      <a:tailEnd len="sm" w="sm" type="none"/>
                    </a:lnR>
                    <a:lnB cap="flat" cmpd="sng" w="9525">
                      <a:solidFill>
                        <a:srgbClr val="E1E1E1"/>
                      </a:solidFill>
                      <a:prstDash val="solid"/>
                      <a:round/>
                      <a:headEnd len="sm" w="sm" type="none"/>
                      <a:tailEnd len="sm" w="sm" type="none"/>
                    </a:lnB>
                    <a:solidFill>
                      <a:srgbClr val="F6F6F6"/>
                    </a:solidFill>
                  </a:tcPr>
                </a:tc>
                <a:tc>
                  <a:txBody>
                    <a:bodyPr/>
                    <a:lstStyle/>
                    <a:p>
                      <a:pPr indent="0" lvl="0" marL="101600" marR="101600" rtl="0" algn="ctr">
                        <a:lnSpc>
                          <a:spcPct val="115000"/>
                        </a:lnSpc>
                        <a:spcBef>
                          <a:spcPts val="1100"/>
                        </a:spcBef>
                        <a:spcAft>
                          <a:spcPts val="1100"/>
                        </a:spcAft>
                        <a:buNone/>
                      </a:pPr>
                      <a:r>
                        <a:rPr b="1" lang="en" sz="1200"/>
                        <a:t>Operator</a:t>
                      </a:r>
                      <a:endParaRPr b="1" sz="1200"/>
                    </a:p>
                  </a:txBody>
                  <a:tcPr marT="95250" marB="95250" marR="57150" marL="57150">
                    <a:lnL cap="flat" cmpd="sng" w="9525">
                      <a:solidFill>
                        <a:srgbClr val="ECECEC"/>
                      </a:solidFill>
                      <a:prstDash val="solid"/>
                      <a:round/>
                      <a:headEnd len="sm" w="sm" type="none"/>
                      <a:tailEnd len="sm" w="sm" type="none"/>
                    </a:lnL>
                    <a:lnB cap="flat" cmpd="sng" w="9525">
                      <a:solidFill>
                        <a:srgbClr val="E1E1E1"/>
                      </a:solidFill>
                      <a:prstDash val="solid"/>
                      <a:round/>
                      <a:headEnd len="sm" w="sm" type="none"/>
                      <a:tailEnd len="sm" w="sm" type="none"/>
                    </a:lnB>
                    <a:solidFill>
                      <a:srgbClr val="F6F6F6"/>
                    </a:solidFill>
                  </a:tcPr>
                </a:tc>
              </a:tr>
              <a:tr h="311725">
                <a:tc>
                  <a:txBody>
                    <a:bodyPr/>
                    <a:lstStyle/>
                    <a:p>
                      <a:pPr indent="0" lvl="0" marL="101600" marR="101600" rtl="0" algn="ctr">
                        <a:lnSpc>
                          <a:spcPct val="115000"/>
                        </a:lnSpc>
                        <a:spcBef>
                          <a:spcPts val="1100"/>
                        </a:spcBef>
                        <a:spcAft>
                          <a:spcPts val="1100"/>
                        </a:spcAft>
                        <a:buNone/>
                      </a:pPr>
                      <a:r>
                        <a:rPr lang="en" sz="1200"/>
                        <a:t>Equal to</a:t>
                      </a:r>
                      <a:endParaRPr sz="1200"/>
                    </a:p>
                  </a:txBody>
                  <a:tcPr marT="95250" marB="95250" marR="57150" marL="57150">
                    <a:lnR cap="flat" cmpd="sng" w="9525">
                      <a:solidFill>
                        <a:srgbClr val="F1F1F1"/>
                      </a:solidFill>
                      <a:prstDash val="solid"/>
                      <a:round/>
                      <a:headEnd len="sm" w="sm" type="none"/>
                      <a:tailEnd len="sm" w="sm" type="none"/>
                    </a:lnR>
                    <a:lnT cap="flat" cmpd="sng" w="9525">
                      <a:solidFill>
                        <a:srgbClr val="E1E1E1"/>
                      </a:solidFill>
                      <a:prstDash val="solid"/>
                      <a:round/>
                      <a:headEnd len="sm" w="sm" type="none"/>
                      <a:tailEnd len="sm" w="sm" type="none"/>
                    </a:lnT>
                  </a:tcPr>
                </a:tc>
                <a:tc>
                  <a:txBody>
                    <a:bodyPr/>
                    <a:lstStyle/>
                    <a:p>
                      <a:pPr indent="0" lvl="0" marL="101600" marR="101600" rtl="0" algn="ctr">
                        <a:lnSpc>
                          <a:spcPct val="115000"/>
                        </a:lnSpc>
                        <a:spcBef>
                          <a:spcPts val="1100"/>
                        </a:spcBef>
                        <a:spcAft>
                          <a:spcPts val="1100"/>
                        </a:spcAft>
                        <a:buNone/>
                      </a:pPr>
                      <a:r>
                        <a:rPr lang="en" sz="1200"/>
                        <a:t>==</a:t>
                      </a:r>
                      <a:endParaRPr sz="1200"/>
                    </a:p>
                  </a:txBody>
                  <a:tcPr marT="95250" marB="95250" marR="57150" marL="57150">
                    <a:lnL cap="flat" cmpd="sng" w="9525">
                      <a:solidFill>
                        <a:srgbClr val="F1F1F1"/>
                      </a:solidFill>
                      <a:prstDash val="solid"/>
                      <a:round/>
                      <a:headEnd len="sm" w="sm" type="none"/>
                      <a:tailEnd len="sm" w="sm" type="none"/>
                    </a:lnL>
                    <a:lnT cap="flat" cmpd="sng" w="9525">
                      <a:solidFill>
                        <a:srgbClr val="E1E1E1"/>
                      </a:solidFill>
                      <a:prstDash val="solid"/>
                      <a:round/>
                      <a:headEnd len="sm" w="sm" type="none"/>
                      <a:tailEnd len="sm" w="sm" type="none"/>
                    </a:lnT>
                  </a:tcPr>
                </a:tc>
              </a:tr>
              <a:tr h="233975">
                <a:tc>
                  <a:txBody>
                    <a:bodyPr/>
                    <a:lstStyle/>
                    <a:p>
                      <a:pPr indent="0" lvl="0" marL="101600" marR="101600" rtl="0" algn="ctr">
                        <a:lnSpc>
                          <a:spcPct val="115000"/>
                        </a:lnSpc>
                        <a:spcBef>
                          <a:spcPts val="1100"/>
                        </a:spcBef>
                        <a:spcAft>
                          <a:spcPts val="1100"/>
                        </a:spcAft>
                        <a:buNone/>
                      </a:pPr>
                      <a:r>
                        <a:rPr lang="en" sz="1200"/>
                        <a:t>Greater than</a:t>
                      </a:r>
                      <a:endParaRPr sz="1200"/>
                    </a:p>
                  </a:txBody>
                  <a:tcPr marT="95250" marB="95250" marR="57150" marL="57150">
                    <a:lnR cap="flat" cmpd="sng" w="9525">
                      <a:solidFill>
                        <a:srgbClr val="ECECEC"/>
                      </a:solidFill>
                      <a:prstDash val="solid"/>
                      <a:round/>
                      <a:headEnd len="sm" w="sm" type="none"/>
                      <a:tailEnd len="sm" w="sm" type="none"/>
                    </a:lnR>
                  </a:tcPr>
                </a:tc>
                <a:tc>
                  <a:txBody>
                    <a:bodyPr/>
                    <a:lstStyle/>
                    <a:p>
                      <a:pPr indent="0" lvl="0" marL="101600" marR="101600" rtl="0" algn="ctr">
                        <a:lnSpc>
                          <a:spcPct val="115000"/>
                        </a:lnSpc>
                        <a:spcBef>
                          <a:spcPts val="1100"/>
                        </a:spcBef>
                        <a:spcAft>
                          <a:spcPts val="1100"/>
                        </a:spcAft>
                        <a:buNone/>
                      </a:pPr>
                      <a:r>
                        <a:rPr lang="en" sz="1200"/>
                        <a:t>&gt;</a:t>
                      </a:r>
                      <a:endParaRPr sz="1200"/>
                    </a:p>
                  </a:txBody>
                  <a:tcPr marT="95250" marB="95250" marR="57150" marL="57150">
                    <a:lnL cap="flat" cmpd="sng" w="9525">
                      <a:solidFill>
                        <a:srgbClr val="ECECEC"/>
                      </a:solidFill>
                      <a:prstDash val="solid"/>
                      <a:round/>
                      <a:headEnd len="sm" w="sm" type="none"/>
                      <a:tailEnd len="sm" w="sm" type="none"/>
                    </a:lnL>
                  </a:tcPr>
                </a:tc>
              </a:tr>
              <a:tr h="245075">
                <a:tc>
                  <a:txBody>
                    <a:bodyPr/>
                    <a:lstStyle/>
                    <a:p>
                      <a:pPr indent="0" lvl="0" marL="101600" marR="101600" rtl="0" algn="ctr">
                        <a:lnSpc>
                          <a:spcPct val="115000"/>
                        </a:lnSpc>
                        <a:spcBef>
                          <a:spcPts val="1100"/>
                        </a:spcBef>
                        <a:spcAft>
                          <a:spcPts val="1100"/>
                        </a:spcAft>
                        <a:buNone/>
                      </a:pPr>
                      <a:r>
                        <a:rPr lang="en" sz="1200"/>
                        <a:t>Less than</a:t>
                      </a:r>
                      <a:endParaRPr sz="1200"/>
                    </a:p>
                  </a:txBody>
                  <a:tcPr marT="95250" marB="95250" marR="57150" marL="57150">
                    <a:lnR cap="flat" cmpd="sng" w="9525">
                      <a:solidFill>
                        <a:srgbClr val="F1F1F1"/>
                      </a:solidFill>
                      <a:prstDash val="solid"/>
                      <a:round/>
                      <a:headEnd len="sm" w="sm" type="none"/>
                      <a:tailEnd len="sm" w="sm" type="none"/>
                    </a:lnR>
                  </a:tcPr>
                </a:tc>
                <a:tc>
                  <a:txBody>
                    <a:bodyPr/>
                    <a:lstStyle/>
                    <a:p>
                      <a:pPr indent="0" lvl="0" marL="101600" marR="101600" rtl="0" algn="ctr">
                        <a:lnSpc>
                          <a:spcPct val="115000"/>
                        </a:lnSpc>
                        <a:spcBef>
                          <a:spcPts val="1100"/>
                        </a:spcBef>
                        <a:spcAft>
                          <a:spcPts val="1100"/>
                        </a:spcAft>
                        <a:buNone/>
                      </a:pPr>
                      <a:r>
                        <a:rPr lang="en" sz="1200"/>
                        <a:t>&lt;</a:t>
                      </a:r>
                      <a:endParaRPr sz="1200"/>
                    </a:p>
                  </a:txBody>
                  <a:tcPr marT="95250" marB="95250" marR="57150" marL="57150">
                    <a:lnL cap="flat" cmpd="sng" w="9525">
                      <a:solidFill>
                        <a:srgbClr val="F1F1F1"/>
                      </a:solidFill>
                      <a:prstDash val="solid"/>
                      <a:round/>
                      <a:headEnd len="sm" w="sm" type="none"/>
                      <a:tailEnd len="sm" w="sm" type="none"/>
                    </a:lnL>
                  </a:tcPr>
                </a:tc>
              </a:tr>
              <a:tr h="189525">
                <a:tc>
                  <a:txBody>
                    <a:bodyPr/>
                    <a:lstStyle/>
                    <a:p>
                      <a:pPr indent="0" lvl="0" marL="101600" marR="101600" rtl="0" algn="ctr">
                        <a:lnSpc>
                          <a:spcPct val="115000"/>
                        </a:lnSpc>
                        <a:spcBef>
                          <a:spcPts val="1100"/>
                        </a:spcBef>
                        <a:spcAft>
                          <a:spcPts val="1100"/>
                        </a:spcAft>
                        <a:buNone/>
                      </a:pPr>
                      <a:r>
                        <a:rPr lang="en" sz="1200"/>
                        <a:t>Greater than or equal to</a:t>
                      </a:r>
                      <a:endParaRPr sz="1200"/>
                    </a:p>
                  </a:txBody>
                  <a:tcPr marT="95250" marB="95250" marR="57150" marL="57150">
                    <a:lnR cap="flat" cmpd="sng" w="9525">
                      <a:solidFill>
                        <a:srgbClr val="ECECEC"/>
                      </a:solidFill>
                      <a:prstDash val="solid"/>
                      <a:round/>
                      <a:headEnd len="sm" w="sm" type="none"/>
                      <a:tailEnd len="sm" w="sm" type="none"/>
                    </a:lnR>
                  </a:tcPr>
                </a:tc>
                <a:tc>
                  <a:txBody>
                    <a:bodyPr/>
                    <a:lstStyle/>
                    <a:p>
                      <a:pPr indent="0" lvl="0" marL="101600" marR="101600" rtl="0" algn="ctr">
                        <a:lnSpc>
                          <a:spcPct val="115000"/>
                        </a:lnSpc>
                        <a:spcBef>
                          <a:spcPts val="1100"/>
                        </a:spcBef>
                        <a:spcAft>
                          <a:spcPts val="1100"/>
                        </a:spcAft>
                        <a:buNone/>
                      </a:pPr>
                      <a:r>
                        <a:rPr lang="en" sz="1200"/>
                        <a:t>&gt;=</a:t>
                      </a:r>
                      <a:endParaRPr sz="1200"/>
                    </a:p>
                  </a:txBody>
                  <a:tcPr marT="95250" marB="95250" marR="57150" marL="57150">
                    <a:lnL cap="flat" cmpd="sng" w="9525">
                      <a:solidFill>
                        <a:srgbClr val="ECECEC"/>
                      </a:solidFill>
                      <a:prstDash val="solid"/>
                      <a:round/>
                      <a:headEnd len="sm" w="sm" type="none"/>
                      <a:tailEnd len="sm" w="sm" type="none"/>
                    </a:lnL>
                  </a:tcPr>
                </a:tc>
              </a:tr>
              <a:tr h="233975">
                <a:tc>
                  <a:txBody>
                    <a:bodyPr/>
                    <a:lstStyle/>
                    <a:p>
                      <a:pPr indent="0" lvl="0" marL="101600" marR="101600" rtl="0" algn="ctr">
                        <a:lnSpc>
                          <a:spcPct val="115000"/>
                        </a:lnSpc>
                        <a:spcBef>
                          <a:spcPts val="1100"/>
                        </a:spcBef>
                        <a:spcAft>
                          <a:spcPts val="1100"/>
                        </a:spcAft>
                        <a:buNone/>
                      </a:pPr>
                      <a:r>
                        <a:rPr lang="en" sz="1200"/>
                        <a:t>Less than or equal to</a:t>
                      </a:r>
                      <a:endParaRPr sz="1200"/>
                    </a:p>
                  </a:txBody>
                  <a:tcPr marT="95250" marB="95250" marR="57150" marL="57150">
                    <a:lnR cap="flat" cmpd="sng" w="9525">
                      <a:solidFill>
                        <a:srgbClr val="F1F1F1"/>
                      </a:solidFill>
                      <a:prstDash val="solid"/>
                      <a:round/>
                      <a:headEnd len="sm" w="sm" type="none"/>
                      <a:tailEnd len="sm" w="sm" type="none"/>
                    </a:lnR>
                  </a:tcPr>
                </a:tc>
                <a:tc>
                  <a:txBody>
                    <a:bodyPr/>
                    <a:lstStyle/>
                    <a:p>
                      <a:pPr indent="0" lvl="0" marL="101600" marR="101600" rtl="0" algn="ctr">
                        <a:lnSpc>
                          <a:spcPct val="115000"/>
                        </a:lnSpc>
                        <a:spcBef>
                          <a:spcPts val="1100"/>
                        </a:spcBef>
                        <a:spcAft>
                          <a:spcPts val="1100"/>
                        </a:spcAft>
                        <a:buNone/>
                      </a:pPr>
                      <a:r>
                        <a:rPr lang="en" sz="1200"/>
                        <a:t>&lt;=</a:t>
                      </a:r>
                      <a:endParaRPr sz="1200"/>
                    </a:p>
                  </a:txBody>
                  <a:tcPr marT="95250" marB="95250" marR="57150" marL="57150">
                    <a:lnL cap="flat" cmpd="sng" w="9525">
                      <a:solidFill>
                        <a:srgbClr val="F1F1F1"/>
                      </a:solidFill>
                      <a:prstDash val="solid"/>
                      <a:round/>
                      <a:headEnd len="sm" w="sm" type="none"/>
                      <a:tailEnd len="sm" w="sm" type="none"/>
                    </a:lnL>
                  </a:tcPr>
                </a:tc>
              </a:tr>
              <a:tr h="214550">
                <a:tc>
                  <a:txBody>
                    <a:bodyPr/>
                    <a:lstStyle/>
                    <a:p>
                      <a:pPr indent="0" lvl="0" marL="101600" marR="101600" rtl="0" algn="ctr">
                        <a:lnSpc>
                          <a:spcPct val="115000"/>
                        </a:lnSpc>
                        <a:spcBef>
                          <a:spcPts val="1100"/>
                        </a:spcBef>
                        <a:spcAft>
                          <a:spcPts val="1100"/>
                        </a:spcAft>
                        <a:buNone/>
                      </a:pPr>
                      <a:r>
                        <a:rPr lang="en" sz="1100"/>
                        <a:t>Not equal</a:t>
                      </a:r>
                      <a:endParaRPr sz="1100"/>
                    </a:p>
                  </a:txBody>
                  <a:tcPr marT="95250" marB="95250" marR="57150" marL="57150">
                    <a:lnR cap="flat" cmpd="sng" w="9525">
                      <a:solidFill>
                        <a:srgbClr val="ECECEC"/>
                      </a:solidFill>
                      <a:prstDash val="solid"/>
                      <a:round/>
                      <a:headEnd len="sm" w="sm" type="none"/>
                      <a:tailEnd len="sm" w="sm" type="none"/>
                    </a:lnR>
                  </a:tcPr>
                </a:tc>
                <a:tc>
                  <a:txBody>
                    <a:bodyPr/>
                    <a:lstStyle/>
                    <a:p>
                      <a:pPr indent="0" lvl="0" marL="101600" marR="101600" rtl="0" algn="ctr">
                        <a:lnSpc>
                          <a:spcPct val="115000"/>
                        </a:lnSpc>
                        <a:spcBef>
                          <a:spcPts val="1100"/>
                        </a:spcBef>
                        <a:spcAft>
                          <a:spcPts val="1100"/>
                        </a:spcAft>
                        <a:buNone/>
                      </a:pPr>
                      <a:r>
                        <a:rPr lang="en" sz="1100"/>
                        <a:t>!=</a:t>
                      </a:r>
                      <a:endParaRPr sz="1100"/>
                    </a:p>
                  </a:txBody>
                  <a:tcPr marT="95250" marB="95250" marR="57150" marL="57150">
                    <a:lnL cap="flat" cmpd="sng" w="9525">
                      <a:solidFill>
                        <a:srgbClr val="ECECEC"/>
                      </a:solidFill>
                      <a:prstDash val="solid"/>
                      <a:round/>
                      <a:headEnd len="sm" w="sm" type="none"/>
                      <a:tailEnd len="sm" w="sm" type="none"/>
                    </a:lnL>
                  </a:tcPr>
                </a:tc>
              </a:tr>
              <a:tr h="214550">
                <a:tc>
                  <a:txBody>
                    <a:bodyPr/>
                    <a:lstStyle/>
                    <a:p>
                      <a:pPr indent="0" lvl="0" marL="101600" marR="101600" rtl="0" algn="ctr">
                        <a:lnSpc>
                          <a:spcPct val="115000"/>
                        </a:lnSpc>
                        <a:spcBef>
                          <a:spcPts val="1100"/>
                        </a:spcBef>
                        <a:spcAft>
                          <a:spcPts val="1100"/>
                        </a:spcAft>
                        <a:buNone/>
                      </a:pPr>
                      <a:r>
                        <a:rPr lang="en" sz="1100"/>
                        <a:t>Negation</a:t>
                      </a:r>
                      <a:endParaRPr sz="1100"/>
                    </a:p>
                  </a:txBody>
                  <a:tcPr marT="95250" marB="95250" marR="57150" marL="57150">
                    <a:lnR cap="flat" cmpd="sng" w="9525">
                      <a:solidFill>
                        <a:srgbClr val="F1F1F1"/>
                      </a:solidFill>
                      <a:prstDash val="solid"/>
                      <a:round/>
                      <a:headEnd len="sm" w="sm" type="none"/>
                      <a:tailEnd len="sm" w="sm" type="none"/>
                    </a:lnR>
                  </a:tcPr>
                </a:tc>
                <a:tc>
                  <a:txBody>
                    <a:bodyPr/>
                    <a:lstStyle/>
                    <a:p>
                      <a:pPr indent="0" lvl="0" marL="101600" marR="101600" rtl="0" algn="ctr">
                        <a:lnSpc>
                          <a:spcPct val="115000"/>
                        </a:lnSpc>
                        <a:spcBef>
                          <a:spcPts val="1100"/>
                        </a:spcBef>
                        <a:spcAft>
                          <a:spcPts val="1100"/>
                        </a:spcAft>
                        <a:buNone/>
                      </a:pPr>
                      <a:r>
                        <a:rPr lang="en" sz="1100"/>
                        <a:t>not</a:t>
                      </a:r>
                      <a:endParaRPr sz="1100"/>
                    </a:p>
                  </a:txBody>
                  <a:tcPr marT="95250" marB="95250" marR="57150" marL="57150">
                    <a:lnL cap="flat" cmpd="sng" w="9525">
                      <a:solidFill>
                        <a:srgbClr val="F1F1F1"/>
                      </a:solidFill>
                      <a:prstDash val="solid"/>
                      <a:round/>
                      <a:headEnd len="sm" w="sm" type="none"/>
                      <a:tailEnd len="sm" w="sm" type="none"/>
                    </a:lnL>
                  </a:tcPr>
                </a:tc>
              </a:tr>
            </a:tbl>
          </a:graphicData>
        </a:graphic>
      </p:graphicFrame>
      <p:sp>
        <p:nvSpPr>
          <p:cNvPr id="77" name="Google Shape;77;p16"/>
          <p:cNvSpPr txBox="1"/>
          <p:nvPr/>
        </p:nvSpPr>
        <p:spPr>
          <a:xfrm>
            <a:off x="211075" y="3975325"/>
            <a:ext cx="8718600" cy="861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1200"/>
              </a:spcAft>
              <a:buNone/>
            </a:pPr>
            <a:r>
              <a:rPr lang="en" sz="1100"/>
              <a:t>We use the </a:t>
            </a:r>
            <a:r>
              <a:rPr b="1" lang="en" sz="1100">
                <a:solidFill>
                  <a:srgbClr val="FF0000"/>
                </a:solidFill>
              </a:rPr>
              <a:t>== </a:t>
            </a:r>
            <a:r>
              <a:rPr lang="en" sz="1100"/>
              <a:t>operator for equality to avoid confusing it with a normal assignment to a variable </a:t>
            </a:r>
            <a:r>
              <a:rPr b="1" lang="en" sz="1100">
                <a:solidFill>
                  <a:srgbClr val="FF0000"/>
                </a:solidFill>
              </a:rPr>
              <a:t>(the = operator)</a:t>
            </a:r>
            <a:r>
              <a:rPr lang="en" sz="1100"/>
              <a:t>. If we want to negate an expression, we write it in parentheses using the negation operator</a:t>
            </a:r>
            <a:r>
              <a:rPr b="1" lang="en" sz="1100">
                <a:solidFill>
                  <a:srgbClr val="FF0000"/>
                </a:solidFill>
              </a:rPr>
              <a:t> (!)</a:t>
            </a:r>
            <a:r>
              <a:rPr lang="en" sz="1100"/>
              <a:t> before the actual expression within the parentheses. If you want to execute more than one command, you have to indent each line with a tab:</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145050" y="162200"/>
            <a:ext cx="8786700" cy="11376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1200"/>
              </a:spcAft>
              <a:buNone/>
            </a:pPr>
            <a:r>
              <a:rPr lang="en" sz="1400">
                <a:solidFill>
                  <a:srgbClr val="000000"/>
                </a:solidFill>
                <a:latin typeface="Arial"/>
                <a:ea typeface="Arial"/>
                <a:cs typeface="Arial"/>
                <a:sym typeface="Arial"/>
              </a:rPr>
              <a:t>The program retrieves a number from the user, and it calculates its square root (if it is greater than 0). We have used the </a:t>
            </a:r>
            <a:r>
              <a:rPr b="1" lang="en" sz="1400">
                <a:solidFill>
                  <a:srgbClr val="FF0000"/>
                </a:solidFill>
                <a:latin typeface="Arial"/>
                <a:ea typeface="Arial"/>
                <a:cs typeface="Arial"/>
                <a:sym typeface="Arial"/>
              </a:rPr>
              <a:t>** </a:t>
            </a:r>
            <a:r>
              <a:rPr lang="en" sz="1400">
                <a:solidFill>
                  <a:srgbClr val="000000"/>
                </a:solidFill>
                <a:latin typeface="Arial"/>
                <a:ea typeface="Arial"/>
                <a:cs typeface="Arial"/>
                <a:sym typeface="Arial"/>
              </a:rPr>
              <a:t>operator and set the variable a to be computed with an exponent of </a:t>
            </a:r>
            <a:r>
              <a:rPr b="1" lang="en" sz="1400">
                <a:solidFill>
                  <a:srgbClr val="FF0000"/>
                </a:solidFill>
                <a:latin typeface="Arial"/>
                <a:ea typeface="Arial"/>
                <a:cs typeface="Arial"/>
                <a:sym typeface="Arial"/>
              </a:rPr>
              <a:t>1/2</a:t>
            </a:r>
            <a:r>
              <a:rPr lang="en" sz="1400">
                <a:solidFill>
                  <a:srgbClr val="000000"/>
                </a:solidFill>
                <a:latin typeface="Arial"/>
                <a:ea typeface="Arial"/>
                <a:cs typeface="Arial"/>
                <a:sym typeface="Arial"/>
              </a:rPr>
              <a:t>, which is the equivalent to getting its square root. </a:t>
            </a:r>
            <a:endParaRPr sz="1400">
              <a:latin typeface="Arial"/>
              <a:ea typeface="Arial"/>
              <a:cs typeface="Arial"/>
              <a:sym typeface="Arial"/>
            </a:endParaRPr>
          </a:p>
        </p:txBody>
      </p:sp>
      <p:sp>
        <p:nvSpPr>
          <p:cNvPr id="83" name="Google Shape;83;p17"/>
          <p:cNvSpPr txBox="1"/>
          <p:nvPr/>
        </p:nvSpPr>
        <p:spPr>
          <a:xfrm>
            <a:off x="233300" y="1168025"/>
            <a:ext cx="30000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1200"/>
              </a:spcAft>
              <a:buNone/>
            </a:pPr>
            <a:r>
              <a:rPr b="1" lang="en" u="sng">
                <a:solidFill>
                  <a:schemeClr val="accent5"/>
                </a:solidFill>
                <a:highlight>
                  <a:srgbClr val="FFFFFF"/>
                </a:highlight>
                <a:hlinkClick r:id="rId3">
                  <a:extLst>
                    <a:ext uri="{A12FA001-AC4F-418D-AE19-62706E023703}">
                      <ahyp:hlinkClr val="tx"/>
                    </a:ext>
                  </a:extLst>
                </a:hlinkClick>
              </a:rPr>
              <a:t>Try it</a:t>
            </a:r>
            <a:endParaRPr/>
          </a:p>
        </p:txBody>
      </p:sp>
      <p:graphicFrame>
        <p:nvGraphicFramePr>
          <p:cNvPr id="84" name="Google Shape;84;p17"/>
          <p:cNvGraphicFramePr/>
          <p:nvPr/>
        </p:nvGraphicFramePr>
        <p:xfrm>
          <a:off x="330400" y="1576300"/>
          <a:ext cx="3000000" cy="3000000"/>
        </p:xfrm>
        <a:graphic>
          <a:graphicData uri="http://schemas.openxmlformats.org/drawingml/2006/table">
            <a:tbl>
              <a:tblPr>
                <a:noFill/>
                <a:tableStyleId>{0823FCB3-B429-4997-ABCF-15234EA3D413}</a:tableStyleId>
              </a:tblPr>
              <a:tblGrid>
                <a:gridCol w="382850"/>
                <a:gridCol w="7872625"/>
              </a:tblGrid>
              <a:tr h="411900">
                <a:tc>
                  <a:txBody>
                    <a:bodyPr/>
                    <a:lstStyle/>
                    <a:p>
                      <a:pPr indent="0" lvl="0" marL="0" rtl="0" algn="l">
                        <a:spcBef>
                          <a:spcPts val="0"/>
                        </a:spcBef>
                        <a:spcAft>
                          <a:spcPts val="0"/>
                        </a:spcAft>
                        <a:buNone/>
                      </a:pPr>
                      <a:r>
                        <a:rPr lang="en" sz="1300"/>
                        <a:t>1</a:t>
                      </a:r>
                      <a:endParaRPr sz="1300"/>
                    </a:p>
                  </a:txBody>
                  <a:tcPr marT="91425" marB="91425" marR="91425" marL="91425"/>
                </a:tc>
                <a:tc>
                  <a:txBody>
                    <a:bodyPr/>
                    <a:lstStyle/>
                    <a:p>
                      <a:pPr indent="0" lvl="0" marL="0" rtl="0" algn="l">
                        <a:spcBef>
                          <a:spcPts val="0"/>
                        </a:spcBef>
                        <a:spcAft>
                          <a:spcPts val="0"/>
                        </a:spcAft>
                        <a:buNone/>
                      </a:pPr>
                      <a:r>
                        <a:rPr lang="en" sz="1300"/>
                        <a:t>a = int(input("Enter a number and I'll get its square root: "))</a:t>
                      </a:r>
                      <a:endParaRPr sz="1300"/>
                    </a:p>
                  </a:txBody>
                  <a:tcPr marT="91425" marB="91425" marR="91425" marL="91425"/>
                </a:tc>
              </a:tr>
              <a:tr h="398525">
                <a:tc>
                  <a:txBody>
                    <a:bodyPr/>
                    <a:lstStyle/>
                    <a:p>
                      <a:pPr indent="0" lvl="0" marL="0" rtl="0" algn="l">
                        <a:spcBef>
                          <a:spcPts val="0"/>
                        </a:spcBef>
                        <a:spcAft>
                          <a:spcPts val="0"/>
                        </a:spcAft>
                        <a:buNone/>
                      </a:pPr>
                      <a:r>
                        <a:rPr lang="en" sz="1300"/>
                        <a:t>2</a:t>
                      </a:r>
                      <a:endParaRPr sz="1300"/>
                    </a:p>
                  </a:txBody>
                  <a:tcPr marT="91425" marB="91425" marR="91425" marL="91425"/>
                </a:tc>
                <a:tc>
                  <a:txBody>
                    <a:bodyPr/>
                    <a:lstStyle/>
                    <a:p>
                      <a:pPr indent="0" lvl="0" marL="0" rtl="0" algn="l">
                        <a:spcBef>
                          <a:spcPts val="0"/>
                        </a:spcBef>
                        <a:spcAft>
                          <a:spcPts val="0"/>
                        </a:spcAft>
                        <a:buNone/>
                      </a:pPr>
                      <a:r>
                        <a:rPr lang="en" sz="1300"/>
                        <a:t>if (a &gt; 0):</a:t>
                      </a:r>
                      <a:endParaRPr sz="1300"/>
                    </a:p>
                  </a:txBody>
                  <a:tcPr marT="91425" marB="91425" marR="91425" marL="91425"/>
                </a:tc>
              </a:tr>
              <a:tr h="387375">
                <a:tc>
                  <a:txBody>
                    <a:bodyPr/>
                    <a:lstStyle/>
                    <a:p>
                      <a:pPr indent="0" lvl="0" marL="0" rtl="0" algn="l">
                        <a:spcBef>
                          <a:spcPts val="0"/>
                        </a:spcBef>
                        <a:spcAft>
                          <a:spcPts val="0"/>
                        </a:spcAft>
                        <a:buNone/>
                      </a:pPr>
                      <a:r>
                        <a:rPr lang="en" sz="1300"/>
                        <a:t>3</a:t>
                      </a:r>
                      <a:endParaRPr sz="1300"/>
                    </a:p>
                  </a:txBody>
                  <a:tcPr marT="91425" marB="91425" marR="91425" marL="91425"/>
                </a:tc>
                <a:tc>
                  <a:txBody>
                    <a:bodyPr/>
                    <a:lstStyle/>
                    <a:p>
                      <a:pPr indent="0" lvl="0" marL="0" rtl="0" algn="l">
                        <a:spcBef>
                          <a:spcPts val="0"/>
                        </a:spcBef>
                        <a:spcAft>
                          <a:spcPts val="0"/>
                        </a:spcAft>
                        <a:buNone/>
                      </a:pPr>
                      <a:r>
                        <a:rPr lang="en" sz="1300">
                          <a:solidFill>
                            <a:srgbClr val="0000FF"/>
                          </a:solidFill>
                        </a:rPr>
                        <a:t>print</a:t>
                      </a:r>
                      <a:r>
                        <a:rPr lang="en" sz="1300"/>
                        <a:t>("The number you entered is greater than 0, so I can calculate it!")</a:t>
                      </a:r>
                      <a:endParaRPr sz="1300"/>
                    </a:p>
                  </a:txBody>
                  <a:tcPr marT="91425" marB="91425" marR="91425" marL="91425"/>
                </a:tc>
              </a:tr>
              <a:tr h="309625">
                <a:tc>
                  <a:txBody>
                    <a:bodyPr/>
                    <a:lstStyle/>
                    <a:p>
                      <a:pPr indent="0" lvl="0" marL="0" rtl="0" algn="l">
                        <a:spcBef>
                          <a:spcPts val="0"/>
                        </a:spcBef>
                        <a:spcAft>
                          <a:spcPts val="0"/>
                        </a:spcAft>
                        <a:buNone/>
                      </a:pPr>
                      <a:r>
                        <a:rPr lang="en" sz="1300"/>
                        <a:t>4</a:t>
                      </a:r>
                      <a:endParaRPr sz="1300"/>
                    </a:p>
                  </a:txBody>
                  <a:tcPr marT="91425" marB="91425" marR="91425" marL="91425"/>
                </a:tc>
                <a:tc>
                  <a:txBody>
                    <a:bodyPr/>
                    <a:lstStyle/>
                    <a:p>
                      <a:pPr indent="0" lvl="0" marL="0" rtl="0" algn="l">
                        <a:spcBef>
                          <a:spcPts val="0"/>
                        </a:spcBef>
                        <a:spcAft>
                          <a:spcPts val="0"/>
                        </a:spcAft>
                        <a:buNone/>
                      </a:pPr>
                      <a:r>
                        <a:rPr lang="en" sz="1300"/>
                        <a:t>root = a ** (1/2)</a:t>
                      </a:r>
                      <a:endParaRPr sz="1300"/>
                    </a:p>
                  </a:txBody>
                  <a:tcPr marT="91425" marB="91425" marR="91425" marL="91425"/>
                </a:tc>
              </a:tr>
              <a:tr h="251775">
                <a:tc>
                  <a:txBody>
                    <a:bodyPr/>
                    <a:lstStyle/>
                    <a:p>
                      <a:pPr indent="0" lvl="0" marL="0" rtl="0" algn="l">
                        <a:spcBef>
                          <a:spcPts val="0"/>
                        </a:spcBef>
                        <a:spcAft>
                          <a:spcPts val="0"/>
                        </a:spcAft>
                        <a:buNone/>
                      </a:pPr>
                      <a:r>
                        <a:rPr lang="en" sz="1300"/>
                        <a:t>5</a:t>
                      </a:r>
                      <a:endParaRPr sz="1300"/>
                    </a:p>
                  </a:txBody>
                  <a:tcPr marT="91425" marB="91425" marR="91425" marL="91425"/>
                </a:tc>
                <a:tc>
                  <a:txBody>
                    <a:bodyPr/>
                    <a:lstStyle/>
                    <a:p>
                      <a:pPr indent="0" lvl="0" marL="0" rtl="0" algn="l">
                        <a:spcBef>
                          <a:spcPts val="0"/>
                        </a:spcBef>
                        <a:spcAft>
                          <a:spcPts val="0"/>
                        </a:spcAft>
                        <a:buNone/>
                      </a:pPr>
                      <a:r>
                        <a:rPr lang="en" sz="1300">
                          <a:solidFill>
                            <a:srgbClr val="0000FF"/>
                          </a:solidFill>
                        </a:rPr>
                        <a:t>print</a:t>
                      </a:r>
                      <a:r>
                        <a:rPr lang="en" sz="1300"/>
                        <a:t>("The square root of %d is %f" % (a, root))</a:t>
                      </a:r>
                      <a:endParaRPr sz="1300"/>
                    </a:p>
                  </a:txBody>
                  <a:tcPr marT="91425" marB="91425" marR="91425" marL="91425"/>
                </a:tc>
              </a:tr>
              <a:tr h="276300">
                <a:tc>
                  <a:txBody>
                    <a:bodyPr/>
                    <a:lstStyle/>
                    <a:p>
                      <a:pPr indent="0" lvl="0" marL="0" rtl="0" algn="l">
                        <a:spcBef>
                          <a:spcPts val="0"/>
                        </a:spcBef>
                        <a:spcAft>
                          <a:spcPts val="0"/>
                        </a:spcAft>
                        <a:buNone/>
                      </a:pPr>
                      <a:r>
                        <a:rPr lang="en" sz="1300"/>
                        <a:t>6</a:t>
                      </a:r>
                      <a:endParaRPr sz="1300"/>
                    </a:p>
                  </a:txBody>
                  <a:tcPr marT="91425" marB="91425" marR="91425" marL="91425"/>
                </a:tc>
                <a:tc>
                  <a:txBody>
                    <a:bodyPr/>
                    <a:lstStyle/>
                    <a:p>
                      <a:pPr indent="0" lvl="0" marL="0" rtl="0" algn="l">
                        <a:spcBef>
                          <a:spcPts val="0"/>
                        </a:spcBef>
                        <a:spcAft>
                          <a:spcPts val="0"/>
                        </a:spcAft>
                        <a:buNone/>
                      </a:pPr>
                      <a:r>
                        <a:rPr lang="en" sz="1300"/>
                        <a:t>if (a &lt;= 0):</a:t>
                      </a:r>
                      <a:endParaRPr sz="1300"/>
                    </a:p>
                  </a:txBody>
                  <a:tcPr marT="91425" marB="91425" marR="91425" marL="91425"/>
                </a:tc>
              </a:tr>
              <a:tr h="276325">
                <a:tc>
                  <a:txBody>
                    <a:bodyPr/>
                    <a:lstStyle/>
                    <a:p>
                      <a:pPr indent="0" lvl="0" marL="0" rtl="0" algn="l">
                        <a:spcBef>
                          <a:spcPts val="0"/>
                        </a:spcBef>
                        <a:spcAft>
                          <a:spcPts val="0"/>
                        </a:spcAft>
                        <a:buNone/>
                      </a:pPr>
                      <a:r>
                        <a:rPr lang="en" sz="1300"/>
                        <a:t>7</a:t>
                      </a:r>
                      <a:endParaRPr sz="1300"/>
                    </a:p>
                  </a:txBody>
                  <a:tcPr marT="91425" marB="91425" marR="91425" marL="91425"/>
                </a:tc>
                <a:tc>
                  <a:txBody>
                    <a:bodyPr/>
                    <a:lstStyle/>
                    <a:p>
                      <a:pPr indent="0" lvl="0" marL="0" rtl="0" algn="l">
                        <a:spcBef>
                          <a:spcPts val="0"/>
                        </a:spcBef>
                        <a:spcAft>
                          <a:spcPts val="0"/>
                        </a:spcAft>
                        <a:buNone/>
                      </a:pPr>
                      <a:r>
                        <a:rPr lang="en" sz="1300">
                          <a:solidFill>
                            <a:srgbClr val="0000FF"/>
                          </a:solidFill>
                        </a:rPr>
                        <a:t>print</a:t>
                      </a:r>
                      <a:r>
                        <a:rPr lang="en" sz="1300"/>
                        <a:t>("I can't calculate the square root of a negative number!")</a:t>
                      </a:r>
                      <a:endParaRPr sz="1300"/>
                    </a:p>
                  </a:txBody>
                  <a:tcPr marT="91425" marB="91425" marR="91425" marL="91425"/>
                </a:tc>
              </a:tr>
              <a:tr h="365175">
                <a:tc>
                  <a:txBody>
                    <a:bodyPr/>
                    <a:lstStyle/>
                    <a:p>
                      <a:pPr indent="0" lvl="0" marL="0" rtl="0" algn="l">
                        <a:spcBef>
                          <a:spcPts val="0"/>
                        </a:spcBef>
                        <a:spcAft>
                          <a:spcPts val="0"/>
                        </a:spcAft>
                        <a:buNone/>
                      </a:pPr>
                      <a:r>
                        <a:rPr lang="en" sz="1300"/>
                        <a:t>8</a:t>
                      </a:r>
                      <a:endParaRPr sz="1300"/>
                    </a:p>
                  </a:txBody>
                  <a:tcPr marT="91425" marB="91425" marR="91425" marL="91425"/>
                </a:tc>
                <a:tc>
                  <a:txBody>
                    <a:bodyPr/>
                    <a:lstStyle/>
                    <a:p>
                      <a:pPr indent="0" lvl="0" marL="0" rtl="0" algn="l">
                        <a:spcBef>
                          <a:spcPts val="0"/>
                        </a:spcBef>
                        <a:spcAft>
                          <a:spcPts val="0"/>
                        </a:spcAft>
                        <a:buNone/>
                      </a:pPr>
                      <a:r>
                        <a:rPr lang="en" sz="1300">
                          <a:solidFill>
                            <a:srgbClr val="0000FF"/>
                          </a:solidFill>
                        </a:rPr>
                        <a:t>print</a:t>
                      </a:r>
                      <a:r>
                        <a:rPr lang="en" sz="1300"/>
                        <a:t>("Thanks for the input!")</a:t>
                      </a:r>
                      <a:endParaRPr sz="13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590550" y="658900"/>
            <a:ext cx="8520600" cy="7044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a:solidFill>
                  <a:srgbClr val="000000"/>
                </a:solidFill>
                <a:highlight>
                  <a:srgbClr val="FFFFFF"/>
                </a:highlight>
                <a:latin typeface="Arial"/>
                <a:ea typeface="Arial"/>
                <a:cs typeface="Arial"/>
                <a:sym typeface="Arial"/>
              </a:rPr>
              <a:t>Conditions </a:t>
            </a:r>
            <a:r>
              <a:rPr lang="en" sz="1400">
                <a:solidFill>
                  <a:srgbClr val="000000"/>
                </a:solidFill>
                <a:highlight>
                  <a:srgbClr val="FFFFFF"/>
                </a:highlight>
                <a:latin typeface="Arial"/>
                <a:ea typeface="Arial"/>
                <a:cs typeface="Arial"/>
                <a:sym typeface="Arial"/>
              </a:rPr>
              <a:t>can be composed using two basic logical operators:</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graphicFrame>
        <p:nvGraphicFramePr>
          <p:cNvPr id="90" name="Google Shape;90;p18"/>
          <p:cNvGraphicFramePr/>
          <p:nvPr/>
        </p:nvGraphicFramePr>
        <p:xfrm>
          <a:off x="2212475" y="1557338"/>
          <a:ext cx="3000000" cy="3000000"/>
        </p:xfrm>
        <a:graphic>
          <a:graphicData uri="http://schemas.openxmlformats.org/drawingml/2006/table">
            <a:tbl>
              <a:tblPr>
                <a:solidFill>
                  <a:srgbClr val="FFFFFF"/>
                </a:solidFill>
                <a:tableStyleId>{645A454E-8109-4237-BCA9-44EF58D7EBF3}</a:tableStyleId>
              </a:tblPr>
              <a:tblGrid>
                <a:gridCol w="1986825"/>
                <a:gridCol w="2060125"/>
              </a:tblGrid>
              <a:tr h="376325">
                <a:tc>
                  <a:txBody>
                    <a:bodyPr/>
                    <a:lstStyle/>
                    <a:p>
                      <a:pPr indent="0" lvl="0" marL="101600" marR="101600" rtl="0" algn="ctr">
                        <a:lnSpc>
                          <a:spcPct val="115000"/>
                        </a:lnSpc>
                        <a:spcBef>
                          <a:spcPts val="1100"/>
                        </a:spcBef>
                        <a:spcAft>
                          <a:spcPts val="1100"/>
                        </a:spcAft>
                        <a:buNone/>
                      </a:pPr>
                      <a:r>
                        <a:rPr b="1" lang="en" sz="1200"/>
                        <a:t>Operator</a:t>
                      </a:r>
                      <a:endParaRPr b="1" sz="1200"/>
                    </a:p>
                  </a:txBody>
                  <a:tcPr marT="95250" marB="95250" marR="57150" marL="5715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6F6F6"/>
                    </a:solidFill>
                  </a:tcPr>
                </a:tc>
                <a:tc>
                  <a:txBody>
                    <a:bodyPr/>
                    <a:lstStyle/>
                    <a:p>
                      <a:pPr indent="0" lvl="0" marL="101600" marR="101600" rtl="0" algn="ctr">
                        <a:lnSpc>
                          <a:spcPct val="115000"/>
                        </a:lnSpc>
                        <a:spcBef>
                          <a:spcPts val="1100"/>
                        </a:spcBef>
                        <a:spcAft>
                          <a:spcPts val="1100"/>
                        </a:spcAft>
                        <a:buNone/>
                      </a:pPr>
                      <a:r>
                        <a:rPr b="1" lang="en" sz="1200"/>
                        <a:t>syntax</a:t>
                      </a:r>
                      <a:endParaRPr b="1" sz="1200"/>
                    </a:p>
                  </a:txBody>
                  <a:tcPr marT="95250" marB="95250" marR="57150" marL="5715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6F6F6"/>
                    </a:solidFill>
                  </a:tcPr>
                </a:tc>
              </a:tr>
              <a:tr h="532175">
                <a:tc>
                  <a:txBody>
                    <a:bodyPr/>
                    <a:lstStyle/>
                    <a:p>
                      <a:pPr indent="0" lvl="0" marL="101600" marR="101600" rtl="0" algn="ctr">
                        <a:lnSpc>
                          <a:spcPct val="115000"/>
                        </a:lnSpc>
                        <a:spcBef>
                          <a:spcPts val="1100"/>
                        </a:spcBef>
                        <a:spcAft>
                          <a:spcPts val="1100"/>
                        </a:spcAft>
                        <a:buNone/>
                      </a:pPr>
                      <a:r>
                        <a:rPr lang="en" sz="1200"/>
                        <a:t>Logical AND</a:t>
                      </a:r>
                      <a:endParaRPr sz="1200"/>
                    </a:p>
                  </a:txBody>
                  <a:tcPr marT="95250" marB="95250" marR="57150" marL="5715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101600" marR="101600" rtl="0" algn="ctr">
                        <a:lnSpc>
                          <a:spcPct val="115000"/>
                        </a:lnSpc>
                        <a:spcBef>
                          <a:spcPts val="1100"/>
                        </a:spcBef>
                        <a:spcAft>
                          <a:spcPts val="1100"/>
                        </a:spcAft>
                        <a:buNone/>
                      </a:pPr>
                      <a:r>
                        <a:rPr lang="en" sz="1200"/>
                        <a:t>and</a:t>
                      </a:r>
                      <a:endParaRPr sz="1200"/>
                    </a:p>
                  </a:txBody>
                  <a:tcPr marT="95250" marB="95250" marR="57150" marL="5715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61950">
                <a:tc>
                  <a:txBody>
                    <a:bodyPr/>
                    <a:lstStyle/>
                    <a:p>
                      <a:pPr indent="0" lvl="0" marL="101600" marR="101600" rtl="0" algn="ctr">
                        <a:lnSpc>
                          <a:spcPct val="115000"/>
                        </a:lnSpc>
                        <a:spcBef>
                          <a:spcPts val="1100"/>
                        </a:spcBef>
                        <a:spcAft>
                          <a:spcPts val="1100"/>
                        </a:spcAft>
                        <a:buNone/>
                      </a:pPr>
                      <a:r>
                        <a:rPr lang="en" sz="1200"/>
                        <a:t>Logical OR</a:t>
                      </a:r>
                      <a:endParaRPr sz="1200"/>
                    </a:p>
                  </a:txBody>
                  <a:tcPr marT="95250" marB="95250" marR="57150" marL="5715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101600" marR="101600" rtl="0" algn="ctr">
                        <a:lnSpc>
                          <a:spcPct val="115000"/>
                        </a:lnSpc>
                        <a:spcBef>
                          <a:spcPts val="1100"/>
                        </a:spcBef>
                        <a:spcAft>
                          <a:spcPts val="1100"/>
                        </a:spcAft>
                        <a:buNone/>
                      </a:pPr>
                      <a:r>
                        <a:rPr lang="en" sz="1200"/>
                        <a:t>or</a:t>
                      </a:r>
                      <a:endParaRPr sz="1200"/>
                    </a:p>
                  </a:txBody>
                  <a:tcPr marT="95250" marB="95250" marR="57150" marL="57150">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Loops</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228675"/>
            <a:ext cx="8520600" cy="13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latin typeface="Arial"/>
                <a:ea typeface="Arial"/>
                <a:cs typeface="Arial"/>
                <a:sym typeface="Arial"/>
              </a:rPr>
              <a:t>Python has only two loops:</a:t>
            </a:r>
            <a:endParaRPr sz="1400">
              <a:solidFill>
                <a:srgbClr val="333333"/>
              </a:solidFill>
              <a:highlight>
                <a:srgbClr val="FFFFFF"/>
              </a:highlight>
              <a:latin typeface="Arial"/>
              <a:ea typeface="Arial"/>
              <a:cs typeface="Arial"/>
              <a:sym typeface="Arial"/>
            </a:endParaRPr>
          </a:p>
          <a:p>
            <a:pPr indent="-317500" lvl="0" marL="457200" rtl="0" algn="l">
              <a:spcBef>
                <a:spcPts val="1800"/>
              </a:spcBef>
              <a:spcAft>
                <a:spcPts val="0"/>
              </a:spcAft>
              <a:buClr>
                <a:srgbClr val="333333"/>
              </a:buClr>
              <a:buSzPts val="1400"/>
              <a:buFont typeface="Arial"/>
              <a:buAutoNum type="arabicPeriod"/>
            </a:pPr>
            <a:r>
              <a:rPr lang="en" sz="1400">
                <a:solidFill>
                  <a:srgbClr val="333333"/>
                </a:solidFill>
                <a:highlight>
                  <a:srgbClr val="FFFFFF"/>
                </a:highlight>
                <a:latin typeface="Arial"/>
                <a:ea typeface="Arial"/>
                <a:cs typeface="Arial"/>
                <a:sym typeface="Arial"/>
              </a:rPr>
              <a:t>for loop</a:t>
            </a:r>
            <a:endParaRPr sz="1400">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AutoNum type="arabicPeriod"/>
            </a:pPr>
            <a:r>
              <a:rPr lang="en" sz="1400">
                <a:solidFill>
                  <a:srgbClr val="333333"/>
                </a:solidFill>
                <a:highlight>
                  <a:srgbClr val="FFFFFF"/>
                </a:highlight>
                <a:latin typeface="Arial"/>
                <a:ea typeface="Arial"/>
                <a:cs typeface="Arial"/>
                <a:sym typeface="Arial"/>
              </a:rPr>
              <a:t>while loop</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 #</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228675"/>
            <a:ext cx="8608800" cy="26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latin typeface="Arial"/>
                <a:ea typeface="Arial"/>
                <a:cs typeface="Arial"/>
                <a:sym typeface="Arial"/>
              </a:rPr>
              <a:t>The for loop Syntax:</a:t>
            </a:r>
            <a:endParaRPr sz="1400">
              <a:solidFill>
                <a:srgbClr val="333333"/>
              </a:solidFill>
              <a:highlight>
                <a:srgbClr val="FFFFFF"/>
              </a:highlight>
              <a:latin typeface="Arial"/>
              <a:ea typeface="Arial"/>
              <a:cs typeface="Arial"/>
              <a:sym typeface="Arial"/>
            </a:endParaRPr>
          </a:p>
          <a:p>
            <a:pPr indent="0" lvl="0" marL="0" rtl="0" algn="l">
              <a:spcBef>
                <a:spcPts val="1800"/>
              </a:spcBef>
              <a:spcAft>
                <a:spcPts val="0"/>
              </a:spcAft>
              <a:buNone/>
            </a:pPr>
            <a:r>
              <a:rPr b="1" lang="en" sz="1400">
                <a:solidFill>
                  <a:srgbClr val="FF0000"/>
                </a:solidFill>
                <a:latin typeface="Arial"/>
                <a:ea typeface="Arial"/>
                <a:cs typeface="Arial"/>
                <a:sym typeface="Arial"/>
              </a:rPr>
              <a:t>for</a:t>
            </a:r>
            <a:r>
              <a:rPr lang="en" sz="1400">
                <a:solidFill>
                  <a:srgbClr val="FF0000"/>
                </a:solidFill>
                <a:latin typeface="Arial"/>
                <a:ea typeface="Arial"/>
                <a:cs typeface="Arial"/>
                <a:sym typeface="Arial"/>
              </a:rPr>
              <a:t> </a:t>
            </a:r>
            <a:r>
              <a:rPr lang="en" sz="1400">
                <a:solidFill>
                  <a:srgbClr val="333333"/>
                </a:solidFill>
                <a:latin typeface="Arial"/>
                <a:ea typeface="Arial"/>
                <a:cs typeface="Arial"/>
                <a:sym typeface="Arial"/>
              </a:rPr>
              <a:t>i </a:t>
            </a:r>
            <a:r>
              <a:rPr b="1" lang="en" sz="1400">
                <a:solidFill>
                  <a:srgbClr val="AA22FF"/>
                </a:solidFill>
                <a:latin typeface="Arial"/>
                <a:ea typeface="Arial"/>
                <a:cs typeface="Arial"/>
                <a:sym typeface="Arial"/>
              </a:rPr>
              <a:t>in</a:t>
            </a:r>
            <a:r>
              <a:rPr lang="en" sz="1400">
                <a:solidFill>
                  <a:srgbClr val="333333"/>
                </a:solidFill>
                <a:latin typeface="Arial"/>
                <a:ea typeface="Arial"/>
                <a:cs typeface="Arial"/>
                <a:sym typeface="Arial"/>
              </a:rPr>
              <a:t> iterable_object:</a:t>
            </a:r>
            <a:endParaRPr sz="1400">
              <a:solidFill>
                <a:srgbClr val="333333"/>
              </a:solidFill>
              <a:latin typeface="Arial"/>
              <a:ea typeface="Arial"/>
              <a:cs typeface="Arial"/>
              <a:sym typeface="Arial"/>
            </a:endParaRPr>
          </a:p>
          <a:p>
            <a:pPr indent="0" lvl="0" marL="88900" marR="88900" rtl="0" algn="l">
              <a:lnSpc>
                <a:spcPct val="142857"/>
              </a:lnSpc>
              <a:spcBef>
                <a:spcPts val="1800"/>
              </a:spcBef>
              <a:spcAft>
                <a:spcPts val="0"/>
              </a:spcAft>
              <a:buNone/>
            </a:pPr>
            <a:r>
              <a:rPr lang="en" sz="1400">
                <a:solidFill>
                  <a:srgbClr val="333333"/>
                </a:solidFill>
                <a:latin typeface="Arial"/>
                <a:ea typeface="Arial"/>
                <a:cs typeface="Arial"/>
                <a:sym typeface="Arial"/>
              </a:rPr>
              <a:t>   </a:t>
            </a:r>
            <a:r>
              <a:rPr i="1" lang="en" sz="1400">
                <a:solidFill>
                  <a:srgbClr val="408080"/>
                </a:solidFill>
                <a:latin typeface="Arial"/>
                <a:ea typeface="Arial"/>
                <a:cs typeface="Arial"/>
                <a:sym typeface="Arial"/>
              </a:rPr>
              <a:t># do something</a:t>
            </a:r>
            <a:endParaRPr i="1" sz="1400">
              <a:solidFill>
                <a:srgbClr val="408080"/>
              </a:solidFill>
              <a:latin typeface="Arial"/>
              <a:ea typeface="Arial"/>
              <a:cs typeface="Arial"/>
              <a:sym typeface="Arial"/>
            </a:endParaRPr>
          </a:p>
          <a:p>
            <a:pPr indent="0" lvl="0" marL="88900" marR="88900" rtl="0" algn="l">
              <a:lnSpc>
                <a:spcPct val="142857"/>
              </a:lnSpc>
              <a:spcBef>
                <a:spcPts val="0"/>
              </a:spcBef>
              <a:spcAft>
                <a:spcPts val="0"/>
              </a:spcAft>
              <a:buNone/>
            </a:pPr>
            <a:r>
              <a:t/>
            </a:r>
            <a:endParaRPr i="1" sz="1400">
              <a:solidFill>
                <a:srgbClr val="408080"/>
              </a:solidFill>
              <a:latin typeface="Arial"/>
              <a:ea typeface="Arial"/>
              <a:cs typeface="Arial"/>
              <a:sym typeface="Arial"/>
            </a:endParaRPr>
          </a:p>
          <a:p>
            <a:pPr indent="0" lvl="0" marL="0" rtl="0" algn="l">
              <a:spcBef>
                <a:spcPts val="0"/>
              </a:spcBef>
              <a:spcAft>
                <a:spcPts val="0"/>
              </a:spcAft>
              <a:buNone/>
            </a:pPr>
            <a:r>
              <a:rPr b="1" lang="en" sz="1400">
                <a:solidFill>
                  <a:srgbClr val="468847"/>
                </a:solidFill>
                <a:latin typeface="Arial"/>
                <a:ea typeface="Arial"/>
                <a:cs typeface="Arial"/>
                <a:sym typeface="Arial"/>
              </a:rPr>
              <a:t>Note:</a:t>
            </a:r>
            <a:endParaRPr b="1" sz="1400">
              <a:solidFill>
                <a:srgbClr val="468847"/>
              </a:solidFill>
              <a:latin typeface="Arial"/>
              <a:ea typeface="Arial"/>
              <a:cs typeface="Arial"/>
              <a:sym typeface="Arial"/>
            </a:endParaRPr>
          </a:p>
          <a:p>
            <a:pPr indent="0" lvl="0" marL="203200" marR="203200" rtl="0" algn="l">
              <a:spcBef>
                <a:spcPts val="200"/>
              </a:spcBef>
              <a:spcAft>
                <a:spcPts val="0"/>
              </a:spcAft>
              <a:buNone/>
            </a:pPr>
            <a:r>
              <a:rPr lang="en" sz="1400">
                <a:solidFill>
                  <a:srgbClr val="468847"/>
                </a:solidFill>
                <a:latin typeface="Arial"/>
                <a:ea typeface="Arial"/>
                <a:cs typeface="Arial"/>
                <a:sym typeface="Arial"/>
              </a:rPr>
              <a:t>All the statements inside for and while loop must be indented to the same number of spaces. Otherwise, </a:t>
            </a:r>
            <a:r>
              <a:rPr b="1" lang="en" sz="1400">
                <a:solidFill>
                  <a:srgbClr val="FF0000"/>
                </a:solidFill>
                <a:latin typeface="Arial"/>
                <a:ea typeface="Arial"/>
                <a:cs typeface="Arial"/>
                <a:sym typeface="Arial"/>
              </a:rPr>
              <a:t>SyntaxError </a:t>
            </a:r>
            <a:r>
              <a:rPr lang="en" sz="1400">
                <a:solidFill>
                  <a:srgbClr val="468847"/>
                </a:solidFill>
                <a:latin typeface="Arial"/>
                <a:ea typeface="Arial"/>
                <a:cs typeface="Arial"/>
                <a:sym typeface="Arial"/>
              </a:rPr>
              <a:t>will be thrown.</a:t>
            </a:r>
            <a:endParaRPr sz="1400">
              <a:solidFill>
                <a:srgbClr val="468847"/>
              </a:solidFill>
              <a:latin typeface="Arial"/>
              <a:ea typeface="Arial"/>
              <a:cs typeface="Arial"/>
              <a:sym typeface="Arial"/>
            </a:endParaRPr>
          </a:p>
          <a:p>
            <a:pPr indent="0" lvl="0" marL="0" rtl="0" algn="l">
              <a:spcBef>
                <a:spcPts val="600"/>
              </a:spcBef>
              <a:spcAft>
                <a:spcPts val="0"/>
              </a:spcAft>
              <a:buNone/>
            </a:pPr>
            <a:r>
              <a:t/>
            </a:r>
            <a:endParaRPr sz="1400">
              <a:solidFill>
                <a:srgbClr val="333333"/>
              </a:solidFill>
              <a:latin typeface="Arial"/>
              <a:ea typeface="Arial"/>
              <a:cs typeface="Arial"/>
              <a:sym typeface="Arial"/>
            </a:endParaRPr>
          </a:p>
          <a:p>
            <a:pPr indent="0" lvl="0" marL="0" rtl="0" algn="l">
              <a:spcBef>
                <a:spcPts val="18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189525" y="228875"/>
            <a:ext cx="8586600" cy="4599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400" u="sng">
                <a:solidFill>
                  <a:schemeClr val="accent5"/>
                </a:solidFill>
                <a:highlight>
                  <a:srgbClr val="FFFFFF"/>
                </a:highlight>
                <a:latin typeface="Arial"/>
                <a:ea typeface="Arial"/>
                <a:cs typeface="Arial"/>
                <a:sym typeface="Arial"/>
                <a:hlinkClick r:id="rId3">
                  <a:extLst>
                    <a:ext uri="{A12FA001-AC4F-418D-AE19-62706E023703}">
                      <ahyp:hlinkClr val="tx"/>
                    </a:ext>
                  </a:extLst>
                </a:hlinkClick>
              </a:rPr>
              <a:t>Try it</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graphicFrame>
        <p:nvGraphicFramePr>
          <p:cNvPr id="108" name="Google Shape;108;p21"/>
          <p:cNvGraphicFramePr/>
          <p:nvPr/>
        </p:nvGraphicFramePr>
        <p:xfrm>
          <a:off x="374825" y="908275"/>
          <a:ext cx="3000000" cy="3000000"/>
        </p:xfrm>
        <a:graphic>
          <a:graphicData uri="http://schemas.openxmlformats.org/drawingml/2006/table">
            <a:tbl>
              <a:tblPr>
                <a:noFill/>
                <a:tableStyleId>{0823FCB3-B429-4997-ABCF-15234EA3D413}</a:tableStyleId>
              </a:tblPr>
              <a:tblGrid>
                <a:gridCol w="431200"/>
                <a:gridCol w="6807800"/>
              </a:tblGrid>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solidFill>
                            <a:srgbClr val="333333"/>
                          </a:solidFill>
                        </a:rPr>
                        <a:t>my_list </a:t>
                      </a:r>
                      <a:r>
                        <a:rPr lang="en">
                          <a:solidFill>
                            <a:schemeClr val="dk2"/>
                          </a:solidFill>
                        </a:rPr>
                        <a:t>=</a:t>
                      </a:r>
                      <a:r>
                        <a:rPr lang="en">
                          <a:solidFill>
                            <a:srgbClr val="333333"/>
                          </a:solidFill>
                        </a:rPr>
                        <a:t> [</a:t>
                      </a:r>
                      <a:r>
                        <a:rPr lang="en">
                          <a:solidFill>
                            <a:schemeClr val="dk2"/>
                          </a:solidFill>
                        </a:rPr>
                        <a:t>1</a:t>
                      </a:r>
                      <a:r>
                        <a:rPr lang="en">
                          <a:solidFill>
                            <a:srgbClr val="333333"/>
                          </a:solidFill>
                        </a:rPr>
                        <a:t>,</a:t>
                      </a:r>
                      <a:r>
                        <a:rPr lang="en">
                          <a:solidFill>
                            <a:schemeClr val="dk2"/>
                          </a:solidFill>
                        </a:rPr>
                        <a:t>2</a:t>
                      </a:r>
                      <a:r>
                        <a:rPr lang="en">
                          <a:solidFill>
                            <a:srgbClr val="333333"/>
                          </a:solidFill>
                        </a:rPr>
                        <a:t>,</a:t>
                      </a:r>
                      <a:r>
                        <a:rPr lang="en">
                          <a:solidFill>
                            <a:schemeClr val="dk2"/>
                          </a:solidFill>
                        </a:rPr>
                        <a:t>3</a:t>
                      </a:r>
                      <a:r>
                        <a:rPr lang="en">
                          <a:solidFill>
                            <a:srgbClr val="333333"/>
                          </a:solidFill>
                        </a:rPr>
                        <a:t>,</a:t>
                      </a:r>
                      <a:r>
                        <a:rPr lang="en">
                          <a:solidFill>
                            <a:schemeClr val="dk2"/>
                          </a:solidFill>
                        </a:rPr>
                        <a:t>4</a:t>
                      </a:r>
                      <a:r>
                        <a:rPr lang="en">
                          <a:solidFill>
                            <a:srgbClr val="333333"/>
                          </a:solidFill>
                        </a:rPr>
                        <a:t>]</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b="1" lang="en">
                          <a:solidFill>
                            <a:srgbClr val="0000FF"/>
                          </a:solidFill>
                        </a:rPr>
                        <a:t>for</a:t>
                      </a:r>
                      <a:r>
                        <a:rPr lang="en">
                          <a:solidFill>
                            <a:srgbClr val="0000FF"/>
                          </a:solidFill>
                        </a:rPr>
                        <a:t> </a:t>
                      </a:r>
                      <a:r>
                        <a:rPr lang="en">
                          <a:solidFill>
                            <a:srgbClr val="333333"/>
                          </a:solidFill>
                        </a:rPr>
                        <a:t>i </a:t>
                      </a:r>
                      <a:r>
                        <a:rPr b="1" lang="en">
                          <a:solidFill>
                            <a:srgbClr val="AA22FF"/>
                          </a:solidFill>
                        </a:rPr>
                        <a:t>in</a:t>
                      </a:r>
                      <a:r>
                        <a:rPr lang="en">
                          <a:solidFill>
                            <a:srgbClr val="333333"/>
                          </a:solidFill>
                        </a:rPr>
                        <a:t> my_list:</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rgbClr val="333333"/>
                          </a:solidFill>
                        </a:rPr>
                        <a:t> </a:t>
                      </a:r>
                      <a:r>
                        <a:rPr b="1" lang="en">
                          <a:solidFill>
                            <a:srgbClr val="0000FF"/>
                          </a:solidFill>
                        </a:rPr>
                        <a:t>print</a:t>
                      </a:r>
                      <a:r>
                        <a:rPr lang="en">
                          <a:solidFill>
                            <a:srgbClr val="333333"/>
                          </a:solidFill>
                        </a:rPr>
                        <a:t>(i)</a:t>
                      </a:r>
                      <a:endParaRPr>
                        <a:solidFill>
                          <a:srgbClr val="333333"/>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