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3" r:id="rId15"/>
    <p:sldId id="274" r:id="rId16"/>
    <p:sldId id="275" r:id="rId17"/>
    <p:sldId id="277" r:id="rId18"/>
    <p:sldId id="278" r:id="rId19"/>
    <p:sldId id="279" r:id="rId20"/>
    <p:sldId id="280" r:id="rId21"/>
    <p:sldId id="281" r:id="rId22"/>
  </p:sldIdLst>
  <p:sldSz cx="9144000" cy="5143500" type="screen16x9"/>
  <p:notesSz cx="6858000" cy="9144000"/>
  <p:embeddedFontLst>
    <p:embeddedFont>
      <p:font typeface="Amatic SC" panose="020B0604020202020204" charset="-79"/>
      <p:regular r:id="rId24"/>
      <p:bold r:id="rId25"/>
    </p:embeddedFont>
    <p:embeddedFont>
      <p:font typeface="Source Code Pr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E4F21CF-A1CC-4679-8041-59B39813E6DE}">
  <a:tblStyle styleId="{5E4F21CF-A1CC-4679-8041-59B39813E6D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882"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bf9e861769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bf9e861769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f9e861769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f9e861769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bf9e861769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bf9e861769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bf9e861769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bf9e861769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f9e861769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bf9e861769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bf9e861769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bf9e861769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bf9e861769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bf9e861769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bf9e861769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bf9e861769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bf9e861769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bf9e861769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bf9e861769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bf9e861769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bf9e861769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bf9e861769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bf9e861769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bf9e861769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bf9e861769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bf9e861769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bf9e86176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bf9e86176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bf9e861769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bf9e861769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bf9e861769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bf9e861769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bf9e861769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bf9e861769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bf9e861769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bf9e861769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bf9e861769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bf9e861769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bf9e861769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bf9e861769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52"/>
        <p:cNvGrpSpPr/>
        <p:nvPr/>
      </p:nvGrpSpPr>
      <p:grpSpPr>
        <a:xfrm>
          <a:off x="0" y="0"/>
          <a:ext cx="0" cy="0"/>
          <a:chOff x="0" y="0"/>
          <a:chExt cx="0" cy="0"/>
        </a:xfrm>
      </p:grpSpPr>
      <p:sp>
        <p:nvSpPr>
          <p:cNvPr id="53" name="Google Shape;53;p13"/>
          <p:cNvSpPr txBox="1">
            <a:spLocks noGrp="1"/>
          </p:cNvSpPr>
          <p:nvPr>
            <p:ph type="title"/>
          </p:nvPr>
        </p:nvSpPr>
        <p:spPr>
          <a:xfrm>
            <a:off x="457200" y="195649"/>
            <a:ext cx="8229600" cy="5472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SzPts val="4200"/>
              <a:buNone/>
              <a:defRPr sz="2800">
                <a:latin typeface="Times New Roman"/>
                <a:ea typeface="Times New Roman"/>
                <a:cs typeface="Times New Roman"/>
                <a:sym typeface="Times New Roman"/>
              </a:defRPr>
            </a:lvl1pPr>
            <a:lvl2pPr lvl="1" algn="ctr" rtl="0">
              <a:spcBef>
                <a:spcPts val="0"/>
              </a:spcBef>
              <a:spcAft>
                <a:spcPts val="0"/>
              </a:spcAft>
              <a:buSzPts val="4200"/>
              <a:buNone/>
              <a:defRPr/>
            </a:lvl2pPr>
            <a:lvl3pPr lvl="2" algn="ctr" rtl="0">
              <a:spcBef>
                <a:spcPts val="0"/>
              </a:spcBef>
              <a:spcAft>
                <a:spcPts val="0"/>
              </a:spcAft>
              <a:buSzPts val="4200"/>
              <a:buNone/>
              <a:defRPr/>
            </a:lvl3pPr>
            <a:lvl4pPr lvl="3" algn="ctr" rtl="0">
              <a:spcBef>
                <a:spcPts val="0"/>
              </a:spcBef>
              <a:spcAft>
                <a:spcPts val="0"/>
              </a:spcAft>
              <a:buSzPts val="4200"/>
              <a:buNone/>
              <a:defRPr/>
            </a:lvl4pPr>
            <a:lvl5pPr lvl="4" algn="ctr" rtl="0">
              <a:spcBef>
                <a:spcPts val="0"/>
              </a:spcBef>
              <a:spcAft>
                <a:spcPts val="0"/>
              </a:spcAft>
              <a:buSzPts val="4200"/>
              <a:buNone/>
              <a:defRPr/>
            </a:lvl5pPr>
            <a:lvl6pPr lvl="5" algn="ctr" rtl="0">
              <a:spcBef>
                <a:spcPts val="0"/>
              </a:spcBef>
              <a:spcAft>
                <a:spcPts val="0"/>
              </a:spcAft>
              <a:buSzPts val="4200"/>
              <a:buNone/>
              <a:defRPr/>
            </a:lvl6pPr>
            <a:lvl7pPr lvl="6" algn="ctr" rtl="0">
              <a:spcBef>
                <a:spcPts val="0"/>
              </a:spcBef>
              <a:spcAft>
                <a:spcPts val="0"/>
              </a:spcAft>
              <a:buSzPts val="4200"/>
              <a:buNone/>
              <a:defRPr/>
            </a:lvl7pPr>
            <a:lvl8pPr lvl="7" algn="ctr" rtl="0">
              <a:spcBef>
                <a:spcPts val="0"/>
              </a:spcBef>
              <a:spcAft>
                <a:spcPts val="0"/>
              </a:spcAft>
              <a:buSzPts val="4200"/>
              <a:buNone/>
              <a:defRPr/>
            </a:lvl8pPr>
            <a:lvl9pPr lvl="8" algn="ctr" rtl="0">
              <a:spcBef>
                <a:spcPts val="0"/>
              </a:spcBef>
              <a:spcAft>
                <a:spcPts val="0"/>
              </a:spcAft>
              <a:buSzPts val="4200"/>
              <a:buNone/>
              <a:defRPr/>
            </a:lvl9pPr>
          </a:lstStyle>
          <a:p>
            <a:endParaRPr/>
          </a:p>
        </p:txBody>
      </p:sp>
      <p:sp>
        <p:nvSpPr>
          <p:cNvPr id="54" name="Google Shape;54;p13"/>
          <p:cNvSpPr txBox="1">
            <a:spLocks noGrp="1"/>
          </p:cNvSpPr>
          <p:nvPr>
            <p:ph type="body" idx="1"/>
          </p:nvPr>
        </p:nvSpPr>
        <p:spPr>
          <a:xfrm>
            <a:off x="457200" y="914400"/>
            <a:ext cx="8229600" cy="38862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dk1"/>
              </a:buClr>
              <a:buSzPts val="2400"/>
              <a:buChar char="●"/>
              <a:defRPr sz="2400">
                <a:latin typeface="Times New Roman"/>
                <a:ea typeface="Times New Roman"/>
                <a:cs typeface="Times New Roman"/>
                <a:sym typeface="Times New Roman"/>
              </a:defRPr>
            </a:lvl1pPr>
            <a:lvl2pPr marL="914400" lvl="1" indent="-355600" algn="l" rtl="0">
              <a:spcBef>
                <a:spcPts val="400"/>
              </a:spcBef>
              <a:spcAft>
                <a:spcPts val="0"/>
              </a:spcAft>
              <a:buClr>
                <a:schemeClr val="dk1"/>
              </a:buClr>
              <a:buSzPts val="2000"/>
              <a:buChar char="○"/>
              <a:defRPr sz="2000">
                <a:latin typeface="Times New Roman"/>
                <a:ea typeface="Times New Roman"/>
                <a:cs typeface="Times New Roman"/>
                <a:sym typeface="Times New Roman"/>
              </a:defRPr>
            </a:lvl2pPr>
            <a:lvl3pPr marL="1371600" lvl="2" indent="-342900" algn="l" rtl="0">
              <a:spcBef>
                <a:spcPts val="360"/>
              </a:spcBef>
              <a:spcAft>
                <a:spcPts val="0"/>
              </a:spcAft>
              <a:buClr>
                <a:schemeClr val="dk1"/>
              </a:buClr>
              <a:buSzPts val="1800"/>
              <a:buChar char="■"/>
              <a:defRPr sz="1800">
                <a:latin typeface="Times New Roman"/>
                <a:ea typeface="Times New Roman"/>
                <a:cs typeface="Times New Roman"/>
                <a:sym typeface="Times New Roman"/>
              </a:defRPr>
            </a:lvl3pPr>
            <a:lvl4pPr marL="1828800" lvl="3" indent="-330200" algn="l" rtl="0">
              <a:spcBef>
                <a:spcPts val="320"/>
              </a:spcBef>
              <a:spcAft>
                <a:spcPts val="0"/>
              </a:spcAft>
              <a:buClr>
                <a:schemeClr val="dk1"/>
              </a:buClr>
              <a:buSzPts val="1600"/>
              <a:buChar char="●"/>
              <a:defRPr sz="1600">
                <a:latin typeface="Times New Roman"/>
                <a:ea typeface="Times New Roman"/>
                <a:cs typeface="Times New Roman"/>
                <a:sym typeface="Times New Roman"/>
              </a:defRPr>
            </a:lvl4pPr>
            <a:lvl5pPr marL="2286000" lvl="4" indent="-317500" algn="l" rtl="0">
              <a:spcBef>
                <a:spcPts val="280"/>
              </a:spcBef>
              <a:spcAft>
                <a:spcPts val="0"/>
              </a:spcAft>
              <a:buClr>
                <a:schemeClr val="dk1"/>
              </a:buClr>
              <a:buSzPts val="1400"/>
              <a:buChar char="○"/>
              <a:defRPr sz="1400">
                <a:latin typeface="Times New Roman"/>
                <a:ea typeface="Times New Roman"/>
                <a:cs typeface="Times New Roman"/>
                <a:sym typeface="Times New Roman"/>
              </a:defRPr>
            </a:lvl5pPr>
            <a:lvl6pPr marL="2743200" lvl="5" indent="-342900" algn="l" rtl="0">
              <a:spcBef>
                <a:spcPts val="360"/>
              </a:spcBef>
              <a:spcAft>
                <a:spcPts val="0"/>
              </a:spcAft>
              <a:buClr>
                <a:schemeClr val="dk1"/>
              </a:buClr>
              <a:buSzPts val="1800"/>
              <a:buChar char="■"/>
              <a:defRPr/>
            </a:lvl6pPr>
            <a:lvl7pPr marL="3200400" lvl="6" indent="-342900" algn="l" rtl="0">
              <a:spcBef>
                <a:spcPts val="1200"/>
              </a:spcBef>
              <a:spcAft>
                <a:spcPts val="0"/>
              </a:spcAft>
              <a:buClr>
                <a:schemeClr val="dk1"/>
              </a:buClr>
              <a:buSzPts val="1800"/>
              <a:buChar char="●"/>
              <a:defRPr/>
            </a:lvl7pPr>
            <a:lvl8pPr marL="3657600" lvl="7" indent="-342900" algn="l" rtl="0">
              <a:spcBef>
                <a:spcPts val="1200"/>
              </a:spcBef>
              <a:spcAft>
                <a:spcPts val="0"/>
              </a:spcAft>
              <a:buClr>
                <a:schemeClr val="dk1"/>
              </a:buClr>
              <a:buSzPts val="1800"/>
              <a:buChar char="○"/>
              <a:defRPr/>
            </a:lvl8pPr>
            <a:lvl9pPr marL="4114800" lvl="8" indent="-342900" algn="l" rtl="0">
              <a:spcBef>
                <a:spcPts val="1200"/>
              </a:spcBef>
              <a:spcAft>
                <a:spcPts val="120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0"/>
              </a:spcBef>
              <a:spcAft>
                <a:spcPts val="0"/>
              </a:spcAft>
              <a:buClr>
                <a:schemeClr val="accent1"/>
              </a:buClr>
              <a:buSzPts val="1400"/>
              <a:buChar char="○"/>
              <a:defRPr>
                <a:solidFill>
                  <a:schemeClr val="accent1"/>
                </a:solidFill>
                <a:highlight>
                  <a:schemeClr val="lt1"/>
                </a:highlight>
              </a:defRPr>
            </a:lvl2pPr>
            <a:lvl3pPr marL="1371600" lvl="2" indent="-317500">
              <a:spcBef>
                <a:spcPts val="0"/>
              </a:spcBef>
              <a:spcAft>
                <a:spcPts val="0"/>
              </a:spcAft>
              <a:buClr>
                <a:schemeClr val="accent1"/>
              </a:buClr>
              <a:buSzPts val="1400"/>
              <a:buChar char="■"/>
              <a:defRPr>
                <a:solidFill>
                  <a:schemeClr val="accent1"/>
                </a:solidFill>
                <a:highlight>
                  <a:schemeClr val="lt1"/>
                </a:highlight>
              </a:defRPr>
            </a:lvl3pPr>
            <a:lvl4pPr marL="1828800" lvl="3" indent="-317500">
              <a:spcBef>
                <a:spcPts val="0"/>
              </a:spcBef>
              <a:spcAft>
                <a:spcPts val="0"/>
              </a:spcAft>
              <a:buClr>
                <a:schemeClr val="accent1"/>
              </a:buClr>
              <a:buSzPts val="1400"/>
              <a:buChar char="●"/>
              <a:defRPr>
                <a:solidFill>
                  <a:schemeClr val="accent1"/>
                </a:solidFill>
                <a:highlight>
                  <a:schemeClr val="lt1"/>
                </a:highlight>
              </a:defRPr>
            </a:lvl4pPr>
            <a:lvl5pPr marL="2286000" lvl="4" indent="-317500">
              <a:spcBef>
                <a:spcPts val="0"/>
              </a:spcBef>
              <a:spcAft>
                <a:spcPts val="0"/>
              </a:spcAft>
              <a:buClr>
                <a:schemeClr val="accent1"/>
              </a:buClr>
              <a:buSzPts val="1400"/>
              <a:buChar char="○"/>
              <a:defRPr>
                <a:solidFill>
                  <a:schemeClr val="accent1"/>
                </a:solidFill>
                <a:highlight>
                  <a:schemeClr val="lt1"/>
                </a:highlight>
              </a:defRPr>
            </a:lvl5pPr>
            <a:lvl6pPr marL="2743200" lvl="5" indent="-317500">
              <a:spcBef>
                <a:spcPts val="0"/>
              </a:spcBef>
              <a:spcAft>
                <a:spcPts val="0"/>
              </a:spcAft>
              <a:buClr>
                <a:schemeClr val="accent1"/>
              </a:buClr>
              <a:buSzPts val="1400"/>
              <a:buChar char="■"/>
              <a:defRPr>
                <a:solidFill>
                  <a:schemeClr val="accent1"/>
                </a:solidFill>
                <a:highlight>
                  <a:schemeClr val="lt1"/>
                </a:highlight>
              </a:defRPr>
            </a:lvl6pPr>
            <a:lvl7pPr marL="3200400" lvl="6" indent="-317500">
              <a:spcBef>
                <a:spcPts val="0"/>
              </a:spcBef>
              <a:spcAft>
                <a:spcPts val="0"/>
              </a:spcAft>
              <a:buClr>
                <a:schemeClr val="accent1"/>
              </a:buClr>
              <a:buSzPts val="1400"/>
              <a:buChar char="●"/>
              <a:defRPr>
                <a:solidFill>
                  <a:schemeClr val="accent1"/>
                </a:solidFill>
                <a:highlight>
                  <a:schemeClr val="lt1"/>
                </a:highlight>
              </a:defRPr>
            </a:lvl7pPr>
            <a:lvl8pPr marL="3657600" lvl="7" indent="-317500">
              <a:spcBef>
                <a:spcPts val="0"/>
              </a:spcBef>
              <a:spcAft>
                <a:spcPts val="0"/>
              </a:spcAft>
              <a:buClr>
                <a:schemeClr val="accent1"/>
              </a:buClr>
              <a:buSzPts val="1400"/>
              <a:buChar char="○"/>
              <a:defRPr>
                <a:solidFill>
                  <a:schemeClr val="accent1"/>
                </a:solidFill>
                <a:highlight>
                  <a:schemeClr val="lt1"/>
                </a:highlight>
              </a:defRPr>
            </a:lvl8pPr>
            <a:lvl9pPr marL="4114800" lvl="8" indent="-317500">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thepythonguru.com/datatype-varibles/#assigning-values-to-variables"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Python Basics</a:t>
            </a:r>
            <a:endParaRPr/>
          </a:p>
        </p:txBody>
      </p:sp>
      <p:sp>
        <p:nvSpPr>
          <p:cNvPr id="60" name="Google Shape;60;p14"/>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Course 4- Coursera Week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Python Numbers</a:t>
            </a:r>
            <a:endParaRPr/>
          </a:p>
          <a:p>
            <a:pPr marL="0" lvl="0" indent="0" algn="l" rtl="0">
              <a:spcBef>
                <a:spcPts val="0"/>
              </a:spcBef>
              <a:spcAft>
                <a:spcPts val="0"/>
              </a:spcAft>
              <a:buNone/>
            </a:pPr>
            <a:endParaRPr/>
          </a:p>
        </p:txBody>
      </p:sp>
      <p:sp>
        <p:nvSpPr>
          <p:cNvPr id="114" name="Google Shape;114;p23"/>
          <p:cNvSpPr txBox="1">
            <a:spLocks noGrp="1"/>
          </p:cNvSpPr>
          <p:nvPr>
            <p:ph type="body" idx="1"/>
          </p:nvPr>
        </p:nvSpPr>
        <p:spPr>
          <a:xfrm>
            <a:off x="311700" y="1228675"/>
            <a:ext cx="8520600" cy="3686400"/>
          </a:xfrm>
          <a:prstGeom prst="rect">
            <a:avLst/>
          </a:prstGeom>
        </p:spPr>
        <p:txBody>
          <a:bodyPr spcFirstLastPara="1" wrap="square" lIns="91425" tIns="91425" rIns="91425" bIns="91425" anchor="t" anchorCtr="0">
            <a:normAutofit/>
          </a:bodyPr>
          <a:lstStyle/>
          <a:p>
            <a:pPr marL="0" lvl="0" indent="0" algn="l" rtl="0">
              <a:lnSpc>
                <a:spcPct val="200000"/>
              </a:lnSpc>
              <a:spcBef>
                <a:spcPts val="0"/>
              </a:spcBef>
              <a:spcAft>
                <a:spcPts val="0"/>
              </a:spcAft>
              <a:buNone/>
            </a:pPr>
            <a:r>
              <a:rPr lang="en" sz="1600">
                <a:solidFill>
                  <a:srgbClr val="333333"/>
                </a:solidFill>
                <a:highlight>
                  <a:srgbClr val="FFFFFF"/>
                </a:highlight>
                <a:latin typeface="Arial"/>
                <a:ea typeface="Arial"/>
                <a:cs typeface="Arial"/>
                <a:sym typeface="Arial"/>
              </a:rPr>
              <a:t>This data type supports only numerical values like 1, 31.4, -1000, 0.000023, 88888888.</a:t>
            </a:r>
            <a:endParaRPr sz="1600">
              <a:solidFill>
                <a:srgbClr val="333333"/>
              </a:solidFill>
              <a:highlight>
                <a:srgbClr val="FFFFFF"/>
              </a:highlight>
              <a:latin typeface="Arial"/>
              <a:ea typeface="Arial"/>
              <a:cs typeface="Arial"/>
              <a:sym typeface="Arial"/>
            </a:endParaRPr>
          </a:p>
          <a:p>
            <a:pPr marL="0" lvl="0" indent="0" algn="l" rtl="0">
              <a:lnSpc>
                <a:spcPct val="200000"/>
              </a:lnSpc>
              <a:spcBef>
                <a:spcPts val="1200"/>
              </a:spcBef>
              <a:spcAft>
                <a:spcPts val="0"/>
              </a:spcAft>
              <a:buNone/>
            </a:pPr>
            <a:r>
              <a:rPr lang="en" sz="1600" b="1">
                <a:solidFill>
                  <a:srgbClr val="333333"/>
                </a:solidFill>
                <a:highlight>
                  <a:srgbClr val="FFFFFF"/>
                </a:highlight>
                <a:latin typeface="Arial"/>
                <a:ea typeface="Arial"/>
                <a:cs typeface="Arial"/>
                <a:sym typeface="Arial"/>
              </a:rPr>
              <a:t>Python supports 3 different numerical types.</a:t>
            </a:r>
            <a:endParaRPr sz="1600" b="1">
              <a:solidFill>
                <a:srgbClr val="333333"/>
              </a:solidFill>
              <a:highlight>
                <a:srgbClr val="FFFFFF"/>
              </a:highlight>
              <a:latin typeface="Arial"/>
              <a:ea typeface="Arial"/>
              <a:cs typeface="Arial"/>
              <a:sym typeface="Arial"/>
            </a:endParaRPr>
          </a:p>
          <a:p>
            <a:pPr marL="457200" lvl="0" indent="-330200" algn="l" rtl="0">
              <a:lnSpc>
                <a:spcPct val="200000"/>
              </a:lnSpc>
              <a:spcBef>
                <a:spcPts val="1200"/>
              </a:spcBef>
              <a:spcAft>
                <a:spcPts val="0"/>
              </a:spcAft>
              <a:buSzPts val="1600"/>
              <a:buChar char="●"/>
            </a:pPr>
            <a:r>
              <a:rPr lang="en" sz="1600">
                <a:solidFill>
                  <a:srgbClr val="333333"/>
                </a:solidFill>
                <a:highlight>
                  <a:srgbClr val="FFFFFF"/>
                </a:highlight>
                <a:latin typeface="Arial"/>
                <a:ea typeface="Arial"/>
                <a:cs typeface="Arial"/>
                <a:sym typeface="Arial"/>
              </a:rPr>
              <a:t>int - for integer values like 1, 100, 2255, -999999, 0, 12345678.</a:t>
            </a:r>
            <a:endParaRPr sz="1600">
              <a:solidFill>
                <a:srgbClr val="333333"/>
              </a:solidFill>
              <a:highlight>
                <a:srgbClr val="FFFFFF"/>
              </a:highlight>
              <a:latin typeface="Arial"/>
              <a:ea typeface="Arial"/>
              <a:cs typeface="Arial"/>
              <a:sym typeface="Arial"/>
            </a:endParaRPr>
          </a:p>
          <a:p>
            <a:pPr marL="457200" lvl="0" indent="-330200" algn="l" rtl="0">
              <a:lnSpc>
                <a:spcPct val="200000"/>
              </a:lnSpc>
              <a:spcBef>
                <a:spcPts val="0"/>
              </a:spcBef>
              <a:spcAft>
                <a:spcPts val="0"/>
              </a:spcAft>
              <a:buSzPts val="1600"/>
              <a:buChar char="●"/>
            </a:pPr>
            <a:r>
              <a:rPr lang="en" sz="1600">
                <a:solidFill>
                  <a:srgbClr val="333333"/>
                </a:solidFill>
                <a:highlight>
                  <a:srgbClr val="FFFFFF"/>
                </a:highlight>
                <a:latin typeface="Arial"/>
                <a:ea typeface="Arial"/>
                <a:cs typeface="Arial"/>
                <a:sym typeface="Arial"/>
              </a:rPr>
              <a:t>float - for floating-point values like 2.3, 3.14, 2.71, -11.0.</a:t>
            </a:r>
            <a:endParaRPr sz="1600">
              <a:solidFill>
                <a:srgbClr val="333333"/>
              </a:solidFill>
              <a:highlight>
                <a:srgbClr val="FFFFFF"/>
              </a:highlight>
              <a:latin typeface="Arial"/>
              <a:ea typeface="Arial"/>
              <a:cs typeface="Arial"/>
              <a:sym typeface="Arial"/>
            </a:endParaRPr>
          </a:p>
          <a:p>
            <a:pPr marL="457200" lvl="0" indent="-330200" algn="l" rtl="0">
              <a:lnSpc>
                <a:spcPct val="200000"/>
              </a:lnSpc>
              <a:spcBef>
                <a:spcPts val="0"/>
              </a:spcBef>
              <a:spcAft>
                <a:spcPts val="0"/>
              </a:spcAft>
              <a:buSzPts val="1600"/>
              <a:buChar char="●"/>
            </a:pPr>
            <a:r>
              <a:rPr lang="en" sz="1600">
                <a:solidFill>
                  <a:srgbClr val="333333"/>
                </a:solidFill>
                <a:highlight>
                  <a:srgbClr val="FFFFFF"/>
                </a:highlight>
                <a:latin typeface="Arial"/>
                <a:ea typeface="Arial"/>
                <a:cs typeface="Arial"/>
                <a:sym typeface="Arial"/>
              </a:rPr>
              <a:t>complex - for complex numbers like 3+2j, -2+2.3j, 10j, 4.5+3.14j.</a:t>
            </a:r>
            <a:endParaRPr sz="1600">
              <a:solidFill>
                <a:srgbClr val="333333"/>
              </a:solidFill>
              <a:highlight>
                <a:srgbClr val="FFFFFF"/>
              </a:highlight>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4">
                                            <p:txEl>
                                              <p:pRg st="0" end="0"/>
                                            </p:txEl>
                                          </p:spTgt>
                                        </p:tgtEl>
                                        <p:attrNameLst>
                                          <p:attrName>style.visibility</p:attrName>
                                        </p:attrNameLst>
                                      </p:cBhvr>
                                      <p:to>
                                        <p:strVal val="visible"/>
                                      </p:to>
                                    </p:set>
                                    <p:animEffect transition="in" filter="fade">
                                      <p:cBhvr>
                                        <p:cTn id="7" dur="1000"/>
                                        <p:tgtEl>
                                          <p:spTgt spid="1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4">
                                            <p:txEl>
                                              <p:pRg st="1" end="1"/>
                                            </p:txEl>
                                          </p:spTgt>
                                        </p:tgtEl>
                                        <p:attrNameLst>
                                          <p:attrName>style.visibility</p:attrName>
                                        </p:attrNameLst>
                                      </p:cBhvr>
                                      <p:to>
                                        <p:strVal val="visible"/>
                                      </p:to>
                                    </p:set>
                                    <p:animEffect transition="in" filter="fade">
                                      <p:cBhvr>
                                        <p:cTn id="12" dur="1000"/>
                                        <p:tgtEl>
                                          <p:spTgt spid="1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4">
                                            <p:txEl>
                                              <p:pRg st="2" end="2"/>
                                            </p:txEl>
                                          </p:spTgt>
                                        </p:tgtEl>
                                        <p:attrNameLst>
                                          <p:attrName>style.visibility</p:attrName>
                                        </p:attrNameLst>
                                      </p:cBhvr>
                                      <p:to>
                                        <p:strVal val="visible"/>
                                      </p:to>
                                    </p:set>
                                    <p:animEffect transition="in" filter="fade">
                                      <p:cBhvr>
                                        <p:cTn id="17" dur="1000"/>
                                        <p:tgtEl>
                                          <p:spTgt spid="1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4">
                                            <p:txEl>
                                              <p:pRg st="3" end="3"/>
                                            </p:txEl>
                                          </p:spTgt>
                                        </p:tgtEl>
                                        <p:attrNameLst>
                                          <p:attrName>style.visibility</p:attrName>
                                        </p:attrNameLst>
                                      </p:cBhvr>
                                      <p:to>
                                        <p:strVal val="visible"/>
                                      </p:to>
                                    </p:set>
                                    <p:animEffect transition="in" filter="fade">
                                      <p:cBhvr>
                                        <p:cTn id="22" dur="1000"/>
                                        <p:tgtEl>
                                          <p:spTgt spid="1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4">
                                            <p:txEl>
                                              <p:pRg st="4" end="4"/>
                                            </p:txEl>
                                          </p:spTgt>
                                        </p:tgtEl>
                                        <p:attrNameLst>
                                          <p:attrName>style.visibility</p:attrName>
                                        </p:attrNameLst>
                                      </p:cBhvr>
                                      <p:to>
                                        <p:strVal val="visible"/>
                                      </p:to>
                                    </p:set>
                                    <p:animEffect transition="in" filter="fade">
                                      <p:cBhvr>
                                        <p:cTn id="27" dur="1000"/>
                                        <p:tgtEl>
                                          <p:spTgt spid="1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Determining types #</a:t>
            </a:r>
            <a:endParaRPr/>
          </a:p>
          <a:p>
            <a:pPr marL="0" lvl="0" indent="0" algn="l" rtl="0">
              <a:spcBef>
                <a:spcPts val="0"/>
              </a:spcBef>
              <a:spcAft>
                <a:spcPts val="0"/>
              </a:spcAft>
              <a:buNone/>
            </a:pPr>
            <a:endParaRPr/>
          </a:p>
        </p:txBody>
      </p:sp>
      <p:sp>
        <p:nvSpPr>
          <p:cNvPr id="120" name="Google Shape;120;p24"/>
          <p:cNvSpPr txBox="1">
            <a:spLocks noGrp="1"/>
          </p:cNvSpPr>
          <p:nvPr>
            <p:ph type="body" idx="1"/>
          </p:nvPr>
        </p:nvSpPr>
        <p:spPr>
          <a:xfrm>
            <a:off x="405700" y="1295825"/>
            <a:ext cx="8520600" cy="3340200"/>
          </a:xfrm>
          <a:prstGeom prst="rect">
            <a:avLst/>
          </a:prstGeom>
        </p:spPr>
        <p:txBody>
          <a:bodyPr spcFirstLastPara="1" wrap="square" lIns="91425" tIns="91425" rIns="91425" bIns="91425" anchor="t" anchorCtr="0">
            <a:normAutofit/>
          </a:bodyPr>
          <a:lstStyle/>
          <a:p>
            <a:pPr marL="0" marR="0" lvl="0" indent="0" algn="l" rtl="0">
              <a:lnSpc>
                <a:spcPct val="200000"/>
              </a:lnSpc>
              <a:spcBef>
                <a:spcPts val="0"/>
              </a:spcBef>
              <a:spcAft>
                <a:spcPts val="0"/>
              </a:spcAft>
              <a:buNone/>
            </a:pPr>
            <a:r>
              <a:rPr lang="en" sz="1600">
                <a:solidFill>
                  <a:srgbClr val="333333"/>
                </a:solidFill>
                <a:highlight>
                  <a:srgbClr val="FFFFFF"/>
                </a:highlight>
                <a:latin typeface="Arial"/>
                <a:ea typeface="Arial"/>
                <a:cs typeface="Arial"/>
                <a:sym typeface="Arial"/>
              </a:rPr>
              <a:t>Python has type() inbuilt function which is used to determine the type of the variable.</a:t>
            </a:r>
            <a:endParaRPr sz="1600">
              <a:solidFill>
                <a:srgbClr val="333333"/>
              </a:solidFill>
              <a:highlight>
                <a:srgbClr val="FFFFFF"/>
              </a:highlight>
              <a:latin typeface="Arial"/>
              <a:ea typeface="Arial"/>
              <a:cs typeface="Arial"/>
              <a:sym typeface="Arial"/>
            </a:endParaRPr>
          </a:p>
          <a:p>
            <a:pPr marL="0" marR="0" lvl="0" indent="0" algn="l" rtl="0">
              <a:lnSpc>
                <a:spcPct val="200000"/>
              </a:lnSpc>
              <a:spcBef>
                <a:spcPts val="1200"/>
              </a:spcBef>
              <a:spcAft>
                <a:spcPts val="0"/>
              </a:spcAft>
              <a:buNone/>
            </a:pPr>
            <a:endParaRPr sz="1600">
              <a:solidFill>
                <a:srgbClr val="333333"/>
              </a:solidFill>
              <a:highlight>
                <a:srgbClr val="FFFFFF"/>
              </a:highlight>
              <a:latin typeface="Arial"/>
              <a:ea typeface="Arial"/>
              <a:cs typeface="Arial"/>
              <a:sym typeface="Arial"/>
            </a:endParaRPr>
          </a:p>
          <a:p>
            <a:pPr marL="0" marR="0" lvl="0" indent="0" algn="l" rtl="0">
              <a:lnSpc>
                <a:spcPct val="200000"/>
              </a:lnSpc>
              <a:spcBef>
                <a:spcPts val="1200"/>
              </a:spcBef>
              <a:spcAft>
                <a:spcPts val="0"/>
              </a:spcAft>
              <a:buNone/>
            </a:pPr>
            <a:endParaRPr sz="1600">
              <a:solidFill>
                <a:srgbClr val="333333"/>
              </a:solidFill>
              <a:highlight>
                <a:srgbClr val="FFFFFF"/>
              </a:highlight>
              <a:latin typeface="Arial"/>
              <a:ea typeface="Arial"/>
              <a:cs typeface="Arial"/>
              <a:sym typeface="Arial"/>
            </a:endParaRPr>
          </a:p>
          <a:p>
            <a:pPr marL="0" marR="0" lvl="0" indent="0" algn="l" rtl="0">
              <a:lnSpc>
                <a:spcPct val="200000"/>
              </a:lnSpc>
              <a:spcBef>
                <a:spcPts val="1200"/>
              </a:spcBef>
              <a:spcAft>
                <a:spcPts val="1200"/>
              </a:spcAft>
              <a:buNone/>
            </a:pPr>
            <a:endParaRPr sz="1600">
              <a:solidFill>
                <a:srgbClr val="333333"/>
              </a:solidFill>
              <a:highlight>
                <a:srgbClr val="FFFFFF"/>
              </a:highlight>
              <a:latin typeface="Arial"/>
              <a:ea typeface="Arial"/>
              <a:cs typeface="Arial"/>
              <a:sym typeface="Arial"/>
            </a:endParaRPr>
          </a:p>
        </p:txBody>
      </p:sp>
      <p:graphicFrame>
        <p:nvGraphicFramePr>
          <p:cNvPr id="121" name="Google Shape;121;p24"/>
          <p:cNvGraphicFramePr/>
          <p:nvPr/>
        </p:nvGraphicFramePr>
        <p:xfrm>
          <a:off x="952500" y="2000250"/>
          <a:ext cx="7239000" cy="1281975"/>
        </p:xfrm>
        <a:graphic>
          <a:graphicData uri="http://schemas.openxmlformats.org/drawingml/2006/table">
            <a:tbl>
              <a:tblPr>
                <a:noFill/>
                <a:tableStyleId>{5E4F21CF-A1CC-4679-8041-59B39813E6DE}</a:tableStyleId>
              </a:tblPr>
              <a:tblGrid>
                <a:gridCol w="382850">
                  <a:extLst>
                    <a:ext uri="{9D8B030D-6E8A-4147-A177-3AD203B41FA5}">
                      <a16:colId xmlns:a16="http://schemas.microsoft.com/office/drawing/2014/main" val="20000"/>
                    </a:ext>
                  </a:extLst>
                </a:gridCol>
                <a:gridCol w="6856150">
                  <a:extLst>
                    <a:ext uri="{9D8B030D-6E8A-4147-A177-3AD203B41FA5}">
                      <a16:colId xmlns:a16="http://schemas.microsoft.com/office/drawing/2014/main" val="20001"/>
                    </a:ext>
                  </a:extLst>
                </a:gridCol>
              </a:tblGrid>
              <a:tr h="381100">
                <a:tc>
                  <a:txBody>
                    <a:bodyPr/>
                    <a:lstStyle/>
                    <a:p>
                      <a:pPr marL="0" lvl="0" indent="0" algn="l" rtl="0">
                        <a:spcBef>
                          <a:spcPts val="0"/>
                        </a:spcBef>
                        <a:spcAft>
                          <a:spcPts val="0"/>
                        </a:spcAft>
                        <a:buNone/>
                      </a:pPr>
                      <a:r>
                        <a:rPr lang="en" sz="1450">
                          <a:latin typeface="Courier New"/>
                          <a:ea typeface="Courier New"/>
                          <a:cs typeface="Courier New"/>
                          <a:sym typeface="Courier New"/>
                        </a:rPr>
                        <a:t>1</a:t>
                      </a:r>
                      <a:endParaRPr sz="18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450">
                          <a:solidFill>
                            <a:schemeClr val="dk2"/>
                          </a:solidFill>
                          <a:latin typeface="Courier New"/>
                          <a:ea typeface="Courier New"/>
                          <a:cs typeface="Courier New"/>
                          <a:sym typeface="Courier New"/>
                        </a:rPr>
                        <a:t>&gt;&gt;&gt;</a:t>
                      </a:r>
                      <a:r>
                        <a:rPr lang="en" sz="1450">
                          <a:latin typeface="Courier New"/>
                          <a:ea typeface="Courier New"/>
                          <a:cs typeface="Courier New"/>
                          <a:sym typeface="Courier New"/>
                        </a:rPr>
                        <a:t> x </a:t>
                      </a:r>
                      <a:r>
                        <a:rPr lang="en" sz="1450">
                          <a:solidFill>
                            <a:schemeClr val="dk2"/>
                          </a:solidFill>
                          <a:latin typeface="Courier New"/>
                          <a:ea typeface="Courier New"/>
                          <a:cs typeface="Courier New"/>
                          <a:sym typeface="Courier New"/>
                        </a:rPr>
                        <a:t>=</a:t>
                      </a:r>
                      <a:r>
                        <a:rPr lang="en" sz="1450">
                          <a:latin typeface="Courier New"/>
                          <a:ea typeface="Courier New"/>
                          <a:cs typeface="Courier New"/>
                          <a:sym typeface="Courier New"/>
                        </a:rPr>
                        <a:t> </a:t>
                      </a:r>
                      <a:r>
                        <a:rPr lang="en" sz="1450">
                          <a:solidFill>
                            <a:schemeClr val="dk2"/>
                          </a:solidFill>
                          <a:latin typeface="Courier New"/>
                          <a:ea typeface="Courier New"/>
                          <a:cs typeface="Courier New"/>
                          <a:sym typeface="Courier New"/>
                        </a:rPr>
                        <a:t>12</a:t>
                      </a:r>
                      <a:endParaRPr sz="18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450">
                          <a:latin typeface="Courier New"/>
                          <a:ea typeface="Courier New"/>
                          <a:cs typeface="Courier New"/>
                          <a:sym typeface="Courier New"/>
                        </a:rPr>
                        <a:t>2</a:t>
                      </a:r>
                      <a:endParaRPr sz="18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450">
                          <a:solidFill>
                            <a:schemeClr val="dk2"/>
                          </a:solidFill>
                          <a:latin typeface="Courier New"/>
                          <a:ea typeface="Courier New"/>
                          <a:cs typeface="Courier New"/>
                          <a:sym typeface="Courier New"/>
                        </a:rPr>
                        <a:t>&gt;&gt;&gt;</a:t>
                      </a:r>
                      <a:r>
                        <a:rPr lang="en" sz="1450">
                          <a:latin typeface="Courier New"/>
                          <a:ea typeface="Courier New"/>
                          <a:cs typeface="Courier New"/>
                          <a:sym typeface="Courier New"/>
                        </a:rPr>
                        <a:t> </a:t>
                      </a:r>
                      <a:r>
                        <a:rPr lang="en" sz="1450">
                          <a:solidFill>
                            <a:srgbClr val="008000"/>
                          </a:solidFill>
                          <a:latin typeface="Courier New"/>
                          <a:ea typeface="Courier New"/>
                          <a:cs typeface="Courier New"/>
                          <a:sym typeface="Courier New"/>
                        </a:rPr>
                        <a:t>type</a:t>
                      </a:r>
                      <a:r>
                        <a:rPr lang="en" sz="1450">
                          <a:latin typeface="Courier New"/>
                          <a:ea typeface="Courier New"/>
                          <a:cs typeface="Courier New"/>
                          <a:sym typeface="Courier New"/>
                        </a:rPr>
                        <a:t>(x)</a:t>
                      </a:r>
                      <a:endParaRPr sz="18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marR="88900" lvl="0" indent="0" algn="l" rtl="0">
                        <a:lnSpc>
                          <a:spcPct val="142857"/>
                        </a:lnSpc>
                        <a:spcBef>
                          <a:spcPts val="0"/>
                        </a:spcBef>
                        <a:spcAft>
                          <a:spcPts val="0"/>
                        </a:spcAft>
                        <a:buNone/>
                      </a:pPr>
                      <a:r>
                        <a:rPr lang="en" sz="1450">
                          <a:latin typeface="Courier New"/>
                          <a:ea typeface="Courier New"/>
                          <a:cs typeface="Courier New"/>
                          <a:sym typeface="Courier New"/>
                        </a:rPr>
                        <a:t>3</a:t>
                      </a:r>
                      <a:endParaRPr sz="18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450">
                          <a:latin typeface="Courier New"/>
                          <a:ea typeface="Courier New"/>
                          <a:cs typeface="Courier New"/>
                          <a:sym typeface="Courier New"/>
                        </a:rPr>
                        <a:t> </a:t>
                      </a:r>
                      <a:r>
                        <a:rPr lang="en" sz="1450">
                          <a:solidFill>
                            <a:schemeClr val="dk2"/>
                          </a:solidFill>
                          <a:latin typeface="Courier New"/>
                          <a:ea typeface="Courier New"/>
                          <a:cs typeface="Courier New"/>
                          <a:sym typeface="Courier New"/>
                        </a:rPr>
                        <a:t>&lt;</a:t>
                      </a:r>
                      <a:r>
                        <a:rPr lang="en" sz="1450" b="1">
                          <a:solidFill>
                            <a:srgbClr val="008000"/>
                          </a:solidFill>
                          <a:latin typeface="Courier New"/>
                          <a:ea typeface="Courier New"/>
                          <a:cs typeface="Courier New"/>
                          <a:sym typeface="Courier New"/>
                        </a:rPr>
                        <a:t>class</a:t>
                      </a:r>
                      <a:r>
                        <a:rPr lang="en" sz="1450">
                          <a:latin typeface="Courier New"/>
                          <a:ea typeface="Courier New"/>
                          <a:cs typeface="Courier New"/>
                          <a:sym typeface="Courier New"/>
                        </a:rPr>
                        <a:t> '</a:t>
                      </a:r>
                      <a:r>
                        <a:rPr lang="en" sz="1450" b="1">
                          <a:solidFill>
                            <a:srgbClr val="0000FF"/>
                          </a:solidFill>
                          <a:latin typeface="Courier New"/>
                          <a:ea typeface="Courier New"/>
                          <a:cs typeface="Courier New"/>
                          <a:sym typeface="Courier New"/>
                        </a:rPr>
                        <a:t>int</a:t>
                      </a:r>
                      <a:r>
                        <a:rPr lang="en" sz="1450">
                          <a:solidFill>
                            <a:srgbClr val="BA2121"/>
                          </a:solidFill>
                          <a:latin typeface="Courier New"/>
                          <a:ea typeface="Courier New"/>
                          <a:cs typeface="Courier New"/>
                          <a:sym typeface="Courier New"/>
                        </a:rPr>
                        <a:t>'&gt;</a:t>
                      </a:r>
                      <a:endParaRPr sz="18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animEffect transition="in" filter="fade">
                                      <p:cBhvr>
                                        <p:cTn id="7" dur="1000"/>
                                        <p:tgtEl>
                                          <p:spTgt spid="1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0">
                                            <p:txEl>
                                              <p:pRg st="1" end="1"/>
                                            </p:txEl>
                                          </p:spTgt>
                                        </p:tgtEl>
                                        <p:attrNameLst>
                                          <p:attrName>style.visibility</p:attrName>
                                        </p:attrNameLst>
                                      </p:cBhvr>
                                      <p:to>
                                        <p:strVal val="visible"/>
                                      </p:to>
                                    </p:set>
                                    <p:animEffect transition="in" filter="fade">
                                      <p:cBhvr>
                                        <p:cTn id="12" dur="1000"/>
                                        <p:tgtEl>
                                          <p:spTgt spid="1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0">
                                            <p:txEl>
                                              <p:pRg st="2" end="2"/>
                                            </p:txEl>
                                          </p:spTgt>
                                        </p:tgtEl>
                                        <p:attrNameLst>
                                          <p:attrName>style.visibility</p:attrName>
                                        </p:attrNameLst>
                                      </p:cBhvr>
                                      <p:to>
                                        <p:strVal val="visible"/>
                                      </p:to>
                                    </p:set>
                                    <p:animEffect transition="in" filter="fade">
                                      <p:cBhvr>
                                        <p:cTn id="17" dur="1000"/>
                                        <p:tgtEl>
                                          <p:spTgt spid="1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0">
                                            <p:txEl>
                                              <p:pRg st="3" end="3"/>
                                            </p:txEl>
                                          </p:spTgt>
                                        </p:tgtEl>
                                        <p:attrNameLst>
                                          <p:attrName>style.visibility</p:attrName>
                                        </p:attrNameLst>
                                      </p:cBhvr>
                                      <p:to>
                                        <p:strVal val="visible"/>
                                      </p:to>
                                    </p:set>
                                    <p:animEffect transition="in" filter="fade">
                                      <p:cBhvr>
                                        <p:cTn id="22" dur="1000"/>
                                        <p:tgtEl>
                                          <p:spTgt spid="1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1"/>
                                        </p:tgtEl>
                                        <p:attrNameLst>
                                          <p:attrName>style.visibility</p:attrName>
                                        </p:attrNameLst>
                                      </p:cBhvr>
                                      <p:to>
                                        <p:strVal val="visible"/>
                                      </p:to>
                                    </p:set>
                                    <p:animEffect transition="in" filter="fade">
                                      <p:cBhvr>
                                        <p:cTn id="27" dur="12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String Operations</a:t>
            </a:r>
            <a:endParaRPr/>
          </a:p>
        </p:txBody>
      </p:sp>
      <p:sp>
        <p:nvSpPr>
          <p:cNvPr id="127" name="Google Shape;127;p25"/>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marR="0" lvl="0" indent="0" algn="l" rtl="0">
              <a:lnSpc>
                <a:spcPct val="200000"/>
              </a:lnSpc>
              <a:spcBef>
                <a:spcPts val="0"/>
              </a:spcBef>
              <a:spcAft>
                <a:spcPts val="0"/>
              </a:spcAft>
              <a:buNone/>
            </a:pPr>
            <a:r>
              <a:rPr lang="en" sz="1600" dirty="0">
                <a:solidFill>
                  <a:srgbClr val="333333"/>
                </a:solidFill>
                <a:highlight>
                  <a:srgbClr val="FFFFFF"/>
                </a:highlight>
                <a:latin typeface="Arial"/>
                <a:ea typeface="Arial"/>
                <a:cs typeface="Arial"/>
                <a:sym typeface="Arial"/>
              </a:rPr>
              <a:t>Strings in python are contiguous series of characters delimited by single or double quotes. Python </a:t>
            </a:r>
            <a:r>
              <a:rPr lang="en" sz="1600" b="1" dirty="0">
                <a:solidFill>
                  <a:srgbClr val="333333"/>
                </a:solidFill>
                <a:highlight>
                  <a:srgbClr val="FFFFFF"/>
                </a:highlight>
                <a:latin typeface="Arial"/>
                <a:ea typeface="Arial"/>
                <a:cs typeface="Arial"/>
                <a:sym typeface="Arial"/>
              </a:rPr>
              <a:t>doesn't </a:t>
            </a:r>
            <a:r>
              <a:rPr lang="en" sz="1600" dirty="0">
                <a:solidFill>
                  <a:srgbClr val="333333"/>
                </a:solidFill>
                <a:highlight>
                  <a:srgbClr val="FFFFFF"/>
                </a:highlight>
                <a:latin typeface="Arial"/>
                <a:ea typeface="Arial"/>
                <a:cs typeface="Arial"/>
                <a:sym typeface="Arial"/>
              </a:rPr>
              <a:t>have any separate data type for characters, so they are represented as a single character string.</a:t>
            </a:r>
            <a:endParaRPr sz="1600" dirty="0">
              <a:solidFill>
                <a:srgbClr val="333333"/>
              </a:solidFill>
              <a:highlight>
                <a:srgbClr val="FFFFFF"/>
              </a:highlight>
              <a:latin typeface="Arial"/>
              <a:ea typeface="Arial"/>
              <a:cs typeface="Arial"/>
              <a:sym typeface="Arial"/>
            </a:endParaRPr>
          </a:p>
          <a:p>
            <a:pPr marL="0" lvl="0" indent="0" algn="l" rtl="0">
              <a:spcBef>
                <a:spcPts val="1200"/>
              </a:spcBef>
              <a:spcAft>
                <a:spcPts val="0"/>
              </a:spcAft>
              <a:buNone/>
            </a:pPr>
            <a:endParaRPr sz="1100" dirty="0">
              <a:solidFill>
                <a:srgbClr val="000000"/>
              </a:solidFill>
              <a:latin typeface="Arial"/>
              <a:ea typeface="Arial"/>
              <a:cs typeface="Arial"/>
              <a:sym typeface="Arial"/>
            </a:endParaRPr>
          </a:p>
          <a:p>
            <a:pPr marL="0" lvl="0" indent="0" algn="l" rtl="0">
              <a:spcBef>
                <a:spcPts val="0"/>
              </a:spcBef>
              <a:spcAft>
                <a:spcPts val="12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
                                            <p:txEl>
                                              <p:pRg st="0" end="0"/>
                                            </p:txEl>
                                          </p:spTgt>
                                        </p:tgtEl>
                                        <p:attrNameLst>
                                          <p:attrName>style.visibility</p:attrName>
                                        </p:attrNameLst>
                                      </p:cBhvr>
                                      <p:to>
                                        <p:strVal val="visible"/>
                                      </p:to>
                                    </p:set>
                                    <p:animEffect transition="in" filter="fade">
                                      <p:cBhvr>
                                        <p:cTn id="7" dur="1000"/>
                                        <p:tgtEl>
                                          <p:spTgt spid="1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7">
                                            <p:txEl>
                                              <p:pRg st="1" end="1"/>
                                            </p:txEl>
                                          </p:spTgt>
                                        </p:tgtEl>
                                        <p:attrNameLst>
                                          <p:attrName>style.visibility</p:attrName>
                                        </p:attrNameLst>
                                      </p:cBhvr>
                                      <p:to>
                                        <p:strVal val="visible"/>
                                      </p:to>
                                    </p:set>
                                    <p:animEffect transition="in" filter="fade">
                                      <p:cBhvr>
                                        <p:cTn id="12" dur="1000"/>
                                        <p:tgtEl>
                                          <p:spTgt spid="1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7">
                                            <p:txEl>
                                              <p:pRg st="2" end="2"/>
                                            </p:txEl>
                                          </p:spTgt>
                                        </p:tgtEl>
                                        <p:attrNameLst>
                                          <p:attrName>style.visibility</p:attrName>
                                        </p:attrNameLst>
                                      </p:cBhvr>
                                      <p:to>
                                        <p:strVal val="visible"/>
                                      </p:to>
                                    </p:set>
                                    <p:animEffect transition="in" filter="fade">
                                      <p:cBhvr>
                                        <p:cTn id="17" dur="1000"/>
                                        <p:tgtEl>
                                          <p:spTgt spid="1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Creating strings #</a:t>
            </a:r>
            <a:endParaRPr/>
          </a:p>
          <a:p>
            <a:pPr marL="0" lvl="0" indent="0" algn="l" rtl="0">
              <a:spcBef>
                <a:spcPts val="0"/>
              </a:spcBef>
              <a:spcAft>
                <a:spcPts val="0"/>
              </a:spcAft>
              <a:buNone/>
            </a:pPr>
            <a:endParaRPr/>
          </a:p>
        </p:txBody>
      </p:sp>
      <p:sp>
        <p:nvSpPr>
          <p:cNvPr id="133" name="Google Shape;133;p26"/>
          <p:cNvSpPr txBox="1">
            <a:spLocks noGrp="1"/>
          </p:cNvSpPr>
          <p:nvPr>
            <p:ph type="body" idx="1"/>
          </p:nvPr>
        </p:nvSpPr>
        <p:spPr>
          <a:xfrm>
            <a:off x="161150" y="1228675"/>
            <a:ext cx="8671200" cy="3659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400">
                <a:solidFill>
                  <a:srgbClr val="333333"/>
                </a:solidFill>
                <a:highlight>
                  <a:srgbClr val="FFFFFF"/>
                </a:highlight>
                <a:latin typeface="Arial"/>
                <a:ea typeface="Arial"/>
                <a:cs typeface="Arial"/>
                <a:sym typeface="Arial"/>
              </a:rPr>
              <a:t>You can use the following syntax to create strings.</a:t>
            </a:r>
            <a:endParaRPr sz="1400">
              <a:solidFill>
                <a:srgbClr val="333333"/>
              </a:solidFill>
              <a:highlight>
                <a:srgbClr val="FFFFFF"/>
              </a:highlight>
              <a:latin typeface="Arial"/>
              <a:ea typeface="Arial"/>
              <a:cs typeface="Arial"/>
              <a:sym typeface="Arial"/>
            </a:endParaRPr>
          </a:p>
          <a:p>
            <a:pPr marL="0" lvl="0" indent="0" algn="l" rtl="0">
              <a:lnSpc>
                <a:spcPct val="115000"/>
              </a:lnSpc>
              <a:spcBef>
                <a:spcPts val="1800"/>
              </a:spcBef>
              <a:spcAft>
                <a:spcPts val="0"/>
              </a:spcAft>
              <a:buNone/>
            </a:pPr>
            <a:endParaRPr sz="110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a:p>
          <a:p>
            <a:pPr marL="0" lvl="0" indent="0" algn="l" rtl="0">
              <a:lnSpc>
                <a:spcPct val="115000"/>
              </a:lnSpc>
              <a:spcBef>
                <a:spcPts val="1200"/>
              </a:spcBef>
              <a:spcAft>
                <a:spcPts val="0"/>
              </a:spcAft>
              <a:buNone/>
            </a:pPr>
            <a:endParaRPr/>
          </a:p>
          <a:p>
            <a:pPr marL="0" lvl="0" indent="0" algn="l" rtl="0">
              <a:lnSpc>
                <a:spcPct val="115000"/>
              </a:lnSpc>
              <a:spcBef>
                <a:spcPts val="1200"/>
              </a:spcBef>
              <a:spcAft>
                <a:spcPts val="0"/>
              </a:spcAft>
              <a:buNone/>
            </a:pPr>
            <a:r>
              <a:rPr lang="en" sz="1400">
                <a:solidFill>
                  <a:srgbClr val="333333"/>
                </a:solidFill>
                <a:highlight>
                  <a:srgbClr val="FFFFFF"/>
                </a:highlight>
                <a:latin typeface="Arial"/>
                <a:ea typeface="Arial"/>
                <a:cs typeface="Arial"/>
                <a:sym typeface="Arial"/>
              </a:rPr>
              <a:t>You can </a:t>
            </a:r>
            <a:r>
              <a:rPr lang="en" sz="1400" b="1" u="sng">
                <a:solidFill>
                  <a:srgbClr val="333333"/>
                </a:solidFill>
                <a:highlight>
                  <a:srgbClr val="FFFFFF"/>
                </a:highlight>
                <a:latin typeface="Arial"/>
                <a:ea typeface="Arial"/>
                <a:cs typeface="Arial"/>
                <a:sym typeface="Arial"/>
              </a:rPr>
              <a:t>also </a:t>
            </a:r>
            <a:r>
              <a:rPr lang="en" sz="1400">
                <a:solidFill>
                  <a:srgbClr val="333333"/>
                </a:solidFill>
                <a:highlight>
                  <a:srgbClr val="FFFFFF"/>
                </a:highlight>
                <a:latin typeface="Arial"/>
                <a:ea typeface="Arial"/>
                <a:cs typeface="Arial"/>
                <a:sym typeface="Arial"/>
              </a:rPr>
              <a:t>use the following syntax to create strings.</a:t>
            </a:r>
            <a:endParaRPr sz="1400">
              <a:solidFill>
                <a:srgbClr val="333333"/>
              </a:solidFill>
              <a:highlight>
                <a:srgbClr val="FFFFFF"/>
              </a:highlight>
              <a:latin typeface="Arial"/>
              <a:ea typeface="Arial"/>
              <a:cs typeface="Arial"/>
              <a:sym typeface="Arial"/>
            </a:endParaRPr>
          </a:p>
          <a:p>
            <a:pPr marL="0" lvl="0" indent="0" algn="l" rtl="0">
              <a:lnSpc>
                <a:spcPct val="115000"/>
              </a:lnSpc>
              <a:spcBef>
                <a:spcPts val="1800"/>
              </a:spcBef>
              <a:spcAft>
                <a:spcPts val="0"/>
              </a:spcAft>
              <a:buNone/>
            </a:pPr>
            <a:endParaRPr sz="1100">
              <a:solidFill>
                <a:srgbClr val="000000"/>
              </a:solidFill>
              <a:latin typeface="Arial"/>
              <a:ea typeface="Arial"/>
              <a:cs typeface="Arial"/>
              <a:sym typeface="Arial"/>
            </a:endParaRPr>
          </a:p>
          <a:p>
            <a:pPr marL="0" lvl="0" indent="0" algn="l" rtl="0">
              <a:lnSpc>
                <a:spcPct val="115000"/>
              </a:lnSpc>
              <a:spcBef>
                <a:spcPts val="0"/>
              </a:spcBef>
              <a:spcAft>
                <a:spcPts val="1800"/>
              </a:spcAft>
              <a:buNone/>
            </a:pPr>
            <a:endParaRPr sz="1200">
              <a:solidFill>
                <a:srgbClr val="333333"/>
              </a:solidFill>
              <a:highlight>
                <a:srgbClr val="FFFFFF"/>
              </a:highlight>
              <a:latin typeface="Arial"/>
              <a:ea typeface="Arial"/>
              <a:cs typeface="Arial"/>
              <a:sym typeface="Arial"/>
            </a:endParaRPr>
          </a:p>
        </p:txBody>
      </p:sp>
      <p:graphicFrame>
        <p:nvGraphicFramePr>
          <p:cNvPr id="134" name="Google Shape;134;p26"/>
          <p:cNvGraphicFramePr/>
          <p:nvPr/>
        </p:nvGraphicFramePr>
        <p:xfrm>
          <a:off x="495875" y="1702300"/>
          <a:ext cx="4137575" cy="878145"/>
        </p:xfrm>
        <a:graphic>
          <a:graphicData uri="http://schemas.openxmlformats.org/drawingml/2006/table">
            <a:tbl>
              <a:tblPr>
                <a:noFill/>
                <a:tableStyleId>{5E4F21CF-A1CC-4679-8041-59B39813E6DE}</a:tableStyleId>
              </a:tblPr>
              <a:tblGrid>
                <a:gridCol w="382850">
                  <a:extLst>
                    <a:ext uri="{9D8B030D-6E8A-4147-A177-3AD203B41FA5}">
                      <a16:colId xmlns:a16="http://schemas.microsoft.com/office/drawing/2014/main" val="20000"/>
                    </a:ext>
                  </a:extLst>
                </a:gridCol>
                <a:gridCol w="3754725">
                  <a:extLst>
                    <a:ext uri="{9D8B030D-6E8A-4147-A177-3AD203B41FA5}">
                      <a16:colId xmlns:a16="http://schemas.microsoft.com/office/drawing/2014/main" val="20001"/>
                    </a:ext>
                  </a:extLst>
                </a:gridCol>
              </a:tblGrid>
              <a:tr h="403825">
                <a:tc>
                  <a:txBody>
                    <a:bodyPr/>
                    <a:lstStyle/>
                    <a:p>
                      <a:pPr marL="0" lvl="0" indent="0" algn="l" rtl="0">
                        <a:spcBef>
                          <a:spcPts val="0"/>
                        </a:spcBef>
                        <a:spcAft>
                          <a:spcPts val="0"/>
                        </a:spcAft>
                        <a:buNone/>
                      </a:pPr>
                      <a:r>
                        <a:rPr lang="en" sz="1450">
                          <a:latin typeface="Courier New"/>
                          <a:ea typeface="Courier New"/>
                          <a:cs typeface="Courier New"/>
                          <a:sym typeface="Courier New"/>
                        </a:rPr>
                        <a:t>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450">
                          <a:solidFill>
                            <a:schemeClr val="dk2"/>
                          </a:solidFill>
                          <a:latin typeface="Courier New"/>
                          <a:ea typeface="Courier New"/>
                          <a:cs typeface="Courier New"/>
                          <a:sym typeface="Courier New"/>
                        </a:rPr>
                        <a:t>&gt;&gt;&gt;</a:t>
                      </a:r>
                      <a:r>
                        <a:rPr lang="en" sz="1450">
                          <a:latin typeface="Courier New"/>
                          <a:ea typeface="Courier New"/>
                          <a:cs typeface="Courier New"/>
                          <a:sym typeface="Courier New"/>
                        </a:rPr>
                        <a:t> name </a:t>
                      </a:r>
                      <a:r>
                        <a:rPr lang="en" sz="1450">
                          <a:solidFill>
                            <a:schemeClr val="dk2"/>
                          </a:solidFill>
                          <a:latin typeface="Courier New"/>
                          <a:ea typeface="Courier New"/>
                          <a:cs typeface="Courier New"/>
                          <a:sym typeface="Courier New"/>
                        </a:rPr>
                        <a:t>=</a:t>
                      </a:r>
                      <a:r>
                        <a:rPr lang="en" sz="1450">
                          <a:latin typeface="Courier New"/>
                          <a:ea typeface="Courier New"/>
                          <a:cs typeface="Courier New"/>
                          <a:sym typeface="Courier New"/>
                        </a:rPr>
                        <a:t> </a:t>
                      </a:r>
                      <a:r>
                        <a:rPr lang="en" sz="1450">
                          <a:solidFill>
                            <a:srgbClr val="BA2121"/>
                          </a:solidFill>
                          <a:latin typeface="Courier New"/>
                          <a:ea typeface="Courier New"/>
                          <a:cs typeface="Courier New"/>
                          <a:sym typeface="Courier New"/>
                        </a:rPr>
                        <a:t>"tom"</a:t>
                      </a:r>
                      <a:r>
                        <a:rPr lang="en" sz="1450">
                          <a:latin typeface="Courier New"/>
                          <a:ea typeface="Courier New"/>
                          <a:cs typeface="Courier New"/>
                          <a:sym typeface="Courier New"/>
                        </a:rPr>
                        <a:t> </a:t>
                      </a:r>
                      <a:r>
                        <a:rPr lang="en" sz="1450" i="1">
                          <a:solidFill>
                            <a:srgbClr val="408080"/>
                          </a:solidFill>
                          <a:latin typeface="Courier New"/>
                          <a:ea typeface="Courier New"/>
                          <a:cs typeface="Courier New"/>
                          <a:sym typeface="Courier New"/>
                        </a:rPr>
                        <a:t># a string</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403825">
                <a:tc>
                  <a:txBody>
                    <a:bodyPr/>
                    <a:lstStyle/>
                    <a:p>
                      <a:pPr marL="0" marR="88900" lvl="0" indent="0" algn="l" rtl="0">
                        <a:lnSpc>
                          <a:spcPct val="142857"/>
                        </a:lnSpc>
                        <a:spcBef>
                          <a:spcPts val="0"/>
                        </a:spcBef>
                        <a:spcAft>
                          <a:spcPts val="0"/>
                        </a:spcAft>
                        <a:buNone/>
                      </a:pPr>
                      <a:r>
                        <a:rPr lang="en" sz="1450">
                          <a:latin typeface="Courier New"/>
                          <a:ea typeface="Courier New"/>
                          <a:cs typeface="Courier New"/>
                          <a:sym typeface="Courier New"/>
                        </a:rPr>
                        <a:t>2</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450">
                          <a:solidFill>
                            <a:schemeClr val="dk2"/>
                          </a:solidFill>
                          <a:latin typeface="Courier New"/>
                          <a:ea typeface="Courier New"/>
                          <a:cs typeface="Courier New"/>
                          <a:sym typeface="Courier New"/>
                        </a:rPr>
                        <a:t>&gt;&gt;&gt;</a:t>
                      </a:r>
                      <a:r>
                        <a:rPr lang="en" sz="1450">
                          <a:latin typeface="Courier New"/>
                          <a:ea typeface="Courier New"/>
                          <a:cs typeface="Courier New"/>
                          <a:sym typeface="Courier New"/>
                        </a:rPr>
                        <a:t> mychar </a:t>
                      </a:r>
                      <a:r>
                        <a:rPr lang="en" sz="1450">
                          <a:solidFill>
                            <a:schemeClr val="dk2"/>
                          </a:solidFill>
                          <a:latin typeface="Courier New"/>
                          <a:ea typeface="Courier New"/>
                          <a:cs typeface="Courier New"/>
                          <a:sym typeface="Courier New"/>
                        </a:rPr>
                        <a:t>=</a:t>
                      </a:r>
                      <a:r>
                        <a:rPr lang="en" sz="1450">
                          <a:latin typeface="Courier New"/>
                          <a:ea typeface="Courier New"/>
                          <a:cs typeface="Courier New"/>
                          <a:sym typeface="Courier New"/>
                        </a:rPr>
                        <a:t> </a:t>
                      </a:r>
                      <a:r>
                        <a:rPr lang="en" sz="1450">
                          <a:solidFill>
                            <a:srgbClr val="BA2121"/>
                          </a:solidFill>
                          <a:latin typeface="Courier New"/>
                          <a:ea typeface="Courier New"/>
                          <a:cs typeface="Courier New"/>
                          <a:sym typeface="Courier New"/>
                        </a:rPr>
                        <a:t>'a'</a:t>
                      </a:r>
                      <a:r>
                        <a:rPr lang="en" sz="1450">
                          <a:latin typeface="Courier New"/>
                          <a:ea typeface="Courier New"/>
                          <a:cs typeface="Courier New"/>
                          <a:sym typeface="Courier New"/>
                        </a:rPr>
                        <a:t> </a:t>
                      </a:r>
                      <a:r>
                        <a:rPr lang="en" sz="1450" i="1">
                          <a:solidFill>
                            <a:srgbClr val="408080"/>
                          </a:solidFill>
                          <a:latin typeface="Courier New"/>
                          <a:ea typeface="Courier New"/>
                          <a:cs typeface="Courier New"/>
                          <a:sym typeface="Courier New"/>
                        </a:rPr>
                        <a:t># a character</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35" name="Google Shape;135;p26"/>
          <p:cNvGraphicFramePr/>
          <p:nvPr/>
        </p:nvGraphicFramePr>
        <p:xfrm>
          <a:off x="516950" y="3452825"/>
          <a:ext cx="8125500" cy="1031781"/>
        </p:xfrm>
        <a:graphic>
          <a:graphicData uri="http://schemas.openxmlformats.org/drawingml/2006/table">
            <a:tbl>
              <a:tblPr>
                <a:noFill/>
                <a:tableStyleId>{5E4F21CF-A1CC-4679-8041-59B39813E6DE}</a:tableStyleId>
              </a:tblPr>
              <a:tblGrid>
                <a:gridCol w="382850">
                  <a:extLst>
                    <a:ext uri="{9D8B030D-6E8A-4147-A177-3AD203B41FA5}">
                      <a16:colId xmlns:a16="http://schemas.microsoft.com/office/drawing/2014/main" val="20000"/>
                    </a:ext>
                  </a:extLst>
                </a:gridCol>
                <a:gridCol w="7742650">
                  <a:extLst>
                    <a:ext uri="{9D8B030D-6E8A-4147-A177-3AD203B41FA5}">
                      <a16:colId xmlns:a16="http://schemas.microsoft.com/office/drawing/2014/main" val="20001"/>
                    </a:ext>
                  </a:extLst>
                </a:gridCol>
              </a:tblGrid>
              <a:tr h="477075">
                <a:tc>
                  <a:txBody>
                    <a:bodyPr/>
                    <a:lstStyle/>
                    <a:p>
                      <a:pPr marL="0" lvl="0" indent="0" algn="l" rtl="0">
                        <a:spcBef>
                          <a:spcPts val="0"/>
                        </a:spcBef>
                        <a:spcAft>
                          <a:spcPts val="0"/>
                        </a:spcAft>
                        <a:buNone/>
                      </a:pPr>
                      <a:r>
                        <a:rPr lang="en" sz="1850">
                          <a:latin typeface="Courier New"/>
                          <a:ea typeface="Courier New"/>
                          <a:cs typeface="Courier New"/>
                          <a:sym typeface="Courier New"/>
                        </a:rPr>
                        <a:t>1</a:t>
                      </a:r>
                      <a:endParaRPr sz="2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450">
                          <a:solidFill>
                            <a:schemeClr val="dk2"/>
                          </a:solidFill>
                          <a:latin typeface="Courier New"/>
                          <a:ea typeface="Courier New"/>
                          <a:cs typeface="Courier New"/>
                          <a:sym typeface="Courier New"/>
                        </a:rPr>
                        <a:t>&gt;&gt;&gt;</a:t>
                      </a:r>
                      <a:r>
                        <a:rPr lang="en" sz="1450">
                          <a:latin typeface="Courier New"/>
                          <a:ea typeface="Courier New"/>
                          <a:cs typeface="Courier New"/>
                          <a:sym typeface="Courier New"/>
                        </a:rPr>
                        <a:t> name1 </a:t>
                      </a:r>
                      <a:r>
                        <a:rPr lang="en" sz="1450">
                          <a:solidFill>
                            <a:schemeClr val="dk2"/>
                          </a:solidFill>
                          <a:latin typeface="Courier New"/>
                          <a:ea typeface="Courier New"/>
                          <a:cs typeface="Courier New"/>
                          <a:sym typeface="Courier New"/>
                        </a:rPr>
                        <a:t>=</a:t>
                      </a:r>
                      <a:r>
                        <a:rPr lang="en" sz="1450">
                          <a:latin typeface="Courier New"/>
                          <a:ea typeface="Courier New"/>
                          <a:cs typeface="Courier New"/>
                          <a:sym typeface="Courier New"/>
                        </a:rPr>
                        <a:t> </a:t>
                      </a:r>
                      <a:r>
                        <a:rPr lang="en" sz="1450">
                          <a:solidFill>
                            <a:srgbClr val="008000"/>
                          </a:solidFill>
                          <a:latin typeface="Courier New"/>
                          <a:ea typeface="Courier New"/>
                          <a:cs typeface="Courier New"/>
                          <a:sym typeface="Courier New"/>
                        </a:rPr>
                        <a:t>str</a:t>
                      </a:r>
                      <a:r>
                        <a:rPr lang="en" sz="1450">
                          <a:latin typeface="Courier New"/>
                          <a:ea typeface="Courier New"/>
                          <a:cs typeface="Courier New"/>
                          <a:sym typeface="Courier New"/>
                        </a:rPr>
                        <a:t>() </a:t>
                      </a:r>
                      <a:r>
                        <a:rPr lang="en" sz="1450" i="1">
                          <a:solidFill>
                            <a:srgbClr val="408080"/>
                          </a:solidFill>
                          <a:latin typeface="Courier New"/>
                          <a:ea typeface="Courier New"/>
                          <a:cs typeface="Courier New"/>
                          <a:sym typeface="Courier New"/>
                        </a:rPr>
                        <a:t># this will create an empty string object</a:t>
                      </a:r>
                      <a:endParaRPr sz="1850">
                        <a:solidFill>
                          <a:schemeClr val="dk2"/>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464800">
                <a:tc>
                  <a:txBody>
                    <a:bodyPr/>
                    <a:lstStyle/>
                    <a:p>
                      <a:pPr marL="0" marR="88900" lvl="0" indent="0" algn="l" rtl="0">
                        <a:lnSpc>
                          <a:spcPct val="142857"/>
                        </a:lnSpc>
                        <a:spcBef>
                          <a:spcPts val="0"/>
                        </a:spcBef>
                        <a:spcAft>
                          <a:spcPts val="0"/>
                        </a:spcAft>
                        <a:buNone/>
                      </a:pPr>
                      <a:r>
                        <a:rPr lang="en" sz="1850">
                          <a:latin typeface="Courier New"/>
                          <a:ea typeface="Courier New"/>
                          <a:cs typeface="Courier New"/>
                          <a:sym typeface="Courier New"/>
                        </a:rPr>
                        <a:t>2</a:t>
                      </a:r>
                      <a:endParaRPr sz="2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450">
                          <a:solidFill>
                            <a:schemeClr val="dk2"/>
                          </a:solidFill>
                          <a:latin typeface="Courier New"/>
                          <a:ea typeface="Courier New"/>
                          <a:cs typeface="Courier New"/>
                          <a:sym typeface="Courier New"/>
                        </a:rPr>
                        <a:t>&gt;&gt;&gt;</a:t>
                      </a:r>
                      <a:r>
                        <a:rPr lang="en" sz="1450">
                          <a:latin typeface="Courier New"/>
                          <a:ea typeface="Courier New"/>
                          <a:cs typeface="Courier New"/>
                          <a:sym typeface="Courier New"/>
                        </a:rPr>
                        <a:t> name2 </a:t>
                      </a:r>
                      <a:r>
                        <a:rPr lang="en" sz="1450">
                          <a:solidFill>
                            <a:schemeClr val="dk2"/>
                          </a:solidFill>
                          <a:latin typeface="Courier New"/>
                          <a:ea typeface="Courier New"/>
                          <a:cs typeface="Courier New"/>
                          <a:sym typeface="Courier New"/>
                        </a:rPr>
                        <a:t>=</a:t>
                      </a:r>
                      <a:r>
                        <a:rPr lang="en" sz="1450">
                          <a:latin typeface="Courier New"/>
                          <a:ea typeface="Courier New"/>
                          <a:cs typeface="Courier New"/>
                          <a:sym typeface="Courier New"/>
                        </a:rPr>
                        <a:t> </a:t>
                      </a:r>
                      <a:r>
                        <a:rPr lang="en" sz="1450">
                          <a:solidFill>
                            <a:srgbClr val="008000"/>
                          </a:solidFill>
                          <a:latin typeface="Courier New"/>
                          <a:ea typeface="Courier New"/>
                          <a:cs typeface="Courier New"/>
                          <a:sym typeface="Courier New"/>
                        </a:rPr>
                        <a:t>str</a:t>
                      </a:r>
                      <a:r>
                        <a:rPr lang="en" sz="1450">
                          <a:latin typeface="Courier New"/>
                          <a:ea typeface="Courier New"/>
                          <a:cs typeface="Courier New"/>
                          <a:sym typeface="Courier New"/>
                        </a:rPr>
                        <a:t>(</a:t>
                      </a:r>
                      <a:r>
                        <a:rPr lang="en" sz="1450">
                          <a:solidFill>
                            <a:srgbClr val="BA2121"/>
                          </a:solidFill>
                          <a:latin typeface="Courier New"/>
                          <a:ea typeface="Courier New"/>
                          <a:cs typeface="Courier New"/>
                          <a:sym typeface="Courier New"/>
                        </a:rPr>
                        <a:t>"newstring"</a:t>
                      </a:r>
                      <a:r>
                        <a:rPr lang="en" sz="1450">
                          <a:latin typeface="Courier New"/>
                          <a:ea typeface="Courier New"/>
                          <a:cs typeface="Courier New"/>
                          <a:sym typeface="Courier New"/>
                        </a:rPr>
                        <a:t>) </a:t>
                      </a:r>
                      <a:r>
                        <a:rPr lang="en" sz="1450" i="1">
                          <a:solidFill>
                            <a:srgbClr val="408080"/>
                          </a:solidFill>
                          <a:latin typeface="Courier New"/>
                          <a:ea typeface="Courier New"/>
                          <a:cs typeface="Courier New"/>
                          <a:sym typeface="Courier New"/>
                        </a:rPr>
                        <a:t># string object containing 'newstring'</a:t>
                      </a:r>
                      <a:endParaRPr sz="1850">
                        <a:solidFill>
                          <a:schemeClr val="dk2"/>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10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fade">
                                      <p:cBhvr>
                                        <p:cTn id="12" dur="1000"/>
                                        <p:tgtEl>
                                          <p:spTgt spid="1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3">
                                            <p:txEl>
                                              <p:pRg st="0" end="0"/>
                                            </p:txEl>
                                          </p:spTgt>
                                        </p:tgtEl>
                                        <p:attrNameLst>
                                          <p:attrName>style.visibility</p:attrName>
                                        </p:attrNameLst>
                                      </p:cBhvr>
                                      <p:to>
                                        <p:strVal val="visible"/>
                                      </p:to>
                                    </p:set>
                                    <p:animEffect transition="in" filter="fade">
                                      <p:cBhvr>
                                        <p:cTn id="17" dur="1000"/>
                                        <p:tgtEl>
                                          <p:spTgt spid="13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3">
                                            <p:txEl>
                                              <p:pRg st="1" end="1"/>
                                            </p:txEl>
                                          </p:spTgt>
                                        </p:tgtEl>
                                        <p:attrNameLst>
                                          <p:attrName>style.visibility</p:attrName>
                                        </p:attrNameLst>
                                      </p:cBhvr>
                                      <p:to>
                                        <p:strVal val="visible"/>
                                      </p:to>
                                    </p:set>
                                    <p:animEffect transition="in" filter="fade">
                                      <p:cBhvr>
                                        <p:cTn id="22" dur="1000"/>
                                        <p:tgtEl>
                                          <p:spTgt spid="13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3">
                                            <p:txEl>
                                              <p:pRg st="2" end="2"/>
                                            </p:txEl>
                                          </p:spTgt>
                                        </p:tgtEl>
                                        <p:attrNameLst>
                                          <p:attrName>style.visibility</p:attrName>
                                        </p:attrNameLst>
                                      </p:cBhvr>
                                      <p:to>
                                        <p:strVal val="visible"/>
                                      </p:to>
                                    </p:set>
                                    <p:animEffect transition="in" filter="fade">
                                      <p:cBhvr>
                                        <p:cTn id="27" dur="1000"/>
                                        <p:tgtEl>
                                          <p:spTgt spid="13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3">
                                            <p:txEl>
                                              <p:pRg st="3" end="3"/>
                                            </p:txEl>
                                          </p:spTgt>
                                        </p:tgtEl>
                                        <p:attrNameLst>
                                          <p:attrName>style.visibility</p:attrName>
                                        </p:attrNameLst>
                                      </p:cBhvr>
                                      <p:to>
                                        <p:strVal val="visible"/>
                                      </p:to>
                                    </p:set>
                                    <p:animEffect transition="in" filter="fade">
                                      <p:cBhvr>
                                        <p:cTn id="32" dur="1000"/>
                                        <p:tgtEl>
                                          <p:spTgt spid="13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3">
                                            <p:txEl>
                                              <p:pRg st="4" end="4"/>
                                            </p:txEl>
                                          </p:spTgt>
                                        </p:tgtEl>
                                        <p:attrNameLst>
                                          <p:attrName>style.visibility</p:attrName>
                                        </p:attrNameLst>
                                      </p:cBhvr>
                                      <p:to>
                                        <p:strVal val="visible"/>
                                      </p:to>
                                    </p:set>
                                    <p:animEffect transition="in" filter="fade">
                                      <p:cBhvr>
                                        <p:cTn id="37" dur="1000"/>
                                        <p:tgtEl>
                                          <p:spTgt spid="13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3">
                                            <p:txEl>
                                              <p:pRg st="5" end="5"/>
                                            </p:txEl>
                                          </p:spTgt>
                                        </p:tgtEl>
                                        <p:attrNameLst>
                                          <p:attrName>style.visibility</p:attrName>
                                        </p:attrNameLst>
                                      </p:cBhvr>
                                      <p:to>
                                        <p:strVal val="visible"/>
                                      </p:to>
                                    </p:set>
                                    <p:animEffect transition="in" filter="fade">
                                      <p:cBhvr>
                                        <p:cTn id="42" dur="1000"/>
                                        <p:tgtEl>
                                          <p:spTgt spid="13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3">
                                            <p:txEl>
                                              <p:pRg st="6" end="6"/>
                                            </p:txEl>
                                          </p:spTgt>
                                        </p:tgtEl>
                                        <p:attrNameLst>
                                          <p:attrName>style.visibility</p:attrName>
                                        </p:attrNameLst>
                                      </p:cBhvr>
                                      <p:to>
                                        <p:strVal val="visible"/>
                                      </p:to>
                                    </p:set>
                                    <p:animEffect transition="in" filter="fade">
                                      <p:cBhvr>
                                        <p:cTn id="47" dur="1000"/>
                                        <p:tgtEl>
                                          <p:spTgt spid="13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35"/>
                                        </p:tgtEl>
                                        <p:attrNameLst>
                                          <p:attrName>style.visibility</p:attrName>
                                        </p:attrNameLst>
                                      </p:cBhvr>
                                      <p:to>
                                        <p:strVal val="visible"/>
                                      </p:to>
                                    </p:set>
                                    <p:animEffect transition="in" filter="fade">
                                      <p:cBhvr>
                                        <p:cTn id="52" dur="10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1"/>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Operations on string #</a:t>
            </a:r>
            <a:endParaRPr/>
          </a:p>
          <a:p>
            <a:pPr marL="0" lvl="0" indent="0" algn="l" rtl="0">
              <a:spcBef>
                <a:spcPts val="0"/>
              </a:spcBef>
              <a:spcAft>
                <a:spcPts val="0"/>
              </a:spcAft>
              <a:buNone/>
            </a:pPr>
            <a:endParaRPr/>
          </a:p>
        </p:txBody>
      </p:sp>
      <p:sp>
        <p:nvSpPr>
          <p:cNvPr id="168" name="Google Shape;168;p31"/>
          <p:cNvSpPr txBox="1">
            <a:spLocks noGrp="1"/>
          </p:cNvSpPr>
          <p:nvPr>
            <p:ph type="body" idx="1"/>
          </p:nvPr>
        </p:nvSpPr>
        <p:spPr>
          <a:xfrm>
            <a:off x="172525" y="1035175"/>
            <a:ext cx="8659800" cy="384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333333"/>
                </a:solidFill>
                <a:highlight>
                  <a:srgbClr val="FFFFFF"/>
                </a:highlight>
                <a:latin typeface="Arial"/>
                <a:ea typeface="Arial"/>
                <a:cs typeface="Arial"/>
                <a:sym typeface="Arial"/>
              </a:rPr>
              <a:t>String index starts from </a:t>
            </a:r>
            <a:r>
              <a:rPr lang="en" sz="1400" b="1">
                <a:solidFill>
                  <a:srgbClr val="FF0000"/>
                </a:solidFill>
                <a:latin typeface="Courier New"/>
                <a:ea typeface="Courier New"/>
                <a:cs typeface="Courier New"/>
                <a:sym typeface="Courier New"/>
              </a:rPr>
              <a:t>0</a:t>
            </a:r>
            <a:r>
              <a:rPr lang="en" sz="1400">
                <a:solidFill>
                  <a:srgbClr val="333333"/>
                </a:solidFill>
                <a:highlight>
                  <a:srgbClr val="FFFFFF"/>
                </a:highlight>
                <a:latin typeface="Arial"/>
                <a:ea typeface="Arial"/>
                <a:cs typeface="Arial"/>
                <a:sym typeface="Arial"/>
              </a:rPr>
              <a:t>, so to access the first character in the string type:</a:t>
            </a:r>
            <a:endParaRPr sz="1400">
              <a:solidFill>
                <a:srgbClr val="333333"/>
              </a:solidFill>
              <a:highlight>
                <a:srgbClr val="FFFFFF"/>
              </a:highlight>
              <a:latin typeface="Arial"/>
              <a:ea typeface="Arial"/>
              <a:cs typeface="Arial"/>
              <a:sym typeface="Arial"/>
            </a:endParaRPr>
          </a:p>
          <a:p>
            <a:pPr marL="0" lvl="0" indent="0" algn="l" rtl="0">
              <a:spcBef>
                <a:spcPts val="1800"/>
              </a:spcBef>
              <a:spcAft>
                <a:spcPts val="0"/>
              </a:spcAft>
              <a:buNone/>
            </a:pPr>
            <a:r>
              <a:rPr lang="en" sz="1400">
                <a:latin typeface="Courier New"/>
                <a:ea typeface="Courier New"/>
                <a:cs typeface="Courier New"/>
                <a:sym typeface="Courier New"/>
              </a:rPr>
              <a:t>&gt;&gt;&gt;</a:t>
            </a:r>
            <a:r>
              <a:rPr lang="en" sz="1400">
                <a:solidFill>
                  <a:srgbClr val="333333"/>
                </a:solidFill>
                <a:latin typeface="Courier New"/>
                <a:ea typeface="Courier New"/>
                <a:cs typeface="Courier New"/>
                <a:sym typeface="Courier New"/>
              </a:rPr>
              <a:t> name[</a:t>
            </a:r>
            <a:r>
              <a:rPr lang="en" sz="1400">
                <a:latin typeface="Courier New"/>
                <a:ea typeface="Courier New"/>
                <a:cs typeface="Courier New"/>
                <a:sym typeface="Courier New"/>
              </a:rPr>
              <a:t>0</a:t>
            </a:r>
            <a:r>
              <a:rPr lang="en" sz="1400">
                <a:solidFill>
                  <a:srgbClr val="333333"/>
                </a:solidFill>
                <a:latin typeface="Courier New"/>
                <a:ea typeface="Courier New"/>
                <a:cs typeface="Courier New"/>
                <a:sym typeface="Courier New"/>
              </a:rPr>
              <a:t>] </a:t>
            </a:r>
            <a:r>
              <a:rPr lang="en" sz="1400" i="1">
                <a:solidFill>
                  <a:srgbClr val="408080"/>
                </a:solidFill>
                <a:latin typeface="Courier New"/>
                <a:ea typeface="Courier New"/>
                <a:cs typeface="Courier New"/>
                <a:sym typeface="Courier New"/>
              </a:rPr>
              <a:t>#</a:t>
            </a:r>
            <a:endParaRPr sz="1400" i="1">
              <a:solidFill>
                <a:srgbClr val="408080"/>
              </a:solidFill>
              <a:latin typeface="Courier New"/>
              <a:ea typeface="Courier New"/>
              <a:cs typeface="Courier New"/>
              <a:sym typeface="Courier New"/>
            </a:endParaRPr>
          </a:p>
          <a:p>
            <a:pPr marL="0" lvl="0" indent="0" algn="l" rtl="0">
              <a:spcBef>
                <a:spcPts val="1800"/>
              </a:spcBef>
              <a:spcAft>
                <a:spcPts val="0"/>
              </a:spcAft>
              <a:buNone/>
            </a:pPr>
            <a:endParaRPr sz="1400" i="1">
              <a:solidFill>
                <a:srgbClr val="408080"/>
              </a:solidFill>
              <a:latin typeface="Courier New"/>
              <a:ea typeface="Courier New"/>
              <a:cs typeface="Courier New"/>
              <a:sym typeface="Courier New"/>
            </a:endParaRPr>
          </a:p>
          <a:p>
            <a:pPr marL="0" lvl="0" indent="0" algn="l" rtl="0">
              <a:spcBef>
                <a:spcPts val="1800"/>
              </a:spcBef>
              <a:spcAft>
                <a:spcPts val="0"/>
              </a:spcAft>
              <a:buNone/>
            </a:pPr>
            <a:endParaRPr sz="1400" i="1">
              <a:solidFill>
                <a:srgbClr val="408080"/>
              </a:solidFill>
              <a:latin typeface="Courier New"/>
              <a:ea typeface="Courier New"/>
              <a:cs typeface="Courier New"/>
              <a:sym typeface="Courier New"/>
            </a:endParaRPr>
          </a:p>
          <a:p>
            <a:pPr marL="88900" marR="88900" lvl="0" indent="0" algn="l" rtl="0">
              <a:lnSpc>
                <a:spcPct val="142857"/>
              </a:lnSpc>
              <a:spcBef>
                <a:spcPts val="1800"/>
              </a:spcBef>
              <a:spcAft>
                <a:spcPts val="0"/>
              </a:spcAft>
              <a:buNone/>
            </a:pPr>
            <a:endParaRPr sz="1400">
              <a:solidFill>
                <a:srgbClr val="333333"/>
              </a:solidFill>
              <a:latin typeface="Courier New"/>
              <a:ea typeface="Courier New"/>
              <a:cs typeface="Courier New"/>
              <a:sym typeface="Courier New"/>
            </a:endParaRPr>
          </a:p>
          <a:p>
            <a:pPr marL="0" lvl="0" indent="0" algn="l" rtl="0">
              <a:spcBef>
                <a:spcPts val="0"/>
              </a:spcBef>
              <a:spcAft>
                <a:spcPts val="0"/>
              </a:spcAft>
              <a:buNone/>
            </a:pPr>
            <a:endParaRPr sz="1400" i="1">
              <a:solidFill>
                <a:srgbClr val="408080"/>
              </a:solidFill>
              <a:latin typeface="Arial"/>
              <a:ea typeface="Arial"/>
              <a:cs typeface="Arial"/>
              <a:sym typeface="Arial"/>
            </a:endParaRPr>
          </a:p>
          <a:p>
            <a:pPr marL="0" lvl="0" indent="0" algn="l" rtl="0">
              <a:spcBef>
                <a:spcPts val="0"/>
              </a:spcBef>
              <a:spcAft>
                <a:spcPts val="0"/>
              </a:spcAft>
              <a:buNone/>
            </a:pPr>
            <a:r>
              <a:rPr lang="en" sz="1400" b="1">
                <a:solidFill>
                  <a:srgbClr val="333333"/>
                </a:solidFill>
                <a:highlight>
                  <a:srgbClr val="FFFFFF"/>
                </a:highlight>
                <a:latin typeface="Arial"/>
                <a:ea typeface="Arial"/>
                <a:cs typeface="Arial"/>
                <a:sym typeface="Arial"/>
              </a:rPr>
              <a:t>What would be the output?!</a:t>
            </a:r>
            <a:endParaRPr sz="1400" b="1">
              <a:solidFill>
                <a:srgbClr val="333333"/>
              </a:solidFill>
              <a:highlight>
                <a:srgbClr val="FFFFFF"/>
              </a:highlight>
              <a:latin typeface="Arial"/>
              <a:ea typeface="Arial"/>
              <a:cs typeface="Arial"/>
              <a:sym typeface="Arial"/>
            </a:endParaRPr>
          </a:p>
          <a:p>
            <a:pPr marL="0" lvl="0" indent="0" algn="l" rtl="0">
              <a:spcBef>
                <a:spcPts val="1800"/>
              </a:spcBef>
              <a:spcAft>
                <a:spcPts val="0"/>
              </a:spcAft>
              <a:buNone/>
            </a:pPr>
            <a:r>
              <a:rPr lang="en" sz="1400" b="1">
                <a:solidFill>
                  <a:srgbClr val="333333"/>
                </a:solidFill>
                <a:highlight>
                  <a:srgbClr val="FFFFFF"/>
                </a:highlight>
                <a:latin typeface="Arial"/>
                <a:ea typeface="Arial"/>
                <a:cs typeface="Arial"/>
                <a:sym typeface="Arial"/>
              </a:rPr>
              <a:t>T</a:t>
            </a:r>
            <a:endParaRPr sz="1400" b="1">
              <a:solidFill>
                <a:srgbClr val="333333"/>
              </a:solidFill>
              <a:highlight>
                <a:srgbClr val="FFFFFF"/>
              </a:highlight>
              <a:latin typeface="Arial"/>
              <a:ea typeface="Arial"/>
              <a:cs typeface="Arial"/>
              <a:sym typeface="Arial"/>
            </a:endParaRPr>
          </a:p>
          <a:p>
            <a:pPr marL="0" lvl="0" indent="0" algn="l" rtl="0">
              <a:spcBef>
                <a:spcPts val="1800"/>
              </a:spcBef>
              <a:spcAft>
                <a:spcPts val="0"/>
              </a:spcAft>
              <a:buNone/>
            </a:pPr>
            <a:r>
              <a:rPr lang="en" sz="1400" b="1">
                <a:solidFill>
                  <a:srgbClr val="333333"/>
                </a:solidFill>
                <a:highlight>
                  <a:srgbClr val="FFFFFF"/>
                </a:highlight>
                <a:latin typeface="Arial"/>
                <a:ea typeface="Arial"/>
                <a:cs typeface="Arial"/>
                <a:sym typeface="Arial"/>
              </a:rPr>
              <a:t>O</a:t>
            </a:r>
            <a:endParaRPr sz="1400" b="1">
              <a:solidFill>
                <a:srgbClr val="333333"/>
              </a:solidFill>
              <a:highlight>
                <a:srgbClr val="FFFFFF"/>
              </a:highlight>
              <a:latin typeface="Arial"/>
              <a:ea typeface="Arial"/>
              <a:cs typeface="Arial"/>
              <a:sym typeface="Arial"/>
            </a:endParaRPr>
          </a:p>
          <a:p>
            <a:pPr marL="0" lvl="0" indent="0" algn="l" rtl="0">
              <a:spcBef>
                <a:spcPts val="1800"/>
              </a:spcBef>
              <a:spcAft>
                <a:spcPts val="0"/>
              </a:spcAft>
              <a:buNone/>
            </a:pPr>
            <a:endParaRPr sz="1400" b="1">
              <a:solidFill>
                <a:srgbClr val="333333"/>
              </a:solidFill>
              <a:highlight>
                <a:srgbClr val="FFFFFF"/>
              </a:highlight>
              <a:latin typeface="Arial"/>
              <a:ea typeface="Arial"/>
              <a:cs typeface="Arial"/>
              <a:sym typeface="Arial"/>
            </a:endParaRPr>
          </a:p>
          <a:p>
            <a:pPr marL="0" lvl="0" indent="0" algn="l" rtl="0">
              <a:spcBef>
                <a:spcPts val="1800"/>
              </a:spcBef>
              <a:spcAft>
                <a:spcPts val="0"/>
              </a:spcAft>
              <a:buNone/>
            </a:pPr>
            <a:endParaRPr sz="1400" b="1">
              <a:solidFill>
                <a:srgbClr val="333333"/>
              </a:solidFill>
              <a:highlight>
                <a:srgbClr val="FFFFFF"/>
              </a:highlight>
              <a:latin typeface="Arial"/>
              <a:ea typeface="Arial"/>
              <a:cs typeface="Arial"/>
              <a:sym typeface="Arial"/>
            </a:endParaRPr>
          </a:p>
          <a:p>
            <a:pPr marL="0" lvl="0" indent="0" algn="l" rtl="0">
              <a:spcBef>
                <a:spcPts val="1800"/>
              </a:spcBef>
              <a:spcAft>
                <a:spcPts val="0"/>
              </a:spcAft>
              <a:buNone/>
            </a:pPr>
            <a:endParaRPr sz="1400">
              <a:solidFill>
                <a:srgbClr val="000000"/>
              </a:solidFill>
              <a:latin typeface="Arial"/>
              <a:ea typeface="Arial"/>
              <a:cs typeface="Arial"/>
              <a:sym typeface="Arial"/>
            </a:endParaRPr>
          </a:p>
          <a:p>
            <a:pPr marL="0" lvl="0" indent="0" algn="l" rtl="0">
              <a:spcBef>
                <a:spcPts val="0"/>
              </a:spcBef>
              <a:spcAft>
                <a:spcPts val="1200"/>
              </a:spcAft>
              <a:buNone/>
            </a:pPr>
            <a:endParaRPr sz="1400"/>
          </a:p>
        </p:txBody>
      </p:sp>
      <p:graphicFrame>
        <p:nvGraphicFramePr>
          <p:cNvPr id="169" name="Google Shape;169;p31"/>
          <p:cNvGraphicFramePr/>
          <p:nvPr/>
        </p:nvGraphicFramePr>
        <p:xfrm>
          <a:off x="723775" y="2113018"/>
          <a:ext cx="2608275" cy="1188630"/>
        </p:xfrm>
        <a:graphic>
          <a:graphicData uri="http://schemas.openxmlformats.org/drawingml/2006/table">
            <a:tbl>
              <a:tblPr>
                <a:noFill/>
                <a:tableStyleId>{5E4F21CF-A1CC-4679-8041-59B39813E6DE}</a:tableStyleId>
              </a:tblPr>
              <a:tblGrid>
                <a:gridCol w="382850">
                  <a:extLst>
                    <a:ext uri="{9D8B030D-6E8A-4147-A177-3AD203B41FA5}">
                      <a16:colId xmlns:a16="http://schemas.microsoft.com/office/drawing/2014/main" val="20000"/>
                    </a:ext>
                  </a:extLst>
                </a:gridCol>
                <a:gridCol w="2225425">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1</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a:t>name = "tom"</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2</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a:t>print(name[0])</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3</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a:t>print(name[1])</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animEffect transition="in" filter="fade">
                                      <p:cBhvr>
                                        <p:cTn id="7" dur="1000"/>
                                        <p:tgtEl>
                                          <p:spTgt spid="1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8">
                                            <p:txEl>
                                              <p:pRg st="1" end="1"/>
                                            </p:txEl>
                                          </p:spTgt>
                                        </p:tgtEl>
                                        <p:attrNameLst>
                                          <p:attrName>style.visibility</p:attrName>
                                        </p:attrNameLst>
                                      </p:cBhvr>
                                      <p:to>
                                        <p:strVal val="visible"/>
                                      </p:to>
                                    </p:set>
                                    <p:animEffect transition="in" filter="fade">
                                      <p:cBhvr>
                                        <p:cTn id="12" dur="1000"/>
                                        <p:tgtEl>
                                          <p:spTgt spid="1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8">
                                            <p:txEl>
                                              <p:pRg st="2" end="2"/>
                                            </p:txEl>
                                          </p:spTgt>
                                        </p:tgtEl>
                                        <p:attrNameLst>
                                          <p:attrName>style.visibility</p:attrName>
                                        </p:attrNameLst>
                                      </p:cBhvr>
                                      <p:to>
                                        <p:strVal val="visible"/>
                                      </p:to>
                                    </p:set>
                                    <p:animEffect transition="in" filter="fade">
                                      <p:cBhvr>
                                        <p:cTn id="17" dur="1000"/>
                                        <p:tgtEl>
                                          <p:spTgt spid="1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8">
                                            <p:txEl>
                                              <p:pRg st="3" end="3"/>
                                            </p:txEl>
                                          </p:spTgt>
                                        </p:tgtEl>
                                        <p:attrNameLst>
                                          <p:attrName>style.visibility</p:attrName>
                                        </p:attrNameLst>
                                      </p:cBhvr>
                                      <p:to>
                                        <p:strVal val="visible"/>
                                      </p:to>
                                    </p:set>
                                    <p:animEffect transition="in" filter="fade">
                                      <p:cBhvr>
                                        <p:cTn id="22" dur="1000"/>
                                        <p:tgtEl>
                                          <p:spTgt spid="16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8">
                                            <p:txEl>
                                              <p:pRg st="4" end="4"/>
                                            </p:txEl>
                                          </p:spTgt>
                                        </p:tgtEl>
                                        <p:attrNameLst>
                                          <p:attrName>style.visibility</p:attrName>
                                        </p:attrNameLst>
                                      </p:cBhvr>
                                      <p:to>
                                        <p:strVal val="visible"/>
                                      </p:to>
                                    </p:set>
                                    <p:animEffect transition="in" filter="fade">
                                      <p:cBhvr>
                                        <p:cTn id="27" dur="1000"/>
                                        <p:tgtEl>
                                          <p:spTgt spid="16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8">
                                            <p:txEl>
                                              <p:pRg st="5" end="5"/>
                                            </p:txEl>
                                          </p:spTgt>
                                        </p:tgtEl>
                                        <p:attrNameLst>
                                          <p:attrName>style.visibility</p:attrName>
                                        </p:attrNameLst>
                                      </p:cBhvr>
                                      <p:to>
                                        <p:strVal val="visible"/>
                                      </p:to>
                                    </p:set>
                                    <p:animEffect transition="in" filter="fade">
                                      <p:cBhvr>
                                        <p:cTn id="32" dur="1000"/>
                                        <p:tgtEl>
                                          <p:spTgt spid="16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8">
                                            <p:txEl>
                                              <p:pRg st="6" end="6"/>
                                            </p:txEl>
                                          </p:spTgt>
                                        </p:tgtEl>
                                        <p:attrNameLst>
                                          <p:attrName>style.visibility</p:attrName>
                                        </p:attrNameLst>
                                      </p:cBhvr>
                                      <p:to>
                                        <p:strVal val="visible"/>
                                      </p:to>
                                    </p:set>
                                    <p:animEffect transition="in" filter="fade">
                                      <p:cBhvr>
                                        <p:cTn id="37" dur="1000"/>
                                        <p:tgtEl>
                                          <p:spTgt spid="16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8">
                                            <p:txEl>
                                              <p:pRg st="7" end="7"/>
                                            </p:txEl>
                                          </p:spTgt>
                                        </p:tgtEl>
                                        <p:attrNameLst>
                                          <p:attrName>style.visibility</p:attrName>
                                        </p:attrNameLst>
                                      </p:cBhvr>
                                      <p:to>
                                        <p:strVal val="visible"/>
                                      </p:to>
                                    </p:set>
                                    <p:animEffect transition="in" filter="fade">
                                      <p:cBhvr>
                                        <p:cTn id="42" dur="1000"/>
                                        <p:tgtEl>
                                          <p:spTgt spid="16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8">
                                            <p:txEl>
                                              <p:pRg st="8" end="8"/>
                                            </p:txEl>
                                          </p:spTgt>
                                        </p:tgtEl>
                                        <p:attrNameLst>
                                          <p:attrName>style.visibility</p:attrName>
                                        </p:attrNameLst>
                                      </p:cBhvr>
                                      <p:to>
                                        <p:strVal val="visible"/>
                                      </p:to>
                                    </p:set>
                                    <p:animEffect transition="in" filter="fade">
                                      <p:cBhvr>
                                        <p:cTn id="47" dur="1000"/>
                                        <p:tgtEl>
                                          <p:spTgt spid="16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8">
                                            <p:txEl>
                                              <p:pRg st="9" end="9"/>
                                            </p:txEl>
                                          </p:spTgt>
                                        </p:tgtEl>
                                        <p:attrNameLst>
                                          <p:attrName>style.visibility</p:attrName>
                                        </p:attrNameLst>
                                      </p:cBhvr>
                                      <p:to>
                                        <p:strVal val="visible"/>
                                      </p:to>
                                    </p:set>
                                    <p:animEffect transition="in" filter="fade">
                                      <p:cBhvr>
                                        <p:cTn id="52" dur="1000"/>
                                        <p:tgtEl>
                                          <p:spTgt spid="16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68">
                                            <p:txEl>
                                              <p:pRg st="10" end="10"/>
                                            </p:txEl>
                                          </p:spTgt>
                                        </p:tgtEl>
                                        <p:attrNameLst>
                                          <p:attrName>style.visibility</p:attrName>
                                        </p:attrNameLst>
                                      </p:cBhvr>
                                      <p:to>
                                        <p:strVal val="visible"/>
                                      </p:to>
                                    </p:set>
                                    <p:animEffect transition="in" filter="fade">
                                      <p:cBhvr>
                                        <p:cTn id="57" dur="1000"/>
                                        <p:tgtEl>
                                          <p:spTgt spid="168">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68">
                                            <p:txEl>
                                              <p:pRg st="11" end="11"/>
                                            </p:txEl>
                                          </p:spTgt>
                                        </p:tgtEl>
                                        <p:attrNameLst>
                                          <p:attrName>style.visibility</p:attrName>
                                        </p:attrNameLst>
                                      </p:cBhvr>
                                      <p:to>
                                        <p:strVal val="visible"/>
                                      </p:to>
                                    </p:set>
                                    <p:animEffect transition="in" filter="fade">
                                      <p:cBhvr>
                                        <p:cTn id="62" dur="1000"/>
                                        <p:tgtEl>
                                          <p:spTgt spid="168">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68">
                                            <p:txEl>
                                              <p:pRg st="12" end="12"/>
                                            </p:txEl>
                                          </p:spTgt>
                                        </p:tgtEl>
                                        <p:attrNameLst>
                                          <p:attrName>style.visibility</p:attrName>
                                        </p:attrNameLst>
                                      </p:cBhvr>
                                      <p:to>
                                        <p:strVal val="visible"/>
                                      </p:to>
                                    </p:set>
                                    <p:animEffect transition="in" filter="fade">
                                      <p:cBhvr>
                                        <p:cTn id="67" dur="1000"/>
                                        <p:tgtEl>
                                          <p:spTgt spid="16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Operations on string # Cont..</a:t>
            </a:r>
            <a:endParaRPr/>
          </a:p>
          <a:p>
            <a:pPr marL="0" lvl="0" indent="0" algn="l" rtl="0">
              <a:spcBef>
                <a:spcPts val="0"/>
              </a:spcBef>
              <a:spcAft>
                <a:spcPts val="0"/>
              </a:spcAft>
              <a:buNone/>
            </a:pPr>
            <a:endParaRPr/>
          </a:p>
        </p:txBody>
      </p:sp>
      <p:sp>
        <p:nvSpPr>
          <p:cNvPr id="175" name="Google Shape;175;p32"/>
          <p:cNvSpPr txBox="1">
            <a:spLocks noGrp="1"/>
          </p:cNvSpPr>
          <p:nvPr>
            <p:ph type="body" idx="1"/>
          </p:nvPr>
        </p:nvSpPr>
        <p:spPr>
          <a:xfrm>
            <a:off x="159300" y="1304875"/>
            <a:ext cx="8673000" cy="3575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rgbClr val="333333"/>
                </a:solidFill>
                <a:highlight>
                  <a:srgbClr val="FFFFFF"/>
                </a:highlight>
                <a:latin typeface="Arial"/>
                <a:ea typeface="Arial"/>
                <a:cs typeface="Arial"/>
                <a:sym typeface="Arial"/>
              </a:rPr>
              <a:t>The </a:t>
            </a:r>
            <a:r>
              <a:rPr lang="en" sz="1400" b="1">
                <a:solidFill>
                  <a:srgbClr val="FF0000"/>
                </a:solidFill>
                <a:highlight>
                  <a:srgbClr val="F9F2F4"/>
                </a:highlight>
                <a:latin typeface="Courier New"/>
                <a:ea typeface="Courier New"/>
                <a:cs typeface="Courier New"/>
                <a:sym typeface="Courier New"/>
              </a:rPr>
              <a:t>+</a:t>
            </a:r>
            <a:r>
              <a:rPr lang="en" sz="1400" b="1">
                <a:solidFill>
                  <a:srgbClr val="FF0000"/>
                </a:solidFill>
                <a:highlight>
                  <a:srgbClr val="FFFFFF"/>
                </a:highlight>
                <a:latin typeface="Arial"/>
                <a:ea typeface="Arial"/>
                <a:cs typeface="Arial"/>
                <a:sym typeface="Arial"/>
              </a:rPr>
              <a:t> </a:t>
            </a:r>
            <a:r>
              <a:rPr lang="en" sz="1400">
                <a:solidFill>
                  <a:srgbClr val="333333"/>
                </a:solidFill>
                <a:highlight>
                  <a:srgbClr val="FFFFFF"/>
                </a:highlight>
                <a:latin typeface="Arial"/>
                <a:ea typeface="Arial"/>
                <a:cs typeface="Arial"/>
                <a:sym typeface="Arial"/>
              </a:rPr>
              <a:t>operator is used to concatenate string and </a:t>
            </a:r>
            <a:r>
              <a:rPr lang="en" sz="1400" b="1">
                <a:solidFill>
                  <a:srgbClr val="FF0000"/>
                </a:solidFill>
                <a:highlight>
                  <a:srgbClr val="F9F2F4"/>
                </a:highlight>
                <a:latin typeface="Courier New"/>
                <a:ea typeface="Courier New"/>
                <a:cs typeface="Courier New"/>
                <a:sym typeface="Courier New"/>
              </a:rPr>
              <a:t>*</a:t>
            </a:r>
            <a:r>
              <a:rPr lang="en" sz="1400">
                <a:solidFill>
                  <a:srgbClr val="333333"/>
                </a:solidFill>
                <a:highlight>
                  <a:srgbClr val="FFFFFF"/>
                </a:highlight>
                <a:latin typeface="Arial"/>
                <a:ea typeface="Arial"/>
                <a:cs typeface="Arial"/>
                <a:sym typeface="Arial"/>
              </a:rPr>
              <a:t> operator is a repetition operator for string.</a:t>
            </a:r>
            <a:endParaRPr sz="1400">
              <a:solidFill>
                <a:srgbClr val="333333"/>
              </a:solidFill>
              <a:highlight>
                <a:srgbClr val="FFFFFF"/>
              </a:highlight>
              <a:latin typeface="Arial"/>
              <a:ea typeface="Arial"/>
              <a:cs typeface="Arial"/>
              <a:sym typeface="Arial"/>
            </a:endParaRPr>
          </a:p>
          <a:p>
            <a:pPr marL="0" lvl="0" indent="0" algn="l" rtl="0">
              <a:spcBef>
                <a:spcPts val="1800"/>
              </a:spcBef>
              <a:spcAft>
                <a:spcPts val="0"/>
              </a:spcAft>
              <a:buNone/>
            </a:pPr>
            <a:endParaRPr sz="1400">
              <a:solidFill>
                <a:srgbClr val="333333"/>
              </a:solidFill>
              <a:highlight>
                <a:srgbClr val="FFFFFF"/>
              </a:highlight>
              <a:latin typeface="Arial"/>
              <a:ea typeface="Arial"/>
              <a:cs typeface="Arial"/>
              <a:sym typeface="Arial"/>
            </a:endParaRPr>
          </a:p>
          <a:p>
            <a:pPr marL="0" lvl="0" indent="0" algn="l" rtl="0">
              <a:spcBef>
                <a:spcPts val="180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200"/>
              </a:spcAft>
              <a:buNone/>
            </a:pPr>
            <a:endParaRPr/>
          </a:p>
        </p:txBody>
      </p:sp>
      <p:graphicFrame>
        <p:nvGraphicFramePr>
          <p:cNvPr id="176" name="Google Shape;176;p32"/>
          <p:cNvGraphicFramePr/>
          <p:nvPr/>
        </p:nvGraphicFramePr>
        <p:xfrm>
          <a:off x="540300" y="1809750"/>
          <a:ext cx="4260300" cy="1280070"/>
        </p:xfrm>
        <a:graphic>
          <a:graphicData uri="http://schemas.openxmlformats.org/drawingml/2006/table">
            <a:tbl>
              <a:tblPr>
                <a:noFill/>
                <a:tableStyleId>{5E4F21CF-A1CC-4679-8041-59B39813E6DE}</a:tableStyleId>
              </a:tblPr>
              <a:tblGrid>
                <a:gridCol w="491125">
                  <a:extLst>
                    <a:ext uri="{9D8B030D-6E8A-4147-A177-3AD203B41FA5}">
                      <a16:colId xmlns:a16="http://schemas.microsoft.com/office/drawing/2014/main" val="20000"/>
                    </a:ext>
                  </a:extLst>
                </a:gridCol>
                <a:gridCol w="37691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a:t>1</a:t>
                      </a: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250">
                          <a:solidFill>
                            <a:schemeClr val="dk2"/>
                          </a:solidFill>
                          <a:latin typeface="Courier New"/>
                          <a:ea typeface="Courier New"/>
                          <a:cs typeface="Courier New"/>
                          <a:sym typeface="Courier New"/>
                        </a:rPr>
                        <a:t>&gt;&gt;&gt;</a:t>
                      </a:r>
                      <a:r>
                        <a:rPr lang="en" sz="1250">
                          <a:solidFill>
                            <a:srgbClr val="333333"/>
                          </a:solidFill>
                          <a:latin typeface="Courier New"/>
                          <a:ea typeface="Courier New"/>
                          <a:cs typeface="Courier New"/>
                          <a:sym typeface="Courier New"/>
                        </a:rPr>
                        <a:t> s </a:t>
                      </a:r>
                      <a:r>
                        <a:rPr lang="en" sz="1250">
                          <a:solidFill>
                            <a:schemeClr val="dk2"/>
                          </a:solidFill>
                          <a:latin typeface="Courier New"/>
                          <a:ea typeface="Courier New"/>
                          <a:cs typeface="Courier New"/>
                          <a:sym typeface="Courier New"/>
                        </a:rPr>
                        <a:t>=</a:t>
                      </a:r>
                      <a:r>
                        <a:rPr lang="en" sz="1250">
                          <a:solidFill>
                            <a:srgbClr val="333333"/>
                          </a:solidFill>
                          <a:latin typeface="Courier New"/>
                          <a:ea typeface="Courier New"/>
                          <a:cs typeface="Courier New"/>
                          <a:sym typeface="Courier New"/>
                        </a:rPr>
                        <a:t> </a:t>
                      </a:r>
                      <a:r>
                        <a:rPr lang="en" sz="1250">
                          <a:solidFill>
                            <a:srgbClr val="BA2121"/>
                          </a:solidFill>
                          <a:latin typeface="Courier New"/>
                          <a:ea typeface="Courier New"/>
                          <a:cs typeface="Courier New"/>
                          <a:sym typeface="Courier New"/>
                        </a:rPr>
                        <a:t>"tom and "</a:t>
                      </a:r>
                      <a:r>
                        <a:rPr lang="en" sz="1250">
                          <a:solidFill>
                            <a:srgbClr val="333333"/>
                          </a:solidFill>
                          <a:latin typeface="Courier New"/>
                          <a:ea typeface="Courier New"/>
                          <a:cs typeface="Courier New"/>
                          <a:sym typeface="Courier New"/>
                        </a:rPr>
                        <a:t> </a:t>
                      </a:r>
                      <a:r>
                        <a:rPr lang="en" sz="1250">
                          <a:solidFill>
                            <a:schemeClr val="dk2"/>
                          </a:solidFill>
                          <a:latin typeface="Courier New"/>
                          <a:ea typeface="Courier New"/>
                          <a:cs typeface="Courier New"/>
                          <a:sym typeface="Courier New"/>
                        </a:rPr>
                        <a:t>+</a:t>
                      </a:r>
                      <a:r>
                        <a:rPr lang="en" sz="1250">
                          <a:solidFill>
                            <a:srgbClr val="333333"/>
                          </a:solidFill>
                          <a:latin typeface="Courier New"/>
                          <a:ea typeface="Courier New"/>
                          <a:cs typeface="Courier New"/>
                          <a:sym typeface="Courier New"/>
                        </a:rPr>
                        <a:t> </a:t>
                      </a:r>
                      <a:r>
                        <a:rPr lang="en" sz="1250">
                          <a:solidFill>
                            <a:srgbClr val="BA2121"/>
                          </a:solidFill>
                          <a:latin typeface="Courier New"/>
                          <a:ea typeface="Courier New"/>
                          <a:cs typeface="Courier New"/>
                          <a:sym typeface="Courier New"/>
                        </a:rPr>
                        <a:t>"jerry"</a:t>
                      </a: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600"/>
                        <a:t>2</a:t>
                      </a: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250">
                          <a:solidFill>
                            <a:schemeClr val="dk2"/>
                          </a:solidFill>
                          <a:latin typeface="Courier New"/>
                          <a:ea typeface="Courier New"/>
                          <a:cs typeface="Courier New"/>
                          <a:sym typeface="Courier New"/>
                        </a:rPr>
                        <a:t>&gt;&gt;&gt;</a:t>
                      </a:r>
                      <a:r>
                        <a:rPr lang="en" sz="1250">
                          <a:solidFill>
                            <a:srgbClr val="333333"/>
                          </a:solidFill>
                          <a:latin typeface="Courier New"/>
                          <a:ea typeface="Courier New"/>
                          <a:cs typeface="Courier New"/>
                          <a:sym typeface="Courier New"/>
                        </a:rPr>
                        <a:t> </a:t>
                      </a:r>
                      <a:r>
                        <a:rPr lang="en" sz="1250" b="1">
                          <a:solidFill>
                            <a:srgbClr val="008000"/>
                          </a:solidFill>
                          <a:latin typeface="Courier New"/>
                          <a:ea typeface="Courier New"/>
                          <a:cs typeface="Courier New"/>
                          <a:sym typeface="Courier New"/>
                        </a:rPr>
                        <a:t>print</a:t>
                      </a:r>
                      <a:r>
                        <a:rPr lang="en" sz="1250">
                          <a:solidFill>
                            <a:srgbClr val="333333"/>
                          </a:solidFill>
                          <a:latin typeface="Courier New"/>
                          <a:ea typeface="Courier New"/>
                          <a:cs typeface="Courier New"/>
                          <a:sym typeface="Courier New"/>
                        </a:rPr>
                        <a:t>(s)</a:t>
                      </a: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600"/>
                        <a:t>3</a:t>
                      </a: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250">
                          <a:solidFill>
                            <a:srgbClr val="333333"/>
                          </a:solidFill>
                          <a:latin typeface="Courier New"/>
                          <a:ea typeface="Courier New"/>
                          <a:cs typeface="Courier New"/>
                          <a:sym typeface="Courier New"/>
                        </a:rPr>
                        <a:t>tom </a:t>
                      </a:r>
                      <a:r>
                        <a:rPr lang="en" sz="1250" b="1">
                          <a:solidFill>
                            <a:srgbClr val="AA22FF"/>
                          </a:solidFill>
                          <a:latin typeface="Courier New"/>
                          <a:ea typeface="Courier New"/>
                          <a:cs typeface="Courier New"/>
                          <a:sym typeface="Courier New"/>
                        </a:rPr>
                        <a:t>and</a:t>
                      </a:r>
                      <a:r>
                        <a:rPr lang="en" sz="1250">
                          <a:solidFill>
                            <a:srgbClr val="333333"/>
                          </a:solidFill>
                          <a:latin typeface="Courier New"/>
                          <a:ea typeface="Courier New"/>
                          <a:cs typeface="Courier New"/>
                          <a:sym typeface="Courier New"/>
                        </a:rPr>
                        <a:t> jerry</a:t>
                      </a:r>
                      <a:endParaRPr>
                        <a:solidFill>
                          <a:srgbClr val="33333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177" name="Google Shape;177;p32"/>
          <p:cNvGraphicFramePr/>
          <p:nvPr/>
        </p:nvGraphicFramePr>
        <p:xfrm>
          <a:off x="464100" y="3409950"/>
          <a:ext cx="6164275" cy="1356275"/>
        </p:xfrm>
        <a:graphic>
          <a:graphicData uri="http://schemas.openxmlformats.org/drawingml/2006/table">
            <a:tbl>
              <a:tblPr>
                <a:noFill/>
                <a:tableStyleId>{5E4F21CF-A1CC-4679-8041-59B39813E6DE}</a:tableStyleId>
              </a:tblPr>
              <a:tblGrid>
                <a:gridCol w="501125">
                  <a:extLst>
                    <a:ext uri="{9D8B030D-6E8A-4147-A177-3AD203B41FA5}">
                      <a16:colId xmlns:a16="http://schemas.microsoft.com/office/drawing/2014/main" val="20000"/>
                    </a:ext>
                  </a:extLst>
                </a:gridCol>
                <a:gridCol w="5663150">
                  <a:extLst>
                    <a:ext uri="{9D8B030D-6E8A-4147-A177-3AD203B41FA5}">
                      <a16:colId xmlns:a16="http://schemas.microsoft.com/office/drawing/2014/main" val="20001"/>
                    </a:ext>
                  </a:extLst>
                </a:gridCol>
              </a:tblGrid>
              <a:tr h="426700">
                <a:tc>
                  <a:txBody>
                    <a:bodyPr/>
                    <a:lstStyle/>
                    <a:p>
                      <a:pPr marL="0" lvl="0" indent="0" algn="l" rtl="0">
                        <a:spcBef>
                          <a:spcPts val="0"/>
                        </a:spcBef>
                        <a:spcAft>
                          <a:spcPts val="0"/>
                        </a:spcAft>
                        <a:buNone/>
                      </a:pPr>
                      <a:r>
                        <a:rPr lang="en" sz="1600"/>
                        <a:t>1</a:t>
                      </a: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250">
                          <a:solidFill>
                            <a:schemeClr val="dk2"/>
                          </a:solidFill>
                          <a:latin typeface="Courier New"/>
                          <a:ea typeface="Courier New"/>
                          <a:cs typeface="Courier New"/>
                          <a:sym typeface="Courier New"/>
                        </a:rPr>
                        <a:t>&gt;&gt;&gt;</a:t>
                      </a:r>
                      <a:r>
                        <a:rPr lang="en" sz="1250">
                          <a:solidFill>
                            <a:srgbClr val="333333"/>
                          </a:solidFill>
                          <a:latin typeface="Courier New"/>
                          <a:ea typeface="Courier New"/>
                          <a:cs typeface="Courier New"/>
                          <a:sym typeface="Courier New"/>
                        </a:rPr>
                        <a:t> s </a:t>
                      </a:r>
                      <a:r>
                        <a:rPr lang="en" sz="1250">
                          <a:solidFill>
                            <a:schemeClr val="dk2"/>
                          </a:solidFill>
                          <a:latin typeface="Courier New"/>
                          <a:ea typeface="Courier New"/>
                          <a:cs typeface="Courier New"/>
                          <a:sym typeface="Courier New"/>
                        </a:rPr>
                        <a:t>=</a:t>
                      </a:r>
                      <a:r>
                        <a:rPr lang="en" sz="1250">
                          <a:solidFill>
                            <a:srgbClr val="333333"/>
                          </a:solidFill>
                          <a:latin typeface="Courier New"/>
                          <a:ea typeface="Courier New"/>
                          <a:cs typeface="Courier New"/>
                          <a:sym typeface="Courier New"/>
                        </a:rPr>
                        <a:t> </a:t>
                      </a:r>
                      <a:r>
                        <a:rPr lang="en" sz="1250">
                          <a:solidFill>
                            <a:srgbClr val="BA2121"/>
                          </a:solidFill>
                          <a:latin typeface="Courier New"/>
                          <a:ea typeface="Courier New"/>
                          <a:cs typeface="Courier New"/>
                          <a:sym typeface="Courier New"/>
                        </a:rPr>
                        <a:t>"spamming is bad "</a:t>
                      </a:r>
                      <a:r>
                        <a:rPr lang="en" sz="1250">
                          <a:solidFill>
                            <a:srgbClr val="333333"/>
                          </a:solidFill>
                          <a:latin typeface="Courier New"/>
                          <a:ea typeface="Courier New"/>
                          <a:cs typeface="Courier New"/>
                          <a:sym typeface="Courier New"/>
                        </a:rPr>
                        <a:t> </a:t>
                      </a:r>
                      <a:r>
                        <a:rPr lang="en" sz="1250">
                          <a:solidFill>
                            <a:schemeClr val="dk2"/>
                          </a:solidFill>
                          <a:latin typeface="Courier New"/>
                          <a:ea typeface="Courier New"/>
                          <a:cs typeface="Courier New"/>
                          <a:sym typeface="Courier New"/>
                        </a:rPr>
                        <a:t>*</a:t>
                      </a:r>
                      <a:r>
                        <a:rPr lang="en" sz="1250">
                          <a:solidFill>
                            <a:srgbClr val="333333"/>
                          </a:solidFill>
                          <a:latin typeface="Courier New"/>
                          <a:ea typeface="Courier New"/>
                          <a:cs typeface="Courier New"/>
                          <a:sym typeface="Courier New"/>
                        </a:rPr>
                        <a:t> </a:t>
                      </a:r>
                      <a:r>
                        <a:rPr lang="en" sz="1250">
                          <a:solidFill>
                            <a:schemeClr val="dk2"/>
                          </a:solidFill>
                          <a:latin typeface="Courier New"/>
                          <a:ea typeface="Courier New"/>
                          <a:cs typeface="Courier New"/>
                          <a:sym typeface="Courier New"/>
                        </a:rPr>
                        <a:t>3</a:t>
                      </a:r>
                      <a:endParaRPr sz="1250">
                        <a:solidFill>
                          <a:schemeClr val="dk2"/>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426700">
                <a:tc>
                  <a:txBody>
                    <a:bodyPr/>
                    <a:lstStyle/>
                    <a:p>
                      <a:pPr marL="0" lvl="0" indent="0" algn="l" rtl="0">
                        <a:spcBef>
                          <a:spcPts val="0"/>
                        </a:spcBef>
                        <a:spcAft>
                          <a:spcPts val="0"/>
                        </a:spcAft>
                        <a:buNone/>
                      </a:pPr>
                      <a:r>
                        <a:rPr lang="en" sz="1600"/>
                        <a:t>2</a:t>
                      </a: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250">
                          <a:solidFill>
                            <a:schemeClr val="dk2"/>
                          </a:solidFill>
                          <a:latin typeface="Courier New"/>
                          <a:ea typeface="Courier New"/>
                          <a:cs typeface="Courier New"/>
                          <a:sym typeface="Courier New"/>
                        </a:rPr>
                        <a:t>&gt;&gt;&gt;</a:t>
                      </a:r>
                      <a:r>
                        <a:rPr lang="en" sz="1250">
                          <a:solidFill>
                            <a:srgbClr val="333333"/>
                          </a:solidFill>
                          <a:latin typeface="Courier New"/>
                          <a:ea typeface="Courier New"/>
                          <a:cs typeface="Courier New"/>
                          <a:sym typeface="Courier New"/>
                        </a:rPr>
                        <a:t> </a:t>
                      </a:r>
                      <a:r>
                        <a:rPr lang="en" sz="1250" b="1">
                          <a:solidFill>
                            <a:srgbClr val="008000"/>
                          </a:solidFill>
                          <a:latin typeface="Courier New"/>
                          <a:ea typeface="Courier New"/>
                          <a:cs typeface="Courier New"/>
                          <a:sym typeface="Courier New"/>
                        </a:rPr>
                        <a:t>print</a:t>
                      </a:r>
                      <a:r>
                        <a:rPr lang="en" sz="1250">
                          <a:solidFill>
                            <a:srgbClr val="333333"/>
                          </a:solidFill>
                          <a:latin typeface="Courier New"/>
                          <a:ea typeface="Courier New"/>
                          <a:cs typeface="Courier New"/>
                          <a:sym typeface="Courier New"/>
                        </a:rPr>
                        <a:t>(s)</a:t>
                      </a:r>
                      <a:endParaRPr sz="1250">
                        <a:solidFill>
                          <a:schemeClr val="dk2"/>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502875">
                <a:tc>
                  <a:txBody>
                    <a:bodyPr/>
                    <a:lstStyle/>
                    <a:p>
                      <a:pPr marL="0" lvl="0" indent="0" algn="l" rtl="0">
                        <a:spcBef>
                          <a:spcPts val="0"/>
                        </a:spcBef>
                        <a:spcAft>
                          <a:spcPts val="0"/>
                        </a:spcAft>
                        <a:buNone/>
                      </a:pPr>
                      <a:r>
                        <a:rPr lang="en" sz="1600"/>
                        <a:t>3</a:t>
                      </a: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250">
                          <a:solidFill>
                            <a:srgbClr val="BA2121"/>
                          </a:solidFill>
                          <a:highlight>
                            <a:srgbClr val="F8F8F8"/>
                          </a:highlight>
                          <a:latin typeface="Courier New"/>
                          <a:ea typeface="Courier New"/>
                          <a:cs typeface="Courier New"/>
                          <a:sym typeface="Courier New"/>
                        </a:rPr>
                        <a:t>'spamming is bad spamming is bad spamming is bad '</a:t>
                      </a:r>
                      <a:endParaRPr>
                        <a:solidFill>
                          <a:srgbClr val="BA2121"/>
                        </a:solidFill>
                        <a:highlight>
                          <a:srgbClr val="F8F8F8"/>
                        </a:highlight>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5">
                                            <p:txEl>
                                              <p:pRg st="0" end="0"/>
                                            </p:txEl>
                                          </p:spTgt>
                                        </p:tgtEl>
                                        <p:attrNameLst>
                                          <p:attrName>style.visibility</p:attrName>
                                        </p:attrNameLst>
                                      </p:cBhvr>
                                      <p:to>
                                        <p:strVal val="visible"/>
                                      </p:to>
                                    </p:set>
                                    <p:animEffect transition="in" filter="fade">
                                      <p:cBhvr>
                                        <p:cTn id="7" dur="1000"/>
                                        <p:tgtEl>
                                          <p:spTgt spid="1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5">
                                            <p:txEl>
                                              <p:pRg st="1" end="1"/>
                                            </p:txEl>
                                          </p:spTgt>
                                        </p:tgtEl>
                                        <p:attrNameLst>
                                          <p:attrName>style.visibility</p:attrName>
                                        </p:attrNameLst>
                                      </p:cBhvr>
                                      <p:to>
                                        <p:strVal val="visible"/>
                                      </p:to>
                                    </p:set>
                                    <p:animEffect transition="in" filter="fade">
                                      <p:cBhvr>
                                        <p:cTn id="12" dur="1000"/>
                                        <p:tgtEl>
                                          <p:spTgt spid="1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5">
                                            <p:txEl>
                                              <p:pRg st="2" end="2"/>
                                            </p:txEl>
                                          </p:spTgt>
                                        </p:tgtEl>
                                        <p:attrNameLst>
                                          <p:attrName>style.visibility</p:attrName>
                                        </p:attrNameLst>
                                      </p:cBhvr>
                                      <p:to>
                                        <p:strVal val="visible"/>
                                      </p:to>
                                    </p:set>
                                    <p:animEffect transition="in" filter="fade">
                                      <p:cBhvr>
                                        <p:cTn id="17" dur="1000"/>
                                        <p:tgtEl>
                                          <p:spTgt spid="1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5">
                                            <p:txEl>
                                              <p:pRg st="3" end="3"/>
                                            </p:txEl>
                                          </p:spTgt>
                                        </p:tgtEl>
                                        <p:attrNameLst>
                                          <p:attrName>style.visibility</p:attrName>
                                        </p:attrNameLst>
                                      </p:cBhvr>
                                      <p:to>
                                        <p:strVal val="visible"/>
                                      </p:to>
                                    </p:set>
                                    <p:animEffect transition="in" filter="fade">
                                      <p:cBhvr>
                                        <p:cTn id="22" dur="1000"/>
                                        <p:tgtEl>
                                          <p:spTgt spid="1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3"/>
          <p:cNvSpPr txBox="1">
            <a:spLocks noGrp="1"/>
          </p:cNvSpPr>
          <p:nvPr>
            <p:ph type="title"/>
          </p:nvPr>
        </p:nvSpPr>
        <p:spPr>
          <a:xfrm>
            <a:off x="311700" y="1404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Slicing string #</a:t>
            </a:r>
            <a:endParaRPr/>
          </a:p>
          <a:p>
            <a:pPr marL="0" lvl="0" indent="0" algn="l" rtl="0">
              <a:spcBef>
                <a:spcPts val="0"/>
              </a:spcBef>
              <a:spcAft>
                <a:spcPts val="0"/>
              </a:spcAft>
              <a:buNone/>
            </a:pPr>
            <a:endParaRPr/>
          </a:p>
        </p:txBody>
      </p:sp>
      <p:sp>
        <p:nvSpPr>
          <p:cNvPr id="183" name="Google Shape;183;p33"/>
          <p:cNvSpPr txBox="1">
            <a:spLocks noGrp="1"/>
          </p:cNvSpPr>
          <p:nvPr>
            <p:ph type="body" idx="1"/>
          </p:nvPr>
        </p:nvSpPr>
        <p:spPr>
          <a:xfrm>
            <a:off x="159300" y="923875"/>
            <a:ext cx="8799900" cy="40548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400">
                <a:solidFill>
                  <a:srgbClr val="333333"/>
                </a:solidFill>
                <a:latin typeface="Arial"/>
                <a:ea typeface="Arial"/>
                <a:cs typeface="Arial"/>
                <a:sym typeface="Arial"/>
              </a:rPr>
              <a:t>You can take subset of string from original string by using </a:t>
            </a:r>
            <a:r>
              <a:rPr lang="en" sz="1400" b="1">
                <a:solidFill>
                  <a:srgbClr val="FF0000"/>
                </a:solidFill>
                <a:latin typeface="Courier New"/>
                <a:ea typeface="Courier New"/>
                <a:cs typeface="Courier New"/>
                <a:sym typeface="Courier New"/>
              </a:rPr>
              <a:t>[]</a:t>
            </a:r>
            <a:r>
              <a:rPr lang="en" sz="1400" b="1">
                <a:solidFill>
                  <a:srgbClr val="FF0000"/>
                </a:solidFill>
                <a:latin typeface="Arial"/>
                <a:ea typeface="Arial"/>
                <a:cs typeface="Arial"/>
                <a:sym typeface="Arial"/>
              </a:rPr>
              <a:t> </a:t>
            </a:r>
            <a:r>
              <a:rPr lang="en" sz="1400">
                <a:solidFill>
                  <a:srgbClr val="333333"/>
                </a:solidFill>
                <a:latin typeface="Arial"/>
                <a:ea typeface="Arial"/>
                <a:cs typeface="Arial"/>
                <a:sym typeface="Arial"/>
              </a:rPr>
              <a:t>operator also known as slicing operator.</a:t>
            </a:r>
            <a:endParaRPr sz="1400">
              <a:solidFill>
                <a:srgbClr val="333333"/>
              </a:solidFill>
              <a:latin typeface="Arial"/>
              <a:ea typeface="Arial"/>
              <a:cs typeface="Arial"/>
              <a:sym typeface="Arial"/>
            </a:endParaRPr>
          </a:p>
          <a:p>
            <a:pPr marL="0" lvl="0" indent="0" algn="l" rtl="0">
              <a:spcBef>
                <a:spcPts val="1800"/>
              </a:spcBef>
              <a:spcAft>
                <a:spcPts val="0"/>
              </a:spcAft>
              <a:buNone/>
            </a:pPr>
            <a:r>
              <a:rPr lang="en" sz="1400" b="1">
                <a:solidFill>
                  <a:srgbClr val="333333"/>
                </a:solidFill>
                <a:latin typeface="Arial"/>
                <a:ea typeface="Arial"/>
                <a:cs typeface="Arial"/>
                <a:sym typeface="Arial"/>
              </a:rPr>
              <a:t>Syntax</a:t>
            </a:r>
            <a:r>
              <a:rPr lang="en" sz="1400">
                <a:solidFill>
                  <a:srgbClr val="333333"/>
                </a:solidFill>
                <a:latin typeface="Arial"/>
                <a:ea typeface="Arial"/>
                <a:cs typeface="Arial"/>
                <a:sym typeface="Arial"/>
              </a:rPr>
              <a:t>:</a:t>
            </a:r>
            <a:r>
              <a:rPr lang="en" sz="1400" b="1">
                <a:solidFill>
                  <a:srgbClr val="FF0000"/>
                </a:solidFill>
                <a:latin typeface="Arial"/>
                <a:ea typeface="Arial"/>
                <a:cs typeface="Arial"/>
                <a:sym typeface="Arial"/>
              </a:rPr>
              <a:t> </a:t>
            </a:r>
            <a:r>
              <a:rPr lang="en" sz="1400" b="1">
                <a:solidFill>
                  <a:srgbClr val="FF0000"/>
                </a:solidFill>
                <a:latin typeface="Courier New"/>
                <a:ea typeface="Courier New"/>
                <a:cs typeface="Courier New"/>
                <a:sym typeface="Courier New"/>
              </a:rPr>
              <a:t>s[start:end. </a:t>
            </a:r>
            <a:endParaRPr sz="1400" b="1">
              <a:solidFill>
                <a:srgbClr val="FF0000"/>
              </a:solidFill>
              <a:latin typeface="Courier New"/>
              <a:ea typeface="Courier New"/>
              <a:cs typeface="Courier New"/>
              <a:sym typeface="Courier New"/>
            </a:endParaRPr>
          </a:p>
          <a:p>
            <a:pPr marL="0" lvl="0" indent="0" algn="l" rtl="0">
              <a:spcBef>
                <a:spcPts val="1800"/>
              </a:spcBef>
              <a:spcAft>
                <a:spcPts val="0"/>
              </a:spcAft>
              <a:buNone/>
            </a:pPr>
            <a:r>
              <a:rPr lang="en" sz="1400">
                <a:solidFill>
                  <a:srgbClr val="333333"/>
                </a:solidFill>
                <a:latin typeface="Arial"/>
                <a:ea typeface="Arial"/>
                <a:cs typeface="Arial"/>
                <a:sym typeface="Arial"/>
              </a:rPr>
              <a:t>This will return part of the string starting from index </a:t>
            </a:r>
            <a:r>
              <a:rPr lang="en" sz="1400" b="1">
                <a:solidFill>
                  <a:srgbClr val="FF0000"/>
                </a:solidFill>
                <a:latin typeface="Courier New"/>
                <a:ea typeface="Courier New"/>
                <a:cs typeface="Courier New"/>
                <a:sym typeface="Courier New"/>
              </a:rPr>
              <a:t>start</a:t>
            </a:r>
            <a:r>
              <a:rPr lang="en" sz="1400">
                <a:solidFill>
                  <a:srgbClr val="333333"/>
                </a:solidFill>
                <a:latin typeface="Arial"/>
                <a:ea typeface="Arial"/>
                <a:cs typeface="Arial"/>
                <a:sym typeface="Arial"/>
              </a:rPr>
              <a:t> to index </a:t>
            </a:r>
            <a:r>
              <a:rPr lang="en" sz="1400" b="1">
                <a:solidFill>
                  <a:srgbClr val="FF0000"/>
                </a:solidFill>
                <a:latin typeface="Courier New"/>
                <a:ea typeface="Courier New"/>
                <a:cs typeface="Courier New"/>
                <a:sym typeface="Courier New"/>
              </a:rPr>
              <a:t>end - 1</a:t>
            </a:r>
            <a:r>
              <a:rPr lang="en" sz="1400" b="1">
                <a:solidFill>
                  <a:srgbClr val="FF0000"/>
                </a:solidFill>
                <a:latin typeface="Arial"/>
                <a:ea typeface="Arial"/>
                <a:cs typeface="Arial"/>
                <a:sym typeface="Arial"/>
              </a:rPr>
              <a:t>. </a:t>
            </a:r>
            <a:r>
              <a:rPr lang="en" sz="1400">
                <a:solidFill>
                  <a:srgbClr val="333333"/>
                </a:solidFill>
                <a:latin typeface="Arial"/>
                <a:ea typeface="Arial"/>
                <a:cs typeface="Arial"/>
                <a:sym typeface="Arial"/>
              </a:rPr>
              <a:t>Let's take some examples.</a:t>
            </a:r>
            <a:endParaRPr sz="1400">
              <a:solidFill>
                <a:srgbClr val="333333"/>
              </a:solidFill>
              <a:latin typeface="Arial"/>
              <a:ea typeface="Arial"/>
              <a:cs typeface="Arial"/>
              <a:sym typeface="Arial"/>
            </a:endParaRPr>
          </a:p>
          <a:p>
            <a:pPr marL="0" lvl="0" indent="0" algn="l" rtl="0">
              <a:spcBef>
                <a:spcPts val="1800"/>
              </a:spcBef>
              <a:spcAft>
                <a:spcPts val="0"/>
              </a:spcAft>
              <a:buNone/>
            </a:pPr>
            <a:endParaRPr sz="1400">
              <a:solidFill>
                <a:srgbClr val="333333"/>
              </a:solidFill>
              <a:latin typeface="Arial"/>
              <a:ea typeface="Arial"/>
              <a:cs typeface="Arial"/>
              <a:sym typeface="Arial"/>
            </a:endParaRPr>
          </a:p>
          <a:p>
            <a:pPr marL="0" lvl="0" indent="0" algn="l" rtl="0">
              <a:spcBef>
                <a:spcPts val="1800"/>
              </a:spcBef>
              <a:spcAft>
                <a:spcPts val="0"/>
              </a:spcAft>
              <a:buNone/>
            </a:pPr>
            <a:endParaRPr sz="1400">
              <a:solidFill>
                <a:srgbClr val="333333"/>
              </a:solidFill>
              <a:latin typeface="Arial"/>
              <a:ea typeface="Arial"/>
              <a:cs typeface="Arial"/>
              <a:sym typeface="Arial"/>
            </a:endParaRPr>
          </a:p>
          <a:p>
            <a:pPr marL="0" lvl="0" indent="0" algn="l" rtl="0">
              <a:spcBef>
                <a:spcPts val="1800"/>
              </a:spcBef>
              <a:spcAft>
                <a:spcPts val="0"/>
              </a:spcAft>
              <a:buNone/>
            </a:pPr>
            <a:endParaRPr sz="1400"/>
          </a:p>
          <a:p>
            <a:pPr marL="0" lvl="0" indent="0" algn="l" rtl="0">
              <a:spcBef>
                <a:spcPts val="1200"/>
              </a:spcBef>
              <a:spcAft>
                <a:spcPts val="0"/>
              </a:spcAft>
              <a:buNone/>
            </a:pPr>
            <a:endParaRPr sz="1400"/>
          </a:p>
          <a:p>
            <a:pPr marL="165100" lvl="0" indent="0" algn="l" rtl="0">
              <a:spcBef>
                <a:spcPts val="1200"/>
              </a:spcBef>
              <a:spcAft>
                <a:spcPts val="0"/>
              </a:spcAft>
              <a:buNone/>
            </a:pPr>
            <a:r>
              <a:rPr lang="en" sz="1200" b="1">
                <a:solidFill>
                  <a:srgbClr val="468847"/>
                </a:solidFill>
                <a:latin typeface="Arial"/>
                <a:ea typeface="Arial"/>
                <a:cs typeface="Arial"/>
                <a:sym typeface="Arial"/>
              </a:rPr>
              <a:t> Note:</a:t>
            </a:r>
            <a:endParaRPr sz="1200" b="1">
              <a:solidFill>
                <a:srgbClr val="468847"/>
              </a:solidFill>
              <a:latin typeface="Arial"/>
              <a:ea typeface="Arial"/>
              <a:cs typeface="Arial"/>
              <a:sym typeface="Arial"/>
            </a:endParaRPr>
          </a:p>
          <a:p>
            <a:pPr marL="203200" marR="203200" lvl="0" indent="0" algn="l" rtl="0">
              <a:spcBef>
                <a:spcPts val="200"/>
              </a:spcBef>
              <a:spcAft>
                <a:spcPts val="600"/>
              </a:spcAft>
              <a:buNone/>
            </a:pPr>
            <a:r>
              <a:rPr lang="en" sz="1300">
                <a:solidFill>
                  <a:srgbClr val="468847"/>
                </a:solidFill>
                <a:latin typeface="Arial"/>
                <a:ea typeface="Arial"/>
                <a:cs typeface="Arial"/>
                <a:sym typeface="Arial"/>
              </a:rPr>
              <a:t>The </a:t>
            </a:r>
            <a:r>
              <a:rPr lang="en" sz="1200">
                <a:solidFill>
                  <a:srgbClr val="C7254E"/>
                </a:solidFill>
                <a:highlight>
                  <a:srgbClr val="F9F2F4"/>
                </a:highlight>
                <a:latin typeface="Courier New"/>
                <a:ea typeface="Courier New"/>
                <a:cs typeface="Courier New"/>
                <a:sym typeface="Courier New"/>
              </a:rPr>
              <a:t>start</a:t>
            </a:r>
            <a:r>
              <a:rPr lang="en" sz="1300">
                <a:solidFill>
                  <a:srgbClr val="468847"/>
                </a:solidFill>
                <a:latin typeface="Arial"/>
                <a:ea typeface="Arial"/>
                <a:cs typeface="Arial"/>
                <a:sym typeface="Arial"/>
              </a:rPr>
              <a:t> index and </a:t>
            </a:r>
            <a:r>
              <a:rPr lang="en" sz="1200">
                <a:solidFill>
                  <a:srgbClr val="C7254E"/>
                </a:solidFill>
                <a:highlight>
                  <a:srgbClr val="F9F2F4"/>
                </a:highlight>
                <a:latin typeface="Courier New"/>
                <a:ea typeface="Courier New"/>
                <a:cs typeface="Courier New"/>
                <a:sym typeface="Courier New"/>
              </a:rPr>
              <a:t>end</a:t>
            </a:r>
            <a:r>
              <a:rPr lang="en" sz="1300">
                <a:solidFill>
                  <a:srgbClr val="468847"/>
                </a:solidFill>
                <a:latin typeface="Arial"/>
                <a:ea typeface="Arial"/>
                <a:cs typeface="Arial"/>
                <a:sym typeface="Arial"/>
              </a:rPr>
              <a:t> index are optional. If omitted then the default value of </a:t>
            </a:r>
            <a:r>
              <a:rPr lang="en" sz="1200">
                <a:solidFill>
                  <a:srgbClr val="C7254E"/>
                </a:solidFill>
                <a:highlight>
                  <a:srgbClr val="F9F2F4"/>
                </a:highlight>
                <a:latin typeface="Courier New"/>
                <a:ea typeface="Courier New"/>
                <a:cs typeface="Courier New"/>
                <a:sym typeface="Courier New"/>
              </a:rPr>
              <a:t>start</a:t>
            </a:r>
            <a:r>
              <a:rPr lang="en" sz="1300">
                <a:solidFill>
                  <a:srgbClr val="468847"/>
                </a:solidFill>
                <a:latin typeface="Arial"/>
                <a:ea typeface="Arial"/>
                <a:cs typeface="Arial"/>
                <a:sym typeface="Arial"/>
              </a:rPr>
              <a:t> index is </a:t>
            </a:r>
            <a:r>
              <a:rPr lang="en" sz="1200">
                <a:solidFill>
                  <a:srgbClr val="C7254E"/>
                </a:solidFill>
                <a:highlight>
                  <a:srgbClr val="F9F2F4"/>
                </a:highlight>
                <a:latin typeface="Courier New"/>
                <a:ea typeface="Courier New"/>
                <a:cs typeface="Courier New"/>
                <a:sym typeface="Courier New"/>
              </a:rPr>
              <a:t>0</a:t>
            </a:r>
            <a:r>
              <a:rPr lang="en" sz="1300">
                <a:solidFill>
                  <a:srgbClr val="468847"/>
                </a:solidFill>
                <a:latin typeface="Arial"/>
                <a:ea typeface="Arial"/>
                <a:cs typeface="Arial"/>
                <a:sym typeface="Arial"/>
              </a:rPr>
              <a:t> and that of </a:t>
            </a:r>
            <a:r>
              <a:rPr lang="en" sz="1200">
                <a:solidFill>
                  <a:srgbClr val="C7254E"/>
                </a:solidFill>
                <a:highlight>
                  <a:srgbClr val="F9F2F4"/>
                </a:highlight>
                <a:latin typeface="Courier New"/>
                <a:ea typeface="Courier New"/>
                <a:cs typeface="Courier New"/>
                <a:sym typeface="Courier New"/>
              </a:rPr>
              <a:t>end</a:t>
            </a:r>
            <a:r>
              <a:rPr lang="en" sz="1300">
                <a:solidFill>
                  <a:srgbClr val="468847"/>
                </a:solidFill>
                <a:latin typeface="Arial"/>
                <a:ea typeface="Arial"/>
                <a:cs typeface="Arial"/>
                <a:sym typeface="Arial"/>
              </a:rPr>
              <a:t> is the last index of the string.</a:t>
            </a:r>
            <a:endParaRPr sz="1500"/>
          </a:p>
        </p:txBody>
      </p:sp>
      <p:graphicFrame>
        <p:nvGraphicFramePr>
          <p:cNvPr id="184" name="Google Shape;184;p33"/>
          <p:cNvGraphicFramePr/>
          <p:nvPr/>
        </p:nvGraphicFramePr>
        <p:xfrm>
          <a:off x="558175" y="2650938"/>
          <a:ext cx="3012550" cy="1281975"/>
        </p:xfrm>
        <a:graphic>
          <a:graphicData uri="http://schemas.openxmlformats.org/drawingml/2006/table">
            <a:tbl>
              <a:tblPr>
                <a:noFill/>
                <a:tableStyleId>{5E4F21CF-A1CC-4679-8041-59B39813E6DE}</a:tableStyleId>
              </a:tblPr>
              <a:tblGrid>
                <a:gridCol w="382850">
                  <a:extLst>
                    <a:ext uri="{9D8B030D-6E8A-4147-A177-3AD203B41FA5}">
                      <a16:colId xmlns:a16="http://schemas.microsoft.com/office/drawing/2014/main" val="20000"/>
                    </a:ext>
                  </a:extLst>
                </a:gridCol>
                <a:gridCol w="2629700">
                  <a:extLst>
                    <a:ext uri="{9D8B030D-6E8A-4147-A177-3AD203B41FA5}">
                      <a16:colId xmlns:a16="http://schemas.microsoft.com/office/drawing/2014/main" val="20001"/>
                    </a:ext>
                  </a:extLst>
                </a:gridCol>
              </a:tblGrid>
              <a:tr h="380975">
                <a:tc>
                  <a:txBody>
                    <a:bodyPr/>
                    <a:lstStyle/>
                    <a:p>
                      <a:pPr marL="0" lvl="0" indent="0" algn="l" rtl="0">
                        <a:spcBef>
                          <a:spcPts val="0"/>
                        </a:spcBef>
                        <a:spcAft>
                          <a:spcPts val="0"/>
                        </a:spcAft>
                        <a:buNone/>
                      </a:pPr>
                      <a:r>
                        <a:rPr lang="en"/>
                        <a:t>1</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450">
                          <a:solidFill>
                            <a:schemeClr val="dk2"/>
                          </a:solidFill>
                          <a:latin typeface="Courier New"/>
                          <a:ea typeface="Courier New"/>
                          <a:cs typeface="Courier New"/>
                          <a:sym typeface="Courier New"/>
                        </a:rPr>
                        <a:t>&gt;&gt;&gt;</a:t>
                      </a:r>
                      <a:r>
                        <a:rPr lang="en" sz="1450">
                          <a:solidFill>
                            <a:srgbClr val="333333"/>
                          </a:solidFill>
                          <a:latin typeface="Courier New"/>
                          <a:ea typeface="Courier New"/>
                          <a:cs typeface="Courier New"/>
                          <a:sym typeface="Courier New"/>
                        </a:rPr>
                        <a:t> s </a:t>
                      </a:r>
                      <a:r>
                        <a:rPr lang="en" sz="1450">
                          <a:solidFill>
                            <a:schemeClr val="dk2"/>
                          </a:solidFill>
                          <a:latin typeface="Courier New"/>
                          <a:ea typeface="Courier New"/>
                          <a:cs typeface="Courier New"/>
                          <a:sym typeface="Courier New"/>
                        </a:rPr>
                        <a:t>=</a:t>
                      </a:r>
                      <a:r>
                        <a:rPr lang="en" sz="1450">
                          <a:solidFill>
                            <a:srgbClr val="333333"/>
                          </a:solidFill>
                          <a:latin typeface="Courier New"/>
                          <a:ea typeface="Courier New"/>
                          <a:cs typeface="Courier New"/>
                          <a:sym typeface="Courier New"/>
                        </a:rPr>
                        <a:t> </a:t>
                      </a:r>
                      <a:r>
                        <a:rPr lang="en" sz="1450">
                          <a:solidFill>
                            <a:srgbClr val="BA2121"/>
                          </a:solidFill>
                          <a:latin typeface="Courier New"/>
                          <a:ea typeface="Courier New"/>
                          <a:cs typeface="Courier New"/>
                          <a:sym typeface="Courier New"/>
                        </a:rPr>
                        <a:t>"Welcome"</a:t>
                      </a:r>
                      <a:endParaRPr sz="17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380975">
                <a:tc>
                  <a:txBody>
                    <a:bodyPr/>
                    <a:lstStyle/>
                    <a:p>
                      <a:pPr marL="0" lvl="0" indent="0" algn="l" rtl="0">
                        <a:spcBef>
                          <a:spcPts val="0"/>
                        </a:spcBef>
                        <a:spcAft>
                          <a:spcPts val="0"/>
                        </a:spcAft>
                        <a:buNone/>
                      </a:pPr>
                      <a:r>
                        <a:rPr lang="en"/>
                        <a:t>2</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450">
                          <a:solidFill>
                            <a:schemeClr val="dk2"/>
                          </a:solidFill>
                          <a:latin typeface="Courier New"/>
                          <a:ea typeface="Courier New"/>
                          <a:cs typeface="Courier New"/>
                          <a:sym typeface="Courier New"/>
                        </a:rPr>
                        <a:t>&gt;&gt;&gt;</a:t>
                      </a:r>
                      <a:r>
                        <a:rPr lang="en" sz="1450">
                          <a:solidFill>
                            <a:srgbClr val="333333"/>
                          </a:solidFill>
                          <a:latin typeface="Courier New"/>
                          <a:ea typeface="Courier New"/>
                          <a:cs typeface="Courier New"/>
                          <a:sym typeface="Courier New"/>
                        </a:rPr>
                        <a:t> s[</a:t>
                      </a:r>
                      <a:r>
                        <a:rPr lang="en" sz="1450">
                          <a:solidFill>
                            <a:schemeClr val="dk2"/>
                          </a:solidFill>
                          <a:latin typeface="Courier New"/>
                          <a:ea typeface="Courier New"/>
                          <a:cs typeface="Courier New"/>
                          <a:sym typeface="Courier New"/>
                        </a:rPr>
                        <a:t>1</a:t>
                      </a:r>
                      <a:r>
                        <a:rPr lang="en" sz="1450">
                          <a:solidFill>
                            <a:srgbClr val="333333"/>
                          </a:solidFill>
                          <a:latin typeface="Courier New"/>
                          <a:ea typeface="Courier New"/>
                          <a:cs typeface="Courier New"/>
                          <a:sym typeface="Courier New"/>
                        </a:rPr>
                        <a:t>:</a:t>
                      </a:r>
                      <a:r>
                        <a:rPr lang="en" sz="1450">
                          <a:solidFill>
                            <a:schemeClr val="dk2"/>
                          </a:solidFill>
                          <a:latin typeface="Courier New"/>
                          <a:ea typeface="Courier New"/>
                          <a:cs typeface="Courier New"/>
                          <a:sym typeface="Courier New"/>
                        </a:rPr>
                        <a:t>3</a:t>
                      </a:r>
                      <a:r>
                        <a:rPr lang="en" sz="1450">
                          <a:solidFill>
                            <a:srgbClr val="333333"/>
                          </a:solidFill>
                          <a:latin typeface="Courier New"/>
                          <a:ea typeface="Courier New"/>
                          <a:cs typeface="Courier New"/>
                          <a:sym typeface="Courier New"/>
                        </a:rPr>
                        <a:t>]</a:t>
                      </a:r>
                      <a:endParaRPr sz="17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0975">
                <a:tc>
                  <a:txBody>
                    <a:bodyPr/>
                    <a:lstStyle/>
                    <a:p>
                      <a:pPr marL="0" lvl="0" indent="0" algn="l" rtl="0">
                        <a:spcBef>
                          <a:spcPts val="0"/>
                        </a:spcBef>
                        <a:spcAft>
                          <a:spcPts val="0"/>
                        </a:spcAft>
                        <a:buNone/>
                      </a:pPr>
                      <a:r>
                        <a:rPr lang="en"/>
                        <a:t>3</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88900" marR="88900" lvl="0" indent="0" algn="l" rtl="0">
                        <a:lnSpc>
                          <a:spcPct val="142857"/>
                        </a:lnSpc>
                        <a:spcBef>
                          <a:spcPts val="0"/>
                        </a:spcBef>
                        <a:spcAft>
                          <a:spcPts val="0"/>
                        </a:spcAft>
                        <a:buNone/>
                      </a:pPr>
                      <a:r>
                        <a:rPr lang="en" sz="1450">
                          <a:solidFill>
                            <a:srgbClr val="333333"/>
                          </a:solidFill>
                          <a:latin typeface="Courier New"/>
                          <a:ea typeface="Courier New"/>
                          <a:cs typeface="Courier New"/>
                          <a:sym typeface="Courier New"/>
                        </a:rPr>
                        <a:t>el</a:t>
                      </a:r>
                      <a:endParaRPr sz="17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3">
                                            <p:txEl>
                                              <p:pRg st="0" end="0"/>
                                            </p:txEl>
                                          </p:spTgt>
                                        </p:tgtEl>
                                        <p:attrNameLst>
                                          <p:attrName>style.visibility</p:attrName>
                                        </p:attrNameLst>
                                      </p:cBhvr>
                                      <p:to>
                                        <p:strVal val="visible"/>
                                      </p:to>
                                    </p:set>
                                    <p:animEffect transition="in" filter="fade">
                                      <p:cBhvr>
                                        <p:cTn id="7" dur="1000"/>
                                        <p:tgtEl>
                                          <p:spTgt spid="1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3">
                                            <p:txEl>
                                              <p:pRg st="1" end="1"/>
                                            </p:txEl>
                                          </p:spTgt>
                                        </p:tgtEl>
                                        <p:attrNameLst>
                                          <p:attrName>style.visibility</p:attrName>
                                        </p:attrNameLst>
                                      </p:cBhvr>
                                      <p:to>
                                        <p:strVal val="visible"/>
                                      </p:to>
                                    </p:set>
                                    <p:animEffect transition="in" filter="fade">
                                      <p:cBhvr>
                                        <p:cTn id="12" dur="1000"/>
                                        <p:tgtEl>
                                          <p:spTgt spid="1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3">
                                            <p:txEl>
                                              <p:pRg st="2" end="2"/>
                                            </p:txEl>
                                          </p:spTgt>
                                        </p:tgtEl>
                                        <p:attrNameLst>
                                          <p:attrName>style.visibility</p:attrName>
                                        </p:attrNameLst>
                                      </p:cBhvr>
                                      <p:to>
                                        <p:strVal val="visible"/>
                                      </p:to>
                                    </p:set>
                                    <p:animEffect transition="in" filter="fade">
                                      <p:cBhvr>
                                        <p:cTn id="17" dur="1000"/>
                                        <p:tgtEl>
                                          <p:spTgt spid="1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3">
                                            <p:txEl>
                                              <p:pRg st="3" end="3"/>
                                            </p:txEl>
                                          </p:spTgt>
                                        </p:tgtEl>
                                        <p:attrNameLst>
                                          <p:attrName>style.visibility</p:attrName>
                                        </p:attrNameLst>
                                      </p:cBhvr>
                                      <p:to>
                                        <p:strVal val="visible"/>
                                      </p:to>
                                    </p:set>
                                    <p:animEffect transition="in" filter="fade">
                                      <p:cBhvr>
                                        <p:cTn id="22" dur="1000"/>
                                        <p:tgtEl>
                                          <p:spTgt spid="1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3">
                                            <p:txEl>
                                              <p:pRg st="4" end="4"/>
                                            </p:txEl>
                                          </p:spTgt>
                                        </p:tgtEl>
                                        <p:attrNameLst>
                                          <p:attrName>style.visibility</p:attrName>
                                        </p:attrNameLst>
                                      </p:cBhvr>
                                      <p:to>
                                        <p:strVal val="visible"/>
                                      </p:to>
                                    </p:set>
                                    <p:animEffect transition="in" filter="fade">
                                      <p:cBhvr>
                                        <p:cTn id="27" dur="1000"/>
                                        <p:tgtEl>
                                          <p:spTgt spid="1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3">
                                            <p:txEl>
                                              <p:pRg st="5" end="5"/>
                                            </p:txEl>
                                          </p:spTgt>
                                        </p:tgtEl>
                                        <p:attrNameLst>
                                          <p:attrName>style.visibility</p:attrName>
                                        </p:attrNameLst>
                                      </p:cBhvr>
                                      <p:to>
                                        <p:strVal val="visible"/>
                                      </p:to>
                                    </p:set>
                                    <p:animEffect transition="in" filter="fade">
                                      <p:cBhvr>
                                        <p:cTn id="32" dur="1000"/>
                                        <p:tgtEl>
                                          <p:spTgt spid="18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3">
                                            <p:txEl>
                                              <p:pRg st="6" end="6"/>
                                            </p:txEl>
                                          </p:spTgt>
                                        </p:tgtEl>
                                        <p:attrNameLst>
                                          <p:attrName>style.visibility</p:attrName>
                                        </p:attrNameLst>
                                      </p:cBhvr>
                                      <p:to>
                                        <p:strVal val="visible"/>
                                      </p:to>
                                    </p:set>
                                    <p:animEffect transition="in" filter="fade">
                                      <p:cBhvr>
                                        <p:cTn id="37" dur="1000"/>
                                        <p:tgtEl>
                                          <p:spTgt spid="18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3">
                                            <p:txEl>
                                              <p:pRg st="7" end="7"/>
                                            </p:txEl>
                                          </p:spTgt>
                                        </p:tgtEl>
                                        <p:attrNameLst>
                                          <p:attrName>style.visibility</p:attrName>
                                        </p:attrNameLst>
                                      </p:cBhvr>
                                      <p:to>
                                        <p:strVal val="visible"/>
                                      </p:to>
                                    </p:set>
                                    <p:animEffect transition="in" filter="fade">
                                      <p:cBhvr>
                                        <p:cTn id="42" dur="1000"/>
                                        <p:tgtEl>
                                          <p:spTgt spid="18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3">
                                            <p:txEl>
                                              <p:pRg st="8" end="8"/>
                                            </p:txEl>
                                          </p:spTgt>
                                        </p:tgtEl>
                                        <p:attrNameLst>
                                          <p:attrName>style.visibility</p:attrName>
                                        </p:attrNameLst>
                                      </p:cBhvr>
                                      <p:to>
                                        <p:strVal val="visible"/>
                                      </p:to>
                                    </p:set>
                                    <p:animEffect transition="in" filter="fade">
                                      <p:cBhvr>
                                        <p:cTn id="47" dur="1000"/>
                                        <p:tgtEl>
                                          <p:spTgt spid="1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String Functions in Python #</a:t>
            </a:r>
            <a:endParaRPr/>
          </a:p>
          <a:p>
            <a:pPr marL="0" lvl="0" indent="0" algn="l" rtl="0">
              <a:spcBef>
                <a:spcPts val="0"/>
              </a:spcBef>
              <a:spcAft>
                <a:spcPts val="0"/>
              </a:spcAft>
              <a:buNone/>
            </a:pPr>
            <a:endParaRPr/>
          </a:p>
        </p:txBody>
      </p:sp>
      <p:graphicFrame>
        <p:nvGraphicFramePr>
          <p:cNvPr id="197" name="Google Shape;197;p35"/>
          <p:cNvGraphicFramePr/>
          <p:nvPr/>
        </p:nvGraphicFramePr>
        <p:xfrm>
          <a:off x="471875" y="1371750"/>
          <a:ext cx="7239000" cy="1584840"/>
        </p:xfrm>
        <a:graphic>
          <a:graphicData uri="http://schemas.openxmlformats.org/drawingml/2006/table">
            <a:tbl>
              <a:tblPr>
                <a:noFill/>
                <a:tableStyleId>{5E4F21CF-A1CC-4679-8041-59B39813E6DE}</a:tableStyleId>
              </a:tblPr>
              <a:tblGrid>
                <a:gridCol w="1647750">
                  <a:extLst>
                    <a:ext uri="{9D8B030D-6E8A-4147-A177-3AD203B41FA5}">
                      <a16:colId xmlns:a16="http://schemas.microsoft.com/office/drawing/2014/main" val="20000"/>
                    </a:ext>
                  </a:extLst>
                </a:gridCol>
                <a:gridCol w="55912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t>Function name</a:t>
                      </a:r>
                      <a:endParaRPr b="1"/>
                    </a:p>
                  </a:txBody>
                  <a:tcPr marL="91425" marR="91425" marT="91425" marB="91425"/>
                </a:tc>
                <a:tc>
                  <a:txBody>
                    <a:bodyPr/>
                    <a:lstStyle/>
                    <a:p>
                      <a:pPr marL="0" lvl="0" indent="0" algn="l" rtl="0">
                        <a:spcBef>
                          <a:spcPts val="0"/>
                        </a:spcBef>
                        <a:spcAft>
                          <a:spcPts val="0"/>
                        </a:spcAft>
                        <a:buNone/>
                      </a:pPr>
                      <a:r>
                        <a:rPr lang="en" b="1"/>
                        <a:t>Function Description</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len()</a:t>
                      </a:r>
                      <a:endParaRPr/>
                    </a:p>
                  </a:txBody>
                  <a:tcPr marL="91425" marR="91425" marT="91425" marB="91425"/>
                </a:tc>
                <a:tc>
                  <a:txBody>
                    <a:bodyPr/>
                    <a:lstStyle/>
                    <a:p>
                      <a:pPr marL="0" lvl="0" indent="0" algn="l" rtl="0">
                        <a:spcBef>
                          <a:spcPts val="0"/>
                        </a:spcBef>
                        <a:spcAft>
                          <a:spcPts val="0"/>
                        </a:spcAft>
                        <a:buNone/>
                      </a:pPr>
                      <a:r>
                        <a:rPr lang="en"/>
                        <a:t>returns length of the string</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max()	</a:t>
                      </a:r>
                      <a:endParaRPr/>
                    </a:p>
                  </a:txBody>
                  <a:tcPr marL="91425" marR="91425" marT="91425" marB="91425"/>
                </a:tc>
                <a:tc>
                  <a:txBody>
                    <a:bodyPr/>
                    <a:lstStyle/>
                    <a:p>
                      <a:pPr marL="0" lvl="0" indent="0" algn="l" rtl="0">
                        <a:spcBef>
                          <a:spcPts val="0"/>
                        </a:spcBef>
                        <a:spcAft>
                          <a:spcPts val="0"/>
                        </a:spcAft>
                        <a:buNone/>
                      </a:pPr>
                      <a:r>
                        <a:rPr lang="en"/>
                        <a:t>returns character having highest ASCII value</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min()</a:t>
                      </a:r>
                      <a:endParaRPr/>
                    </a:p>
                  </a:txBody>
                  <a:tcPr marL="91425" marR="91425" marT="91425" marB="91425"/>
                </a:tc>
                <a:tc>
                  <a:txBody>
                    <a:bodyPr/>
                    <a:lstStyle/>
                    <a:p>
                      <a:pPr marL="0" lvl="0" indent="0" algn="l" rtl="0">
                        <a:spcBef>
                          <a:spcPts val="0"/>
                        </a:spcBef>
                        <a:spcAft>
                          <a:spcPts val="0"/>
                        </a:spcAft>
                        <a:buNone/>
                      </a:pPr>
                      <a:r>
                        <a:rPr lang="en"/>
                        <a:t>returns character having lowest ASCII value</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 and not in operators #</a:t>
            </a:r>
            <a:endParaRPr/>
          </a:p>
          <a:p>
            <a:pPr marL="0" lvl="0" indent="0" algn="l" rtl="0">
              <a:spcBef>
                <a:spcPts val="0"/>
              </a:spcBef>
              <a:spcAft>
                <a:spcPts val="0"/>
              </a:spcAft>
              <a:buNone/>
            </a:pPr>
            <a:endParaRPr/>
          </a:p>
        </p:txBody>
      </p:sp>
      <p:sp>
        <p:nvSpPr>
          <p:cNvPr id="203" name="Google Shape;203;p36"/>
          <p:cNvSpPr txBox="1">
            <a:spLocks noGrp="1"/>
          </p:cNvSpPr>
          <p:nvPr>
            <p:ph type="body" idx="1"/>
          </p:nvPr>
        </p:nvSpPr>
        <p:spPr>
          <a:xfrm>
            <a:off x="311700" y="1228675"/>
            <a:ext cx="8520600" cy="5829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500">
                <a:solidFill>
                  <a:srgbClr val="333333"/>
                </a:solidFill>
                <a:latin typeface="Arial"/>
                <a:ea typeface="Arial"/>
                <a:cs typeface="Arial"/>
                <a:sym typeface="Arial"/>
              </a:rPr>
              <a:t>You can use </a:t>
            </a:r>
            <a:r>
              <a:rPr lang="en" sz="1400" b="1">
                <a:solidFill>
                  <a:srgbClr val="FF0000"/>
                </a:solidFill>
                <a:latin typeface="Courier New"/>
                <a:ea typeface="Courier New"/>
                <a:cs typeface="Courier New"/>
                <a:sym typeface="Courier New"/>
              </a:rPr>
              <a:t>in</a:t>
            </a:r>
            <a:r>
              <a:rPr lang="en" sz="1500" b="1">
                <a:solidFill>
                  <a:srgbClr val="FF0000"/>
                </a:solidFill>
                <a:latin typeface="Arial"/>
                <a:ea typeface="Arial"/>
                <a:cs typeface="Arial"/>
                <a:sym typeface="Arial"/>
              </a:rPr>
              <a:t> </a:t>
            </a:r>
            <a:r>
              <a:rPr lang="en" sz="1500">
                <a:solidFill>
                  <a:srgbClr val="333333"/>
                </a:solidFill>
                <a:latin typeface="Arial"/>
                <a:ea typeface="Arial"/>
                <a:cs typeface="Arial"/>
                <a:sym typeface="Arial"/>
              </a:rPr>
              <a:t>and </a:t>
            </a:r>
            <a:r>
              <a:rPr lang="en" sz="1400" b="1">
                <a:solidFill>
                  <a:srgbClr val="FF0000"/>
                </a:solidFill>
                <a:latin typeface="Courier New"/>
                <a:ea typeface="Courier New"/>
                <a:cs typeface="Courier New"/>
                <a:sym typeface="Courier New"/>
              </a:rPr>
              <a:t>not in</a:t>
            </a:r>
            <a:r>
              <a:rPr lang="en" sz="1500">
                <a:solidFill>
                  <a:srgbClr val="333333"/>
                </a:solidFill>
                <a:latin typeface="Arial"/>
                <a:ea typeface="Arial"/>
                <a:cs typeface="Arial"/>
                <a:sym typeface="Arial"/>
              </a:rPr>
              <a:t> operators to check the existence of a string in another string. They are also known as membership operator.</a:t>
            </a:r>
            <a:endParaRPr sz="2100"/>
          </a:p>
        </p:txBody>
      </p:sp>
      <p:graphicFrame>
        <p:nvGraphicFramePr>
          <p:cNvPr id="204" name="Google Shape;204;p36"/>
          <p:cNvGraphicFramePr/>
          <p:nvPr/>
        </p:nvGraphicFramePr>
        <p:xfrm>
          <a:off x="311700" y="2432600"/>
          <a:ext cx="7239000" cy="1981050"/>
        </p:xfrm>
        <a:graphic>
          <a:graphicData uri="http://schemas.openxmlformats.org/drawingml/2006/table">
            <a:tbl>
              <a:tblPr>
                <a:noFill/>
                <a:tableStyleId>{5E4F21CF-A1CC-4679-8041-59B39813E6DE}</a:tableStyleId>
              </a:tblPr>
              <a:tblGrid>
                <a:gridCol w="440050">
                  <a:extLst>
                    <a:ext uri="{9D8B030D-6E8A-4147-A177-3AD203B41FA5}">
                      <a16:colId xmlns:a16="http://schemas.microsoft.com/office/drawing/2014/main" val="20000"/>
                    </a:ext>
                  </a:extLst>
                </a:gridCol>
                <a:gridCol w="6798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1</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dirty="0">
                          <a:solidFill>
                            <a:schemeClr val="dk2"/>
                          </a:solidFill>
                          <a:latin typeface="Courier New"/>
                          <a:ea typeface="Courier New"/>
                          <a:cs typeface="Courier New"/>
                          <a:sym typeface="Courier New"/>
                        </a:rPr>
                        <a:t>&gt;&gt;&gt;</a:t>
                      </a:r>
                      <a:r>
                        <a:rPr lang="en" dirty="0">
                          <a:solidFill>
                            <a:srgbClr val="333333"/>
                          </a:solidFill>
                          <a:latin typeface="Courier New"/>
                          <a:ea typeface="Courier New"/>
                          <a:cs typeface="Courier New"/>
                          <a:sym typeface="Courier New"/>
                        </a:rPr>
                        <a:t> s1 </a:t>
                      </a:r>
                      <a:r>
                        <a:rPr lang="en" dirty="0">
                          <a:solidFill>
                            <a:schemeClr val="dk2"/>
                          </a:solidFill>
                          <a:latin typeface="Courier New"/>
                          <a:ea typeface="Courier New"/>
                          <a:cs typeface="Courier New"/>
                          <a:sym typeface="Courier New"/>
                        </a:rPr>
                        <a:t>=</a:t>
                      </a:r>
                      <a:r>
                        <a:rPr lang="en" dirty="0">
                          <a:solidFill>
                            <a:srgbClr val="333333"/>
                          </a:solidFill>
                          <a:latin typeface="Courier New"/>
                          <a:ea typeface="Courier New"/>
                          <a:cs typeface="Courier New"/>
                          <a:sym typeface="Courier New"/>
                        </a:rPr>
                        <a:t> </a:t>
                      </a:r>
                      <a:r>
                        <a:rPr lang="en" dirty="0">
                          <a:solidFill>
                            <a:srgbClr val="BA2121"/>
                          </a:solidFill>
                          <a:latin typeface="Courier New"/>
                          <a:ea typeface="Courier New"/>
                          <a:cs typeface="Courier New"/>
                          <a:sym typeface="Courier New"/>
                        </a:rPr>
                        <a:t>"Welcome"</a:t>
                      </a: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2</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dirty="0">
                          <a:solidFill>
                            <a:schemeClr val="dk2"/>
                          </a:solidFill>
                          <a:latin typeface="Courier New"/>
                          <a:ea typeface="Courier New"/>
                          <a:cs typeface="Courier New"/>
                          <a:sym typeface="Courier New"/>
                        </a:rPr>
                        <a:t>&gt;&gt;&gt;</a:t>
                      </a:r>
                      <a:r>
                        <a:rPr lang="en" dirty="0">
                          <a:solidFill>
                            <a:srgbClr val="333333"/>
                          </a:solidFill>
                          <a:latin typeface="Courier New"/>
                          <a:ea typeface="Courier New"/>
                          <a:cs typeface="Courier New"/>
                          <a:sym typeface="Courier New"/>
                        </a:rPr>
                        <a:t> </a:t>
                      </a:r>
                      <a:r>
                        <a:rPr lang="en" dirty="0">
                          <a:solidFill>
                            <a:srgbClr val="BA2121"/>
                          </a:solidFill>
                          <a:latin typeface="Courier New"/>
                          <a:ea typeface="Courier New"/>
                          <a:cs typeface="Courier New"/>
                          <a:sym typeface="Courier New"/>
                        </a:rPr>
                        <a:t>"come"</a:t>
                      </a:r>
                      <a:r>
                        <a:rPr lang="en" dirty="0">
                          <a:solidFill>
                            <a:srgbClr val="333333"/>
                          </a:solidFill>
                          <a:latin typeface="Courier New"/>
                          <a:ea typeface="Courier New"/>
                          <a:cs typeface="Courier New"/>
                          <a:sym typeface="Courier New"/>
                        </a:rPr>
                        <a:t> </a:t>
                      </a:r>
                      <a:r>
                        <a:rPr lang="en" b="1" dirty="0">
                          <a:solidFill>
                            <a:srgbClr val="AA22FF"/>
                          </a:solidFill>
                          <a:latin typeface="Courier New"/>
                          <a:ea typeface="Courier New"/>
                          <a:cs typeface="Courier New"/>
                          <a:sym typeface="Courier New"/>
                        </a:rPr>
                        <a:t>in</a:t>
                      </a:r>
                      <a:r>
                        <a:rPr lang="en" dirty="0">
                          <a:solidFill>
                            <a:srgbClr val="333333"/>
                          </a:solidFill>
                          <a:latin typeface="Courier New"/>
                          <a:ea typeface="Courier New"/>
                          <a:cs typeface="Courier New"/>
                          <a:sym typeface="Courier New"/>
                        </a:rPr>
                        <a:t> s1</a:t>
                      </a: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3</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dirty="0">
                          <a:solidFill>
                            <a:srgbClr val="008000"/>
                          </a:solidFill>
                          <a:latin typeface="Courier New"/>
                          <a:ea typeface="Courier New"/>
                          <a:cs typeface="Courier New"/>
                          <a:sym typeface="Courier New"/>
                        </a:rPr>
                        <a:t>True</a:t>
                      </a: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4</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Courier New"/>
                          <a:ea typeface="Courier New"/>
                          <a:cs typeface="Courier New"/>
                          <a:sym typeface="Courier New"/>
                        </a:rPr>
                        <a:t>&gt;&gt;&gt;</a:t>
                      </a:r>
                      <a:r>
                        <a:rPr lang="en">
                          <a:solidFill>
                            <a:srgbClr val="333333"/>
                          </a:solidFill>
                          <a:latin typeface="Courier New"/>
                          <a:ea typeface="Courier New"/>
                          <a:cs typeface="Courier New"/>
                          <a:sym typeface="Courier New"/>
                        </a:rPr>
                        <a:t> </a:t>
                      </a:r>
                      <a:r>
                        <a:rPr lang="en">
                          <a:solidFill>
                            <a:srgbClr val="BA2121"/>
                          </a:solidFill>
                          <a:latin typeface="Courier New"/>
                          <a:ea typeface="Courier New"/>
                          <a:cs typeface="Courier New"/>
                          <a:sym typeface="Courier New"/>
                        </a:rPr>
                        <a:t>"come"</a:t>
                      </a:r>
                      <a:r>
                        <a:rPr lang="en">
                          <a:solidFill>
                            <a:srgbClr val="333333"/>
                          </a:solidFill>
                          <a:latin typeface="Courier New"/>
                          <a:ea typeface="Courier New"/>
                          <a:cs typeface="Courier New"/>
                          <a:sym typeface="Courier New"/>
                        </a:rPr>
                        <a:t> </a:t>
                      </a:r>
                      <a:r>
                        <a:rPr lang="en" b="1">
                          <a:solidFill>
                            <a:srgbClr val="AA22FF"/>
                          </a:solidFill>
                          <a:latin typeface="Courier New"/>
                          <a:ea typeface="Courier New"/>
                          <a:cs typeface="Courier New"/>
                          <a:sym typeface="Courier New"/>
                        </a:rPr>
                        <a:t>not</a:t>
                      </a:r>
                      <a:r>
                        <a:rPr lang="en">
                          <a:solidFill>
                            <a:srgbClr val="333333"/>
                          </a:solidFill>
                          <a:latin typeface="Courier New"/>
                          <a:ea typeface="Courier New"/>
                          <a:cs typeface="Courier New"/>
                          <a:sym typeface="Courier New"/>
                        </a:rPr>
                        <a:t> </a:t>
                      </a:r>
                      <a:r>
                        <a:rPr lang="en" b="1">
                          <a:solidFill>
                            <a:srgbClr val="AA22FF"/>
                          </a:solidFill>
                          <a:latin typeface="Courier New"/>
                          <a:ea typeface="Courier New"/>
                          <a:cs typeface="Courier New"/>
                          <a:sym typeface="Courier New"/>
                        </a:rPr>
                        <a:t>in</a:t>
                      </a:r>
                      <a:r>
                        <a:rPr lang="en">
                          <a:solidFill>
                            <a:srgbClr val="333333"/>
                          </a:solidFill>
                          <a:latin typeface="Courier New"/>
                          <a:ea typeface="Courier New"/>
                          <a:cs typeface="Courier New"/>
                          <a:sym typeface="Courier New"/>
                        </a:rPr>
                        <a:t> s1</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5</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dirty="0">
                          <a:solidFill>
                            <a:srgbClr val="008000"/>
                          </a:solidFill>
                          <a:latin typeface="Courier New"/>
                          <a:ea typeface="Courier New"/>
                          <a:cs typeface="Courier New"/>
                          <a:sym typeface="Courier New"/>
                        </a:rPr>
                        <a:t>False</a:t>
                      </a: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7"/>
          <p:cNvSpPr txBox="1">
            <a:spLocks noGrp="1"/>
          </p:cNvSpPr>
          <p:nvPr>
            <p:ph type="title"/>
          </p:nvPr>
        </p:nvSpPr>
        <p:spPr>
          <a:xfrm>
            <a:off x="188450" y="95675"/>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Testing strings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10" name="Google Shape;210;p37"/>
          <p:cNvSpPr txBox="1">
            <a:spLocks noGrp="1"/>
          </p:cNvSpPr>
          <p:nvPr>
            <p:ph type="body" idx="1"/>
          </p:nvPr>
        </p:nvSpPr>
        <p:spPr>
          <a:xfrm>
            <a:off x="188450" y="1043825"/>
            <a:ext cx="8520600" cy="61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333333"/>
                </a:solidFill>
                <a:highlight>
                  <a:srgbClr val="FFFFFF"/>
                </a:highlight>
                <a:latin typeface="Arial"/>
                <a:ea typeface="Arial"/>
                <a:cs typeface="Arial"/>
                <a:sym typeface="Arial"/>
              </a:rPr>
              <a:t>String class in python has various inbuilt methods which allows to check for different types of strings.</a:t>
            </a:r>
            <a:endParaRPr sz="1400">
              <a:solidFill>
                <a:srgbClr val="333333"/>
              </a:solidFill>
              <a:highlight>
                <a:srgbClr val="FFFFFF"/>
              </a:highlight>
              <a:latin typeface="Arial"/>
              <a:ea typeface="Arial"/>
              <a:cs typeface="Arial"/>
              <a:sym typeface="Arial"/>
            </a:endParaRPr>
          </a:p>
          <a:p>
            <a:pPr marL="0" lvl="0" indent="0" algn="l" rtl="0">
              <a:spcBef>
                <a:spcPts val="180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200"/>
              </a:spcAft>
              <a:buNone/>
            </a:pPr>
            <a:endParaRPr sz="1400">
              <a:solidFill>
                <a:srgbClr val="333333"/>
              </a:solidFill>
              <a:highlight>
                <a:srgbClr val="FFFFFF"/>
              </a:highlight>
              <a:latin typeface="Arial"/>
              <a:ea typeface="Arial"/>
              <a:cs typeface="Arial"/>
              <a:sym typeface="Arial"/>
            </a:endParaRPr>
          </a:p>
        </p:txBody>
      </p:sp>
      <p:graphicFrame>
        <p:nvGraphicFramePr>
          <p:cNvPr id="211" name="Google Shape;211;p37"/>
          <p:cNvGraphicFramePr/>
          <p:nvPr/>
        </p:nvGraphicFramePr>
        <p:xfrm>
          <a:off x="287025" y="1663625"/>
          <a:ext cx="8070825" cy="3169680"/>
        </p:xfrm>
        <a:graphic>
          <a:graphicData uri="http://schemas.openxmlformats.org/drawingml/2006/table">
            <a:tbl>
              <a:tblPr>
                <a:noFill/>
                <a:tableStyleId>{5E4F21CF-A1CC-4679-8041-59B39813E6DE}</a:tableStyleId>
              </a:tblPr>
              <a:tblGrid>
                <a:gridCol w="1521100">
                  <a:extLst>
                    <a:ext uri="{9D8B030D-6E8A-4147-A177-3AD203B41FA5}">
                      <a16:colId xmlns:a16="http://schemas.microsoft.com/office/drawing/2014/main" val="20000"/>
                    </a:ext>
                  </a:extLst>
                </a:gridCol>
                <a:gridCol w="6549725">
                  <a:extLst>
                    <a:ext uri="{9D8B030D-6E8A-4147-A177-3AD203B41FA5}">
                      <a16:colId xmlns:a16="http://schemas.microsoft.com/office/drawing/2014/main" val="20001"/>
                    </a:ext>
                  </a:extLst>
                </a:gridCol>
              </a:tblGrid>
              <a:tr h="396200">
                <a:tc>
                  <a:txBody>
                    <a:bodyPr/>
                    <a:lstStyle/>
                    <a:p>
                      <a:pPr marL="0" lvl="0" indent="0" algn="l" rtl="0">
                        <a:lnSpc>
                          <a:spcPct val="142857"/>
                        </a:lnSpc>
                        <a:spcBef>
                          <a:spcPts val="0"/>
                        </a:spcBef>
                        <a:spcAft>
                          <a:spcPts val="1800"/>
                        </a:spcAft>
                        <a:buNone/>
                      </a:pPr>
                      <a:r>
                        <a:rPr lang="en" sz="1200" b="1">
                          <a:solidFill>
                            <a:srgbClr val="333333"/>
                          </a:solidFill>
                          <a:highlight>
                            <a:srgbClr val="FFFFFF"/>
                          </a:highlight>
                        </a:rPr>
                        <a:t>Method Name</a:t>
                      </a:r>
                      <a:endParaRPr sz="1200" b="1">
                        <a:solidFill>
                          <a:srgbClr val="333333"/>
                        </a:solidFill>
                        <a:highlight>
                          <a:srgbClr val="FFFFFF"/>
                        </a:highlight>
                      </a:endParaRPr>
                    </a:p>
                  </a:txBody>
                  <a:tcPr marL="47625" marR="47625" marT="47625" marB="47625" anchor="b">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B w="19050" cap="flat" cmpd="sng">
                      <a:solidFill>
                        <a:srgbClr val="DDDDDD"/>
                      </a:solidFill>
                      <a:prstDash val="solid"/>
                      <a:round/>
                      <a:headEnd type="none" w="sm" len="sm"/>
                      <a:tailEnd type="none" w="sm" len="sm"/>
                    </a:lnB>
                  </a:tcPr>
                </a:tc>
                <a:tc>
                  <a:txBody>
                    <a:bodyPr/>
                    <a:lstStyle/>
                    <a:p>
                      <a:pPr marL="0" lvl="0" indent="0" algn="l" rtl="0">
                        <a:spcBef>
                          <a:spcPts val="0"/>
                        </a:spcBef>
                        <a:spcAft>
                          <a:spcPts val="0"/>
                        </a:spcAft>
                        <a:buNone/>
                      </a:pPr>
                      <a:r>
                        <a:rPr lang="en"/>
                        <a:t>Method Description</a:t>
                      </a:r>
                      <a:endParaRPr/>
                    </a:p>
                  </a:txBody>
                  <a:tcPr marL="91425" marR="91425" marT="91425" marB="91425">
                    <a:lnL w="9525" cap="flat" cmpd="sng">
                      <a:solidFill>
                        <a:srgbClr val="DDDDDD"/>
                      </a:solidFill>
                      <a:prstDash val="solid"/>
                      <a:round/>
                      <a:headEnd type="none" w="sm" len="sm"/>
                      <a:tailEnd type="none" w="sm" len="sm"/>
                    </a:ln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isalnum()	</a:t>
                      </a:r>
                      <a:endParaRPr/>
                    </a:p>
                  </a:txBody>
                  <a:tcPr marL="91425" marR="91425" marT="91425" marB="91425">
                    <a:lnT w="19050" cap="flat" cmpd="sng">
                      <a:solidFill>
                        <a:srgbClr val="DDDDDD"/>
                      </a:solidFill>
                      <a:prstDash val="solid"/>
                      <a:round/>
                      <a:headEnd type="none" w="sm" len="sm"/>
                      <a:tailEnd type="none" w="sm" len="sm"/>
                    </a:lnT>
                  </a:tcPr>
                </a:tc>
                <a:tc>
                  <a:txBody>
                    <a:bodyPr/>
                    <a:lstStyle/>
                    <a:p>
                      <a:pPr marL="0" lvl="0" indent="0" algn="l" rtl="0">
                        <a:spcBef>
                          <a:spcPts val="0"/>
                        </a:spcBef>
                        <a:spcAft>
                          <a:spcPts val="0"/>
                        </a:spcAft>
                        <a:buNone/>
                      </a:pPr>
                      <a:r>
                        <a:rPr lang="en"/>
                        <a:t>Returns True if string is alphanumeric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isalpha()	</a:t>
                      </a:r>
                      <a:endParaRPr/>
                    </a:p>
                  </a:txBody>
                  <a:tcPr marL="91425" marR="91425" marT="91425" marB="91425"/>
                </a:tc>
                <a:tc>
                  <a:txBody>
                    <a:bodyPr/>
                    <a:lstStyle/>
                    <a:p>
                      <a:pPr marL="0" lvl="0" indent="0" algn="l" rtl="0">
                        <a:spcBef>
                          <a:spcPts val="0"/>
                        </a:spcBef>
                        <a:spcAft>
                          <a:spcPts val="0"/>
                        </a:spcAft>
                        <a:buNone/>
                      </a:pPr>
                      <a:r>
                        <a:rPr lang="en"/>
                        <a:t>Returns True if string contains only alphabets</a:t>
                      </a:r>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isdigit()	</a:t>
                      </a:r>
                      <a:endParaRPr/>
                    </a:p>
                  </a:txBody>
                  <a:tcPr marL="91425" marR="91425" marT="91425" marB="91425"/>
                </a:tc>
                <a:tc>
                  <a:txBody>
                    <a:bodyPr/>
                    <a:lstStyle/>
                    <a:p>
                      <a:pPr marL="0" lvl="0" indent="0" algn="l" rtl="0">
                        <a:spcBef>
                          <a:spcPts val="0"/>
                        </a:spcBef>
                        <a:spcAft>
                          <a:spcPts val="0"/>
                        </a:spcAft>
                        <a:buNone/>
                      </a:pPr>
                      <a:r>
                        <a:rPr lang="en"/>
                        <a:t>Returns True if string contains only digits</a:t>
                      </a:r>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isidentifier()</a:t>
                      </a:r>
                      <a:endParaRPr/>
                    </a:p>
                  </a:txBody>
                  <a:tcPr marL="91425" marR="91425" marT="91425" marB="91425"/>
                </a:tc>
                <a:tc>
                  <a:txBody>
                    <a:bodyPr/>
                    <a:lstStyle/>
                    <a:p>
                      <a:pPr marL="0" lvl="0" indent="0" algn="l" rtl="0">
                        <a:spcBef>
                          <a:spcPts val="0"/>
                        </a:spcBef>
                        <a:spcAft>
                          <a:spcPts val="0"/>
                        </a:spcAft>
                        <a:buNone/>
                      </a:pPr>
                      <a:r>
                        <a:rPr lang="en"/>
                        <a:t>Return True is string is valid identifier</a:t>
                      </a:r>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islower()	</a:t>
                      </a:r>
                      <a:endParaRPr/>
                    </a:p>
                  </a:txBody>
                  <a:tcPr marL="91425" marR="91425" marT="91425" marB="91425"/>
                </a:tc>
                <a:tc>
                  <a:txBody>
                    <a:bodyPr/>
                    <a:lstStyle/>
                    <a:p>
                      <a:pPr marL="0" lvl="0" indent="0" algn="l" rtl="0">
                        <a:spcBef>
                          <a:spcPts val="0"/>
                        </a:spcBef>
                        <a:spcAft>
                          <a:spcPts val="0"/>
                        </a:spcAft>
                        <a:buNone/>
                      </a:pPr>
                      <a:r>
                        <a:rPr lang="en"/>
                        <a:t>Returns True if string is in lowercase</a:t>
                      </a:r>
                      <a:endParaRPr/>
                    </a:p>
                  </a:txBody>
                  <a:tcPr marL="91425" marR="91425" marT="91425" marB="91425"/>
                </a:tc>
                <a:extLst>
                  <a:ext uri="{0D108BD9-81ED-4DB2-BD59-A6C34878D82A}">
                    <a16:rowId xmlns:a16="http://schemas.microsoft.com/office/drawing/2014/main" val="10005"/>
                  </a:ext>
                </a:extLst>
              </a:tr>
              <a:tr h="396200">
                <a:tc>
                  <a:txBody>
                    <a:bodyPr/>
                    <a:lstStyle/>
                    <a:p>
                      <a:pPr marL="0" lvl="0" indent="0" algn="l" rtl="0">
                        <a:spcBef>
                          <a:spcPts val="0"/>
                        </a:spcBef>
                        <a:spcAft>
                          <a:spcPts val="0"/>
                        </a:spcAft>
                        <a:buNone/>
                      </a:pPr>
                      <a:r>
                        <a:rPr lang="en"/>
                        <a:t>isupper()	</a:t>
                      </a:r>
                      <a:endParaRPr/>
                    </a:p>
                  </a:txBody>
                  <a:tcPr marL="91425" marR="91425" marT="91425" marB="91425"/>
                </a:tc>
                <a:tc>
                  <a:txBody>
                    <a:bodyPr/>
                    <a:lstStyle/>
                    <a:p>
                      <a:pPr marL="0" lvl="0" indent="0" algn="l" rtl="0">
                        <a:spcBef>
                          <a:spcPts val="0"/>
                        </a:spcBef>
                        <a:spcAft>
                          <a:spcPts val="0"/>
                        </a:spcAft>
                        <a:buNone/>
                      </a:pPr>
                      <a:r>
                        <a:rPr lang="en"/>
                        <a:t>Returns True if string is in uppercase</a:t>
                      </a:r>
                      <a:endParaRPr/>
                    </a:p>
                  </a:txBody>
                  <a:tcPr marL="91425" marR="91425" marT="91425" marB="91425"/>
                </a:tc>
                <a:extLst>
                  <a:ext uri="{0D108BD9-81ED-4DB2-BD59-A6C34878D82A}">
                    <a16:rowId xmlns:a16="http://schemas.microsoft.com/office/drawing/2014/main" val="10006"/>
                  </a:ext>
                </a:extLst>
              </a:tr>
              <a:tr h="396200">
                <a:tc>
                  <a:txBody>
                    <a:bodyPr/>
                    <a:lstStyle/>
                    <a:p>
                      <a:pPr marL="0" lvl="0" indent="0" algn="l" rtl="0">
                        <a:spcBef>
                          <a:spcPts val="0"/>
                        </a:spcBef>
                        <a:spcAft>
                          <a:spcPts val="0"/>
                        </a:spcAft>
                        <a:buNone/>
                      </a:pPr>
                      <a:r>
                        <a:rPr lang="en"/>
                        <a:t>isspace()	</a:t>
                      </a:r>
                      <a:endParaRPr/>
                    </a:p>
                  </a:txBody>
                  <a:tcPr marL="91425" marR="91425" marT="91425" marB="91425"/>
                </a:tc>
                <a:tc>
                  <a:txBody>
                    <a:bodyPr/>
                    <a:lstStyle/>
                    <a:p>
                      <a:pPr marL="0" lvl="0" indent="0" algn="l" rtl="0">
                        <a:spcBef>
                          <a:spcPts val="0"/>
                        </a:spcBef>
                        <a:spcAft>
                          <a:spcPts val="0"/>
                        </a:spcAft>
                        <a:buNone/>
                      </a:pPr>
                      <a:r>
                        <a:rPr lang="en"/>
                        <a:t>Returns True if string contains only whitespace</a:t>
                      </a:r>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Objectives</a:t>
            </a:r>
            <a:endParaRPr/>
          </a:p>
        </p:txBody>
      </p:sp>
      <p:sp>
        <p:nvSpPr>
          <p:cNvPr id="66" name="Google Shape;66;p15"/>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457200" lvl="0" indent="-342900" algn="l" rtl="0">
              <a:lnSpc>
                <a:spcPct val="200000"/>
              </a:lnSpc>
              <a:spcBef>
                <a:spcPts val="0"/>
              </a:spcBef>
              <a:spcAft>
                <a:spcPts val="0"/>
              </a:spcAft>
              <a:buSzPts val="1800"/>
              <a:buFont typeface="Arial"/>
              <a:buChar char="●"/>
            </a:pPr>
            <a:r>
              <a:rPr lang="en">
                <a:latin typeface="Arial"/>
                <a:ea typeface="Arial"/>
                <a:cs typeface="Arial"/>
                <a:sym typeface="Arial"/>
              </a:rPr>
              <a:t>Understand Python Types</a:t>
            </a:r>
            <a:endParaRPr>
              <a:latin typeface="Arial"/>
              <a:ea typeface="Arial"/>
              <a:cs typeface="Arial"/>
              <a:sym typeface="Arial"/>
            </a:endParaRPr>
          </a:p>
          <a:p>
            <a:pPr marL="457200" lvl="0" indent="-342900" algn="l" rtl="0">
              <a:lnSpc>
                <a:spcPct val="200000"/>
              </a:lnSpc>
              <a:spcBef>
                <a:spcPts val="0"/>
              </a:spcBef>
              <a:spcAft>
                <a:spcPts val="0"/>
              </a:spcAft>
              <a:buSzPts val="1800"/>
              <a:buFont typeface="Arial"/>
              <a:buChar char="●"/>
            </a:pPr>
            <a:r>
              <a:rPr lang="en">
                <a:latin typeface="Arial"/>
                <a:ea typeface="Arial"/>
                <a:cs typeface="Arial"/>
                <a:sym typeface="Arial"/>
              </a:rPr>
              <a:t>Understand Python Expressions and Variables</a:t>
            </a:r>
            <a:endParaRPr>
              <a:latin typeface="Arial"/>
              <a:ea typeface="Arial"/>
              <a:cs typeface="Arial"/>
              <a:sym typeface="Arial"/>
            </a:endParaRPr>
          </a:p>
          <a:p>
            <a:pPr marL="457200" lvl="0" indent="-342900" algn="l" rtl="0">
              <a:lnSpc>
                <a:spcPct val="200000"/>
              </a:lnSpc>
              <a:spcBef>
                <a:spcPts val="0"/>
              </a:spcBef>
              <a:spcAft>
                <a:spcPts val="0"/>
              </a:spcAft>
              <a:buSzPts val="1800"/>
              <a:buFont typeface="Arial"/>
              <a:buChar char="●"/>
            </a:pPr>
            <a:r>
              <a:rPr lang="en">
                <a:latin typeface="Arial"/>
                <a:ea typeface="Arial"/>
                <a:cs typeface="Arial"/>
                <a:sym typeface="Arial"/>
              </a:rPr>
              <a:t>Understand Python String Operations</a:t>
            </a:r>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Searching for Substrings #</a:t>
            </a:r>
            <a:endParaRPr/>
          </a:p>
          <a:p>
            <a:pPr marL="0" lvl="0" indent="0" algn="l" rtl="0">
              <a:spcBef>
                <a:spcPts val="0"/>
              </a:spcBef>
              <a:spcAft>
                <a:spcPts val="0"/>
              </a:spcAft>
              <a:buNone/>
            </a:pPr>
            <a:endParaRPr/>
          </a:p>
        </p:txBody>
      </p:sp>
      <p:graphicFrame>
        <p:nvGraphicFramePr>
          <p:cNvPr id="217" name="Google Shape;217;p38"/>
          <p:cNvGraphicFramePr/>
          <p:nvPr/>
        </p:nvGraphicFramePr>
        <p:xfrm>
          <a:off x="311700" y="1367850"/>
          <a:ext cx="8070825" cy="3444060"/>
        </p:xfrm>
        <a:graphic>
          <a:graphicData uri="http://schemas.openxmlformats.org/drawingml/2006/table">
            <a:tbl>
              <a:tblPr>
                <a:noFill/>
                <a:tableStyleId>{5E4F21CF-A1CC-4679-8041-59B39813E6DE}</a:tableStyleId>
              </a:tblPr>
              <a:tblGrid>
                <a:gridCol w="2149600">
                  <a:extLst>
                    <a:ext uri="{9D8B030D-6E8A-4147-A177-3AD203B41FA5}">
                      <a16:colId xmlns:a16="http://schemas.microsoft.com/office/drawing/2014/main" val="20000"/>
                    </a:ext>
                  </a:extLst>
                </a:gridCol>
                <a:gridCol w="5921225">
                  <a:extLst>
                    <a:ext uri="{9D8B030D-6E8A-4147-A177-3AD203B41FA5}">
                      <a16:colId xmlns:a16="http://schemas.microsoft.com/office/drawing/2014/main" val="20001"/>
                    </a:ext>
                  </a:extLst>
                </a:gridCol>
              </a:tblGrid>
              <a:tr h="396200">
                <a:tc>
                  <a:txBody>
                    <a:bodyPr/>
                    <a:lstStyle/>
                    <a:p>
                      <a:pPr marL="0" lvl="0" indent="0" algn="l" rtl="0">
                        <a:lnSpc>
                          <a:spcPct val="142857"/>
                        </a:lnSpc>
                        <a:spcBef>
                          <a:spcPts val="0"/>
                        </a:spcBef>
                        <a:spcAft>
                          <a:spcPts val="1800"/>
                        </a:spcAft>
                        <a:buNone/>
                      </a:pPr>
                      <a:r>
                        <a:rPr lang="en" sz="1200" b="1">
                          <a:solidFill>
                            <a:srgbClr val="333333"/>
                          </a:solidFill>
                          <a:highlight>
                            <a:srgbClr val="FFFFFF"/>
                          </a:highlight>
                        </a:rPr>
                        <a:t>Method Name</a:t>
                      </a:r>
                      <a:endParaRPr sz="1200" b="1">
                        <a:solidFill>
                          <a:srgbClr val="333333"/>
                        </a:solidFill>
                        <a:highlight>
                          <a:srgbClr val="FFFFFF"/>
                        </a:highlight>
                      </a:endParaRPr>
                    </a:p>
                  </a:txBody>
                  <a:tcPr marL="47625" marR="47625" marT="47625" marB="47625" anchor="b">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B w="19050" cap="flat" cmpd="sng">
                      <a:solidFill>
                        <a:srgbClr val="DDDDDD"/>
                      </a:solidFill>
                      <a:prstDash val="solid"/>
                      <a:round/>
                      <a:headEnd type="none" w="sm" len="sm"/>
                      <a:tailEnd type="none" w="sm" len="sm"/>
                    </a:lnB>
                  </a:tcPr>
                </a:tc>
                <a:tc>
                  <a:txBody>
                    <a:bodyPr/>
                    <a:lstStyle/>
                    <a:p>
                      <a:pPr marL="0" lvl="0" indent="0" algn="l" rtl="0">
                        <a:spcBef>
                          <a:spcPts val="0"/>
                        </a:spcBef>
                        <a:spcAft>
                          <a:spcPts val="0"/>
                        </a:spcAft>
                        <a:buNone/>
                      </a:pPr>
                      <a:r>
                        <a:rPr lang="en"/>
                        <a:t>Method Description</a:t>
                      </a:r>
                      <a:endParaRPr/>
                    </a:p>
                  </a:txBody>
                  <a:tcPr marL="91425" marR="91425" marT="91425" marB="91425">
                    <a:lnL w="9525" cap="flat" cmpd="sng">
                      <a:solidFill>
                        <a:srgbClr val="DDDDDD"/>
                      </a:solidFill>
                      <a:prstDash val="solid"/>
                      <a:round/>
                      <a:headEnd type="none" w="sm" len="sm"/>
                      <a:tailEnd type="none" w="sm" len="sm"/>
                    </a:ln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endswith(s1: str): bool	</a:t>
                      </a:r>
                      <a:endParaRPr/>
                    </a:p>
                  </a:txBody>
                  <a:tcPr marL="91425" marR="91425" marT="91425" marB="91425">
                    <a:lnT w="19050" cap="flat" cmpd="sng">
                      <a:solidFill>
                        <a:srgbClr val="DDDDDD"/>
                      </a:solidFill>
                      <a:prstDash val="solid"/>
                      <a:round/>
                      <a:headEnd type="none" w="sm" len="sm"/>
                      <a:tailEnd type="none" w="sm" len="sm"/>
                    </a:lnT>
                  </a:tcPr>
                </a:tc>
                <a:tc>
                  <a:txBody>
                    <a:bodyPr/>
                    <a:lstStyle/>
                    <a:p>
                      <a:pPr marL="0" lvl="0" indent="0" algn="l" rtl="0">
                        <a:spcBef>
                          <a:spcPts val="0"/>
                        </a:spcBef>
                        <a:spcAft>
                          <a:spcPts val="0"/>
                        </a:spcAft>
                        <a:buNone/>
                      </a:pPr>
                      <a:r>
                        <a:rPr lang="en"/>
                        <a:t>Returns True if strings ends with substring s1</a:t>
                      </a:r>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startswith(s1: str): bool	</a:t>
                      </a:r>
                      <a:endParaRPr/>
                    </a:p>
                  </a:txBody>
                  <a:tcPr marL="91425" marR="91425" marT="91425" marB="91425"/>
                </a:tc>
                <a:tc>
                  <a:txBody>
                    <a:bodyPr/>
                    <a:lstStyle/>
                    <a:p>
                      <a:pPr marL="0" lvl="0" indent="0" algn="l" rtl="0">
                        <a:spcBef>
                          <a:spcPts val="0"/>
                        </a:spcBef>
                        <a:spcAft>
                          <a:spcPts val="0"/>
                        </a:spcAft>
                        <a:buNone/>
                      </a:pPr>
                      <a:r>
                        <a:rPr lang="en"/>
                        <a:t>Returns True if strings starts with substring s1</a:t>
                      </a:r>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count(substring): int	</a:t>
                      </a:r>
                      <a:endParaRPr/>
                    </a:p>
                  </a:txBody>
                  <a:tcPr marL="91425" marR="91425" marT="91425" marB="91425"/>
                </a:tc>
                <a:tc>
                  <a:txBody>
                    <a:bodyPr/>
                    <a:lstStyle/>
                    <a:p>
                      <a:pPr marL="0" lvl="0" indent="0" algn="l" rtl="0">
                        <a:spcBef>
                          <a:spcPts val="0"/>
                        </a:spcBef>
                        <a:spcAft>
                          <a:spcPts val="0"/>
                        </a:spcAft>
                        <a:buNone/>
                      </a:pPr>
                      <a:r>
                        <a:rPr lang="en"/>
                        <a:t>Returns number of occurrences of substring the string</a:t>
                      </a:r>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find(s1): int	</a:t>
                      </a:r>
                      <a:endParaRPr/>
                    </a:p>
                  </a:txBody>
                  <a:tcPr marL="91425" marR="91425" marT="91425" marB="91425"/>
                </a:tc>
                <a:tc>
                  <a:txBody>
                    <a:bodyPr/>
                    <a:lstStyle/>
                    <a:p>
                      <a:pPr marL="0" lvl="0" indent="0" algn="l" rtl="0">
                        <a:spcBef>
                          <a:spcPts val="0"/>
                        </a:spcBef>
                        <a:spcAft>
                          <a:spcPts val="0"/>
                        </a:spcAft>
                        <a:buNone/>
                      </a:pPr>
                      <a:r>
                        <a:rPr lang="en"/>
                        <a:t>Returns lowest index from where s1 starts in the string, if string not found returns -1</a:t>
                      </a:r>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rfind(s1): int</a:t>
                      </a:r>
                      <a:endParaRPr/>
                    </a:p>
                  </a:txBody>
                  <a:tcPr marL="91425" marR="91425" marT="91425" marB="91425"/>
                </a:tc>
                <a:tc>
                  <a:txBody>
                    <a:bodyPr/>
                    <a:lstStyle/>
                    <a:p>
                      <a:pPr marL="0" lvl="0" indent="0" algn="l" rtl="0">
                        <a:spcBef>
                          <a:spcPts val="0"/>
                        </a:spcBef>
                        <a:spcAft>
                          <a:spcPts val="0"/>
                        </a:spcAft>
                        <a:buNone/>
                      </a:pPr>
                      <a:r>
                        <a:rPr lang="en"/>
                        <a:t>Returns highest index from where s1 starts in the string, if string not found returns -1</a:t>
                      </a: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9"/>
          <p:cNvSpPr txBox="1">
            <a:spLocks noGrp="1"/>
          </p:cNvSpPr>
          <p:nvPr>
            <p:ph type="title"/>
          </p:nvPr>
        </p:nvSpPr>
        <p:spPr>
          <a:xfrm>
            <a:off x="311700" y="1404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Converting Strings #</a:t>
            </a:r>
            <a:endParaRPr/>
          </a:p>
          <a:p>
            <a:pPr marL="0" lvl="0" indent="0" algn="l" rtl="0">
              <a:spcBef>
                <a:spcPts val="0"/>
              </a:spcBef>
              <a:spcAft>
                <a:spcPts val="0"/>
              </a:spcAft>
              <a:buNone/>
            </a:pPr>
            <a:endParaRPr/>
          </a:p>
        </p:txBody>
      </p:sp>
      <p:graphicFrame>
        <p:nvGraphicFramePr>
          <p:cNvPr id="223" name="Google Shape;223;p39"/>
          <p:cNvGraphicFramePr/>
          <p:nvPr/>
        </p:nvGraphicFramePr>
        <p:xfrm>
          <a:off x="311700" y="1215450"/>
          <a:ext cx="8606900" cy="3507565"/>
        </p:xfrm>
        <a:graphic>
          <a:graphicData uri="http://schemas.openxmlformats.org/drawingml/2006/table">
            <a:tbl>
              <a:tblPr>
                <a:noFill/>
                <a:tableStyleId>{5E4F21CF-A1CC-4679-8041-59B39813E6DE}</a:tableStyleId>
              </a:tblPr>
              <a:tblGrid>
                <a:gridCol w="2292375">
                  <a:extLst>
                    <a:ext uri="{9D8B030D-6E8A-4147-A177-3AD203B41FA5}">
                      <a16:colId xmlns:a16="http://schemas.microsoft.com/office/drawing/2014/main" val="20000"/>
                    </a:ext>
                  </a:extLst>
                </a:gridCol>
                <a:gridCol w="6314525">
                  <a:extLst>
                    <a:ext uri="{9D8B030D-6E8A-4147-A177-3AD203B41FA5}">
                      <a16:colId xmlns:a16="http://schemas.microsoft.com/office/drawing/2014/main" val="20001"/>
                    </a:ext>
                  </a:extLst>
                </a:gridCol>
              </a:tblGrid>
              <a:tr h="396200">
                <a:tc>
                  <a:txBody>
                    <a:bodyPr/>
                    <a:lstStyle/>
                    <a:p>
                      <a:pPr marL="0" lvl="0" indent="0" algn="l" rtl="0">
                        <a:lnSpc>
                          <a:spcPct val="100000"/>
                        </a:lnSpc>
                        <a:spcBef>
                          <a:spcPts val="0"/>
                        </a:spcBef>
                        <a:spcAft>
                          <a:spcPts val="1800"/>
                        </a:spcAft>
                        <a:buNone/>
                      </a:pPr>
                      <a:r>
                        <a:rPr lang="en" sz="1200" b="1">
                          <a:solidFill>
                            <a:srgbClr val="333333"/>
                          </a:solidFill>
                          <a:highlight>
                            <a:srgbClr val="FFFFFF"/>
                          </a:highlight>
                        </a:rPr>
                        <a:t>Method Name</a:t>
                      </a:r>
                      <a:endParaRPr sz="1200" b="1">
                        <a:solidFill>
                          <a:srgbClr val="333333"/>
                        </a:solidFill>
                        <a:highlight>
                          <a:srgbClr val="FFFFFF"/>
                        </a:highlight>
                      </a:endParaRPr>
                    </a:p>
                  </a:txBody>
                  <a:tcPr marL="47625" marR="47625" marT="47625" marB="47625" anchor="b">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B w="19050"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a:t>Method Description</a:t>
                      </a:r>
                      <a:endParaRPr/>
                    </a:p>
                  </a:txBody>
                  <a:tcPr marL="91425" marR="91425" marT="91425" marB="91425">
                    <a:lnL w="9525" cap="flat" cmpd="sng">
                      <a:solidFill>
                        <a:srgbClr val="DDDDDD"/>
                      </a:solidFill>
                      <a:prstDash val="solid"/>
                      <a:round/>
                      <a:headEnd type="none" w="sm" len="sm"/>
                      <a:tailEnd type="none" w="sm" len="sm"/>
                    </a:lnL>
                  </a:tcPr>
                </a:tc>
                <a:extLst>
                  <a:ext uri="{0D108BD9-81ED-4DB2-BD59-A6C34878D82A}">
                    <a16:rowId xmlns:a16="http://schemas.microsoft.com/office/drawing/2014/main" val="10000"/>
                  </a:ext>
                </a:extLst>
              </a:tr>
              <a:tr h="437050">
                <a:tc>
                  <a:txBody>
                    <a:bodyPr/>
                    <a:lstStyle/>
                    <a:p>
                      <a:pPr marL="0" lvl="0" indent="0" algn="l" rtl="0">
                        <a:lnSpc>
                          <a:spcPct val="100000"/>
                        </a:lnSpc>
                        <a:spcBef>
                          <a:spcPts val="0"/>
                        </a:spcBef>
                        <a:spcAft>
                          <a:spcPts val="0"/>
                        </a:spcAft>
                        <a:buNone/>
                      </a:pPr>
                      <a:r>
                        <a:rPr lang="en"/>
                        <a:t>capitalize(): str	</a:t>
                      </a:r>
                      <a:endParaRPr/>
                    </a:p>
                  </a:txBody>
                  <a:tcPr marL="91425" marR="91425" marT="91425" marB="91425">
                    <a:lnT w="19050" cap="flat" cmpd="sng">
                      <a:solidFill>
                        <a:srgbClr val="DDDDDD"/>
                      </a:solidFill>
                      <a:prstDash val="solid"/>
                      <a:round/>
                      <a:headEnd type="none" w="sm" len="sm"/>
                      <a:tailEnd type="none" w="sm" len="sm"/>
                    </a:lnT>
                  </a:tcPr>
                </a:tc>
                <a:tc>
                  <a:txBody>
                    <a:bodyPr/>
                    <a:lstStyle/>
                    <a:p>
                      <a:pPr marL="0" lvl="0" indent="0" algn="l" rtl="0">
                        <a:lnSpc>
                          <a:spcPct val="100000"/>
                        </a:lnSpc>
                        <a:spcBef>
                          <a:spcPts val="0"/>
                        </a:spcBef>
                        <a:spcAft>
                          <a:spcPts val="0"/>
                        </a:spcAft>
                        <a:buNone/>
                      </a:pPr>
                      <a:r>
                        <a:rPr lang="en"/>
                        <a:t>Returns a copy of this string with only the first character capitalized.</a:t>
                      </a:r>
                      <a:endParaRPr/>
                    </a:p>
                  </a:txBody>
                  <a:tcPr marL="91425" marR="91425" marT="91425" marB="91425"/>
                </a:tc>
                <a:extLst>
                  <a:ext uri="{0D108BD9-81ED-4DB2-BD59-A6C34878D82A}">
                    <a16:rowId xmlns:a16="http://schemas.microsoft.com/office/drawing/2014/main" val="10001"/>
                  </a:ext>
                </a:extLst>
              </a:tr>
              <a:tr h="449375">
                <a:tc>
                  <a:txBody>
                    <a:bodyPr/>
                    <a:lstStyle/>
                    <a:p>
                      <a:pPr marL="0" lvl="0" indent="0" algn="l" rtl="0">
                        <a:lnSpc>
                          <a:spcPct val="100000"/>
                        </a:lnSpc>
                        <a:spcBef>
                          <a:spcPts val="0"/>
                        </a:spcBef>
                        <a:spcAft>
                          <a:spcPts val="0"/>
                        </a:spcAft>
                        <a:buNone/>
                      </a:pPr>
                      <a:r>
                        <a:rPr lang="en"/>
                        <a:t>lower(): str	</a:t>
                      </a:r>
                      <a:endParaRPr/>
                    </a:p>
                  </a:txBody>
                  <a:tcPr marL="91425" marR="91425" marT="91425" marB="91425"/>
                </a:tc>
                <a:tc>
                  <a:txBody>
                    <a:bodyPr/>
                    <a:lstStyle/>
                    <a:p>
                      <a:pPr marL="0" lvl="0" indent="0" algn="l" rtl="0">
                        <a:lnSpc>
                          <a:spcPct val="100000"/>
                        </a:lnSpc>
                        <a:spcBef>
                          <a:spcPts val="0"/>
                        </a:spcBef>
                        <a:spcAft>
                          <a:spcPts val="0"/>
                        </a:spcAft>
                        <a:buNone/>
                      </a:pPr>
                      <a:r>
                        <a:rPr lang="en"/>
                        <a:t>Return string by converting every character to lowercase</a:t>
                      </a:r>
                      <a:endParaRPr/>
                    </a:p>
                  </a:txBody>
                  <a:tcPr marL="91425" marR="91425" marT="91425" marB="91425"/>
                </a:tc>
                <a:extLst>
                  <a:ext uri="{0D108BD9-81ED-4DB2-BD59-A6C34878D82A}">
                    <a16:rowId xmlns:a16="http://schemas.microsoft.com/office/drawing/2014/main" val="10002"/>
                  </a:ext>
                </a:extLst>
              </a:tr>
              <a:tr h="375450">
                <a:tc>
                  <a:txBody>
                    <a:bodyPr/>
                    <a:lstStyle/>
                    <a:p>
                      <a:pPr marL="0" lvl="0" indent="0" algn="l" rtl="0">
                        <a:lnSpc>
                          <a:spcPct val="100000"/>
                        </a:lnSpc>
                        <a:spcBef>
                          <a:spcPts val="0"/>
                        </a:spcBef>
                        <a:spcAft>
                          <a:spcPts val="0"/>
                        </a:spcAft>
                        <a:buNone/>
                      </a:pPr>
                      <a:r>
                        <a:rPr lang="en"/>
                        <a:t>upper(): str	</a:t>
                      </a:r>
                      <a:endParaRPr/>
                    </a:p>
                  </a:txBody>
                  <a:tcPr marL="91425" marR="91425" marT="91425" marB="91425"/>
                </a:tc>
                <a:tc>
                  <a:txBody>
                    <a:bodyPr/>
                    <a:lstStyle/>
                    <a:p>
                      <a:pPr marL="0" lvl="0" indent="0" algn="l" rtl="0">
                        <a:lnSpc>
                          <a:spcPct val="100000"/>
                        </a:lnSpc>
                        <a:spcBef>
                          <a:spcPts val="0"/>
                        </a:spcBef>
                        <a:spcAft>
                          <a:spcPts val="0"/>
                        </a:spcAft>
                        <a:buNone/>
                      </a:pPr>
                      <a:r>
                        <a:rPr lang="en"/>
                        <a:t>Return string by converting every character to uppercase</a:t>
                      </a:r>
                      <a:endParaRPr/>
                    </a:p>
                  </a:txBody>
                  <a:tcPr marL="91425" marR="91425" marT="91425" marB="91425"/>
                </a:tc>
                <a:extLst>
                  <a:ext uri="{0D108BD9-81ED-4DB2-BD59-A6C34878D82A}">
                    <a16:rowId xmlns:a16="http://schemas.microsoft.com/office/drawing/2014/main" val="10003"/>
                  </a:ext>
                </a:extLst>
              </a:tr>
              <a:tr h="609575">
                <a:tc>
                  <a:txBody>
                    <a:bodyPr/>
                    <a:lstStyle/>
                    <a:p>
                      <a:pPr marL="0" lvl="0" indent="0" algn="l" rtl="0">
                        <a:lnSpc>
                          <a:spcPct val="100000"/>
                        </a:lnSpc>
                        <a:spcBef>
                          <a:spcPts val="0"/>
                        </a:spcBef>
                        <a:spcAft>
                          <a:spcPts val="0"/>
                        </a:spcAft>
                        <a:buNone/>
                      </a:pPr>
                      <a:r>
                        <a:rPr lang="en"/>
                        <a:t>title(): str</a:t>
                      </a:r>
                      <a:endParaRPr/>
                    </a:p>
                  </a:txBody>
                  <a:tcPr marL="91425" marR="91425" marT="91425" marB="91425"/>
                </a:tc>
                <a:tc>
                  <a:txBody>
                    <a:bodyPr/>
                    <a:lstStyle/>
                    <a:p>
                      <a:pPr marL="0" lvl="0" indent="0" algn="l" rtl="0">
                        <a:lnSpc>
                          <a:spcPct val="100000"/>
                        </a:lnSpc>
                        <a:spcBef>
                          <a:spcPts val="0"/>
                        </a:spcBef>
                        <a:spcAft>
                          <a:spcPts val="0"/>
                        </a:spcAft>
                        <a:buNone/>
                      </a:pPr>
                      <a:r>
                        <a:rPr lang="en"/>
                        <a:t>This function return string by capitalizing first letter of every word in the string</a:t>
                      </a:r>
                      <a:endParaRPr/>
                    </a:p>
                  </a:txBody>
                  <a:tcPr marL="91425" marR="91425" marT="91425" marB="91425"/>
                </a:tc>
                <a:extLst>
                  <a:ext uri="{0D108BD9-81ED-4DB2-BD59-A6C34878D82A}">
                    <a16:rowId xmlns:a16="http://schemas.microsoft.com/office/drawing/2014/main" val="10004"/>
                  </a:ext>
                </a:extLst>
              </a:tr>
              <a:tr h="609575">
                <a:tc>
                  <a:txBody>
                    <a:bodyPr/>
                    <a:lstStyle/>
                    <a:p>
                      <a:pPr marL="0" lvl="0" indent="0" algn="l" rtl="0">
                        <a:lnSpc>
                          <a:spcPct val="100000"/>
                        </a:lnSpc>
                        <a:spcBef>
                          <a:spcPts val="0"/>
                        </a:spcBef>
                        <a:spcAft>
                          <a:spcPts val="0"/>
                        </a:spcAft>
                        <a:buNone/>
                      </a:pPr>
                      <a:r>
                        <a:rPr lang="en"/>
                        <a:t>swapcase(): str	</a:t>
                      </a:r>
                      <a:endParaRPr/>
                    </a:p>
                  </a:txBody>
                  <a:tcPr marL="91425" marR="91425" marT="91425" marB="91425"/>
                </a:tc>
                <a:tc>
                  <a:txBody>
                    <a:bodyPr/>
                    <a:lstStyle/>
                    <a:p>
                      <a:pPr marL="0" lvl="0" indent="0" algn="l" rtl="0">
                        <a:lnSpc>
                          <a:spcPct val="100000"/>
                        </a:lnSpc>
                        <a:spcBef>
                          <a:spcPts val="0"/>
                        </a:spcBef>
                        <a:spcAft>
                          <a:spcPts val="0"/>
                        </a:spcAft>
                        <a:buNone/>
                      </a:pPr>
                      <a:r>
                        <a:rPr lang="en"/>
                        <a:t>Return a string in which the lowercase letter is converted to uppercase and uppercase to lowercase</a:t>
                      </a:r>
                      <a:endParaRPr/>
                    </a:p>
                  </a:txBody>
                  <a:tcPr marL="91425" marR="91425" marT="91425" marB="91425"/>
                </a:tc>
                <a:extLst>
                  <a:ext uri="{0D108BD9-81ED-4DB2-BD59-A6C34878D82A}">
                    <a16:rowId xmlns:a16="http://schemas.microsoft.com/office/drawing/2014/main" val="10005"/>
                  </a:ext>
                </a:extLst>
              </a:tr>
              <a:tr h="396200">
                <a:tc>
                  <a:txBody>
                    <a:bodyPr/>
                    <a:lstStyle/>
                    <a:p>
                      <a:pPr marL="0" lvl="0" indent="0" algn="l" rtl="0">
                        <a:lnSpc>
                          <a:spcPct val="100000"/>
                        </a:lnSpc>
                        <a:spcBef>
                          <a:spcPts val="0"/>
                        </a:spcBef>
                        <a:spcAft>
                          <a:spcPts val="0"/>
                        </a:spcAft>
                        <a:buNone/>
                      </a:pPr>
                      <a:r>
                        <a:rPr lang="en"/>
                        <a:t>replace(old\, new): str	</a:t>
                      </a:r>
                      <a:endParaRPr/>
                    </a:p>
                  </a:txBody>
                  <a:tcPr marL="91425" marR="91425" marT="91425" marB="91425"/>
                </a:tc>
                <a:tc>
                  <a:txBody>
                    <a:bodyPr/>
                    <a:lstStyle/>
                    <a:p>
                      <a:pPr marL="0" lvl="0" indent="0" algn="l" rtl="0">
                        <a:lnSpc>
                          <a:spcPct val="100000"/>
                        </a:lnSpc>
                        <a:spcBef>
                          <a:spcPts val="0"/>
                        </a:spcBef>
                        <a:spcAft>
                          <a:spcPts val="0"/>
                        </a:spcAft>
                        <a:buNone/>
                      </a:pPr>
                      <a:r>
                        <a:rPr lang="en"/>
                        <a:t>This function returns new string by replacing the occurrence of old string with new string</a:t>
                      </a:r>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177425" y="145125"/>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Python</a:t>
            </a:r>
            <a:endParaRPr/>
          </a:p>
        </p:txBody>
      </p:sp>
      <p:sp>
        <p:nvSpPr>
          <p:cNvPr id="72" name="Google Shape;72;p16"/>
          <p:cNvSpPr txBox="1">
            <a:spLocks noGrp="1"/>
          </p:cNvSpPr>
          <p:nvPr>
            <p:ph type="body" idx="1"/>
          </p:nvPr>
        </p:nvSpPr>
        <p:spPr>
          <a:xfrm>
            <a:off x="177425" y="1228675"/>
            <a:ext cx="8793600" cy="36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rgbClr val="333333"/>
                </a:solidFill>
                <a:highlight>
                  <a:srgbClr val="FFFFFF"/>
                </a:highlight>
                <a:latin typeface="Arial"/>
                <a:ea typeface="Arial"/>
                <a:cs typeface="Arial"/>
                <a:sym typeface="Arial"/>
              </a:rPr>
              <a:t>Python is a general-purpose programming language that was created by Guido Van Rossum. Python is most praised for its elegant syntax and readable code. If you are just beginning your programming career Python suits you best. With Python you can do everything from </a:t>
            </a:r>
            <a:r>
              <a:rPr lang="en" sz="1500" b="1" dirty="0">
                <a:solidFill>
                  <a:srgbClr val="333333"/>
                </a:solidFill>
                <a:highlight>
                  <a:srgbClr val="FFFFFF"/>
                </a:highlight>
                <a:latin typeface="Arial"/>
                <a:ea typeface="Arial"/>
                <a:cs typeface="Arial"/>
                <a:sym typeface="Arial"/>
              </a:rPr>
              <a:t>GUI development</a:t>
            </a:r>
            <a:r>
              <a:rPr lang="en" sz="1500" dirty="0">
                <a:solidFill>
                  <a:srgbClr val="333333"/>
                </a:solidFill>
                <a:highlight>
                  <a:srgbClr val="FFFFFF"/>
                </a:highlight>
                <a:latin typeface="Arial"/>
                <a:ea typeface="Arial"/>
                <a:cs typeface="Arial"/>
                <a:sym typeface="Arial"/>
              </a:rPr>
              <a:t>, </a:t>
            </a:r>
            <a:r>
              <a:rPr lang="en" sz="1500" b="1" dirty="0">
                <a:solidFill>
                  <a:srgbClr val="333333"/>
                </a:solidFill>
                <a:highlight>
                  <a:srgbClr val="FFFFFF"/>
                </a:highlight>
                <a:latin typeface="Arial"/>
                <a:ea typeface="Arial"/>
                <a:cs typeface="Arial"/>
                <a:sym typeface="Arial"/>
              </a:rPr>
              <a:t>Web application, System administration tasks, Financial calculation, Data Analysis, Visualization</a:t>
            </a:r>
            <a:r>
              <a:rPr lang="en" sz="1500" dirty="0">
                <a:solidFill>
                  <a:srgbClr val="333333"/>
                </a:solidFill>
                <a:highlight>
                  <a:srgbClr val="FFFFFF"/>
                </a:highlight>
                <a:latin typeface="Arial"/>
                <a:ea typeface="Arial"/>
                <a:cs typeface="Arial"/>
                <a:sym typeface="Arial"/>
              </a:rPr>
              <a:t> and list goes on.</a:t>
            </a:r>
            <a:endParaRPr sz="1500" dirty="0">
              <a:solidFill>
                <a:srgbClr val="333333"/>
              </a:solidFill>
              <a:highlight>
                <a:srgbClr val="FFFFFF"/>
              </a:highlight>
              <a:latin typeface="Arial"/>
              <a:ea typeface="Arial"/>
              <a:cs typeface="Arial"/>
              <a:sym typeface="Arial"/>
            </a:endParaRPr>
          </a:p>
          <a:p>
            <a:pPr marL="0" marR="0" lvl="0" indent="0" algn="l" rtl="0">
              <a:lnSpc>
                <a:spcPct val="115000"/>
              </a:lnSpc>
              <a:spcBef>
                <a:spcPts val="1800"/>
              </a:spcBef>
              <a:spcAft>
                <a:spcPts val="0"/>
              </a:spcAft>
              <a:buNone/>
            </a:pPr>
            <a:r>
              <a:rPr lang="en" sz="1500" b="1" u="sng" dirty="0">
                <a:solidFill>
                  <a:srgbClr val="333333"/>
                </a:solidFill>
                <a:highlight>
                  <a:srgbClr val="FFFFFF"/>
                </a:highlight>
                <a:latin typeface="Arial"/>
                <a:ea typeface="Arial"/>
                <a:cs typeface="Arial"/>
                <a:sym typeface="Arial"/>
              </a:rPr>
              <a:t>Some advantages:</a:t>
            </a:r>
            <a:endParaRPr sz="1500" b="1" u="sng" dirty="0">
              <a:solidFill>
                <a:srgbClr val="333333"/>
              </a:solidFill>
              <a:highlight>
                <a:srgbClr val="FFFFFF"/>
              </a:highlight>
              <a:latin typeface="Arial"/>
              <a:ea typeface="Arial"/>
              <a:cs typeface="Arial"/>
              <a:sym typeface="Arial"/>
            </a:endParaRPr>
          </a:p>
          <a:p>
            <a:pPr marL="457200" marR="0" lvl="0" indent="-323850" algn="l" rtl="0">
              <a:lnSpc>
                <a:spcPct val="115000"/>
              </a:lnSpc>
              <a:spcBef>
                <a:spcPts val="1800"/>
              </a:spcBef>
              <a:spcAft>
                <a:spcPts val="0"/>
              </a:spcAft>
              <a:buClr>
                <a:srgbClr val="333333"/>
              </a:buClr>
              <a:buSzPts val="1500"/>
              <a:buFont typeface="Arial"/>
              <a:buChar char="●"/>
            </a:pPr>
            <a:r>
              <a:rPr lang="en" sz="1500" dirty="0">
                <a:solidFill>
                  <a:srgbClr val="333333"/>
                </a:solidFill>
                <a:highlight>
                  <a:srgbClr val="FFFFFF"/>
                </a:highlight>
                <a:latin typeface="Arial"/>
                <a:ea typeface="Arial"/>
                <a:cs typeface="Arial"/>
                <a:sym typeface="Arial"/>
              </a:rPr>
              <a:t>Free</a:t>
            </a:r>
            <a:endParaRPr sz="1500" dirty="0">
              <a:solidFill>
                <a:srgbClr val="333333"/>
              </a:solidFill>
              <a:highlight>
                <a:srgbClr val="FFFFFF"/>
              </a:highlight>
              <a:latin typeface="Arial"/>
              <a:ea typeface="Arial"/>
              <a:cs typeface="Arial"/>
              <a:sym typeface="Arial"/>
            </a:endParaRPr>
          </a:p>
          <a:p>
            <a:pPr marL="457200" marR="0" lvl="0" indent="-323850" algn="l" rtl="0">
              <a:lnSpc>
                <a:spcPct val="115000"/>
              </a:lnSpc>
              <a:spcBef>
                <a:spcPts val="0"/>
              </a:spcBef>
              <a:spcAft>
                <a:spcPts val="0"/>
              </a:spcAft>
              <a:buClr>
                <a:srgbClr val="333333"/>
              </a:buClr>
              <a:buSzPts val="1500"/>
              <a:buFont typeface="Arial"/>
              <a:buChar char="●"/>
            </a:pPr>
            <a:r>
              <a:rPr lang="en" sz="1500" dirty="0">
                <a:solidFill>
                  <a:srgbClr val="333333"/>
                </a:solidFill>
                <a:highlight>
                  <a:srgbClr val="FFFFFF"/>
                </a:highlight>
                <a:latin typeface="Arial"/>
                <a:ea typeface="Arial"/>
                <a:cs typeface="Arial"/>
                <a:sym typeface="Arial"/>
              </a:rPr>
              <a:t>Powerful</a:t>
            </a:r>
            <a:endParaRPr sz="1500" dirty="0">
              <a:solidFill>
                <a:srgbClr val="333333"/>
              </a:solidFill>
              <a:highlight>
                <a:srgbClr val="FFFFFF"/>
              </a:highlight>
              <a:latin typeface="Arial"/>
              <a:ea typeface="Arial"/>
              <a:cs typeface="Arial"/>
              <a:sym typeface="Arial"/>
            </a:endParaRPr>
          </a:p>
          <a:p>
            <a:pPr marL="457200" marR="0" lvl="0" indent="-323850" algn="l" rtl="0">
              <a:lnSpc>
                <a:spcPct val="115000"/>
              </a:lnSpc>
              <a:spcBef>
                <a:spcPts val="0"/>
              </a:spcBef>
              <a:spcAft>
                <a:spcPts val="0"/>
              </a:spcAft>
              <a:buClr>
                <a:srgbClr val="333333"/>
              </a:buClr>
              <a:buSzPts val="1500"/>
              <a:buFont typeface="Arial"/>
              <a:buChar char="●"/>
            </a:pPr>
            <a:r>
              <a:rPr lang="en" sz="1500" dirty="0">
                <a:solidFill>
                  <a:srgbClr val="333333"/>
                </a:solidFill>
                <a:highlight>
                  <a:srgbClr val="FFFFFF"/>
                </a:highlight>
                <a:latin typeface="Arial"/>
                <a:ea typeface="Arial"/>
                <a:cs typeface="Arial"/>
                <a:sym typeface="Arial"/>
              </a:rPr>
              <a:t>Widely used (Google, NASA, Yahoo, Electronic Arts, some UNIX scripts etc.)</a:t>
            </a:r>
            <a:endParaRPr sz="1500" dirty="0">
              <a:solidFill>
                <a:srgbClr val="333333"/>
              </a:solidFill>
              <a:highlight>
                <a:srgbClr val="FFFFFF"/>
              </a:highlight>
              <a:latin typeface="Arial"/>
              <a:ea typeface="Arial"/>
              <a:cs typeface="Arial"/>
              <a:sym typeface="Arial"/>
            </a:endParaRPr>
          </a:p>
          <a:p>
            <a:pPr marL="0" marR="0" lvl="0" indent="0" algn="l" rtl="0">
              <a:lnSpc>
                <a:spcPct val="115000"/>
              </a:lnSpc>
              <a:spcBef>
                <a:spcPts val="1800"/>
              </a:spcBef>
              <a:spcAft>
                <a:spcPts val="0"/>
              </a:spcAft>
              <a:buNone/>
            </a:pPr>
            <a:endParaRPr sz="1500" dirty="0">
              <a:solidFill>
                <a:srgbClr val="333333"/>
              </a:solidFill>
              <a:highlight>
                <a:srgbClr val="FFFFFF"/>
              </a:highlight>
              <a:latin typeface="Arial"/>
              <a:ea typeface="Arial"/>
              <a:cs typeface="Arial"/>
              <a:sym typeface="Arial"/>
            </a:endParaRPr>
          </a:p>
          <a:p>
            <a:pPr marL="0" lvl="0" indent="0" algn="l" rtl="0">
              <a:spcBef>
                <a:spcPts val="1800"/>
              </a:spcBef>
              <a:spcAft>
                <a:spcPts val="0"/>
              </a:spcAft>
              <a:buNone/>
            </a:pPr>
            <a:endParaRPr sz="1400" dirty="0">
              <a:solidFill>
                <a:srgbClr val="000000"/>
              </a:solidFill>
              <a:latin typeface="Arial"/>
              <a:ea typeface="Arial"/>
              <a:cs typeface="Arial"/>
              <a:sym typeface="Arial"/>
            </a:endParaRPr>
          </a:p>
          <a:p>
            <a:pPr marL="0" lvl="0" indent="0" algn="l" rtl="0">
              <a:spcBef>
                <a:spcPts val="0"/>
              </a:spcBef>
              <a:spcAft>
                <a:spcPts val="1200"/>
              </a:spcAft>
              <a:buNone/>
            </a:pPr>
            <a:endParaRPr sz="21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10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2">
                                            <p:txEl>
                                              <p:pRg st="0" end="0"/>
                                            </p:txEl>
                                          </p:spTgt>
                                        </p:tgtEl>
                                        <p:attrNameLst>
                                          <p:attrName>style.visibility</p:attrName>
                                        </p:attrNameLst>
                                      </p:cBhvr>
                                      <p:to>
                                        <p:strVal val="visible"/>
                                      </p:to>
                                    </p:set>
                                    <p:animEffect transition="in" filter="fade">
                                      <p:cBhvr>
                                        <p:cTn id="12" dur="1000"/>
                                        <p:tgtEl>
                                          <p:spTgt spid="7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2">
                                            <p:txEl>
                                              <p:pRg st="1" end="1"/>
                                            </p:txEl>
                                          </p:spTgt>
                                        </p:tgtEl>
                                        <p:attrNameLst>
                                          <p:attrName>style.visibility</p:attrName>
                                        </p:attrNameLst>
                                      </p:cBhvr>
                                      <p:to>
                                        <p:strVal val="visible"/>
                                      </p:to>
                                    </p:set>
                                    <p:animEffect transition="in" filter="fade">
                                      <p:cBhvr>
                                        <p:cTn id="17" dur="1000"/>
                                        <p:tgtEl>
                                          <p:spTgt spid="7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2">
                                            <p:txEl>
                                              <p:pRg st="2" end="2"/>
                                            </p:txEl>
                                          </p:spTgt>
                                        </p:tgtEl>
                                        <p:attrNameLst>
                                          <p:attrName>style.visibility</p:attrName>
                                        </p:attrNameLst>
                                      </p:cBhvr>
                                      <p:to>
                                        <p:strVal val="visible"/>
                                      </p:to>
                                    </p:set>
                                    <p:animEffect transition="in" filter="fade">
                                      <p:cBhvr>
                                        <p:cTn id="22" dur="1000"/>
                                        <p:tgtEl>
                                          <p:spTgt spid="7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2">
                                            <p:txEl>
                                              <p:pRg st="3" end="3"/>
                                            </p:txEl>
                                          </p:spTgt>
                                        </p:tgtEl>
                                        <p:attrNameLst>
                                          <p:attrName>style.visibility</p:attrName>
                                        </p:attrNameLst>
                                      </p:cBhvr>
                                      <p:to>
                                        <p:strVal val="visible"/>
                                      </p:to>
                                    </p:set>
                                    <p:animEffect transition="in" filter="fade">
                                      <p:cBhvr>
                                        <p:cTn id="27" dur="1000"/>
                                        <p:tgtEl>
                                          <p:spTgt spid="7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2">
                                            <p:txEl>
                                              <p:pRg st="4" end="4"/>
                                            </p:txEl>
                                          </p:spTgt>
                                        </p:tgtEl>
                                        <p:attrNameLst>
                                          <p:attrName>style.visibility</p:attrName>
                                        </p:attrNameLst>
                                      </p:cBhvr>
                                      <p:to>
                                        <p:strVal val="visible"/>
                                      </p:to>
                                    </p:set>
                                    <p:animEffect transition="in" filter="fade">
                                      <p:cBhvr>
                                        <p:cTn id="32" dur="1000"/>
                                        <p:tgtEl>
                                          <p:spTgt spid="7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2">
                                            <p:txEl>
                                              <p:pRg st="5" end="5"/>
                                            </p:txEl>
                                          </p:spTgt>
                                        </p:tgtEl>
                                        <p:attrNameLst>
                                          <p:attrName>style.visibility</p:attrName>
                                        </p:attrNameLst>
                                      </p:cBhvr>
                                      <p:to>
                                        <p:strVal val="visible"/>
                                      </p:to>
                                    </p:set>
                                    <p:animEffect transition="in" filter="fade">
                                      <p:cBhvr>
                                        <p:cTn id="37" dur="1000"/>
                                        <p:tgtEl>
                                          <p:spTgt spid="7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2">
                                            <p:txEl>
                                              <p:pRg st="6" end="6"/>
                                            </p:txEl>
                                          </p:spTgt>
                                        </p:tgtEl>
                                        <p:attrNameLst>
                                          <p:attrName>style.visibility</p:attrName>
                                        </p:attrNameLst>
                                      </p:cBhvr>
                                      <p:to>
                                        <p:strVal val="visible"/>
                                      </p:to>
                                    </p:set>
                                    <p:animEffect transition="in" filter="fade">
                                      <p:cBhvr>
                                        <p:cTn id="42" dur="1000"/>
                                        <p:tgtEl>
                                          <p:spTgt spid="72">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2">
                                            <p:txEl>
                                              <p:pRg st="7" end="7"/>
                                            </p:txEl>
                                          </p:spTgt>
                                        </p:tgtEl>
                                        <p:attrNameLst>
                                          <p:attrName>style.visibility</p:attrName>
                                        </p:attrNameLst>
                                      </p:cBhvr>
                                      <p:to>
                                        <p:strVal val="visible"/>
                                      </p:to>
                                    </p:set>
                                    <p:animEffect transition="in" filter="fade">
                                      <p:cBhvr>
                                        <p:cTn id="47" dur="1000"/>
                                        <p:tgtEl>
                                          <p:spTgt spid="7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572675" y="377300"/>
            <a:ext cx="7505700" cy="954600"/>
          </a:xfrm>
          <a:prstGeom prst="rect">
            <a:avLst/>
          </a:prstGeom>
        </p:spPr>
        <p:txBody>
          <a:bodyPr spcFirstLastPara="1" wrap="square" lIns="91425" tIns="91425" rIns="91425" bIns="91425" anchor="t" anchorCtr="0">
            <a:normAutofit fontScale="90000"/>
          </a:bodyPr>
          <a:lstStyle/>
          <a:p>
            <a:pPr marL="0" lvl="0" indent="0" algn="l" rtl="0">
              <a:lnSpc>
                <a:spcPct val="110000"/>
              </a:lnSpc>
              <a:spcBef>
                <a:spcPts val="1500"/>
              </a:spcBef>
              <a:spcAft>
                <a:spcPts val="0"/>
              </a:spcAft>
              <a:buNone/>
            </a:pPr>
            <a:r>
              <a:rPr lang="en"/>
              <a:t>Datatype &amp; Variables</a:t>
            </a:r>
            <a:endParaRPr sz="2700" b="0">
              <a:solidFill>
                <a:srgbClr val="333333"/>
              </a:solidFill>
              <a:highlight>
                <a:srgbClr val="FFFFFF"/>
              </a:highlight>
              <a:latin typeface="Arial"/>
              <a:ea typeface="Arial"/>
              <a:cs typeface="Arial"/>
              <a:sym typeface="Arial"/>
            </a:endParaRPr>
          </a:p>
          <a:p>
            <a:pPr marL="0" lvl="0" indent="0" algn="l" rtl="0">
              <a:lnSpc>
                <a:spcPct val="115000"/>
              </a:lnSpc>
              <a:spcBef>
                <a:spcPts val="1800"/>
              </a:spcBef>
              <a:spcAft>
                <a:spcPts val="0"/>
              </a:spcAft>
              <a:buNone/>
            </a:pPr>
            <a:endParaRPr sz="1100" b="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78" name="Google Shape;78;p17"/>
          <p:cNvSpPr txBox="1">
            <a:spLocks noGrp="1"/>
          </p:cNvSpPr>
          <p:nvPr>
            <p:ph type="body" idx="1"/>
          </p:nvPr>
        </p:nvSpPr>
        <p:spPr>
          <a:xfrm>
            <a:off x="209500" y="1152725"/>
            <a:ext cx="8614200" cy="365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rgbClr val="333333"/>
                </a:solidFill>
                <a:latin typeface="Arial"/>
                <a:ea typeface="Arial"/>
                <a:cs typeface="Arial"/>
                <a:sym typeface="Arial"/>
              </a:rPr>
              <a:t>Variables are named locations that are used to store references to the object stored in memory. The names we choose for variables and functions are commonly known as Identifiers. In Python, Identifiers must obey the following rules.</a:t>
            </a:r>
            <a:endParaRPr sz="1500">
              <a:solidFill>
                <a:srgbClr val="333333"/>
              </a:solidFill>
              <a:latin typeface="Arial"/>
              <a:ea typeface="Arial"/>
              <a:cs typeface="Arial"/>
              <a:sym typeface="Arial"/>
            </a:endParaRPr>
          </a:p>
          <a:p>
            <a:pPr marL="457200" lvl="0" indent="-304800" algn="l" rtl="0">
              <a:spcBef>
                <a:spcPts val="1800"/>
              </a:spcBef>
              <a:spcAft>
                <a:spcPts val="0"/>
              </a:spcAft>
              <a:buClr>
                <a:srgbClr val="333333"/>
              </a:buClr>
              <a:buSzPts val="1200"/>
              <a:buFont typeface="Arial"/>
              <a:buAutoNum type="arabicPeriod"/>
            </a:pPr>
            <a:r>
              <a:rPr lang="en" sz="1500">
                <a:solidFill>
                  <a:srgbClr val="333333"/>
                </a:solidFill>
                <a:latin typeface="Arial"/>
                <a:ea typeface="Arial"/>
                <a:cs typeface="Arial"/>
                <a:sym typeface="Arial"/>
              </a:rPr>
              <a:t>All identifiers must start with a letter or underscore (</a:t>
            </a:r>
            <a:r>
              <a:rPr lang="en" sz="1400" b="1">
                <a:solidFill>
                  <a:srgbClr val="FF0000"/>
                </a:solidFill>
                <a:latin typeface="Courier New"/>
                <a:ea typeface="Courier New"/>
                <a:cs typeface="Courier New"/>
                <a:sym typeface="Courier New"/>
              </a:rPr>
              <a:t>_</a:t>
            </a:r>
            <a:r>
              <a:rPr lang="en" sz="1500">
                <a:solidFill>
                  <a:srgbClr val="333333"/>
                </a:solidFill>
                <a:latin typeface="Arial"/>
                <a:ea typeface="Arial"/>
                <a:cs typeface="Arial"/>
                <a:sym typeface="Arial"/>
              </a:rPr>
              <a:t>), you can't use digits. For e.g: </a:t>
            </a:r>
            <a:r>
              <a:rPr lang="en" sz="1400" b="1">
                <a:solidFill>
                  <a:srgbClr val="FF0000"/>
                </a:solidFill>
                <a:latin typeface="Courier New"/>
                <a:ea typeface="Courier New"/>
                <a:cs typeface="Courier New"/>
                <a:sym typeface="Courier New"/>
              </a:rPr>
              <a:t>my_var</a:t>
            </a:r>
            <a:r>
              <a:rPr lang="en" sz="1500">
                <a:solidFill>
                  <a:srgbClr val="333333"/>
                </a:solidFill>
                <a:latin typeface="Arial"/>
                <a:ea typeface="Arial"/>
                <a:cs typeface="Arial"/>
                <a:sym typeface="Arial"/>
              </a:rPr>
              <a:t> is a valid identifier but </a:t>
            </a:r>
            <a:r>
              <a:rPr lang="en" sz="1400" b="1">
                <a:solidFill>
                  <a:srgbClr val="FF0000"/>
                </a:solidFill>
                <a:latin typeface="Courier New"/>
                <a:ea typeface="Courier New"/>
                <a:cs typeface="Courier New"/>
                <a:sym typeface="Courier New"/>
              </a:rPr>
              <a:t>1digit</a:t>
            </a:r>
            <a:r>
              <a:rPr lang="en" sz="1500">
                <a:solidFill>
                  <a:srgbClr val="333333"/>
                </a:solidFill>
                <a:latin typeface="Arial"/>
                <a:ea typeface="Arial"/>
                <a:cs typeface="Arial"/>
                <a:sym typeface="Arial"/>
              </a:rPr>
              <a:t> is not.</a:t>
            </a:r>
            <a:endParaRPr sz="1500">
              <a:solidFill>
                <a:srgbClr val="333333"/>
              </a:solidFill>
              <a:latin typeface="Arial"/>
              <a:ea typeface="Arial"/>
              <a:cs typeface="Arial"/>
              <a:sym typeface="Arial"/>
            </a:endParaRPr>
          </a:p>
          <a:p>
            <a:pPr marL="457200" lvl="0" indent="-304800" algn="l" rtl="0">
              <a:spcBef>
                <a:spcPts val="0"/>
              </a:spcBef>
              <a:spcAft>
                <a:spcPts val="0"/>
              </a:spcAft>
              <a:buClr>
                <a:srgbClr val="333333"/>
              </a:buClr>
              <a:buSzPts val="1200"/>
              <a:buFont typeface="Arial"/>
              <a:buAutoNum type="arabicPeriod"/>
            </a:pPr>
            <a:r>
              <a:rPr lang="en" sz="1500">
                <a:solidFill>
                  <a:srgbClr val="333333"/>
                </a:solidFill>
                <a:latin typeface="Arial"/>
                <a:ea typeface="Arial"/>
                <a:cs typeface="Arial"/>
                <a:sym typeface="Arial"/>
              </a:rPr>
              <a:t>Identifiers can contain letters, digits and underscores (</a:t>
            </a:r>
            <a:r>
              <a:rPr lang="en" sz="1400" b="1">
                <a:solidFill>
                  <a:srgbClr val="FF0000"/>
                </a:solidFill>
                <a:latin typeface="Courier New"/>
                <a:ea typeface="Courier New"/>
                <a:cs typeface="Courier New"/>
                <a:sym typeface="Courier New"/>
              </a:rPr>
              <a:t>_</a:t>
            </a:r>
            <a:r>
              <a:rPr lang="en" sz="1500">
                <a:solidFill>
                  <a:srgbClr val="333333"/>
                </a:solidFill>
                <a:latin typeface="Arial"/>
                <a:ea typeface="Arial"/>
                <a:cs typeface="Arial"/>
                <a:sym typeface="Arial"/>
              </a:rPr>
              <a:t>). For e.g:</a:t>
            </a:r>
            <a:r>
              <a:rPr lang="en" sz="1400" b="1">
                <a:solidFill>
                  <a:srgbClr val="FF0000"/>
                </a:solidFill>
                <a:latin typeface="Courier New"/>
                <a:ea typeface="Courier New"/>
                <a:cs typeface="Courier New"/>
                <a:sym typeface="Courier New"/>
              </a:rPr>
              <a:t> error_404</a:t>
            </a:r>
            <a:r>
              <a:rPr lang="en" sz="1500">
                <a:solidFill>
                  <a:srgbClr val="333333"/>
                </a:solidFill>
                <a:latin typeface="Arial"/>
                <a:ea typeface="Arial"/>
                <a:cs typeface="Arial"/>
                <a:sym typeface="Arial"/>
              </a:rPr>
              <a:t>, </a:t>
            </a:r>
            <a:r>
              <a:rPr lang="en" sz="1400" b="1">
                <a:solidFill>
                  <a:srgbClr val="FF0000"/>
                </a:solidFill>
                <a:latin typeface="Courier New"/>
                <a:ea typeface="Courier New"/>
                <a:cs typeface="Courier New"/>
                <a:sym typeface="Courier New"/>
              </a:rPr>
              <a:t>_save</a:t>
            </a:r>
            <a:r>
              <a:rPr lang="en" sz="1500">
                <a:solidFill>
                  <a:srgbClr val="333333"/>
                </a:solidFill>
                <a:latin typeface="Arial"/>
                <a:ea typeface="Arial"/>
                <a:cs typeface="Arial"/>
                <a:sym typeface="Arial"/>
              </a:rPr>
              <a:t> are valid identifiers but </a:t>
            </a:r>
            <a:r>
              <a:rPr lang="en" sz="1400" b="1">
                <a:solidFill>
                  <a:srgbClr val="FF0000"/>
                </a:solidFill>
                <a:latin typeface="Courier New"/>
                <a:ea typeface="Courier New"/>
                <a:cs typeface="Courier New"/>
                <a:sym typeface="Courier New"/>
              </a:rPr>
              <a:t>$name$</a:t>
            </a:r>
            <a:r>
              <a:rPr lang="en" sz="1500">
                <a:solidFill>
                  <a:srgbClr val="333333"/>
                </a:solidFill>
                <a:latin typeface="Arial"/>
                <a:ea typeface="Arial"/>
                <a:cs typeface="Arial"/>
                <a:sym typeface="Arial"/>
              </a:rPr>
              <a:t> (</a:t>
            </a:r>
            <a:r>
              <a:rPr lang="en" sz="1400" b="1">
                <a:solidFill>
                  <a:srgbClr val="FF0000"/>
                </a:solidFill>
                <a:latin typeface="Courier New"/>
                <a:ea typeface="Courier New"/>
                <a:cs typeface="Courier New"/>
                <a:sym typeface="Courier New"/>
              </a:rPr>
              <a:t>$</a:t>
            </a:r>
            <a:r>
              <a:rPr lang="en" sz="1500">
                <a:solidFill>
                  <a:srgbClr val="333333"/>
                </a:solidFill>
                <a:latin typeface="Arial"/>
                <a:ea typeface="Arial"/>
                <a:cs typeface="Arial"/>
                <a:sym typeface="Arial"/>
              </a:rPr>
              <a:t> is not allowed) and </a:t>
            </a:r>
            <a:r>
              <a:rPr lang="en" sz="1400" b="1">
                <a:solidFill>
                  <a:srgbClr val="FF0000"/>
                </a:solidFill>
                <a:latin typeface="Courier New"/>
                <a:ea typeface="Courier New"/>
                <a:cs typeface="Courier New"/>
                <a:sym typeface="Courier New"/>
              </a:rPr>
              <a:t>#age</a:t>
            </a:r>
            <a:r>
              <a:rPr lang="en" sz="1500">
                <a:solidFill>
                  <a:srgbClr val="333333"/>
                </a:solidFill>
                <a:latin typeface="Arial"/>
                <a:ea typeface="Arial"/>
                <a:cs typeface="Arial"/>
                <a:sym typeface="Arial"/>
              </a:rPr>
              <a:t> (</a:t>
            </a:r>
            <a:r>
              <a:rPr lang="en" sz="1400" b="1">
                <a:solidFill>
                  <a:srgbClr val="FF0000"/>
                </a:solidFill>
                <a:latin typeface="Courier New"/>
                <a:ea typeface="Courier New"/>
                <a:cs typeface="Courier New"/>
                <a:sym typeface="Courier New"/>
              </a:rPr>
              <a:t>#</a:t>
            </a:r>
            <a:r>
              <a:rPr lang="en" sz="1500">
                <a:solidFill>
                  <a:srgbClr val="333333"/>
                </a:solidFill>
                <a:latin typeface="Arial"/>
                <a:ea typeface="Arial"/>
                <a:cs typeface="Arial"/>
                <a:sym typeface="Arial"/>
              </a:rPr>
              <a:t> is not allowed) are not.</a:t>
            </a:r>
            <a:endParaRPr sz="1500">
              <a:solidFill>
                <a:srgbClr val="333333"/>
              </a:solidFill>
              <a:latin typeface="Arial"/>
              <a:ea typeface="Arial"/>
              <a:cs typeface="Arial"/>
              <a:sym typeface="Arial"/>
            </a:endParaRPr>
          </a:p>
          <a:p>
            <a:pPr marL="457200" lvl="0" indent="-323850" algn="l" rtl="0">
              <a:spcBef>
                <a:spcPts val="0"/>
              </a:spcBef>
              <a:spcAft>
                <a:spcPts val="0"/>
              </a:spcAft>
              <a:buClr>
                <a:srgbClr val="333333"/>
              </a:buClr>
              <a:buSzPts val="1500"/>
              <a:buFont typeface="Arial"/>
              <a:buAutoNum type="arabicPeriod"/>
            </a:pPr>
            <a:r>
              <a:rPr lang="en" sz="1500">
                <a:solidFill>
                  <a:srgbClr val="333333"/>
                </a:solidFill>
                <a:latin typeface="Arial"/>
                <a:ea typeface="Arial"/>
                <a:cs typeface="Arial"/>
                <a:sym typeface="Arial"/>
              </a:rPr>
              <a:t>They can be of any length.</a:t>
            </a:r>
            <a:endParaRPr sz="1500">
              <a:solidFill>
                <a:srgbClr val="333333"/>
              </a:solidFill>
              <a:latin typeface="Arial"/>
              <a:ea typeface="Arial"/>
              <a:cs typeface="Arial"/>
              <a:sym typeface="Arial"/>
            </a:endParaRPr>
          </a:p>
          <a:p>
            <a:pPr marL="457200" lvl="0" indent="-323850" algn="l" rtl="0">
              <a:spcBef>
                <a:spcPts val="0"/>
              </a:spcBef>
              <a:spcAft>
                <a:spcPts val="0"/>
              </a:spcAft>
              <a:buClr>
                <a:srgbClr val="333333"/>
              </a:buClr>
              <a:buSzPts val="1500"/>
              <a:buFont typeface="Arial"/>
              <a:buAutoNum type="arabicPeriod"/>
            </a:pPr>
            <a:r>
              <a:rPr lang="en" sz="1500">
                <a:solidFill>
                  <a:srgbClr val="333333"/>
                </a:solidFill>
                <a:latin typeface="Arial"/>
                <a:ea typeface="Arial"/>
                <a:cs typeface="Arial"/>
                <a:sym typeface="Arial"/>
              </a:rPr>
              <a:t>Identifiers can't be a keyword. Keywords are reserved words that Python uses for special purposes). </a:t>
            </a:r>
            <a:endParaRPr sz="2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10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fade">
                                      <p:cBhvr>
                                        <p:cTn id="12" dur="1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04800" y="309350"/>
            <a:ext cx="8537700" cy="4023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800"/>
              </a:spcAft>
              <a:buNone/>
            </a:pPr>
            <a:r>
              <a:rPr lang="en" sz="4200"/>
              <a:t>The following are keywords in Python 3</a:t>
            </a:r>
            <a:endParaRPr/>
          </a:p>
        </p:txBody>
      </p:sp>
      <p:sp>
        <p:nvSpPr>
          <p:cNvPr id="84" name="Google Shape;84;p18"/>
          <p:cNvSpPr txBox="1"/>
          <p:nvPr/>
        </p:nvSpPr>
        <p:spPr>
          <a:xfrm>
            <a:off x="304800" y="1410100"/>
            <a:ext cx="8397600" cy="3429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550"/>
              <a:t>1   	False  	class      	finally	is     		return</a:t>
            </a:r>
            <a:endParaRPr sz="1550"/>
          </a:p>
          <a:p>
            <a:pPr marL="0" lvl="0" indent="0" algn="l" rtl="0">
              <a:lnSpc>
                <a:spcPct val="115000"/>
              </a:lnSpc>
              <a:spcBef>
                <a:spcPts val="1200"/>
              </a:spcBef>
              <a:spcAft>
                <a:spcPts val="0"/>
              </a:spcAft>
              <a:buNone/>
            </a:pPr>
            <a:r>
              <a:rPr lang="en" sz="1550"/>
              <a:t>2   	None   	continue   for       	lambda 	try</a:t>
            </a:r>
            <a:endParaRPr sz="1550"/>
          </a:p>
          <a:p>
            <a:pPr marL="0" lvl="0" indent="0" algn="l" rtl="0">
              <a:lnSpc>
                <a:spcPct val="115000"/>
              </a:lnSpc>
              <a:spcBef>
                <a:spcPts val="1200"/>
              </a:spcBef>
              <a:spcAft>
                <a:spcPts val="0"/>
              </a:spcAft>
              <a:buNone/>
            </a:pPr>
            <a:r>
              <a:rPr lang="en" sz="1550"/>
              <a:t>3   	True   	def    	from   	nonlocal   while</a:t>
            </a:r>
            <a:endParaRPr sz="1550"/>
          </a:p>
          <a:p>
            <a:pPr marL="0" lvl="0" indent="0" algn="l" rtl="0">
              <a:lnSpc>
                <a:spcPct val="115000"/>
              </a:lnSpc>
              <a:spcBef>
                <a:spcPts val="1200"/>
              </a:spcBef>
              <a:spcAft>
                <a:spcPts val="0"/>
              </a:spcAft>
              <a:buNone/>
            </a:pPr>
            <a:r>
              <a:rPr lang="en" sz="1550"/>
              <a:t>4   	and        	del       	global 	not    	with</a:t>
            </a:r>
            <a:endParaRPr sz="1550"/>
          </a:p>
          <a:p>
            <a:pPr marL="0" lvl="0" indent="0" algn="l" rtl="0">
              <a:lnSpc>
                <a:spcPct val="115000"/>
              </a:lnSpc>
              <a:spcBef>
                <a:spcPts val="1200"/>
              </a:spcBef>
              <a:spcAft>
                <a:spcPts val="0"/>
              </a:spcAft>
              <a:buNone/>
            </a:pPr>
            <a:r>
              <a:rPr lang="en" sz="1550"/>
              <a:t>5   	as     	elif   		if     		or     		yield</a:t>
            </a:r>
            <a:endParaRPr sz="1550"/>
          </a:p>
          <a:p>
            <a:pPr marL="0" lvl="0" indent="0" algn="l" rtl="0">
              <a:lnSpc>
                <a:spcPct val="115000"/>
              </a:lnSpc>
              <a:spcBef>
                <a:spcPts val="1200"/>
              </a:spcBef>
              <a:spcAft>
                <a:spcPts val="0"/>
              </a:spcAft>
              <a:buNone/>
            </a:pPr>
            <a:r>
              <a:rPr lang="en" sz="1550"/>
              <a:t>6   	pass   	else   	import 	assert</a:t>
            </a:r>
            <a:endParaRPr sz="1550"/>
          </a:p>
          <a:p>
            <a:pPr marL="0" lvl="0" indent="0" algn="l" rtl="0">
              <a:lnSpc>
                <a:spcPct val="115000"/>
              </a:lnSpc>
              <a:spcBef>
                <a:spcPts val="1200"/>
              </a:spcBef>
              <a:spcAft>
                <a:spcPts val="0"/>
              </a:spcAft>
              <a:buNone/>
            </a:pPr>
            <a:r>
              <a:rPr lang="en" sz="1550"/>
              <a:t>7   	break  	except     in     		raise</a:t>
            </a:r>
            <a:endParaRPr sz="1550"/>
          </a:p>
          <a:p>
            <a:pPr marL="0" lvl="0" indent="0" algn="l" rtl="0">
              <a:lnSpc>
                <a:spcPct val="115000"/>
              </a:lnSpc>
              <a:spcBef>
                <a:spcPts val="1200"/>
              </a:spcBef>
              <a:spcAft>
                <a:spcPts val="1200"/>
              </a:spcAft>
              <a:buNone/>
            </a:pPr>
            <a:r>
              <a:rPr lang="en" sz="1600"/>
              <a:t>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4200"/>
              <a:t>Assigning Values to Variables </a:t>
            </a:r>
            <a:r>
              <a:rPr lang="en" sz="4200">
                <a:uFill>
                  <a:noFill/>
                </a:uFill>
                <a:hlinkClick r:id="rId3"/>
              </a:rPr>
              <a:t>#</a:t>
            </a:r>
            <a:endParaRPr/>
          </a:p>
        </p:txBody>
      </p:sp>
      <p:sp>
        <p:nvSpPr>
          <p:cNvPr id="90" name="Google Shape;90;p19"/>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1700" dirty="0">
                <a:solidFill>
                  <a:srgbClr val="333333"/>
                </a:solidFill>
                <a:latin typeface="Arial"/>
                <a:ea typeface="Arial"/>
                <a:cs typeface="Arial"/>
                <a:sym typeface="Arial"/>
              </a:rPr>
              <a:t>Values are basic things that programs work with. For e.g: </a:t>
            </a:r>
            <a:r>
              <a:rPr lang="en" sz="1600" dirty="0">
                <a:solidFill>
                  <a:srgbClr val="FF0000"/>
                </a:solidFill>
                <a:latin typeface="Arial"/>
                <a:ea typeface="Arial"/>
                <a:cs typeface="Arial"/>
                <a:sym typeface="Arial"/>
              </a:rPr>
              <a:t>1</a:t>
            </a:r>
            <a:r>
              <a:rPr lang="en" sz="1700" dirty="0">
                <a:solidFill>
                  <a:srgbClr val="FF0000"/>
                </a:solidFill>
                <a:latin typeface="Arial"/>
                <a:ea typeface="Arial"/>
                <a:cs typeface="Arial"/>
                <a:sym typeface="Arial"/>
              </a:rPr>
              <a:t>, </a:t>
            </a:r>
            <a:r>
              <a:rPr lang="en" sz="1600" dirty="0">
                <a:solidFill>
                  <a:srgbClr val="FF0000"/>
                </a:solidFill>
                <a:latin typeface="Arial"/>
                <a:ea typeface="Arial"/>
                <a:cs typeface="Arial"/>
                <a:sym typeface="Arial"/>
              </a:rPr>
              <a:t>11</a:t>
            </a:r>
            <a:r>
              <a:rPr lang="en" sz="1700" dirty="0">
                <a:solidFill>
                  <a:srgbClr val="FF0000"/>
                </a:solidFill>
                <a:latin typeface="Arial"/>
                <a:ea typeface="Arial"/>
                <a:cs typeface="Arial"/>
                <a:sym typeface="Arial"/>
              </a:rPr>
              <a:t>, </a:t>
            </a:r>
            <a:r>
              <a:rPr lang="en" sz="1600" dirty="0">
                <a:solidFill>
                  <a:srgbClr val="FF0000"/>
                </a:solidFill>
                <a:latin typeface="Arial"/>
                <a:ea typeface="Arial"/>
                <a:cs typeface="Arial"/>
                <a:sym typeface="Arial"/>
              </a:rPr>
              <a:t>3.14</a:t>
            </a:r>
            <a:r>
              <a:rPr lang="en" sz="1700" dirty="0">
                <a:solidFill>
                  <a:srgbClr val="FF0000"/>
                </a:solidFill>
                <a:latin typeface="Arial"/>
                <a:ea typeface="Arial"/>
                <a:cs typeface="Arial"/>
                <a:sym typeface="Arial"/>
              </a:rPr>
              <a:t>, </a:t>
            </a:r>
            <a:r>
              <a:rPr lang="en" sz="1600" dirty="0">
                <a:solidFill>
                  <a:srgbClr val="FF0000"/>
                </a:solidFill>
                <a:latin typeface="Arial"/>
                <a:ea typeface="Arial"/>
                <a:cs typeface="Arial"/>
                <a:sym typeface="Arial"/>
              </a:rPr>
              <a:t>"hello"</a:t>
            </a:r>
            <a:r>
              <a:rPr lang="en" sz="1700" dirty="0">
                <a:solidFill>
                  <a:srgbClr val="FF0000"/>
                </a:solidFill>
                <a:latin typeface="Arial"/>
                <a:ea typeface="Arial"/>
                <a:cs typeface="Arial"/>
                <a:sym typeface="Arial"/>
              </a:rPr>
              <a:t> </a:t>
            </a:r>
            <a:r>
              <a:rPr lang="en" sz="1700" dirty="0">
                <a:solidFill>
                  <a:srgbClr val="333333"/>
                </a:solidFill>
                <a:latin typeface="Arial"/>
                <a:ea typeface="Arial"/>
                <a:cs typeface="Arial"/>
                <a:sym typeface="Arial"/>
              </a:rPr>
              <a:t>are all values. </a:t>
            </a:r>
          </a:p>
          <a:p>
            <a:pPr marL="0" lvl="0" indent="0" algn="l" rtl="0">
              <a:spcBef>
                <a:spcPts val="0"/>
              </a:spcBef>
              <a:spcAft>
                <a:spcPts val="0"/>
              </a:spcAft>
              <a:buNone/>
            </a:pPr>
            <a:r>
              <a:rPr lang="en" sz="1700" dirty="0">
                <a:solidFill>
                  <a:srgbClr val="333333"/>
                </a:solidFill>
                <a:latin typeface="Arial"/>
                <a:ea typeface="Arial"/>
                <a:cs typeface="Arial"/>
                <a:sym typeface="Arial"/>
              </a:rPr>
              <a:t>In programming terminology, they are also commonly known as literals. </a:t>
            </a:r>
          </a:p>
          <a:p>
            <a:pPr marL="0" lvl="0" indent="0" algn="l" rtl="0">
              <a:spcBef>
                <a:spcPts val="0"/>
              </a:spcBef>
              <a:spcAft>
                <a:spcPts val="0"/>
              </a:spcAft>
              <a:buNone/>
            </a:pPr>
            <a:r>
              <a:rPr lang="en" sz="1700" dirty="0">
                <a:solidFill>
                  <a:srgbClr val="333333"/>
                </a:solidFill>
                <a:latin typeface="Arial"/>
                <a:ea typeface="Arial"/>
                <a:cs typeface="Arial"/>
                <a:sym typeface="Arial"/>
              </a:rPr>
              <a:t>Literals can be of different types for e.g</a:t>
            </a:r>
            <a:r>
              <a:rPr lang="en" sz="1600" dirty="0">
                <a:solidFill>
                  <a:srgbClr val="FF0000"/>
                </a:solidFill>
                <a:latin typeface="Arial"/>
                <a:ea typeface="Arial"/>
                <a:cs typeface="Arial"/>
                <a:sym typeface="Arial"/>
              </a:rPr>
              <a:t> 1, 11</a:t>
            </a:r>
            <a:r>
              <a:rPr lang="en" sz="1700" dirty="0">
                <a:solidFill>
                  <a:srgbClr val="333333"/>
                </a:solidFill>
                <a:latin typeface="Arial"/>
                <a:ea typeface="Arial"/>
                <a:cs typeface="Arial"/>
                <a:sym typeface="Arial"/>
              </a:rPr>
              <a:t>  are of type</a:t>
            </a:r>
            <a:r>
              <a:rPr lang="en" sz="1600" dirty="0">
                <a:solidFill>
                  <a:srgbClr val="FF0000"/>
                </a:solidFill>
                <a:latin typeface="Arial"/>
                <a:ea typeface="Arial"/>
                <a:cs typeface="Arial"/>
                <a:sym typeface="Arial"/>
              </a:rPr>
              <a:t> int, 3.14</a:t>
            </a:r>
            <a:r>
              <a:rPr lang="en" sz="1700" dirty="0">
                <a:solidFill>
                  <a:srgbClr val="333333"/>
                </a:solidFill>
                <a:latin typeface="Arial"/>
                <a:ea typeface="Arial"/>
                <a:cs typeface="Arial"/>
                <a:sym typeface="Arial"/>
              </a:rPr>
              <a:t> is a </a:t>
            </a:r>
            <a:r>
              <a:rPr lang="en" sz="1600" dirty="0">
                <a:solidFill>
                  <a:srgbClr val="FF0000"/>
                </a:solidFill>
                <a:latin typeface="Arial"/>
                <a:ea typeface="Arial"/>
                <a:cs typeface="Arial"/>
                <a:sym typeface="Arial"/>
              </a:rPr>
              <a:t>float</a:t>
            </a:r>
            <a:r>
              <a:rPr lang="en" sz="1700" dirty="0">
                <a:solidFill>
                  <a:srgbClr val="333333"/>
                </a:solidFill>
                <a:latin typeface="Arial"/>
                <a:ea typeface="Arial"/>
                <a:cs typeface="Arial"/>
                <a:sym typeface="Arial"/>
              </a:rPr>
              <a:t> and </a:t>
            </a:r>
            <a:r>
              <a:rPr lang="en" sz="1600" dirty="0">
                <a:solidFill>
                  <a:srgbClr val="FF0000"/>
                </a:solidFill>
                <a:latin typeface="Arial"/>
                <a:ea typeface="Arial"/>
                <a:cs typeface="Arial"/>
                <a:sym typeface="Arial"/>
              </a:rPr>
              <a:t>"hello"</a:t>
            </a:r>
            <a:r>
              <a:rPr lang="en" sz="1700" dirty="0">
                <a:solidFill>
                  <a:srgbClr val="333333"/>
                </a:solidFill>
                <a:latin typeface="Arial"/>
                <a:ea typeface="Arial"/>
                <a:cs typeface="Arial"/>
                <a:sym typeface="Arial"/>
              </a:rPr>
              <a:t> is a </a:t>
            </a:r>
            <a:r>
              <a:rPr lang="en" sz="1600" dirty="0">
                <a:solidFill>
                  <a:srgbClr val="FF0000"/>
                </a:solidFill>
                <a:latin typeface="Arial"/>
                <a:ea typeface="Arial"/>
                <a:cs typeface="Arial"/>
                <a:sym typeface="Arial"/>
              </a:rPr>
              <a:t>string</a:t>
            </a:r>
            <a:r>
              <a:rPr lang="en" sz="1700" dirty="0">
                <a:solidFill>
                  <a:srgbClr val="333333"/>
                </a:solidFill>
                <a:latin typeface="Arial"/>
                <a:ea typeface="Arial"/>
                <a:cs typeface="Arial"/>
                <a:sym typeface="Arial"/>
              </a:rPr>
              <a:t>. </a:t>
            </a:r>
          </a:p>
          <a:p>
            <a:pPr marL="0" lvl="0" indent="0" algn="l" rtl="0">
              <a:spcBef>
                <a:spcPts val="0"/>
              </a:spcBef>
              <a:spcAft>
                <a:spcPts val="0"/>
              </a:spcAft>
              <a:buNone/>
            </a:pPr>
            <a:r>
              <a:rPr lang="en" sz="1700" dirty="0">
                <a:solidFill>
                  <a:srgbClr val="333333"/>
                </a:solidFill>
                <a:latin typeface="Arial"/>
                <a:ea typeface="Arial"/>
                <a:cs typeface="Arial"/>
                <a:sym typeface="Arial"/>
              </a:rPr>
              <a:t>Remember that in Python everything is object even basic data types like int, float, string. We will elaborate more on this in later chapters.</a:t>
            </a:r>
            <a:endParaRPr sz="1700" dirty="0">
              <a:solidFill>
                <a:srgbClr val="333333"/>
              </a:solidFill>
              <a:latin typeface="Arial"/>
              <a:ea typeface="Arial"/>
              <a:cs typeface="Arial"/>
              <a:sym typeface="Arial"/>
            </a:endParaRPr>
          </a:p>
          <a:p>
            <a:pPr marL="0" lvl="0" indent="0" algn="l" rtl="0">
              <a:spcBef>
                <a:spcPts val="1800"/>
              </a:spcBef>
              <a:spcAft>
                <a:spcPts val="1800"/>
              </a:spcAft>
              <a:buNone/>
            </a:pPr>
            <a:r>
              <a:rPr lang="en" sz="1700" dirty="0">
                <a:solidFill>
                  <a:srgbClr val="333333"/>
                </a:solidFill>
                <a:latin typeface="Arial"/>
                <a:ea typeface="Arial"/>
                <a:cs typeface="Arial"/>
                <a:sym typeface="Arial"/>
              </a:rPr>
              <a:t>In Python, you </a:t>
            </a:r>
            <a:r>
              <a:rPr lang="en" sz="1700" b="1" dirty="0">
                <a:solidFill>
                  <a:srgbClr val="333333"/>
                </a:solidFill>
                <a:latin typeface="Arial"/>
                <a:ea typeface="Arial"/>
                <a:cs typeface="Arial"/>
                <a:sym typeface="Arial"/>
              </a:rPr>
              <a:t>don't </a:t>
            </a:r>
            <a:r>
              <a:rPr lang="en" sz="1700" dirty="0">
                <a:solidFill>
                  <a:srgbClr val="333333"/>
                </a:solidFill>
                <a:latin typeface="Arial"/>
                <a:ea typeface="Arial"/>
                <a:cs typeface="Arial"/>
                <a:sym typeface="Arial"/>
              </a:rPr>
              <a:t>need to declare types of variables ahead of time. The interpreter automatically detects the type of the variable by the data it contains. To assign value to a variable equal sign (</a:t>
            </a:r>
            <a:r>
              <a:rPr lang="en" sz="1600" dirty="0">
                <a:solidFill>
                  <a:srgbClr val="C7254E"/>
                </a:solidFill>
                <a:latin typeface="Arial"/>
                <a:ea typeface="Arial"/>
                <a:cs typeface="Arial"/>
                <a:sym typeface="Arial"/>
              </a:rPr>
              <a:t>=</a:t>
            </a:r>
            <a:r>
              <a:rPr lang="en" sz="1700" dirty="0">
                <a:solidFill>
                  <a:srgbClr val="333333"/>
                </a:solidFill>
                <a:latin typeface="Arial"/>
                <a:ea typeface="Arial"/>
                <a:cs typeface="Arial"/>
                <a:sym typeface="Arial"/>
              </a:rPr>
              <a:t>) is used. The </a:t>
            </a:r>
            <a:r>
              <a:rPr lang="en" sz="1600" dirty="0">
                <a:solidFill>
                  <a:srgbClr val="C7254E"/>
                </a:solidFill>
                <a:latin typeface="Arial"/>
                <a:ea typeface="Arial"/>
                <a:cs typeface="Arial"/>
                <a:sym typeface="Arial"/>
              </a:rPr>
              <a:t>=</a:t>
            </a:r>
            <a:r>
              <a:rPr lang="en" sz="1700" dirty="0">
                <a:solidFill>
                  <a:srgbClr val="333333"/>
                </a:solidFill>
                <a:latin typeface="Arial"/>
                <a:ea typeface="Arial"/>
                <a:cs typeface="Arial"/>
                <a:sym typeface="Arial"/>
              </a:rPr>
              <a:t> sign is also known as the assignment operator.</a:t>
            </a:r>
            <a:endParaRPr sz="2300" dirty="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following are some examples of variable declaration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96" name="Google Shape;96;p20"/>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latin typeface="Arial"/>
                <a:ea typeface="Arial"/>
                <a:cs typeface="Arial"/>
                <a:sym typeface="Arial"/>
              </a:rPr>
              <a:t>x = 100                       # x is integer</a:t>
            </a:r>
            <a:endParaRPr sz="1400">
              <a:latin typeface="Arial"/>
              <a:ea typeface="Arial"/>
              <a:cs typeface="Arial"/>
              <a:sym typeface="Arial"/>
            </a:endParaRPr>
          </a:p>
          <a:p>
            <a:pPr marL="0" lvl="0" indent="0" algn="l" rtl="0">
              <a:spcBef>
                <a:spcPts val="1200"/>
              </a:spcBef>
              <a:spcAft>
                <a:spcPts val="0"/>
              </a:spcAft>
              <a:buNone/>
            </a:pPr>
            <a:r>
              <a:rPr lang="en" sz="1400">
                <a:latin typeface="Arial"/>
                <a:ea typeface="Arial"/>
                <a:cs typeface="Arial"/>
                <a:sym typeface="Arial"/>
              </a:rPr>
              <a:t>pi = 3.14                     # pi is float</a:t>
            </a:r>
            <a:endParaRPr sz="1400">
              <a:latin typeface="Arial"/>
              <a:ea typeface="Arial"/>
              <a:cs typeface="Arial"/>
              <a:sym typeface="Arial"/>
            </a:endParaRPr>
          </a:p>
          <a:p>
            <a:pPr marL="0" lvl="0" indent="0" algn="l" rtl="0">
              <a:spcBef>
                <a:spcPts val="1200"/>
              </a:spcBef>
              <a:spcAft>
                <a:spcPts val="0"/>
              </a:spcAft>
              <a:buNone/>
            </a:pPr>
            <a:endParaRPr sz="1400">
              <a:latin typeface="Arial"/>
              <a:ea typeface="Arial"/>
              <a:cs typeface="Arial"/>
              <a:sym typeface="Arial"/>
            </a:endParaRPr>
          </a:p>
          <a:p>
            <a:pPr marL="0" lvl="0" indent="0" algn="l" rtl="0">
              <a:spcBef>
                <a:spcPts val="1200"/>
              </a:spcBef>
              <a:spcAft>
                <a:spcPts val="0"/>
              </a:spcAft>
              <a:buNone/>
            </a:pPr>
            <a:r>
              <a:rPr lang="en" sz="1400">
                <a:latin typeface="Arial"/>
                <a:ea typeface="Arial"/>
                <a:cs typeface="Arial"/>
                <a:sym typeface="Arial"/>
              </a:rPr>
              <a:t>empname = "python is great"   # empname is string</a:t>
            </a:r>
            <a:endParaRPr sz="1400">
              <a:latin typeface="Arial"/>
              <a:ea typeface="Arial"/>
              <a:cs typeface="Arial"/>
              <a:sym typeface="Arial"/>
            </a:endParaRPr>
          </a:p>
          <a:p>
            <a:pPr marL="0" lvl="0" indent="0" algn="l" rtl="0">
              <a:spcBef>
                <a:spcPts val="1200"/>
              </a:spcBef>
              <a:spcAft>
                <a:spcPts val="0"/>
              </a:spcAft>
              <a:buNone/>
            </a:pPr>
            <a:endParaRPr sz="1400">
              <a:latin typeface="Arial"/>
              <a:ea typeface="Arial"/>
              <a:cs typeface="Arial"/>
              <a:sym typeface="Arial"/>
            </a:endParaRPr>
          </a:p>
          <a:p>
            <a:pPr marL="0" lvl="0" indent="0" algn="l" rtl="0">
              <a:spcBef>
                <a:spcPts val="1200"/>
              </a:spcBef>
              <a:spcAft>
                <a:spcPts val="0"/>
              </a:spcAft>
              <a:buNone/>
            </a:pPr>
            <a:r>
              <a:rPr lang="en" sz="1400">
                <a:latin typeface="Arial"/>
                <a:ea typeface="Arial"/>
                <a:cs typeface="Arial"/>
                <a:sym typeface="Arial"/>
              </a:rPr>
              <a:t>a = b = c = 100 # this statement indicates to assign 100 to c, b and a.</a:t>
            </a:r>
            <a:endParaRPr sz="1400">
              <a:latin typeface="Arial"/>
              <a:ea typeface="Arial"/>
              <a:cs typeface="Arial"/>
              <a:sym typeface="Arial"/>
            </a:endParaRPr>
          </a:p>
          <a:p>
            <a:pPr marL="0" lvl="0" indent="0" algn="l" rtl="0">
              <a:spcBef>
                <a:spcPts val="1200"/>
              </a:spcBef>
              <a:spcAft>
                <a:spcPts val="1200"/>
              </a:spcAft>
              <a:buNone/>
            </a:pPr>
            <a:endParaRPr sz="140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2" end="2"/>
                                            </p:txEl>
                                          </p:spTgt>
                                        </p:tgtEl>
                                        <p:attrNameLst>
                                          <p:attrName>style.visibility</p:attrName>
                                        </p:attrNameLst>
                                      </p:cBhvr>
                                      <p:to>
                                        <p:strVal val="visible"/>
                                      </p:to>
                                    </p:set>
                                    <p:animEffect transition="in" filter="fade">
                                      <p:cBhvr>
                                        <p:cTn id="17" dur="1000"/>
                                        <p:tgtEl>
                                          <p:spTgt spid="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fade">
                                      <p:cBhvr>
                                        <p:cTn id="22" dur="10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fade">
                                      <p:cBhvr>
                                        <p:cTn id="27" dur="10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5" end="5"/>
                                            </p:txEl>
                                          </p:spTgt>
                                        </p:tgtEl>
                                        <p:attrNameLst>
                                          <p:attrName>style.visibility</p:attrName>
                                        </p:attrNameLst>
                                      </p:cBhvr>
                                      <p:to>
                                        <p:strVal val="visible"/>
                                      </p:to>
                                    </p:set>
                                    <p:animEffect transition="in" filter="fade">
                                      <p:cBhvr>
                                        <p:cTn id="32" dur="1000"/>
                                        <p:tgtEl>
                                          <p:spTgt spid="9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6" end="6"/>
                                            </p:txEl>
                                          </p:spTgt>
                                        </p:tgtEl>
                                        <p:attrNameLst>
                                          <p:attrName>style.visibility</p:attrName>
                                        </p:attrNameLst>
                                      </p:cBhvr>
                                      <p:to>
                                        <p:strVal val="visible"/>
                                      </p:to>
                                    </p:set>
                                    <p:animEffect transition="in" filter="fade">
                                      <p:cBhvr>
                                        <p:cTn id="37" dur="1000"/>
                                        <p:tgtEl>
                                          <p:spTgt spid="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1404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Comments #</a:t>
            </a:r>
            <a:endParaRPr/>
          </a:p>
          <a:p>
            <a:pPr marL="0" lvl="0" indent="0" algn="l" rtl="0">
              <a:spcBef>
                <a:spcPts val="0"/>
              </a:spcBef>
              <a:spcAft>
                <a:spcPts val="0"/>
              </a:spcAft>
              <a:buNone/>
            </a:pPr>
            <a:endParaRPr/>
          </a:p>
        </p:txBody>
      </p:sp>
      <p:sp>
        <p:nvSpPr>
          <p:cNvPr id="102" name="Google Shape;102;p21"/>
          <p:cNvSpPr txBox="1">
            <a:spLocks noGrp="1"/>
          </p:cNvSpPr>
          <p:nvPr>
            <p:ph type="body" idx="1"/>
          </p:nvPr>
        </p:nvSpPr>
        <p:spPr>
          <a:xfrm>
            <a:off x="159300" y="923875"/>
            <a:ext cx="8771400" cy="405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rgbClr val="333333"/>
                </a:solidFill>
                <a:highlight>
                  <a:srgbClr val="FFFFFF"/>
                </a:highlight>
                <a:latin typeface="Arial"/>
                <a:ea typeface="Arial"/>
                <a:cs typeface="Arial"/>
                <a:sym typeface="Arial"/>
              </a:rPr>
              <a:t>Comments are notes which describe the purpose of the program or how the program works. Comments are not programming statements that Python interpreter executes while running the program. Comments are also used to write program documentation. In Python, any line that begins with a pound sign (</a:t>
            </a:r>
            <a:r>
              <a:rPr lang="en" sz="1400">
                <a:solidFill>
                  <a:srgbClr val="C7254E"/>
                </a:solidFill>
                <a:highlight>
                  <a:srgbClr val="F9F2F4"/>
                </a:highlight>
                <a:latin typeface="Arial"/>
                <a:ea typeface="Arial"/>
                <a:cs typeface="Arial"/>
                <a:sym typeface="Arial"/>
              </a:rPr>
              <a:t>#</a:t>
            </a:r>
            <a:r>
              <a:rPr lang="en" sz="1400">
                <a:solidFill>
                  <a:srgbClr val="333333"/>
                </a:solidFill>
                <a:highlight>
                  <a:srgbClr val="FFFFFF"/>
                </a:highlight>
                <a:latin typeface="Arial"/>
                <a:ea typeface="Arial"/>
                <a:cs typeface="Arial"/>
                <a:sym typeface="Arial"/>
              </a:rPr>
              <a:t>) is considered a comment. For e.g:</a:t>
            </a:r>
            <a:endParaRPr sz="1400">
              <a:solidFill>
                <a:srgbClr val="333333"/>
              </a:solidFill>
              <a:highlight>
                <a:srgbClr val="FFFFFF"/>
              </a:highlight>
              <a:latin typeface="Arial"/>
              <a:ea typeface="Arial"/>
              <a:cs typeface="Arial"/>
              <a:sym typeface="Arial"/>
            </a:endParaRPr>
          </a:p>
          <a:p>
            <a:pPr marL="0" lvl="0" indent="0" algn="l" rtl="0">
              <a:spcBef>
                <a:spcPts val="1200"/>
              </a:spcBef>
              <a:spcAft>
                <a:spcPts val="0"/>
              </a:spcAft>
              <a:buNone/>
            </a:pPr>
            <a:r>
              <a:rPr lang="en" sz="1400" i="1">
                <a:solidFill>
                  <a:srgbClr val="408080"/>
                </a:solidFill>
                <a:latin typeface="Arial"/>
                <a:ea typeface="Arial"/>
                <a:cs typeface="Arial"/>
                <a:sym typeface="Arial"/>
              </a:rPr>
              <a:t># This program prints "hello world"</a:t>
            </a:r>
            <a:endParaRPr sz="1400">
              <a:solidFill>
                <a:srgbClr val="333333"/>
              </a:solidFill>
              <a:latin typeface="Arial"/>
              <a:ea typeface="Arial"/>
              <a:cs typeface="Arial"/>
              <a:sym typeface="Arial"/>
            </a:endParaRPr>
          </a:p>
          <a:p>
            <a:pPr marL="88900" marR="88900" lvl="0" indent="0" algn="l" rtl="0">
              <a:lnSpc>
                <a:spcPct val="142857"/>
              </a:lnSpc>
              <a:spcBef>
                <a:spcPts val="1200"/>
              </a:spcBef>
              <a:spcAft>
                <a:spcPts val="0"/>
              </a:spcAft>
              <a:buNone/>
            </a:pPr>
            <a:r>
              <a:rPr lang="en" sz="1400" b="1">
                <a:solidFill>
                  <a:srgbClr val="008000"/>
                </a:solidFill>
                <a:latin typeface="Arial"/>
                <a:ea typeface="Arial"/>
                <a:cs typeface="Arial"/>
                <a:sym typeface="Arial"/>
              </a:rPr>
              <a:t>print</a:t>
            </a:r>
            <a:r>
              <a:rPr lang="en" sz="1400">
                <a:solidFill>
                  <a:srgbClr val="333333"/>
                </a:solidFill>
                <a:latin typeface="Arial"/>
                <a:ea typeface="Arial"/>
                <a:cs typeface="Arial"/>
                <a:sym typeface="Arial"/>
              </a:rPr>
              <a:t>(</a:t>
            </a:r>
            <a:r>
              <a:rPr lang="en" sz="1400">
                <a:solidFill>
                  <a:srgbClr val="BA2121"/>
                </a:solidFill>
                <a:latin typeface="Arial"/>
                <a:ea typeface="Arial"/>
                <a:cs typeface="Arial"/>
                <a:sym typeface="Arial"/>
              </a:rPr>
              <a:t>"hello world"</a:t>
            </a:r>
            <a:r>
              <a:rPr lang="en" sz="1400">
                <a:solidFill>
                  <a:srgbClr val="333333"/>
                </a:solidFill>
                <a:latin typeface="Arial"/>
                <a:ea typeface="Arial"/>
                <a:cs typeface="Arial"/>
                <a:sym typeface="Arial"/>
              </a:rPr>
              <a:t>)</a:t>
            </a:r>
            <a:endParaRPr sz="1400">
              <a:solidFill>
                <a:srgbClr val="333333"/>
              </a:solidFill>
              <a:latin typeface="Arial"/>
              <a:ea typeface="Arial"/>
              <a:cs typeface="Arial"/>
              <a:sym typeface="Arial"/>
            </a:endParaRPr>
          </a:p>
          <a:p>
            <a:pPr marL="88900" marR="88900" lvl="0" indent="0" algn="l" rtl="0">
              <a:lnSpc>
                <a:spcPct val="142857"/>
              </a:lnSpc>
              <a:spcBef>
                <a:spcPts val="0"/>
              </a:spcBef>
              <a:spcAft>
                <a:spcPts val="0"/>
              </a:spcAft>
              <a:buNone/>
            </a:pPr>
            <a:endParaRPr sz="1400">
              <a:solidFill>
                <a:srgbClr val="333333"/>
              </a:solidFill>
              <a:latin typeface="Arial"/>
              <a:ea typeface="Arial"/>
              <a:cs typeface="Arial"/>
              <a:sym typeface="Arial"/>
            </a:endParaRPr>
          </a:p>
          <a:p>
            <a:pPr marL="0" marR="0" lvl="0" indent="0" algn="l" rtl="0">
              <a:lnSpc>
                <a:spcPct val="115000"/>
              </a:lnSpc>
              <a:spcBef>
                <a:spcPts val="0"/>
              </a:spcBef>
              <a:spcAft>
                <a:spcPts val="0"/>
              </a:spcAft>
              <a:buNone/>
            </a:pPr>
            <a:r>
              <a:rPr lang="en" sz="1400" b="1">
                <a:solidFill>
                  <a:srgbClr val="333333"/>
                </a:solidFill>
                <a:highlight>
                  <a:srgbClr val="FFFFFF"/>
                </a:highlight>
                <a:latin typeface="Arial"/>
                <a:ea typeface="Arial"/>
                <a:cs typeface="Arial"/>
                <a:sym typeface="Arial"/>
              </a:rPr>
              <a:t>We can also write comments at the end of a statement. For e.g:</a:t>
            </a:r>
            <a:endParaRPr sz="1400" b="1">
              <a:solidFill>
                <a:srgbClr val="000000"/>
              </a:solidFill>
              <a:latin typeface="Arial"/>
              <a:ea typeface="Arial"/>
              <a:cs typeface="Arial"/>
              <a:sym typeface="Arial"/>
            </a:endParaRPr>
          </a:p>
          <a:p>
            <a:pPr marL="88900" marR="88900" lvl="0" indent="0" algn="l" rtl="0">
              <a:lnSpc>
                <a:spcPct val="142857"/>
              </a:lnSpc>
              <a:spcBef>
                <a:spcPts val="1200"/>
              </a:spcBef>
              <a:spcAft>
                <a:spcPts val="0"/>
              </a:spcAft>
              <a:buNone/>
            </a:pPr>
            <a:endParaRPr sz="1400">
              <a:solidFill>
                <a:srgbClr val="333333"/>
              </a:solidFill>
              <a:latin typeface="Arial"/>
              <a:ea typeface="Arial"/>
              <a:cs typeface="Arial"/>
              <a:sym typeface="Arial"/>
            </a:endParaRPr>
          </a:p>
          <a:p>
            <a:pPr marL="0" marR="0" lvl="0" indent="0" algn="l" rtl="0">
              <a:lnSpc>
                <a:spcPct val="115000"/>
              </a:lnSpc>
              <a:spcBef>
                <a:spcPts val="0"/>
              </a:spcBef>
              <a:spcAft>
                <a:spcPts val="0"/>
              </a:spcAft>
              <a:buNone/>
            </a:pPr>
            <a:r>
              <a:rPr lang="en" sz="1400" i="1">
                <a:solidFill>
                  <a:srgbClr val="408080"/>
                </a:solidFill>
                <a:latin typeface="Arial"/>
                <a:ea typeface="Arial"/>
                <a:cs typeface="Arial"/>
                <a:sym typeface="Arial"/>
              </a:rPr>
              <a:t># This program prints "hello world"</a:t>
            </a:r>
            <a:endParaRPr sz="1400" i="1">
              <a:solidFill>
                <a:srgbClr val="408080"/>
              </a:solidFill>
              <a:latin typeface="Arial"/>
              <a:ea typeface="Arial"/>
              <a:cs typeface="Arial"/>
              <a:sym typeface="Arial"/>
            </a:endParaRPr>
          </a:p>
          <a:p>
            <a:pPr marL="0" marR="0" lvl="0" indent="0" algn="l" rtl="0">
              <a:lnSpc>
                <a:spcPct val="115000"/>
              </a:lnSpc>
              <a:spcBef>
                <a:spcPts val="1200"/>
              </a:spcBef>
              <a:spcAft>
                <a:spcPts val="1200"/>
              </a:spcAft>
              <a:buNone/>
            </a:pPr>
            <a:r>
              <a:rPr lang="en" sz="1400" b="1">
                <a:solidFill>
                  <a:srgbClr val="008000"/>
                </a:solidFill>
                <a:latin typeface="Arial"/>
                <a:ea typeface="Arial"/>
                <a:cs typeface="Arial"/>
                <a:sym typeface="Arial"/>
              </a:rPr>
              <a:t>print</a:t>
            </a:r>
            <a:r>
              <a:rPr lang="en" sz="1400" i="1">
                <a:solidFill>
                  <a:srgbClr val="408080"/>
                </a:solidFill>
                <a:latin typeface="Arial"/>
                <a:ea typeface="Arial"/>
                <a:cs typeface="Arial"/>
                <a:sym typeface="Arial"/>
              </a:rPr>
              <a:t>(</a:t>
            </a:r>
            <a:r>
              <a:rPr lang="en" sz="1400">
                <a:solidFill>
                  <a:srgbClr val="BA2121"/>
                </a:solidFill>
                <a:latin typeface="Arial"/>
                <a:ea typeface="Arial"/>
                <a:cs typeface="Arial"/>
                <a:sym typeface="Arial"/>
              </a:rPr>
              <a:t>"hello world"</a:t>
            </a:r>
            <a:r>
              <a:rPr lang="en" sz="1400" i="1">
                <a:solidFill>
                  <a:srgbClr val="408080"/>
                </a:solidFill>
                <a:latin typeface="Arial"/>
                <a:ea typeface="Arial"/>
                <a:cs typeface="Arial"/>
                <a:sym typeface="Arial"/>
              </a:rPr>
              <a:t>)  # display "hello world"</a:t>
            </a:r>
            <a:endParaRPr sz="1400">
              <a:solidFill>
                <a:srgbClr val="333333"/>
              </a:solidFill>
              <a:highlight>
                <a:srgbClr val="FFFFFF"/>
              </a:highlight>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xEl>
                                              <p:pRg st="0" end="0"/>
                                            </p:txEl>
                                          </p:spTgt>
                                        </p:tgtEl>
                                        <p:attrNameLst>
                                          <p:attrName>style.visibility</p:attrName>
                                        </p:attrNameLst>
                                      </p:cBhvr>
                                      <p:to>
                                        <p:strVal val="visible"/>
                                      </p:to>
                                    </p:set>
                                    <p:animEffect transition="in" filter="fade">
                                      <p:cBhvr>
                                        <p:cTn id="7" dur="1000"/>
                                        <p:tgtEl>
                                          <p:spTgt spid="1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
                                            <p:txEl>
                                              <p:pRg st="1" end="1"/>
                                            </p:txEl>
                                          </p:spTgt>
                                        </p:tgtEl>
                                        <p:attrNameLst>
                                          <p:attrName>style.visibility</p:attrName>
                                        </p:attrNameLst>
                                      </p:cBhvr>
                                      <p:to>
                                        <p:strVal val="visible"/>
                                      </p:to>
                                    </p:set>
                                    <p:animEffect transition="in" filter="fade">
                                      <p:cBhvr>
                                        <p:cTn id="12" dur="1000"/>
                                        <p:tgtEl>
                                          <p:spTgt spid="1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
                                            <p:txEl>
                                              <p:pRg st="2" end="2"/>
                                            </p:txEl>
                                          </p:spTgt>
                                        </p:tgtEl>
                                        <p:attrNameLst>
                                          <p:attrName>style.visibility</p:attrName>
                                        </p:attrNameLst>
                                      </p:cBhvr>
                                      <p:to>
                                        <p:strVal val="visible"/>
                                      </p:to>
                                    </p:set>
                                    <p:animEffect transition="in" filter="fade">
                                      <p:cBhvr>
                                        <p:cTn id="17" dur="1000"/>
                                        <p:tgtEl>
                                          <p:spTgt spid="1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
                                            <p:txEl>
                                              <p:pRg st="3" end="3"/>
                                            </p:txEl>
                                          </p:spTgt>
                                        </p:tgtEl>
                                        <p:attrNameLst>
                                          <p:attrName>style.visibility</p:attrName>
                                        </p:attrNameLst>
                                      </p:cBhvr>
                                      <p:to>
                                        <p:strVal val="visible"/>
                                      </p:to>
                                    </p:set>
                                    <p:animEffect transition="in" filter="fade">
                                      <p:cBhvr>
                                        <p:cTn id="22" dur="1000"/>
                                        <p:tgtEl>
                                          <p:spTgt spid="10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2">
                                            <p:txEl>
                                              <p:pRg st="4" end="4"/>
                                            </p:txEl>
                                          </p:spTgt>
                                        </p:tgtEl>
                                        <p:attrNameLst>
                                          <p:attrName>style.visibility</p:attrName>
                                        </p:attrNameLst>
                                      </p:cBhvr>
                                      <p:to>
                                        <p:strVal val="visible"/>
                                      </p:to>
                                    </p:set>
                                    <p:animEffect transition="in" filter="fade">
                                      <p:cBhvr>
                                        <p:cTn id="27" dur="1000"/>
                                        <p:tgtEl>
                                          <p:spTgt spid="10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2">
                                            <p:txEl>
                                              <p:pRg st="5" end="5"/>
                                            </p:txEl>
                                          </p:spTgt>
                                        </p:tgtEl>
                                        <p:attrNameLst>
                                          <p:attrName>style.visibility</p:attrName>
                                        </p:attrNameLst>
                                      </p:cBhvr>
                                      <p:to>
                                        <p:strVal val="visible"/>
                                      </p:to>
                                    </p:set>
                                    <p:animEffect transition="in" filter="fade">
                                      <p:cBhvr>
                                        <p:cTn id="32" dur="1000"/>
                                        <p:tgtEl>
                                          <p:spTgt spid="10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2">
                                            <p:txEl>
                                              <p:pRg st="6" end="6"/>
                                            </p:txEl>
                                          </p:spTgt>
                                        </p:tgtEl>
                                        <p:attrNameLst>
                                          <p:attrName>style.visibility</p:attrName>
                                        </p:attrNameLst>
                                      </p:cBhvr>
                                      <p:to>
                                        <p:strVal val="visible"/>
                                      </p:to>
                                    </p:set>
                                    <p:animEffect transition="in" filter="fade">
                                      <p:cBhvr>
                                        <p:cTn id="37" dur="1000"/>
                                        <p:tgtEl>
                                          <p:spTgt spid="10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2">
                                            <p:txEl>
                                              <p:pRg st="7" end="7"/>
                                            </p:txEl>
                                          </p:spTgt>
                                        </p:tgtEl>
                                        <p:attrNameLst>
                                          <p:attrName>style.visibility</p:attrName>
                                        </p:attrNameLst>
                                      </p:cBhvr>
                                      <p:to>
                                        <p:strVal val="visible"/>
                                      </p:to>
                                    </p:set>
                                    <p:animEffect transition="in" filter="fade">
                                      <p:cBhvr>
                                        <p:cTn id="42" dur="1000"/>
                                        <p:tgtEl>
                                          <p:spTgt spid="10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311700" y="145125"/>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Python Data Types #</a:t>
            </a:r>
            <a:endParaRPr/>
          </a:p>
          <a:p>
            <a:pPr marL="0" lvl="0" indent="0" algn="l" rtl="0">
              <a:spcBef>
                <a:spcPts val="0"/>
              </a:spcBef>
              <a:spcAft>
                <a:spcPts val="0"/>
              </a:spcAft>
              <a:buNone/>
            </a:pPr>
            <a:endParaRPr/>
          </a:p>
        </p:txBody>
      </p:sp>
      <p:sp>
        <p:nvSpPr>
          <p:cNvPr id="108" name="Google Shape;108;p22"/>
          <p:cNvSpPr txBox="1">
            <a:spLocks noGrp="1"/>
          </p:cNvSpPr>
          <p:nvPr>
            <p:ph type="body" idx="1"/>
          </p:nvPr>
        </p:nvSpPr>
        <p:spPr>
          <a:xfrm>
            <a:off x="123675" y="946125"/>
            <a:ext cx="8793600" cy="3942300"/>
          </a:xfrm>
          <a:prstGeom prst="rect">
            <a:avLst/>
          </a:prstGeom>
        </p:spPr>
        <p:txBody>
          <a:bodyPr spcFirstLastPara="1" wrap="square" lIns="91425" tIns="91425" rIns="91425" bIns="91425" anchor="t" anchorCtr="0">
            <a:normAutofit fontScale="92500" lnSpcReduction="10000"/>
          </a:bodyPr>
          <a:lstStyle/>
          <a:p>
            <a:pPr marL="0" marR="0" lvl="0" indent="0" algn="l" rtl="0">
              <a:lnSpc>
                <a:spcPct val="115000"/>
              </a:lnSpc>
              <a:spcBef>
                <a:spcPts val="0"/>
              </a:spcBef>
              <a:spcAft>
                <a:spcPts val="0"/>
              </a:spcAft>
              <a:buNone/>
            </a:pPr>
            <a:r>
              <a:rPr lang="en" sz="1600" b="1">
                <a:solidFill>
                  <a:srgbClr val="333333"/>
                </a:solidFill>
                <a:highlight>
                  <a:srgbClr val="FFFFFF"/>
                </a:highlight>
                <a:latin typeface="Arial"/>
                <a:ea typeface="Arial"/>
                <a:cs typeface="Arial"/>
                <a:sym typeface="Arial"/>
              </a:rPr>
              <a:t>Python has 5 standard data types namely:</a:t>
            </a:r>
            <a:endParaRPr sz="1600" b="1">
              <a:solidFill>
                <a:srgbClr val="333333"/>
              </a:solidFill>
              <a:highlight>
                <a:srgbClr val="FFFFFF"/>
              </a:highlight>
              <a:latin typeface="Arial"/>
              <a:ea typeface="Arial"/>
              <a:cs typeface="Arial"/>
              <a:sym typeface="Arial"/>
            </a:endParaRPr>
          </a:p>
          <a:p>
            <a:pPr marL="457200" marR="0" lvl="0" indent="-330200" algn="l" rtl="0">
              <a:lnSpc>
                <a:spcPct val="150000"/>
              </a:lnSpc>
              <a:spcBef>
                <a:spcPts val="1200"/>
              </a:spcBef>
              <a:spcAft>
                <a:spcPts val="0"/>
              </a:spcAft>
              <a:buClr>
                <a:srgbClr val="333333"/>
              </a:buClr>
              <a:buSzPts val="1600"/>
              <a:buFont typeface="Arial"/>
              <a:buChar char="●"/>
            </a:pPr>
            <a:r>
              <a:rPr lang="en" sz="1600">
                <a:solidFill>
                  <a:srgbClr val="333333"/>
                </a:solidFill>
                <a:highlight>
                  <a:srgbClr val="FFFFFF"/>
                </a:highlight>
                <a:latin typeface="Arial"/>
                <a:ea typeface="Arial"/>
                <a:cs typeface="Arial"/>
                <a:sym typeface="Arial"/>
              </a:rPr>
              <a:t>Numbers</a:t>
            </a:r>
            <a:endParaRPr sz="1600">
              <a:solidFill>
                <a:srgbClr val="333333"/>
              </a:solidFill>
              <a:highlight>
                <a:srgbClr val="FFFFFF"/>
              </a:highlight>
              <a:latin typeface="Arial"/>
              <a:ea typeface="Arial"/>
              <a:cs typeface="Arial"/>
              <a:sym typeface="Arial"/>
            </a:endParaRPr>
          </a:p>
          <a:p>
            <a:pPr marL="457200" marR="0" lvl="0" indent="-330200" algn="l" rtl="0">
              <a:lnSpc>
                <a:spcPct val="150000"/>
              </a:lnSpc>
              <a:spcBef>
                <a:spcPts val="0"/>
              </a:spcBef>
              <a:spcAft>
                <a:spcPts val="0"/>
              </a:spcAft>
              <a:buClr>
                <a:srgbClr val="333333"/>
              </a:buClr>
              <a:buSzPts val="1600"/>
              <a:buFont typeface="Arial"/>
              <a:buChar char="●"/>
            </a:pPr>
            <a:r>
              <a:rPr lang="en" sz="1600">
                <a:solidFill>
                  <a:srgbClr val="333333"/>
                </a:solidFill>
                <a:highlight>
                  <a:srgbClr val="FFFFFF"/>
                </a:highlight>
                <a:latin typeface="Arial"/>
                <a:ea typeface="Arial"/>
                <a:cs typeface="Arial"/>
                <a:sym typeface="Arial"/>
              </a:rPr>
              <a:t>Strings</a:t>
            </a:r>
            <a:endParaRPr sz="1600">
              <a:solidFill>
                <a:srgbClr val="333333"/>
              </a:solidFill>
              <a:highlight>
                <a:srgbClr val="FFFFFF"/>
              </a:highlight>
              <a:latin typeface="Arial"/>
              <a:ea typeface="Arial"/>
              <a:cs typeface="Arial"/>
              <a:sym typeface="Arial"/>
            </a:endParaRPr>
          </a:p>
          <a:p>
            <a:pPr marL="457200" marR="0" lvl="0" indent="-330200" algn="l" rtl="0">
              <a:lnSpc>
                <a:spcPct val="150000"/>
              </a:lnSpc>
              <a:spcBef>
                <a:spcPts val="0"/>
              </a:spcBef>
              <a:spcAft>
                <a:spcPts val="0"/>
              </a:spcAft>
              <a:buClr>
                <a:srgbClr val="333333"/>
              </a:buClr>
              <a:buSzPts val="1600"/>
              <a:buFont typeface="Arial"/>
              <a:buChar char="●"/>
            </a:pPr>
            <a:r>
              <a:rPr lang="en" sz="1600">
                <a:solidFill>
                  <a:srgbClr val="333333"/>
                </a:solidFill>
                <a:highlight>
                  <a:srgbClr val="FFFFFF"/>
                </a:highlight>
                <a:latin typeface="Arial"/>
                <a:ea typeface="Arial"/>
                <a:cs typeface="Arial"/>
                <a:sym typeface="Arial"/>
              </a:rPr>
              <a:t>Lists</a:t>
            </a:r>
            <a:endParaRPr sz="1600">
              <a:solidFill>
                <a:srgbClr val="333333"/>
              </a:solidFill>
              <a:highlight>
                <a:srgbClr val="FFFFFF"/>
              </a:highlight>
              <a:latin typeface="Arial"/>
              <a:ea typeface="Arial"/>
              <a:cs typeface="Arial"/>
              <a:sym typeface="Arial"/>
            </a:endParaRPr>
          </a:p>
          <a:p>
            <a:pPr marL="457200" marR="0" lvl="0" indent="-330200" algn="l" rtl="0">
              <a:lnSpc>
                <a:spcPct val="150000"/>
              </a:lnSpc>
              <a:spcBef>
                <a:spcPts val="0"/>
              </a:spcBef>
              <a:spcAft>
                <a:spcPts val="0"/>
              </a:spcAft>
              <a:buClr>
                <a:srgbClr val="333333"/>
              </a:buClr>
              <a:buSzPts val="1600"/>
              <a:buFont typeface="Arial"/>
              <a:buChar char="●"/>
            </a:pPr>
            <a:r>
              <a:rPr lang="en" sz="1600">
                <a:solidFill>
                  <a:srgbClr val="333333"/>
                </a:solidFill>
                <a:highlight>
                  <a:srgbClr val="FFFFFF"/>
                </a:highlight>
                <a:latin typeface="Arial"/>
                <a:ea typeface="Arial"/>
                <a:cs typeface="Arial"/>
                <a:sym typeface="Arial"/>
              </a:rPr>
              <a:t>Tuples</a:t>
            </a:r>
            <a:endParaRPr sz="1600">
              <a:solidFill>
                <a:srgbClr val="333333"/>
              </a:solidFill>
              <a:highlight>
                <a:srgbClr val="FFFFFF"/>
              </a:highlight>
              <a:latin typeface="Arial"/>
              <a:ea typeface="Arial"/>
              <a:cs typeface="Arial"/>
              <a:sym typeface="Arial"/>
            </a:endParaRPr>
          </a:p>
          <a:p>
            <a:pPr marL="457200" marR="0" lvl="0" indent="-330200" algn="l" rtl="0">
              <a:lnSpc>
                <a:spcPct val="150000"/>
              </a:lnSpc>
              <a:spcBef>
                <a:spcPts val="0"/>
              </a:spcBef>
              <a:spcAft>
                <a:spcPts val="0"/>
              </a:spcAft>
              <a:buClr>
                <a:srgbClr val="333333"/>
              </a:buClr>
              <a:buSzPts val="1600"/>
              <a:buFont typeface="Arial"/>
              <a:buChar char="●"/>
            </a:pPr>
            <a:r>
              <a:rPr lang="en" sz="1600">
                <a:solidFill>
                  <a:srgbClr val="333333"/>
                </a:solidFill>
                <a:highlight>
                  <a:srgbClr val="FFFFFF"/>
                </a:highlight>
                <a:latin typeface="Arial"/>
                <a:ea typeface="Arial"/>
                <a:cs typeface="Arial"/>
                <a:sym typeface="Arial"/>
              </a:rPr>
              <a:t>Dictionaries</a:t>
            </a:r>
            <a:endParaRPr sz="1600">
              <a:solidFill>
                <a:srgbClr val="333333"/>
              </a:solidFill>
              <a:highlight>
                <a:srgbClr val="FFFFFF"/>
              </a:highlight>
              <a:latin typeface="Arial"/>
              <a:ea typeface="Arial"/>
              <a:cs typeface="Arial"/>
              <a:sym typeface="Arial"/>
            </a:endParaRPr>
          </a:p>
          <a:p>
            <a:pPr marL="457200" marR="0" lvl="0" indent="-330200" algn="l" rtl="0">
              <a:lnSpc>
                <a:spcPct val="150000"/>
              </a:lnSpc>
              <a:spcBef>
                <a:spcPts val="0"/>
              </a:spcBef>
              <a:spcAft>
                <a:spcPts val="0"/>
              </a:spcAft>
              <a:buClr>
                <a:srgbClr val="333333"/>
              </a:buClr>
              <a:buSzPts val="1600"/>
              <a:buFont typeface="Arial"/>
              <a:buChar char="●"/>
            </a:pPr>
            <a:r>
              <a:rPr lang="en" sz="1600">
                <a:solidFill>
                  <a:srgbClr val="333333"/>
                </a:solidFill>
                <a:highlight>
                  <a:srgbClr val="FFFFFF"/>
                </a:highlight>
                <a:latin typeface="Arial"/>
                <a:ea typeface="Arial"/>
                <a:cs typeface="Arial"/>
                <a:sym typeface="Arial"/>
              </a:rPr>
              <a:t>Boolean - In Python, True and False are boolean literals. But the following values are also considered as false:</a:t>
            </a:r>
            <a:endParaRPr sz="1600">
              <a:solidFill>
                <a:srgbClr val="333333"/>
              </a:solidFill>
              <a:highlight>
                <a:srgbClr val="FFFFFF"/>
              </a:highlight>
              <a:latin typeface="Arial"/>
              <a:ea typeface="Arial"/>
              <a:cs typeface="Arial"/>
              <a:sym typeface="Arial"/>
            </a:endParaRPr>
          </a:p>
          <a:p>
            <a:pPr marL="914400" marR="0" lvl="1" indent="-330200" algn="l" rtl="0">
              <a:lnSpc>
                <a:spcPct val="150000"/>
              </a:lnSpc>
              <a:spcBef>
                <a:spcPts val="0"/>
              </a:spcBef>
              <a:spcAft>
                <a:spcPts val="0"/>
              </a:spcAft>
              <a:buClr>
                <a:srgbClr val="333333"/>
              </a:buClr>
              <a:buSzPts val="1600"/>
              <a:buFont typeface="Arial"/>
              <a:buChar char="○"/>
            </a:pPr>
            <a:r>
              <a:rPr lang="en" sz="1600">
                <a:solidFill>
                  <a:srgbClr val="333333"/>
                </a:solidFill>
                <a:highlight>
                  <a:srgbClr val="FFFFFF"/>
                </a:highlight>
                <a:latin typeface="Arial"/>
                <a:ea typeface="Arial"/>
                <a:cs typeface="Arial"/>
                <a:sym typeface="Arial"/>
              </a:rPr>
              <a:t>0 - zero , 0.0</a:t>
            </a:r>
            <a:endParaRPr sz="1600">
              <a:solidFill>
                <a:srgbClr val="333333"/>
              </a:solidFill>
              <a:highlight>
                <a:srgbClr val="FFFFFF"/>
              </a:highlight>
              <a:latin typeface="Arial"/>
              <a:ea typeface="Arial"/>
              <a:cs typeface="Arial"/>
              <a:sym typeface="Arial"/>
            </a:endParaRPr>
          </a:p>
          <a:p>
            <a:pPr marL="914400" marR="0" lvl="1" indent="-330200" algn="l" rtl="0">
              <a:lnSpc>
                <a:spcPct val="150000"/>
              </a:lnSpc>
              <a:spcBef>
                <a:spcPts val="0"/>
              </a:spcBef>
              <a:spcAft>
                <a:spcPts val="0"/>
              </a:spcAft>
              <a:buClr>
                <a:srgbClr val="333333"/>
              </a:buClr>
              <a:buSzPts val="1600"/>
              <a:buFont typeface="Arial"/>
              <a:buChar char="○"/>
            </a:pPr>
            <a:r>
              <a:rPr lang="en" sz="1600">
                <a:solidFill>
                  <a:srgbClr val="333333"/>
                </a:solidFill>
                <a:highlight>
                  <a:srgbClr val="FFFFFF"/>
                </a:highlight>
                <a:latin typeface="Arial"/>
                <a:ea typeface="Arial"/>
                <a:cs typeface="Arial"/>
                <a:sym typeface="Arial"/>
              </a:rPr>
              <a:t>[] - empty list , () - empty tuple , {} - empty dictionary ,  ''</a:t>
            </a:r>
            <a:endParaRPr sz="1600">
              <a:solidFill>
                <a:srgbClr val="333333"/>
              </a:solidFill>
              <a:highlight>
                <a:srgbClr val="FFFFFF"/>
              </a:highlight>
              <a:latin typeface="Arial"/>
              <a:ea typeface="Arial"/>
              <a:cs typeface="Arial"/>
              <a:sym typeface="Arial"/>
            </a:endParaRPr>
          </a:p>
          <a:p>
            <a:pPr marL="914400" marR="0" lvl="1" indent="-330200" algn="l" rtl="0">
              <a:lnSpc>
                <a:spcPct val="150000"/>
              </a:lnSpc>
              <a:spcBef>
                <a:spcPts val="0"/>
              </a:spcBef>
              <a:spcAft>
                <a:spcPts val="0"/>
              </a:spcAft>
              <a:buClr>
                <a:srgbClr val="333333"/>
              </a:buClr>
              <a:buSzPts val="1600"/>
              <a:buFont typeface="Arial"/>
              <a:buChar char="○"/>
            </a:pPr>
            <a:r>
              <a:rPr lang="en" sz="1600">
                <a:solidFill>
                  <a:srgbClr val="333333"/>
                </a:solidFill>
                <a:highlight>
                  <a:srgbClr val="FFFFFF"/>
                </a:highlight>
                <a:latin typeface="Arial"/>
                <a:ea typeface="Arial"/>
                <a:cs typeface="Arial"/>
                <a:sym typeface="Arial"/>
              </a:rPr>
              <a:t>None</a:t>
            </a:r>
            <a:endParaRPr sz="1600">
              <a:solidFill>
                <a:srgbClr val="333333"/>
              </a:solidFill>
              <a:highlight>
                <a:srgbClr val="FFFFFF"/>
              </a:highlight>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
                                            <p:txEl>
                                              <p:pRg st="0" end="0"/>
                                            </p:txEl>
                                          </p:spTgt>
                                        </p:tgtEl>
                                        <p:attrNameLst>
                                          <p:attrName>style.visibility</p:attrName>
                                        </p:attrNameLst>
                                      </p:cBhvr>
                                      <p:to>
                                        <p:strVal val="visible"/>
                                      </p:to>
                                    </p:set>
                                    <p:animEffect transition="in" filter="fade">
                                      <p:cBhvr>
                                        <p:cTn id="7" dur="1000"/>
                                        <p:tgtEl>
                                          <p:spTgt spid="1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8">
                                            <p:txEl>
                                              <p:pRg st="1" end="1"/>
                                            </p:txEl>
                                          </p:spTgt>
                                        </p:tgtEl>
                                        <p:attrNameLst>
                                          <p:attrName>style.visibility</p:attrName>
                                        </p:attrNameLst>
                                      </p:cBhvr>
                                      <p:to>
                                        <p:strVal val="visible"/>
                                      </p:to>
                                    </p:set>
                                    <p:animEffect transition="in" filter="fade">
                                      <p:cBhvr>
                                        <p:cTn id="12" dur="1000"/>
                                        <p:tgtEl>
                                          <p:spTgt spid="1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8">
                                            <p:txEl>
                                              <p:pRg st="2" end="2"/>
                                            </p:txEl>
                                          </p:spTgt>
                                        </p:tgtEl>
                                        <p:attrNameLst>
                                          <p:attrName>style.visibility</p:attrName>
                                        </p:attrNameLst>
                                      </p:cBhvr>
                                      <p:to>
                                        <p:strVal val="visible"/>
                                      </p:to>
                                    </p:set>
                                    <p:animEffect transition="in" filter="fade">
                                      <p:cBhvr>
                                        <p:cTn id="17" dur="1000"/>
                                        <p:tgtEl>
                                          <p:spTgt spid="10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8">
                                            <p:txEl>
                                              <p:pRg st="3" end="3"/>
                                            </p:txEl>
                                          </p:spTgt>
                                        </p:tgtEl>
                                        <p:attrNameLst>
                                          <p:attrName>style.visibility</p:attrName>
                                        </p:attrNameLst>
                                      </p:cBhvr>
                                      <p:to>
                                        <p:strVal val="visible"/>
                                      </p:to>
                                    </p:set>
                                    <p:animEffect transition="in" filter="fade">
                                      <p:cBhvr>
                                        <p:cTn id="22" dur="1000"/>
                                        <p:tgtEl>
                                          <p:spTgt spid="10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8">
                                            <p:txEl>
                                              <p:pRg st="4" end="4"/>
                                            </p:txEl>
                                          </p:spTgt>
                                        </p:tgtEl>
                                        <p:attrNameLst>
                                          <p:attrName>style.visibility</p:attrName>
                                        </p:attrNameLst>
                                      </p:cBhvr>
                                      <p:to>
                                        <p:strVal val="visible"/>
                                      </p:to>
                                    </p:set>
                                    <p:animEffect transition="in" filter="fade">
                                      <p:cBhvr>
                                        <p:cTn id="27" dur="1000"/>
                                        <p:tgtEl>
                                          <p:spTgt spid="10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8">
                                            <p:txEl>
                                              <p:pRg st="5" end="5"/>
                                            </p:txEl>
                                          </p:spTgt>
                                        </p:tgtEl>
                                        <p:attrNameLst>
                                          <p:attrName>style.visibility</p:attrName>
                                        </p:attrNameLst>
                                      </p:cBhvr>
                                      <p:to>
                                        <p:strVal val="visible"/>
                                      </p:to>
                                    </p:set>
                                    <p:animEffect transition="in" filter="fade">
                                      <p:cBhvr>
                                        <p:cTn id="32" dur="1000"/>
                                        <p:tgtEl>
                                          <p:spTgt spid="10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8">
                                            <p:txEl>
                                              <p:pRg st="6" end="6"/>
                                            </p:txEl>
                                          </p:spTgt>
                                        </p:tgtEl>
                                        <p:attrNameLst>
                                          <p:attrName>style.visibility</p:attrName>
                                        </p:attrNameLst>
                                      </p:cBhvr>
                                      <p:to>
                                        <p:strVal val="visible"/>
                                      </p:to>
                                    </p:set>
                                    <p:animEffect transition="in" filter="fade">
                                      <p:cBhvr>
                                        <p:cTn id="37" dur="1000"/>
                                        <p:tgtEl>
                                          <p:spTgt spid="10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8">
                                            <p:txEl>
                                              <p:pRg st="7" end="7"/>
                                            </p:txEl>
                                          </p:spTgt>
                                        </p:tgtEl>
                                        <p:attrNameLst>
                                          <p:attrName>style.visibility</p:attrName>
                                        </p:attrNameLst>
                                      </p:cBhvr>
                                      <p:to>
                                        <p:strVal val="visible"/>
                                      </p:to>
                                    </p:set>
                                    <p:animEffect transition="in" filter="fade">
                                      <p:cBhvr>
                                        <p:cTn id="42" dur="1000"/>
                                        <p:tgtEl>
                                          <p:spTgt spid="10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8">
                                            <p:txEl>
                                              <p:pRg st="8" end="8"/>
                                            </p:txEl>
                                          </p:spTgt>
                                        </p:tgtEl>
                                        <p:attrNameLst>
                                          <p:attrName>style.visibility</p:attrName>
                                        </p:attrNameLst>
                                      </p:cBhvr>
                                      <p:to>
                                        <p:strVal val="visible"/>
                                      </p:to>
                                    </p:set>
                                    <p:animEffect transition="in" filter="fade">
                                      <p:cBhvr>
                                        <p:cTn id="47" dur="1000"/>
                                        <p:tgtEl>
                                          <p:spTgt spid="10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8">
                                            <p:txEl>
                                              <p:pRg st="9" end="9"/>
                                            </p:txEl>
                                          </p:spTgt>
                                        </p:tgtEl>
                                        <p:attrNameLst>
                                          <p:attrName>style.visibility</p:attrName>
                                        </p:attrNameLst>
                                      </p:cBhvr>
                                      <p:to>
                                        <p:strVal val="visible"/>
                                      </p:to>
                                    </p:set>
                                    <p:animEffect transition="in" filter="fade">
                                      <p:cBhvr>
                                        <p:cTn id="52" dur="1000"/>
                                        <p:tgtEl>
                                          <p:spTgt spid="10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1568</Words>
  <Application>Microsoft Office PowerPoint</Application>
  <PresentationFormat>On-screen Show (16:9)</PresentationFormat>
  <Paragraphs>208</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Courier New</vt:lpstr>
      <vt:lpstr>Amatic SC</vt:lpstr>
      <vt:lpstr>Source Code Pro</vt:lpstr>
      <vt:lpstr>Arial</vt:lpstr>
      <vt:lpstr>Times New Roman</vt:lpstr>
      <vt:lpstr>Beach Day</vt:lpstr>
      <vt:lpstr>Python Basics</vt:lpstr>
      <vt:lpstr>Objectives</vt:lpstr>
      <vt:lpstr>What Is Python</vt:lpstr>
      <vt:lpstr>Datatype &amp; Variables  </vt:lpstr>
      <vt:lpstr>The following are keywords in Python 3</vt:lpstr>
      <vt:lpstr>Assigning Values to Variables #</vt:lpstr>
      <vt:lpstr>The following are some examples of variable declaration  </vt:lpstr>
      <vt:lpstr>Comments # </vt:lpstr>
      <vt:lpstr>Python Data Types # </vt:lpstr>
      <vt:lpstr>Python Numbers </vt:lpstr>
      <vt:lpstr>Determining types # </vt:lpstr>
      <vt:lpstr>String Operations</vt:lpstr>
      <vt:lpstr>Creating strings # </vt:lpstr>
      <vt:lpstr>Operations on string # </vt:lpstr>
      <vt:lpstr>Operations on string # Cont.. </vt:lpstr>
      <vt:lpstr>Slicing string # </vt:lpstr>
      <vt:lpstr>String Functions in Python # </vt:lpstr>
      <vt:lpstr>in and not in operators # </vt:lpstr>
      <vt:lpstr>Testing strings #  </vt:lpstr>
      <vt:lpstr>Searching for Substrings # </vt:lpstr>
      <vt:lpstr>Converting Strings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Basics</dc:title>
  <cp:lastModifiedBy>Sarah Elsayed</cp:lastModifiedBy>
  <cp:revision>3</cp:revision>
  <dcterms:modified xsi:type="dcterms:W3CDTF">2021-03-29T19:10:02Z</dcterms:modified>
</cp:coreProperties>
</file>