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Open Sans Ligh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DjR8BHT0G6iruoMUUv13DVwWo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13EDF0-2AFB-42EE-8594-45021F2E8079}">
  <a:tblStyle styleId="{4E13EDF0-2AFB-42EE-8594-45021F2E8079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EE7"/>
          </a:solidFill>
        </a:fill>
      </a:tcStyle>
    </a:wholeTbl>
    <a:band1H>
      <a:tcTxStyle/>
      <a:tcStyle>
        <a:fill>
          <a:solidFill>
            <a:srgbClr val="F9DCCA"/>
          </a:solidFill>
        </a:fill>
      </a:tcStyle>
    </a:band1H>
    <a:band2H>
      <a:tcTxStyle/>
    </a:band2H>
    <a:band1V>
      <a:tcTxStyle/>
      <a:tcStyle>
        <a:fill>
          <a:solidFill>
            <a:srgbClr val="F9DCCA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Light-bold.fntdata"/><Relationship Id="rId12" Type="http://schemas.openxmlformats.org/officeDocument/2006/relationships/slide" Target="slides/slide6.xml"/><Relationship Id="rId34" Type="http://schemas.openxmlformats.org/officeDocument/2006/relationships/font" Target="fonts/OpenSansLight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Light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start our IBM </a:t>
            </a:r>
            <a:r>
              <a:rPr b="1" i="0" lang="en-US" sz="1200"/>
              <a:t>Databases &amp; SQL for Data Science with Python</a:t>
            </a:r>
            <a:r>
              <a:rPr lang="en-US"/>
              <a:t>, today we will cover course 6 week 1</a:t>
            </a:r>
            <a:endParaRPr/>
          </a:p>
        </p:txBody>
      </p:sp>
      <p:sp>
        <p:nvSpPr>
          <p:cNvPr id="222" name="Google Shape;22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And RDBMS serves as the backbone of applications in many industries including banking, transportation, health, and so on.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this course, we will be using DB2 in IBM Watson</a:t>
            </a:r>
            <a:endParaRPr/>
          </a:p>
        </p:txBody>
      </p:sp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There are five simple commands</a:t>
            </a:r>
            <a:endParaRPr/>
          </a:p>
        </p:txBody>
      </p:sp>
      <p:sp>
        <p:nvSpPr>
          <p:cNvPr id="381" name="Google Shape;38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Ask Participants how many columns we have. What are the column names? Then show the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c8809e6e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cc8809e6e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Ask Participants how many columns we have. What are the column names then show the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cc8809e6e6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statement can be used to 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add rows to a table.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One row at a time or multiple rows.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After a table is created and populated with data, the data in a table can be altered with the UPDATE statement.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UPDATE statement is one of the data manipulation language or DML statements.  DML statements are used to read and modify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Note that if you do not specify the WHERE clause,  all the rows in the table will be updated.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In the first few modules,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you work directly with the database and develop a working knowledge of SQL.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Then, you will connect to a database and run SQL queries like a data scientist typically would, where you will use Python and Jupyter notebooks to connect to relational databases to access and analyze data.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There is also an assignment included towards the end of the course,  where you will get an opportunity to apply the concepts that you learned.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Ask participants about the role for each one?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COUNT is a built-in database function that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retrieves the number of rows that match the query criteria.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DISTINCT is used to remove duplicate values from a result 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LIMIT is used for restricting the number of rows retrieved from the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</a:t>
            </a:r>
            <a:endParaRPr/>
          </a:p>
        </p:txBody>
      </p:sp>
      <p:sp>
        <p:nvSpPr>
          <p:cNvPr id="464" name="Google Shape;46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</a:t>
            </a:r>
            <a:endParaRPr/>
          </a:p>
        </p:txBody>
      </p:sp>
      <p:sp>
        <p:nvSpPr>
          <p:cNvPr id="471" name="Google Shape;47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”False”</a:t>
            </a:r>
            <a:endParaRPr/>
          </a:p>
        </p:txBody>
      </p:sp>
      <p:sp>
        <p:nvSpPr>
          <p:cNvPr id="478" name="Google Shape;47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485" name="Google Shape;48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497" name="Google Shape;49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d1baad88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d1baad88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cd1baad881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Quick review about the data analyst skills: need a mix of technical, functional, and soft skills</a:t>
            </a:r>
            <a:endParaRPr b="0" i="0">
              <a:solidFill>
                <a:srgbClr val="1F1F1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Focus on the technical skills.</a:t>
            </a:r>
            <a:br>
              <a:rPr b="0" i="0" lang="en-US"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en-US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We covered already Spreadsheets ”Excel”, Statistical tools “Python”, Visualization with Cognos and Excel.</a:t>
            </a:r>
            <a:br>
              <a:rPr b="0" i="0" lang="en-US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We will work with querying languages in this course </a:t>
            </a:r>
            <a:endParaRPr/>
          </a:p>
        </p:txBody>
      </p:sp>
      <p:sp>
        <p:nvSpPr>
          <p:cNvPr id="288" name="Google Shape;28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SQL is a powerful language that's used for communicating with databases.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Every application that manipulates any kind of data needs to store that data somewhere;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whether it's big data, or just a table with a few simple rows for government, or a small startup, or a big database that spans over multiple servers or a mobile phone that runs its own small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Data is one of the most critical assets of any business. It is used and collected practically everywhere.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Your bank stores data about you, your name, address, phone number, account number et cetera.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Your credit card company and your paypal accounts also store data about you.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Data is important; so, it needs to be secure, and it needs to be stored and accessed quickly.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Database is a program that stores data.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There are different kinds of databases of different requirements.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data can be stored in various forms.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In a relational database, you can form relationships between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7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7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38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3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3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0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40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4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40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4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1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2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42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42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42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42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42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3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43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43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43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43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4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43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43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43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4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4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5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5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5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5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5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10" name="Google Shape;21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7" name="Google Shape;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8" name="Google Shape;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48" name="Google Shape;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3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4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4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4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6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3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37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3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2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50000">
              <a:srgbClr val="FEFFFF"/>
            </a:gs>
            <a:gs pos="100000">
              <a:srgbClr val="918888"/>
            </a:gs>
          </a:gsLst>
          <a:lin ang="25200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203" name="Google Shape;203;p29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5" name="Google Shape;225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"/>
          <p:cNvSpPr/>
          <p:nvPr/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42852"/>
            <a:ext cx="9110541" cy="24655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"/>
          <p:cNvSpPr/>
          <p:nvPr/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"/>
          <p:cNvSpPr txBox="1"/>
          <p:nvPr>
            <p:ph type="ctrTitle"/>
          </p:nvPr>
        </p:nvSpPr>
        <p:spPr>
          <a:xfrm>
            <a:off x="840510" y="2733709"/>
            <a:ext cx="7657792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b="1" i="0" lang="en-US" sz="4000"/>
              <a:t>Databases &amp; SQL for Data Science with Python</a:t>
            </a:r>
            <a:endParaRPr b="1" i="0" sz="4000"/>
          </a:p>
        </p:txBody>
      </p:sp>
      <p:sp>
        <p:nvSpPr>
          <p:cNvPr id="230" name="Google Shape;230;p1"/>
          <p:cNvSpPr txBox="1"/>
          <p:nvPr>
            <p:ph idx="1" type="subTitle"/>
          </p:nvPr>
        </p:nvSpPr>
        <p:spPr>
          <a:xfrm>
            <a:off x="1194149" y="4394039"/>
            <a:ext cx="7304152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cap="none">
                <a:latin typeface="Open Sans"/>
                <a:ea typeface="Open Sans"/>
                <a:cs typeface="Open Sans"/>
                <a:sym typeface="Open Sans"/>
              </a:rPr>
              <a:t>PROFESSIONAL CERTIFICATE </a:t>
            </a:r>
            <a:r>
              <a:rPr b="0" i="0" lang="en-US">
                <a:latin typeface="Open Sans Light"/>
                <a:ea typeface="Open Sans Light"/>
                <a:cs typeface="Open Sans Light"/>
                <a:sym typeface="Open Sans Light"/>
              </a:rPr>
              <a:t>IBM Data Analyst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DBMS - RDBMS</a:t>
            </a:r>
            <a:endParaRPr/>
          </a:p>
        </p:txBody>
      </p:sp>
      <p:grpSp>
        <p:nvGrpSpPr>
          <p:cNvPr id="367" name="Google Shape;367;p9"/>
          <p:cNvGrpSpPr/>
          <p:nvPr/>
        </p:nvGrpSpPr>
        <p:grpSpPr>
          <a:xfrm>
            <a:off x="682359" y="2589374"/>
            <a:ext cx="10827995" cy="3093713"/>
            <a:chOff x="1322" y="252574"/>
            <a:chExt cx="10827995" cy="3093713"/>
          </a:xfrm>
        </p:grpSpPr>
        <p:sp>
          <p:nvSpPr>
            <p:cNvPr id="368" name="Google Shape;368;p9"/>
            <p:cNvSpPr/>
            <p:nvPr/>
          </p:nvSpPr>
          <p:spPr>
            <a:xfrm>
              <a:off x="1322" y="252574"/>
              <a:ext cx="5156188" cy="309371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 txBox="1"/>
            <p:nvPr/>
          </p:nvSpPr>
          <p:spPr>
            <a:xfrm>
              <a:off x="1322" y="252574"/>
              <a:ext cx="5156188" cy="3093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set of software tools for the data in the database is called a database management system or DBMS for short.</a:t>
              </a:r>
              <a:b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endParaRPr b="0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673129" y="252574"/>
              <a:ext cx="5156188" cy="3093713"/>
            </a:xfrm>
            <a:prstGeom prst="rect">
              <a:avLst/>
            </a:prstGeom>
            <a:solidFill>
              <a:srgbClr val="4BAD7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 txBox="1"/>
            <p:nvPr/>
          </p:nvSpPr>
          <p:spPr>
            <a:xfrm>
              <a:off x="5673129" y="252574"/>
              <a:ext cx="5156188" cy="3093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RDBMS refers to relational database management system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/>
              <a:t>Database management systems that use SQL</a:t>
            </a:r>
            <a:endParaRPr/>
          </a:p>
        </p:txBody>
      </p:sp>
      <p:sp>
        <p:nvSpPr>
          <p:cNvPr id="377" name="Google Shape;377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What are examples of relational database management systems?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 sz="2400"/>
              <a:t>My SQL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 sz="2400"/>
              <a:t>Oracle Database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 sz="2400"/>
              <a:t>DB2 Warehouse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 sz="2400"/>
              <a:t>DB2 on Cloud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Basic SQL Commands</a:t>
            </a:r>
            <a:endParaRPr/>
          </a:p>
        </p:txBody>
      </p:sp>
      <p:sp>
        <p:nvSpPr>
          <p:cNvPr id="384" name="Google Shape;384;p11"/>
          <p:cNvSpPr txBox="1"/>
          <p:nvPr>
            <p:ph idx="2" type="body"/>
          </p:nvPr>
        </p:nvSpPr>
        <p:spPr>
          <a:xfrm>
            <a:off x="7333129" y="2139650"/>
            <a:ext cx="4679575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The statement is called a </a:t>
            </a:r>
            <a:r>
              <a:rPr b="1" i="0" lang="en-US"/>
              <a:t>query.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 The output we get from executing this query is called </a:t>
            </a:r>
            <a:r>
              <a:rPr b="1" i="0" lang="en-US"/>
              <a:t>a result set or a result table.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Conditions are called </a:t>
            </a:r>
            <a:r>
              <a:rPr b="1" lang="en-US"/>
              <a:t>predicates.</a:t>
            </a:r>
            <a:endParaRPr b="1" i="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385" name="Google Shape;385;p11"/>
          <p:cNvGrpSpPr/>
          <p:nvPr/>
        </p:nvGrpSpPr>
        <p:grpSpPr>
          <a:xfrm>
            <a:off x="179295" y="2141614"/>
            <a:ext cx="6472662" cy="4517197"/>
            <a:chOff x="0" y="1964"/>
            <a:chExt cx="6472662" cy="4517197"/>
          </a:xfrm>
        </p:grpSpPr>
        <p:sp>
          <p:nvSpPr>
            <p:cNvPr id="386" name="Google Shape;386;p11"/>
            <p:cNvSpPr/>
            <p:nvPr/>
          </p:nvSpPr>
          <p:spPr>
            <a:xfrm>
              <a:off x="1294532" y="1964"/>
              <a:ext cx="5178130" cy="862060"/>
            </a:xfrm>
            <a:prstGeom prst="rect">
              <a:avLst/>
            </a:prstGeom>
            <a:solidFill>
              <a:srgbClr val="EF9413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 txBox="1"/>
            <p:nvPr/>
          </p:nvSpPr>
          <p:spPr>
            <a:xfrm>
              <a:off x="1294532" y="1964"/>
              <a:ext cx="5178130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950" lIns="100450" spcFirstLastPara="1" rIns="100450" wrap="square" tIns="218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 a table</a:t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0" y="1964"/>
              <a:ext cx="1294532" cy="8620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 txBox="1"/>
            <p:nvPr/>
          </p:nvSpPr>
          <p:spPr>
            <a:xfrm>
              <a:off x="0" y="1964"/>
              <a:ext cx="1294532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150" lIns="68500" spcFirstLastPara="1" rIns="68500" wrap="square" tIns="85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Create</a:t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1294532" y="915748"/>
              <a:ext cx="5178130" cy="862060"/>
            </a:xfrm>
            <a:prstGeom prst="rect">
              <a:avLst/>
            </a:prstGeom>
            <a:solidFill>
              <a:srgbClr val="EF9413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 txBox="1"/>
            <p:nvPr/>
          </p:nvSpPr>
          <p:spPr>
            <a:xfrm>
              <a:off x="1294532" y="915748"/>
              <a:ext cx="5178130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950" lIns="100450" spcFirstLastPara="1" rIns="100450" wrap="square" tIns="218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Insert data to populate the table</a:t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0" y="915748"/>
              <a:ext cx="1294532" cy="8620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 txBox="1"/>
            <p:nvPr/>
          </p:nvSpPr>
          <p:spPr>
            <a:xfrm>
              <a:off x="0" y="915748"/>
              <a:ext cx="1294532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150" lIns="68500" spcFirstLastPara="1" rIns="68500" wrap="square" tIns="85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Insert</a:t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1294532" y="1829533"/>
              <a:ext cx="5178130" cy="862060"/>
            </a:xfrm>
            <a:prstGeom prst="rect">
              <a:avLst/>
            </a:prstGeom>
            <a:solidFill>
              <a:srgbClr val="EF9413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 txBox="1"/>
            <p:nvPr/>
          </p:nvSpPr>
          <p:spPr>
            <a:xfrm>
              <a:off x="1294532" y="1829533"/>
              <a:ext cx="5178130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950" lIns="100450" spcFirstLastPara="1" rIns="100450" wrap="square" tIns="218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Select data from the table</a:t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0" y="1829533"/>
              <a:ext cx="1294532" cy="8620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 txBox="1"/>
            <p:nvPr/>
          </p:nvSpPr>
          <p:spPr>
            <a:xfrm>
              <a:off x="0" y="1829533"/>
              <a:ext cx="1294532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150" lIns="68500" spcFirstLastPara="1" rIns="68500" wrap="square" tIns="85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Select</a:t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294532" y="2743317"/>
              <a:ext cx="5178130" cy="862060"/>
            </a:xfrm>
            <a:prstGeom prst="rect">
              <a:avLst/>
            </a:prstGeom>
            <a:solidFill>
              <a:srgbClr val="EF9413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 txBox="1"/>
            <p:nvPr/>
          </p:nvSpPr>
          <p:spPr>
            <a:xfrm>
              <a:off x="1294532" y="2743317"/>
              <a:ext cx="5178130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950" lIns="100450" spcFirstLastPara="1" rIns="100450" wrap="square" tIns="218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Update data in the table</a:t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0" y="2743317"/>
              <a:ext cx="1294532" cy="8620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 txBox="1"/>
            <p:nvPr/>
          </p:nvSpPr>
          <p:spPr>
            <a:xfrm>
              <a:off x="0" y="2743317"/>
              <a:ext cx="1294532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150" lIns="68500" spcFirstLastPara="1" rIns="68500" wrap="square" tIns="85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Update</a:t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1294532" y="3657101"/>
              <a:ext cx="5178130" cy="862060"/>
            </a:xfrm>
            <a:prstGeom prst="rect">
              <a:avLst/>
            </a:prstGeom>
            <a:solidFill>
              <a:srgbClr val="EF9413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 txBox="1"/>
            <p:nvPr/>
          </p:nvSpPr>
          <p:spPr>
            <a:xfrm>
              <a:off x="1294532" y="3657101"/>
              <a:ext cx="5178130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950" lIns="100450" spcFirstLastPara="1" rIns="100450" wrap="square" tIns="218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Delete data from the table</a:t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0" y="3657101"/>
              <a:ext cx="1294532" cy="8620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 txBox="1"/>
            <p:nvPr/>
          </p:nvSpPr>
          <p:spPr>
            <a:xfrm>
              <a:off x="0" y="3657101"/>
              <a:ext cx="1294532" cy="86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150" lIns="68500" spcFirstLastPara="1" rIns="68500" wrap="square" tIns="85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Delete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Comparison operators supported by </a:t>
            </a:r>
            <a:r>
              <a:rPr lang="en-US"/>
              <a:t>RDBMS</a:t>
            </a:r>
            <a:endParaRPr/>
          </a:p>
        </p:txBody>
      </p:sp>
      <p:pic>
        <p:nvPicPr>
          <p:cNvPr descr="Table&#10;&#10;Description automatically generated" id="411" name="Google Shape;41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306" y="2393398"/>
            <a:ext cx="6831105" cy="402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Create Table</a:t>
            </a:r>
            <a:endParaRPr/>
          </a:p>
        </p:txBody>
      </p:sp>
      <p:sp>
        <p:nvSpPr>
          <p:cNvPr id="418" name="Google Shape;418;p1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CREATE TABLE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table_name 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/>
            </a:b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    column1 datatype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/>
            </a:b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    column2 datatype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/>
            </a:b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    column3 datatype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   ....</a:t>
            </a: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425" name="Google Shape;425;p1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/>
              <a:t>Write a SQL statement to create Student table with 5 columns (</a:t>
            </a:r>
            <a:r>
              <a:rPr lang="en-US"/>
              <a:t>StudentID, LastName, FirstName, Email, City 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/>
          </a:p>
          <a:p>
            <a:pPr indent="-87313" lvl="0" marL="87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c8809e6e6_0_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432" name="Google Shape;432;gcc8809e6e6_0_3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/>
              <a:t>Write a SQL statement to create Student table with 5 columns (</a:t>
            </a:r>
            <a:r>
              <a:rPr lang="en-US"/>
              <a:t>StudentID, LastName, FirstName, Email, City 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/>
              <a:t>CREATE TABLE Student (</a:t>
            </a:r>
            <a:br>
              <a:rPr lang="en-US"/>
            </a:br>
            <a:r>
              <a:rPr b="0" i="0" lang="en-US"/>
              <a:t>    </a:t>
            </a:r>
            <a:r>
              <a:rPr lang="en-US"/>
              <a:t>StudentID int,</a:t>
            </a:r>
            <a:br>
              <a:rPr lang="en-US"/>
            </a:br>
            <a:r>
              <a:rPr lang="en-US"/>
              <a:t>    LastName varchar(20),</a:t>
            </a:r>
            <a:br>
              <a:rPr lang="en-US"/>
            </a:br>
            <a:r>
              <a:rPr lang="en-US"/>
              <a:t>    FirstName varchar(20),</a:t>
            </a:r>
            <a:endParaRPr/>
          </a:p>
          <a:p>
            <a:pPr indent="-87312" lvl="0" marL="87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      Email varchar(50),</a:t>
            </a:r>
            <a:br>
              <a:rPr lang="en-US"/>
            </a:br>
            <a:r>
              <a:rPr lang="en-US"/>
              <a:t>     City varchar(255) </a:t>
            </a:r>
            <a:endParaRPr/>
          </a:p>
          <a:p>
            <a:pPr indent="-87312" lvl="0" marL="87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/>
              <a:t>);</a:t>
            </a:r>
            <a:endParaRPr/>
          </a:p>
        </p:txBody>
      </p:sp>
      <p:graphicFrame>
        <p:nvGraphicFramePr>
          <p:cNvPr id="433" name="Google Shape;433;gcc8809e6e6_0_3"/>
          <p:cNvGraphicFramePr/>
          <p:nvPr/>
        </p:nvGraphicFramePr>
        <p:xfrm>
          <a:off x="1172239" y="6068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{4E13EDF0-2AFB-42EE-8594-45021F2E8079}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LastName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SELECT Statement </a:t>
            </a:r>
            <a:endParaRPr/>
          </a:p>
        </p:txBody>
      </p:sp>
      <p:sp>
        <p:nvSpPr>
          <p:cNvPr id="439" name="Google Shape;439;p1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select COLUMN1, COLUMN2, ... from TABLE1 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select </a:t>
            </a:r>
            <a:r>
              <a:rPr b="1" i="0" lang="en-US"/>
              <a:t>*</a:t>
            </a:r>
            <a:r>
              <a:rPr i="0" lang="en-US"/>
              <a:t> from COUNTRY 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select * from COUNTRY </a:t>
            </a:r>
            <a:r>
              <a:rPr b="1" i="0" lang="en-US"/>
              <a:t>where</a:t>
            </a:r>
            <a:r>
              <a:rPr i="0" lang="en-US"/>
              <a:t> ID &lt; 5 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INSERT statement </a:t>
            </a:r>
            <a:endParaRPr/>
          </a:p>
        </p:txBody>
      </p:sp>
      <p:sp>
        <p:nvSpPr>
          <p:cNvPr id="446" name="Google Shape;446;p1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INSERT INTO </a:t>
            </a:r>
            <a:r>
              <a:rPr b="0" i="1" lang="en-US"/>
              <a:t>table_name </a:t>
            </a:r>
            <a:r>
              <a:rPr b="0" i="0" lang="en-US"/>
              <a:t>VALUES (</a:t>
            </a:r>
            <a:r>
              <a:rPr b="0" i="1" lang="en-US"/>
              <a:t>value1</a:t>
            </a:r>
            <a:r>
              <a:rPr b="0" i="0" lang="en-US"/>
              <a:t>,</a:t>
            </a:r>
            <a:r>
              <a:rPr b="0" i="1" lang="en-US"/>
              <a:t> value2</a:t>
            </a:r>
            <a:r>
              <a:rPr b="0" i="0" lang="en-US"/>
              <a:t>,</a:t>
            </a:r>
            <a:r>
              <a:rPr b="0" i="1" lang="en-US"/>
              <a:t> value3</a:t>
            </a:r>
            <a:r>
              <a:rPr b="0" i="0" lang="en-US"/>
              <a:t>, ...);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INSERT INTO </a:t>
            </a:r>
            <a:r>
              <a:rPr b="0" i="1" lang="en-US"/>
              <a:t>table_name</a:t>
            </a:r>
            <a:r>
              <a:rPr b="0" i="0" lang="en-US"/>
              <a:t> (</a:t>
            </a:r>
            <a:r>
              <a:rPr b="0" i="1" lang="en-US"/>
              <a:t>column1</a:t>
            </a:r>
            <a:r>
              <a:rPr b="0" i="0" lang="en-US"/>
              <a:t>,</a:t>
            </a:r>
            <a:r>
              <a:rPr b="0" i="1" lang="en-US"/>
              <a:t> column2</a:t>
            </a:r>
            <a:r>
              <a:rPr b="0" i="0" lang="en-US"/>
              <a:t>,</a:t>
            </a:r>
            <a:r>
              <a:rPr b="0" i="1" lang="en-US"/>
              <a:t> column3</a:t>
            </a:r>
            <a:r>
              <a:rPr b="0" i="0" lang="en-US"/>
              <a:t>, ...) VALUES (</a:t>
            </a:r>
            <a:r>
              <a:rPr b="0" i="1" lang="en-US"/>
              <a:t>value1</a:t>
            </a:r>
            <a:r>
              <a:rPr b="0" i="0" lang="en-US"/>
              <a:t>,</a:t>
            </a:r>
            <a:r>
              <a:rPr b="0" i="1" lang="en-US"/>
              <a:t> value2</a:t>
            </a:r>
            <a:r>
              <a:rPr b="0" i="0" lang="en-US"/>
              <a:t>,</a:t>
            </a:r>
            <a:r>
              <a:rPr b="0" i="1" lang="en-US"/>
              <a:t> value3</a:t>
            </a:r>
            <a:r>
              <a:rPr b="0" i="0" lang="en-US"/>
              <a:t>, ...);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INSERT INTO </a:t>
            </a:r>
            <a:r>
              <a:rPr b="0" i="1" lang="en-US"/>
              <a:t>table_name</a:t>
            </a:r>
            <a:r>
              <a:rPr b="0" i="0" lang="en-US"/>
              <a:t> (</a:t>
            </a:r>
            <a:r>
              <a:rPr b="0" i="1" lang="en-US"/>
              <a:t>column1</a:t>
            </a:r>
            <a:r>
              <a:rPr b="0" i="0" lang="en-US"/>
              <a:t>,</a:t>
            </a:r>
            <a:r>
              <a:rPr b="0" i="1" lang="en-US"/>
              <a:t> column2</a:t>
            </a:r>
            <a:r>
              <a:rPr b="0" i="0" lang="en-US"/>
              <a:t>,</a:t>
            </a:r>
            <a:r>
              <a:rPr b="0" i="1" lang="en-US"/>
              <a:t> column3</a:t>
            </a:r>
            <a:r>
              <a:rPr b="0" i="0" lang="en-US"/>
              <a:t>, ...) VALUES (</a:t>
            </a:r>
            <a:r>
              <a:rPr b="0" i="1" lang="en-US"/>
              <a:t>value1</a:t>
            </a:r>
            <a:r>
              <a:rPr b="0" i="0" lang="en-US"/>
              <a:t>,</a:t>
            </a:r>
            <a:r>
              <a:rPr b="0" i="1" lang="en-US"/>
              <a:t> value2</a:t>
            </a:r>
            <a:r>
              <a:rPr b="0" i="0" lang="en-US"/>
              <a:t>,</a:t>
            </a:r>
            <a:r>
              <a:rPr b="0" i="1" lang="en-US"/>
              <a:t> value3</a:t>
            </a:r>
            <a:r>
              <a:rPr b="0" i="0" lang="en-US"/>
              <a:t>, ...),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	    </a:t>
            </a:r>
            <a:r>
              <a:rPr b="0" i="0" lang="en-US"/>
              <a:t>(</a:t>
            </a:r>
            <a:r>
              <a:rPr b="0" i="1" lang="en-US"/>
              <a:t>value1</a:t>
            </a:r>
            <a:r>
              <a:rPr b="0" i="0" lang="en-US"/>
              <a:t>,</a:t>
            </a:r>
            <a:r>
              <a:rPr b="0" i="1" lang="en-US"/>
              <a:t> value2</a:t>
            </a:r>
            <a:r>
              <a:rPr b="0" i="0" lang="en-US"/>
              <a:t>,</a:t>
            </a:r>
            <a:r>
              <a:rPr b="0" i="1" lang="en-US"/>
              <a:t> value3</a:t>
            </a:r>
            <a:r>
              <a:rPr b="0" i="0" lang="en-US"/>
              <a:t>, ...);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UPDATE &amp; DELETE statements </a:t>
            </a:r>
            <a:endParaRPr/>
          </a:p>
        </p:txBody>
      </p:sp>
      <p:sp>
        <p:nvSpPr>
          <p:cNvPr id="453" name="Google Shape;453;p1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UPDATE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i="1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SET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column1 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 value1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 column2 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 value2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,…. WHERE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DELETE FROM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table_name 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WHERE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p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9" name="Google Shape;23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/>
              <a:t>In this course</a:t>
            </a:r>
            <a:endParaRPr sz="4400"/>
          </a:p>
        </p:txBody>
      </p:sp>
      <p:grpSp>
        <p:nvGrpSpPr>
          <p:cNvPr id="242" name="Google Shape;242;p2"/>
          <p:cNvGrpSpPr/>
          <p:nvPr/>
        </p:nvGrpSpPr>
        <p:grpSpPr>
          <a:xfrm>
            <a:off x="5284788" y="642078"/>
            <a:ext cx="6261100" cy="5573843"/>
            <a:chOff x="0" y="2315"/>
            <a:chExt cx="6261100" cy="5573843"/>
          </a:xfrm>
        </p:grpSpPr>
        <p:sp>
          <p:nvSpPr>
            <p:cNvPr id="243" name="Google Shape;243;p2"/>
            <p:cNvSpPr/>
            <p:nvPr/>
          </p:nvSpPr>
          <p:spPr>
            <a:xfrm>
              <a:off x="0" y="2315"/>
              <a:ext cx="6261100" cy="117344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54965" y="266339"/>
              <a:ext cx="645392" cy="64539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355324" y="2315"/>
              <a:ext cx="4905775" cy="1173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 txBox="1"/>
            <p:nvPr/>
          </p:nvSpPr>
          <p:spPr>
            <a:xfrm>
              <a:off x="1355324" y="2315"/>
              <a:ext cx="4905775" cy="1173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175" lIns="124175" spcFirstLastPara="1" rIns="124175" wrap="square" tIns="12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Basics of SQL &amp; Relational Databases</a:t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0" y="1469116"/>
              <a:ext cx="6261100" cy="117344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54965" y="1733140"/>
              <a:ext cx="645392" cy="64539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355324" y="1469116"/>
              <a:ext cx="4905775" cy="1173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 txBox="1"/>
            <p:nvPr/>
          </p:nvSpPr>
          <p:spPr>
            <a:xfrm>
              <a:off x="1355324" y="1469116"/>
              <a:ext cx="4905775" cy="1173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175" lIns="124175" spcFirstLastPara="1" rIns="124175" wrap="square" tIns="12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Working knowledge of SQL</a:t>
              </a:r>
              <a:endPara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0" y="2935917"/>
              <a:ext cx="6261100" cy="117344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54965" y="3199941"/>
              <a:ext cx="645392" cy="64539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355324" y="2935917"/>
              <a:ext cx="4905775" cy="1173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 txBox="1"/>
            <p:nvPr/>
          </p:nvSpPr>
          <p:spPr>
            <a:xfrm>
              <a:off x="1355324" y="2935917"/>
              <a:ext cx="4905775" cy="1173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175" lIns="124175" spcFirstLastPara="1" rIns="124175" wrap="square" tIns="12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Connect to a database and run SQL queries</a:t>
              </a:r>
              <a:endPara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0" y="4402718"/>
              <a:ext cx="6261100" cy="117344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54965" y="4666742"/>
              <a:ext cx="645392" cy="64539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355324" y="4402718"/>
              <a:ext cx="4905775" cy="1173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 txBox="1"/>
            <p:nvPr/>
          </p:nvSpPr>
          <p:spPr>
            <a:xfrm>
              <a:off x="1355324" y="4402718"/>
              <a:ext cx="4905775" cy="1173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175" lIns="124175" spcFirstLastPara="1" rIns="124175" wrap="square" tIns="12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Python and Jupyter notebooks</a:t>
              </a:r>
              <a:endPara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COUNT, DISTINCT, LIMIT</a:t>
            </a:r>
            <a:endParaRPr/>
          </a:p>
        </p:txBody>
      </p:sp>
      <p:sp>
        <p:nvSpPr>
          <p:cNvPr id="460" name="Google Shape;460;p1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SELECT COUNT(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) FROM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table_name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WHERE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SELECT DISTINCT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column1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 column2, ..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FROM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SELECT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column_name(s)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FROM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table_name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WHERE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condition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LIMIT </a:t>
            </a:r>
            <a:r>
              <a:rPr b="0" i="1" lang="en-US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Practice: </a:t>
            </a:r>
            <a:r>
              <a:rPr b="1" lang="en-US" sz="3600"/>
              <a:t>True or False</a:t>
            </a:r>
            <a:endParaRPr/>
          </a:p>
        </p:txBody>
      </p:sp>
      <p:sp>
        <p:nvSpPr>
          <p:cNvPr id="467" name="Google Shape;467;p1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The INSERT statement can be used to insert multiple rows in a single statement.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Practice: </a:t>
            </a:r>
            <a:r>
              <a:rPr b="1" lang="en-US" sz="3600"/>
              <a:t>True or False</a:t>
            </a:r>
            <a:endParaRPr/>
          </a:p>
        </p:txBody>
      </p:sp>
      <p:sp>
        <p:nvSpPr>
          <p:cNvPr id="474" name="Google Shape;474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Distinct statement is used to retrieve the </a:t>
            </a:r>
            <a:r>
              <a:rPr lang="en-US"/>
              <a:t>duplicate</a:t>
            </a:r>
            <a:r>
              <a:rPr lang="en-US"/>
              <a:t> values from a table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Practice: </a:t>
            </a:r>
            <a:r>
              <a:rPr b="1" lang="en-US" sz="3600"/>
              <a:t>True or False</a:t>
            </a:r>
            <a:endParaRPr/>
          </a:p>
        </p:txBody>
      </p:sp>
      <p:sp>
        <p:nvSpPr>
          <p:cNvPr id="481" name="Google Shape;481;p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In update statement if you do not specify the WHERE clause, only the first row in the table will be updated.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"/>
          <p:cNvSpPr/>
          <p:nvPr/>
        </p:nvSpPr>
        <p:spPr>
          <a:xfrm>
            <a:off x="0" y="0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2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317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59089"/>
            <a:ext cx="9107362" cy="32116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2"/>
          <p:cNvSpPr/>
          <p:nvPr/>
        </p:nvSpPr>
        <p:spPr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 txBox="1"/>
          <p:nvPr>
            <p:ph type="title"/>
          </p:nvPr>
        </p:nvSpPr>
        <p:spPr>
          <a:xfrm>
            <a:off x="680321" y="753228"/>
            <a:ext cx="746184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FFFFFF"/>
                </a:solidFill>
              </a:rPr>
              <a:t>Practice: </a:t>
            </a:r>
            <a:r>
              <a:rPr b="1" lang="en-US">
                <a:solidFill>
                  <a:srgbClr val="FFFFFF"/>
                </a:solidFill>
              </a:rPr>
              <a:t>Multiple choice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22"/>
          <p:cNvSpPr txBox="1"/>
          <p:nvPr>
            <p:ph idx="1" type="body"/>
          </p:nvPr>
        </p:nvSpPr>
        <p:spPr>
          <a:xfrm>
            <a:off x="157599" y="2385064"/>
            <a:ext cx="8628033" cy="3911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You are working on a Film database, with a FilmLocations table. You want to retrieve a list of films that were released in 2019.You run the following query but find that all the films in the FilmLocations table are listed. What is missing?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SELECT Title, ReleaseYear, Locations FROM FilmLocations;</a:t>
            </a:r>
            <a:endParaRPr b="1"/>
          </a:p>
          <a:p>
            <a:pPr indent="-457200" lvl="0" marL="457200" rtl="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AutoNum type="alphaUcPeriod"/>
            </a:pPr>
            <a:r>
              <a:rPr lang="en-US"/>
              <a:t>A </a:t>
            </a:r>
            <a:r>
              <a:rPr lang="en-US"/>
              <a:t>DISTINCT</a:t>
            </a:r>
            <a:r>
              <a:rPr lang="en-US"/>
              <a:t> clause to specify a distinct year.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AutoNum type="alphaUcPeriod"/>
            </a:pPr>
            <a:r>
              <a:rPr lang="en-US"/>
              <a:t>Nothing, the query is correct.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AutoNum type="alphaUcPeriod"/>
            </a:pPr>
            <a:r>
              <a:rPr lang="en-US"/>
              <a:t>A WHERE clause to limit the results to films released in 2019.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AutoNum type="alphaUcPeriod"/>
            </a:pPr>
            <a:r>
              <a:rPr lang="en-US"/>
              <a:t>A LIMIT clause to limit the results to films released in 2019.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Practice: </a:t>
            </a:r>
            <a:r>
              <a:rPr b="1" lang="en-US"/>
              <a:t>Multiple choice</a:t>
            </a:r>
            <a:endParaRPr/>
          </a:p>
        </p:txBody>
      </p:sp>
      <p:sp>
        <p:nvSpPr>
          <p:cNvPr id="500" name="Google Shape;500;p2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Where </a:t>
            </a:r>
            <a:r>
              <a:rPr lang="en-US"/>
              <a:t>clause</a:t>
            </a:r>
            <a:r>
              <a:rPr lang="en-US"/>
              <a:t> is not used with: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Insert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Update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Delete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Limit</a:t>
            </a:r>
            <a:endParaRPr/>
          </a:p>
          <a:p>
            <a:pPr indent="0" lvl="0" marL="0" rtl="0" algn="l">
              <a:lnSpc>
                <a:spcPct val="625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Breakout Room Activity </a:t>
            </a:r>
            <a:endParaRPr/>
          </a:p>
        </p:txBody>
      </p:sp>
      <p:sp>
        <p:nvSpPr>
          <p:cNvPr id="506" name="Google Shape;506;p2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Take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0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to complete SQL basics activity posted on Schoology </a:t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Discuss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the advantage of the relational data 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idx="4294967295" type="body"/>
          </p:nvPr>
        </p:nvSpPr>
        <p:spPr>
          <a:xfrm>
            <a:off x="0" y="2336800"/>
            <a:ext cx="9613900" cy="359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/>
              <a:t>Any questions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d1baad881_0_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In this week</a:t>
            </a:r>
            <a:endParaRPr/>
          </a:p>
        </p:txBody>
      </p:sp>
      <p:sp>
        <p:nvSpPr>
          <p:cNvPr id="265" name="Google Shape;265;gcd1baad881_0_8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What is SQL?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Why SQL?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What is data and what is a database?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Relational Databases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DBMS - RDBMS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Database management systems that use SQL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Basic SQL Commands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Explain the advantage of the relational data 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/>
              <a:t>Data Analyst Required Skills</a:t>
            </a:r>
            <a:endParaRPr/>
          </a:p>
        </p:txBody>
      </p:sp>
      <p:grpSp>
        <p:nvGrpSpPr>
          <p:cNvPr id="272" name="Google Shape;272;p3"/>
          <p:cNvGrpSpPr/>
          <p:nvPr/>
        </p:nvGrpSpPr>
        <p:grpSpPr>
          <a:xfrm>
            <a:off x="681037" y="2337239"/>
            <a:ext cx="10830641" cy="3597984"/>
            <a:chOff x="0" y="439"/>
            <a:chExt cx="10830641" cy="3597984"/>
          </a:xfrm>
        </p:grpSpPr>
        <p:sp>
          <p:nvSpPr>
            <p:cNvPr id="273" name="Google Shape;273;p3"/>
            <p:cNvSpPr/>
            <p:nvPr/>
          </p:nvSpPr>
          <p:spPr>
            <a:xfrm>
              <a:off x="0" y="439"/>
              <a:ext cx="10830641" cy="102799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10968" y="231738"/>
              <a:ext cx="565397" cy="56539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187334" y="439"/>
              <a:ext cx="9643306" cy="102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 txBox="1"/>
            <p:nvPr/>
          </p:nvSpPr>
          <p:spPr>
            <a:xfrm>
              <a:off x="1187334" y="439"/>
              <a:ext cx="9643306" cy="102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775" lIns="108775" spcFirstLastPara="1" rIns="108775" wrap="square" tIns="108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Technical skills: spreadsheets, statistical tools, visualization tools, programming and querying languages, and the ability to work with different types of data repositories and big data platforms.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0" y="1285433"/>
              <a:ext cx="10830641" cy="1027995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10968" y="1516732"/>
              <a:ext cx="565397" cy="5653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187334" y="1285433"/>
              <a:ext cx="9643306" cy="102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 txBox="1"/>
            <p:nvPr/>
          </p:nvSpPr>
          <p:spPr>
            <a:xfrm>
              <a:off x="1187334" y="1285433"/>
              <a:ext cx="9643306" cy="102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775" lIns="108775" spcFirstLastPara="1" rIns="108775" wrap="square" tIns="108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Functional skills: understanding of Statistics, Analytical techniques, problem-solving, the ability to probe a situation from multiple perspectives, data visualization, and project management skills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0" y="2570428"/>
              <a:ext cx="10830641" cy="1027995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10968" y="2801727"/>
              <a:ext cx="565397" cy="56539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187334" y="2570428"/>
              <a:ext cx="9643306" cy="102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 txBox="1"/>
            <p:nvPr/>
          </p:nvSpPr>
          <p:spPr>
            <a:xfrm>
              <a:off x="1187334" y="2570428"/>
              <a:ext cx="9643306" cy="102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775" lIns="108775" spcFirstLastPara="1" rIns="108775" wrap="square" tIns="108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Soft Skills: include the ability to work collaboratively, communicate effectively, tell a compelling story with data, and garner support and buy-in from stakeholders. Curiosity to explore different pathways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u="none"/>
              <a:t>Technical skills</a:t>
            </a:r>
            <a:endParaRPr/>
          </a:p>
        </p:txBody>
      </p:sp>
      <p:grpSp>
        <p:nvGrpSpPr>
          <p:cNvPr id="291" name="Google Shape;291;p4"/>
          <p:cNvGrpSpPr/>
          <p:nvPr/>
        </p:nvGrpSpPr>
        <p:grpSpPr>
          <a:xfrm>
            <a:off x="681037" y="2339611"/>
            <a:ext cx="10830641" cy="3593240"/>
            <a:chOff x="0" y="2811"/>
            <a:chExt cx="10830641" cy="3593240"/>
          </a:xfrm>
        </p:grpSpPr>
        <p:sp>
          <p:nvSpPr>
            <p:cNvPr id="292" name="Google Shape;292;p4"/>
            <p:cNvSpPr/>
            <p:nvPr/>
          </p:nvSpPr>
          <p:spPr>
            <a:xfrm>
              <a:off x="0" y="2811"/>
              <a:ext cx="10830641" cy="598873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81159" y="137558"/>
              <a:ext cx="329380" cy="3293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691698" y="2811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 txBox="1"/>
            <p:nvPr/>
          </p:nvSpPr>
          <p:spPr>
            <a:xfrm>
              <a:off x="691698" y="2811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375" lIns="63375" spcFirstLastPara="1" rIns="63375" wrap="square" tIns="63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spreadsheets</a:t>
              </a:r>
              <a:endParaRPr b="0" i="0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0" y="751403"/>
              <a:ext cx="10830641" cy="598873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81159" y="886149"/>
              <a:ext cx="329380" cy="32938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91698" y="751403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 txBox="1"/>
            <p:nvPr/>
          </p:nvSpPr>
          <p:spPr>
            <a:xfrm>
              <a:off x="691698" y="751403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375" lIns="63375" spcFirstLastPara="1" rIns="63375" wrap="square" tIns="63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statistical tools</a:t>
              </a:r>
              <a:endParaRPr b="0" i="0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0" y="1499994"/>
              <a:ext cx="10830641" cy="598873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81159" y="1634741"/>
              <a:ext cx="329380" cy="32938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691698" y="1499994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 txBox="1"/>
            <p:nvPr/>
          </p:nvSpPr>
          <p:spPr>
            <a:xfrm>
              <a:off x="691698" y="1499994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375" lIns="63375" spcFirstLastPara="1" rIns="63375" wrap="square" tIns="63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visualization tools</a:t>
              </a:r>
              <a:endParaRPr b="0" i="0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0" y="2248586"/>
              <a:ext cx="10830641" cy="598873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81159" y="2383332"/>
              <a:ext cx="329380" cy="3293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691698" y="2248586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 txBox="1"/>
            <p:nvPr/>
          </p:nvSpPr>
          <p:spPr>
            <a:xfrm>
              <a:off x="691698" y="2248586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375" lIns="63375" spcFirstLastPara="1" rIns="63375" wrap="square" tIns="63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programming and querying languages</a:t>
              </a:r>
              <a:endParaRPr b="0" i="0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0" y="2997178"/>
              <a:ext cx="10830641" cy="598873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81159" y="3131924"/>
              <a:ext cx="329380" cy="32938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691698" y="2997178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 txBox="1"/>
            <p:nvPr/>
          </p:nvSpPr>
          <p:spPr>
            <a:xfrm>
              <a:off x="691698" y="2997178"/>
              <a:ext cx="10138942" cy="59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375" lIns="63375" spcFirstLastPara="1" rIns="63375" wrap="square" tIns="63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Ability to work with different types of data repositories and big data platforms.</a:t>
              </a:r>
              <a:endParaRPr b="0" i="0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8" name="Google Shape;318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"/>
          <p:cNvSpPr/>
          <p:nvPr/>
        </p:nvSpPr>
        <p:spPr>
          <a:xfrm>
            <a:off x="7555992" y="0"/>
            <a:ext cx="46360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2" y="609600"/>
            <a:ext cx="7876030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"/>
          <p:cNvSpPr txBox="1"/>
          <p:nvPr>
            <p:ph type="title"/>
          </p:nvPr>
        </p:nvSpPr>
        <p:spPr>
          <a:xfrm>
            <a:off x="680321" y="753228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What is SQL? </a:t>
            </a:r>
            <a:endParaRPr/>
          </a:p>
        </p:txBody>
      </p:sp>
      <p:pic>
        <p:nvPicPr>
          <p:cNvPr id="322" name="Google Shape;3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7967048" cy="32116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"/>
          <p:cNvSpPr txBox="1"/>
          <p:nvPr>
            <p:ph idx="1" type="body"/>
          </p:nvPr>
        </p:nvSpPr>
        <p:spPr>
          <a:xfrm>
            <a:off x="680321" y="2336873"/>
            <a:ext cx="642321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stands for Structured Query language (SQL) pronounced as "S-Q-L" or sometimes as "See-Quel“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communicating</a:t>
            </a:r>
            <a:r>
              <a:rPr b="0" i="0" lang="en-US"/>
              <a:t> with Relational Databases</a:t>
            </a:r>
            <a:endParaRPr b="0" i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perform tasks such as</a:t>
            </a:r>
            <a:r>
              <a:rPr lang="en-US"/>
              <a:t>:</a:t>
            </a:r>
            <a:endParaRPr/>
          </a:p>
          <a:p>
            <a:pPr indent="-228600" lvl="0" marL="806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Insert data on a database </a:t>
            </a:r>
            <a:endParaRPr/>
          </a:p>
          <a:p>
            <a:pPr indent="-228600" lvl="0" marL="806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Search &amp; retrieve data from a database</a:t>
            </a:r>
            <a:endParaRPr/>
          </a:p>
          <a:p>
            <a:pPr indent="-228600" lvl="0" marL="806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Update data on a database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Database" id="324" name="Google Shape;3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3138" y="1818211"/>
            <a:ext cx="3761716" cy="3761716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Why SQL!</a:t>
            </a:r>
            <a:endParaRPr/>
          </a:p>
        </p:txBody>
      </p:sp>
      <p:sp>
        <p:nvSpPr>
          <p:cNvPr id="330" name="Google Shape;330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/>
              <a:t>According to Dataquest blog: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i="0" lang="en-US"/>
              <a:t>SQL is </a:t>
            </a:r>
            <a:r>
              <a:rPr lang="en-US"/>
              <a:t>t</a:t>
            </a:r>
            <a:r>
              <a:rPr lang="en-US"/>
              <a:t>he most universal and commonly used database language.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i="0" lang="en-US"/>
              <a:t>It’s in high demand because so many companies use it.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i="0" lang="en-US"/>
              <a:t>SQL is still the most popular language for data work in 2021.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what is data and what is a database</a:t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681037" y="3008321"/>
            <a:ext cx="10830639" cy="2255819"/>
            <a:chOff x="0" y="671521"/>
            <a:chExt cx="10830639" cy="2255819"/>
          </a:xfrm>
        </p:grpSpPr>
        <p:sp>
          <p:nvSpPr>
            <p:cNvPr id="338" name="Google Shape;338;p7"/>
            <p:cNvSpPr/>
            <p:nvPr/>
          </p:nvSpPr>
          <p:spPr>
            <a:xfrm>
              <a:off x="0" y="671521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38457" y="993056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 txBox="1"/>
            <p:nvPr/>
          </p:nvSpPr>
          <p:spPr>
            <a:xfrm>
              <a:off x="395110" y="1049709"/>
              <a:ext cx="2932811" cy="1820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rebuchet MS"/>
                <a:buNone/>
              </a:pPr>
              <a:r>
                <a:rPr b="0" i="0" lang="en-US" sz="2100" u="none" cap="none" strike="noStrike">
                  <a:solidFill>
                    <a:srgbClr val="5B0F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is a collection of facts in the form of words, numbers, or even pictures. </a:t>
              </a:r>
              <a:endParaRPr b="0" i="0" sz="2100" u="none" cap="none" strike="noStrike">
                <a:solidFill>
                  <a:srgbClr val="5B0F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3723032" y="671521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4061490" y="993056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 txBox="1"/>
            <p:nvPr/>
          </p:nvSpPr>
          <p:spPr>
            <a:xfrm>
              <a:off x="4118143" y="1049709"/>
              <a:ext cx="2932811" cy="1820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rebuchet MS"/>
                <a:buNone/>
              </a:pPr>
              <a:r>
                <a:rPr b="0" i="0" lang="en-US" sz="2100" u="none" cap="none" strike="noStrike">
                  <a:solidFill>
                    <a:srgbClr val="8520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database is a repository of data, where data can be secured and accessed quickly</a:t>
              </a:r>
              <a:endParaRPr b="0" i="0" sz="2100" u="none" cap="none" strike="noStrike">
                <a:solidFill>
                  <a:srgbClr val="8520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446065" y="671521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7784523" y="993056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 txBox="1"/>
            <p:nvPr/>
          </p:nvSpPr>
          <p:spPr>
            <a:xfrm>
              <a:off x="7841176" y="1049709"/>
              <a:ext cx="2932811" cy="1820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rebuchet MS"/>
                <a:buNone/>
              </a:pPr>
              <a:r>
                <a:rPr b="0" i="0" lang="en-US" sz="2100" u="none" cap="none" strike="noStrike">
                  <a:solidFill>
                    <a:srgbClr val="8520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database also provides the functionality for adding, modifying, and querying that data.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</a:t>
              </a:r>
              <a:endPara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  <a:ln>
            <a:noFill/>
          </a:ln>
        </p:spPr>
      </p:pic>
      <p:pic>
        <p:nvPicPr>
          <p:cNvPr id="353" name="Google Shape;353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8"/>
          <p:cNvSpPr/>
          <p:nvPr/>
        </p:nvSpPr>
        <p:spPr>
          <a:xfrm>
            <a:off x="4639056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8"/>
          <p:cNvSpPr txBox="1"/>
          <p:nvPr>
            <p:ph type="title"/>
          </p:nvPr>
        </p:nvSpPr>
        <p:spPr>
          <a:xfrm>
            <a:off x="680321" y="753228"/>
            <a:ext cx="4136123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FFFF"/>
                </a:solidFill>
              </a:rPr>
              <a:t>Relational Database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57" name="Google Shape;3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1"/>
            <a:ext cx="4956048" cy="19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8"/>
          <p:cNvSpPr txBox="1"/>
          <p:nvPr>
            <p:ph idx="1" type="body"/>
          </p:nvPr>
        </p:nvSpPr>
        <p:spPr>
          <a:xfrm>
            <a:off x="680321" y="2336873"/>
            <a:ext cx="36562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b="0" i="0" lang="en-US">
                <a:solidFill>
                  <a:srgbClr val="FFFFFF"/>
                </a:solidFill>
              </a:rPr>
              <a:t>When data is stored in tabular form</a:t>
            </a:r>
            <a:r>
              <a:rPr lang="en-US">
                <a:solidFill>
                  <a:srgbClr val="FFFFFF"/>
                </a:solidFill>
              </a:rPr>
              <a:t>.</a:t>
            </a:r>
            <a:endParaRPr b="0" i="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b="0" i="0" lang="en-US">
                <a:solidFill>
                  <a:srgbClr val="FFFFFF"/>
                </a:solidFill>
              </a:rPr>
              <a:t>The data is organized in tables like in a spreadsheet, which is columns and rows.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rotWithShape="0" algn="t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60" name="Google Shape;360;p8"/>
          <p:cNvGraphicFramePr/>
          <p:nvPr/>
        </p:nvGraphicFramePr>
        <p:xfrm>
          <a:off x="5593085" y="2242750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chemeClr val="lt1"/>
                </a:solidFill>
                <a:tableStyleId>{4E13EDF0-2AFB-42EE-8594-45021F2E8079}</a:tableStyleId>
              </a:tblPr>
              <a:tblGrid>
                <a:gridCol w="1057350"/>
                <a:gridCol w="1595325"/>
                <a:gridCol w="1667625"/>
                <a:gridCol w="1308975"/>
              </a:tblGrid>
              <a:tr h="78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chemeClr val="lt1"/>
                          </a:solidFill>
                        </a:rPr>
                        <a:t>ID</a:t>
                      </a:r>
                      <a:endParaRPr b="0" sz="2600" cap="none">
                        <a:solidFill>
                          <a:schemeClr val="lt1"/>
                        </a:solidFill>
                      </a:endParaRPr>
                    </a:p>
                  </a:txBody>
                  <a:tcPr marT="166600" marB="166600" marR="302200" marL="2165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Trebuchet MS"/>
                        <a:buNone/>
                      </a:pPr>
                      <a:r>
                        <a:rPr b="0" lang="en-US" sz="2600" cap="none">
                          <a:solidFill>
                            <a:schemeClr val="lt1"/>
                          </a:solidFill>
                        </a:rPr>
                        <a:t>Name</a:t>
                      </a:r>
                      <a:endParaRPr b="0" sz="2600" cap="none">
                        <a:solidFill>
                          <a:schemeClr val="lt1"/>
                        </a:solidFill>
                      </a:endParaRPr>
                    </a:p>
                  </a:txBody>
                  <a:tcPr marT="166600" marB="166600" marR="302200" marL="2165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cap="none">
                          <a:solidFill>
                            <a:schemeClr val="lt1"/>
                          </a:solidFill>
                        </a:rPr>
                        <a:t>Phone</a:t>
                      </a:r>
                      <a:endParaRPr b="0" sz="2600" cap="none">
                        <a:solidFill>
                          <a:schemeClr val="lt1"/>
                        </a:solidFill>
                      </a:endParaRPr>
                    </a:p>
                  </a:txBody>
                  <a:tcPr marT="166600" marB="166600" marR="302200" marL="2165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Trebuchet MS"/>
                        <a:buNone/>
                      </a:pPr>
                      <a:r>
                        <a:rPr b="0" lang="en-US" sz="2600" cap="none">
                          <a:solidFill>
                            <a:schemeClr val="lt1"/>
                          </a:solidFill>
                        </a:rPr>
                        <a:t>Age</a:t>
                      </a:r>
                      <a:endParaRPr b="0" sz="2600" cap="none">
                        <a:solidFill>
                          <a:schemeClr val="lt1"/>
                        </a:solidFill>
                      </a:endParaRPr>
                    </a:p>
                  </a:txBody>
                  <a:tcPr marT="166600" marB="166600" marR="302200" marL="2165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8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T="166600" marB="166600" marR="302200" marL="21657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Alex</a:t>
                      </a: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T="166600" marB="166600" marR="302200" marL="2165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587..</a:t>
                      </a: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T="166600" marB="166600" marR="302200" marL="2165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21</a:t>
                      </a: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T="166600" marB="166600" marR="302200" marL="2165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T="166600" marB="166600" marR="302200" marL="2165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Paki</a:t>
                      </a: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T="166600" marB="166600" marR="302200" marL="2165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825..</a:t>
                      </a: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T="166600" marB="166600" marR="302200" marL="2165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28</a:t>
                      </a: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T="166600" marB="166600" marR="302200" marL="2165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2021-02-09T03:20:03Z</dcterms:created>
  <dc:creator>Sarah Elsayed</dc:creator>
</cp:coreProperties>
</file>