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bDWglQldN0GQlNAJQvpWj1rz9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b2tutorial.com/db2-basics/db2-delete/" TargetMode="External"/><Relationship Id="rId3" Type="http://schemas.openxmlformats.org/officeDocument/2006/relationships/hyperlink" Target="https://www.db2tutorial.com/db2-basics/db2-where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c890e9f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d0c890e9f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0c890e9f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0c890e9f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d0c890e9f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primary key of a relational table uniquely identifies each tuple or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row in a table, preventing duplication of data and providing a way of defining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relationships between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d0c890e9f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0c890e9f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d0c890e9f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primary key of a relational table uniquely identifies each tuple or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row in a table, preventing duplication of data and providing a way of defining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relationships between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d0c890e9f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participants for examples?</a:t>
            </a:r>
            <a:endParaRPr/>
          </a:p>
        </p:txBody>
      </p:sp>
      <p:sp>
        <p:nvSpPr>
          <p:cNvPr id="352" name="Google Shape;35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0c890e9f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d0c890e9f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0c890e9f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d0c890e9f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0c890e9fe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0c890e9fe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d0c890e9fe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0c890e9f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d0c890e9f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24" name="Google Shape;42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0" i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statement without a </a:t>
            </a:r>
            <a:r>
              <a:rPr b="0" i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WHERE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clause allows you to delete all rows from a 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if you have a table with a large volume of data, the DELETE statement will not be efficient.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Fortunately, Db2 provides the TRUNCATE TABLE that also delete all rows from a table, but in a more efficient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38" name="Google Shape;43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relationship model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also called an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 graphical representation of entities and their relationships to each other, 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ERD that represents entities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called tables and their relationships.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building blocks of an ER diagram are entities and attributes.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c890e9fe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0c890e9fe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participants</a:t>
            </a:r>
            <a:endParaRPr/>
          </a:p>
        </p:txBody>
      </p:sp>
      <p:sp>
        <p:nvSpPr>
          <p:cNvPr id="257" name="Google Shape;257;gd0c890e9fe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 the difference in the relationship link design (1 – N) </a:t>
            </a:r>
            <a:endParaRPr/>
          </a:p>
        </p:txBody>
      </p:sp>
      <p:sp>
        <p:nvSpPr>
          <p:cNvPr id="279" name="Google Shape;2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Relationships between tables </a:t>
            </a:r>
            <a:endParaRPr/>
          </a:p>
        </p:txBody>
      </p:sp>
      <p:sp>
        <p:nvSpPr>
          <p:cNvPr id="294" name="Google Shape;2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The primary key of a relational table uniquely identifies each tuple or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row in a table, preventing duplication of data and providing a way of defining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relationships between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3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4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5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6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36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6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7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8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8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9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39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9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9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9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39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1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1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1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1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0" name="Google Shape;2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48" name="Google Shape;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9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9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22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EFFFF"/>
            </a:gs>
            <a:gs pos="100000">
              <a:srgbClr val="918888"/>
            </a:gs>
          </a:gsLst>
          <a:lin ang="252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203" name="Google Shape;203;p2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Google Shape;225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/>
          <p:nvPr/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42852"/>
            <a:ext cx="9110541" cy="24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"/>
          <p:cNvSpPr/>
          <p:nvPr/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i="0" lang="en-US" sz="4000"/>
              <a:t>Databases &amp; SQL for Data Science with Python</a:t>
            </a:r>
            <a:endParaRPr b="1" i="0" sz="4000"/>
          </a:p>
        </p:txBody>
      </p:sp>
      <p:sp>
        <p:nvSpPr>
          <p:cNvPr id="230" name="Google Shape;230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US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c890e9fe_0_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326" name="Google Shape;326;gd0c890e9fe_0_2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 Uniquely identify a record in the 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the retail store example what should be the primary key for each table?</a:t>
            </a:r>
            <a:endParaRPr/>
          </a:p>
        </p:txBody>
      </p:sp>
      <p:pic>
        <p:nvPicPr>
          <p:cNvPr id="327" name="Google Shape;327;gd0c890e9f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88" y="4342088"/>
            <a:ext cx="116871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d0c890e9fe_0_2"/>
          <p:cNvSpPr txBox="1"/>
          <p:nvPr/>
        </p:nvSpPr>
        <p:spPr>
          <a:xfrm>
            <a:off x="7907300" y="6220925"/>
            <a:ext cx="3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gd0c890e9fe_0_2"/>
          <p:cNvSpPr txBox="1"/>
          <p:nvPr/>
        </p:nvSpPr>
        <p:spPr>
          <a:xfrm>
            <a:off x="3354050" y="6202175"/>
            <a:ext cx="3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0c890e9fe_0_3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336" name="Google Shape;336;gd0c890e9fe_0_3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 Uniquely identify a record in the 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the Npower example what should be the primary key for each table?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0c890e9fe_0_3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343" name="Google Shape;343;gd0c890e9fe_0_38"/>
          <p:cNvSpPr txBox="1"/>
          <p:nvPr/>
        </p:nvSpPr>
        <p:spPr>
          <a:xfrm>
            <a:off x="3391525" y="4665700"/>
            <a:ext cx="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4" name="Google Shape;344;gd0c890e9f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00" y="2313800"/>
            <a:ext cx="9613799" cy="407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d0c890e9fe_0_38"/>
          <p:cNvSpPr txBox="1"/>
          <p:nvPr/>
        </p:nvSpPr>
        <p:spPr>
          <a:xfrm>
            <a:off x="4365875" y="4028600"/>
            <a:ext cx="2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gd0c890e9fe_0_38"/>
          <p:cNvSpPr txBox="1"/>
          <p:nvPr/>
        </p:nvSpPr>
        <p:spPr>
          <a:xfrm>
            <a:off x="7738675" y="3972400"/>
            <a:ext cx="2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gd0c890e9fe_0_38"/>
          <p:cNvSpPr txBox="1"/>
          <p:nvPr/>
        </p:nvSpPr>
        <p:spPr>
          <a:xfrm>
            <a:off x="3354050" y="4609475"/>
            <a:ext cx="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gd0c890e9fe_0_38"/>
          <p:cNvSpPr txBox="1"/>
          <p:nvPr/>
        </p:nvSpPr>
        <p:spPr>
          <a:xfrm>
            <a:off x="3391525" y="5396450"/>
            <a:ext cx="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Foreign keys</a:t>
            </a:r>
            <a:endParaRPr/>
          </a:p>
        </p:txBody>
      </p:sp>
      <p:sp>
        <p:nvSpPr>
          <p:cNvPr id="355" name="Google Shape;355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Tables can also contain foreign keys which are primary keys defined in other tables, creating a link between the tables.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Databases on the cloud</a:t>
            </a:r>
            <a:endParaRPr/>
          </a:p>
        </p:txBody>
      </p:sp>
      <p:sp>
        <p:nvSpPr>
          <p:cNvPr id="361" name="Google Shape;361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What are the advantages of using DB on cloud?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0c890e9fe_0_1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Databases on the cloud</a:t>
            </a:r>
            <a:endParaRPr/>
          </a:p>
        </p:txBody>
      </p:sp>
      <p:sp>
        <p:nvSpPr>
          <p:cNvPr id="367" name="Google Shape;367;gd0c890e9fe_0_19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What are the advantages of using DB on cloud?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Ease of use and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Scalability &amp; Economics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Disaster recovery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0c890e9fe_0_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Relational databases on Cloud</a:t>
            </a:r>
            <a:endParaRPr/>
          </a:p>
        </p:txBody>
      </p:sp>
      <p:sp>
        <p:nvSpPr>
          <p:cNvPr id="373" name="Google Shape;373;gd0c890e9fe_0_1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List some relational databases on the cloud?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Relational databases on Cloud</a:t>
            </a:r>
            <a:endParaRPr/>
          </a:p>
        </p:txBody>
      </p:sp>
      <p:sp>
        <p:nvSpPr>
          <p:cNvPr id="379" name="Google Shape;379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IBM Db2 on Cloud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Databases for PostgreSQL on IBM Cloud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Oracle Database Cloud Service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Microsoft Azure SQL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Amazon Relational Database Services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Alter</a:t>
            </a:r>
            <a:endParaRPr/>
          </a:p>
        </p:txBody>
      </p:sp>
      <p:grpSp>
        <p:nvGrpSpPr>
          <p:cNvPr id="385" name="Google Shape;385;p13"/>
          <p:cNvGrpSpPr/>
          <p:nvPr/>
        </p:nvGrpSpPr>
        <p:grpSpPr>
          <a:xfrm>
            <a:off x="745298" y="3225789"/>
            <a:ext cx="4568400" cy="1821483"/>
            <a:chOff x="64978" y="888916"/>
            <a:chExt cx="4568400" cy="1821483"/>
          </a:xfrm>
        </p:grpSpPr>
        <p:sp>
          <p:nvSpPr>
            <p:cNvPr id="386" name="Google Shape;386;p13"/>
            <p:cNvSpPr/>
            <p:nvPr/>
          </p:nvSpPr>
          <p:spPr>
            <a:xfrm>
              <a:off x="64978" y="888916"/>
              <a:ext cx="604800" cy="604800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91986" y="1015924"/>
              <a:ext cx="350784" cy="35078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799378" y="888916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799378" y="888916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b="0" i="0"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Add or remove columns from a table, 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473379" y="888916"/>
              <a:ext cx="604800" cy="604800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600387" y="1015924"/>
              <a:ext cx="350784" cy="35078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207779" y="888916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 txBox="1"/>
            <p:nvPr/>
          </p:nvSpPr>
          <p:spPr>
            <a:xfrm>
              <a:off x="3207779" y="888916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</a:t>
              </a:r>
              <a:r>
                <a:rPr b="0" i="0"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odify the data type of columns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4978" y="2105599"/>
              <a:ext cx="604800" cy="604800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191986" y="2232607"/>
              <a:ext cx="350784" cy="35078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99378" y="2105599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 txBox="1"/>
            <p:nvPr/>
          </p:nvSpPr>
          <p:spPr>
            <a:xfrm>
              <a:off x="799378" y="2105599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b="0" i="0"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Add or remove keys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473379" y="2105599"/>
              <a:ext cx="604800" cy="604800"/>
            </a:xfrm>
            <a:prstGeom prst="ellipse">
              <a:avLst/>
            </a:prstGeom>
            <a:solidFill>
              <a:srgbClr val="F9D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600387" y="2232607"/>
              <a:ext cx="350784" cy="35078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207779" y="2105599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 txBox="1"/>
            <p:nvPr/>
          </p:nvSpPr>
          <p:spPr>
            <a:xfrm>
              <a:off x="3207779" y="2105599"/>
              <a:ext cx="1425599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="0" i="0" lang="en-US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dd or remove constraints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2" name="Google Shape;402;p1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lang="en-US"/>
              <a:t>ALTER TABLE table_name</a:t>
            </a:r>
            <a:br>
              <a:rPr lang="en-US"/>
            </a:br>
            <a:r>
              <a:rPr b="0" lang="en-US"/>
              <a:t>ADD column_name datatype;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lang="en-US"/>
              <a:t>ALTER TABLE table_name</a:t>
            </a:r>
            <a:br>
              <a:rPr lang="en-US"/>
            </a:br>
            <a:r>
              <a:rPr b="0" lang="en-US"/>
              <a:t>ALTER COLUMN column_name datatype;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Drop</a:t>
            </a:r>
            <a:endParaRPr/>
          </a:p>
        </p:txBody>
      </p:sp>
      <p:sp>
        <p:nvSpPr>
          <p:cNvPr id="408" name="Google Shape;408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ALTER TABLE </a:t>
            </a:r>
            <a:r>
              <a:rPr b="0" i="1" lang="en-US"/>
              <a:t>table_name</a:t>
            </a:r>
            <a:br>
              <a:rPr lang="en-US"/>
            </a:br>
            <a:r>
              <a:rPr b="0" i="0" lang="en-US"/>
              <a:t>DROP COLUMN </a:t>
            </a:r>
            <a:r>
              <a:rPr b="0" i="1" lang="en-US"/>
              <a:t>column_name</a:t>
            </a:r>
            <a:r>
              <a:rPr b="0" i="0" lang="en-US"/>
              <a:t>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DROP TABLE </a:t>
            </a:r>
            <a:r>
              <a:rPr b="0" i="1" lang="en-US"/>
              <a:t>table_name</a:t>
            </a:r>
            <a:r>
              <a:rPr b="0" i="0" lang="en-US"/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c890e9fe_0_21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 this week!</a:t>
            </a:r>
            <a:endParaRPr/>
          </a:p>
        </p:txBody>
      </p:sp>
      <p:sp>
        <p:nvSpPr>
          <p:cNvPr id="237" name="Google Shape;237;gd0c890e9fe_0_21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Explain how the entity name and attributes map to a relational database table in ER data model</a:t>
            </a:r>
            <a:endParaRPr sz="305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Identify some commonly used data types</a:t>
            </a:r>
            <a:endParaRPr sz="305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Identify relationships between tables</a:t>
            </a:r>
            <a:endParaRPr sz="305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Describe the function of primary keys &amp; foregin Keys</a:t>
            </a:r>
            <a:endParaRPr sz="305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List some relational databases on the cloud?</a:t>
            </a:r>
            <a:endParaRPr sz="305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51"/>
          </a:p>
          <a:p>
            <a:pPr indent="-3351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51"/>
              <a:t>Identify SQL Commands Alter, Drop, Truncate</a:t>
            </a:r>
            <a:endParaRPr sz="305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414" name="Google Shape;414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Write SQL statement that adds an "Email" column to the "Customers" table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c890e9fe_0_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420" name="Google Shape;420;gd0c890e9fe_0_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Write SQL statement that adds an "Email" column to the "Customers" table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ALTER TABLE Customers</a:t>
            </a:r>
            <a:br>
              <a:rPr lang="en-US"/>
            </a:br>
            <a:r>
              <a:rPr b="0" i="0" lang="en-US"/>
              <a:t>ADD Email varchar(255);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427" name="Google Shape;427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What is the result of the following statement DROP TABLE Book;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entire Book table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data inside the Book table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Book column in the Library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Truncate</a:t>
            </a:r>
            <a:endParaRPr/>
          </a:p>
        </p:txBody>
      </p:sp>
      <p:sp>
        <p:nvSpPr>
          <p:cNvPr id="434" name="Google Shape;434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Delete the data in a table rather than deleting the table itself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i="0" lang="en-US"/>
              <a:t>TRUNCATE TABLE </a:t>
            </a:r>
            <a:r>
              <a:rPr b="0" i="0" lang="en-US"/>
              <a:t>table_name </a:t>
            </a:r>
            <a:r>
              <a:rPr i="0" lang="en-US"/>
              <a:t>IMMEDIATE</a:t>
            </a:r>
            <a:r>
              <a:rPr lang="en-US"/>
              <a:t>;</a:t>
            </a:r>
            <a:endParaRPr i="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41" name="Google Shape;441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What is the result of the following statement Truncate</a:t>
            </a:r>
            <a:r>
              <a:rPr b="0" i="0" lang="en-US"/>
              <a:t> TABLE Book IMMEDIATE;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entire Book table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data inside the Book table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lphaUcPeriod"/>
            </a:pPr>
            <a:r>
              <a:rPr lang="en-US"/>
              <a:t>Delete the Book column in the Library 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Hands-on Labs</a:t>
            </a:r>
            <a:endParaRPr/>
          </a:p>
        </p:txBody>
      </p:sp>
      <p:sp>
        <p:nvSpPr>
          <p:cNvPr id="447" name="Google Shape;447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Take 60 min to complete the hands-on Labs On Coursera: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CREATE, ALTER, TRUNCATE, DROP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Create and Load Tables using SQL Scripts</a:t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Summary: Group Discussion Activity</a:t>
            </a:r>
            <a:endParaRPr/>
          </a:p>
        </p:txBody>
      </p:sp>
      <p:sp>
        <p:nvSpPr>
          <p:cNvPr id="453" name="Google Shape;453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Download week 2 summary review questions from Schoology.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Discuss your answers in the main group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Entity relationship (ER) data model</a:t>
            </a:r>
            <a:endParaRPr/>
          </a:p>
        </p:txBody>
      </p:sp>
      <p:sp>
        <p:nvSpPr>
          <p:cNvPr id="244" name="Google Shape;244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/>
              <a:t>Suppose we design Npower Canada’s database. In this database, the participants will be an entity with attributes like id, name, age, etc. </a:t>
            </a:r>
            <a:endParaRPr/>
          </a:p>
        </p:txBody>
      </p:sp>
      <p:grpSp>
        <p:nvGrpSpPr>
          <p:cNvPr id="245" name="Google Shape;245;p3"/>
          <p:cNvGrpSpPr/>
          <p:nvPr/>
        </p:nvGrpSpPr>
        <p:grpSpPr>
          <a:xfrm>
            <a:off x="406475" y="4136531"/>
            <a:ext cx="4194477" cy="1764508"/>
            <a:chOff x="3791932" y="3819863"/>
            <a:chExt cx="4194477" cy="1764508"/>
          </a:xfrm>
        </p:grpSpPr>
        <p:sp>
          <p:nvSpPr>
            <p:cNvPr id="246" name="Google Shape;246;p3"/>
            <p:cNvSpPr/>
            <p:nvPr/>
          </p:nvSpPr>
          <p:spPr>
            <a:xfrm>
              <a:off x="5203371" y="4898571"/>
              <a:ext cx="1371600" cy="685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Participant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91932" y="4276119"/>
              <a:ext cx="1045029" cy="56605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ID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28556" y="3819863"/>
              <a:ext cx="1121229" cy="56605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Name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941380" y="4282545"/>
              <a:ext cx="1045029" cy="56605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AF6C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Age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50" name="Google Shape;250;p3"/>
            <p:cNvCxnSpPr>
              <a:stCxn id="246" idx="1"/>
              <a:endCxn id="247" idx="5"/>
            </p:cNvCxnSpPr>
            <p:nvPr/>
          </p:nvCxnSpPr>
          <p:spPr>
            <a:xfrm rot="10800000">
              <a:off x="4683771" y="4759371"/>
              <a:ext cx="519600" cy="48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1" name="Google Shape;251;p3"/>
            <p:cNvCxnSpPr>
              <a:stCxn id="246" idx="0"/>
              <a:endCxn id="248" idx="4"/>
            </p:cNvCxnSpPr>
            <p:nvPr/>
          </p:nvCxnSpPr>
          <p:spPr>
            <a:xfrm rot="10800000">
              <a:off x="5889171" y="4385871"/>
              <a:ext cx="0" cy="51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2" name="Google Shape;252;p3"/>
            <p:cNvCxnSpPr>
              <a:stCxn id="246" idx="3"/>
              <a:endCxn id="249" idx="3"/>
            </p:cNvCxnSpPr>
            <p:nvPr/>
          </p:nvCxnSpPr>
          <p:spPr>
            <a:xfrm flipH="1" rot="10800000">
              <a:off x="6574971" y="4765671"/>
              <a:ext cx="519300" cy="475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Table&#10;&#10;Description automatically generated" id="253" name="Google Shape;2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565" y="4301833"/>
            <a:ext cx="4111979" cy="20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0c890e9fe_0_22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Identify some commonly used data types</a:t>
            </a:r>
            <a:endParaRPr/>
          </a:p>
        </p:txBody>
      </p:sp>
      <p:sp>
        <p:nvSpPr>
          <p:cNvPr id="260" name="Google Shape;260;gd0c890e9fe_0_22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 more here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https://www.w3schools.com/sql/sql_datatypes.asp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66" name="Google Shape;266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FFFF"/>
                </a:solidFill>
              </a:rPr>
              <a:t>Relationships between tables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70" name="Google Shape;2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Employee is assigned to a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parking space, and each parking space is assigned to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employee</a:t>
            </a:r>
            <a:endParaRPr b="0" i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order contains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ordelline, and each ordelline is contained under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order</a:t>
            </a:r>
            <a:endParaRPr b="0" i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student can have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courses, and each course have </a:t>
            </a:r>
            <a:r>
              <a:rPr b="1" lang="en-US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students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3" name="Google Shape;273;p4"/>
          <p:cNvGrpSpPr/>
          <p:nvPr/>
        </p:nvGrpSpPr>
        <p:grpSpPr>
          <a:xfrm>
            <a:off x="5593085" y="969562"/>
            <a:ext cx="5629268" cy="4912081"/>
            <a:chOff x="4512129" y="2166938"/>
            <a:chExt cx="3069771" cy="2678672"/>
          </a:xfrm>
        </p:grpSpPr>
        <p:pic>
          <p:nvPicPr>
            <p:cNvPr descr="Singular Architecture Principle Details Diagram - Dragon1" id="274" name="Google Shape;27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10100" y="2166938"/>
              <a:ext cx="2971800" cy="252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4"/>
            <p:cNvSpPr txBox="1"/>
            <p:nvPr/>
          </p:nvSpPr>
          <p:spPr>
            <a:xfrm>
              <a:off x="4512129" y="4630166"/>
              <a:ext cx="21608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dragon1.com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82" name="Google Shape;282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FFFF"/>
                </a:solidFill>
              </a:rPr>
              <a:t>Exercise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86" name="Google Shape;2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the relationships!</a:t>
            </a:r>
            <a:endParaRPr b="0" i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ow to Draw an Effective ER diagram" id="289" name="Google Shape;289;p5"/>
          <p:cNvPicPr preferRelativeResize="0"/>
          <p:nvPr/>
        </p:nvPicPr>
        <p:blipFill rotWithShape="1">
          <a:blip r:embed="rId5">
            <a:alphaModFix/>
          </a:blip>
          <a:srcRect b="7928" l="14677" r="1962" t="13788"/>
          <a:stretch/>
        </p:blipFill>
        <p:spPr>
          <a:xfrm>
            <a:off x="5593085" y="1443170"/>
            <a:ext cx="5629268" cy="39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"/>
          <p:cNvSpPr txBox="1"/>
          <p:nvPr/>
        </p:nvSpPr>
        <p:spPr>
          <a:xfrm>
            <a:off x="5593085" y="5466730"/>
            <a:ext cx="2079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slideshare.net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"/>
          <p:cNvSpPr/>
          <p:nvPr/>
        </p:nvSpPr>
        <p:spPr>
          <a:xfrm>
            <a:off x="4639056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"/>
          <p:cNvSpPr txBox="1"/>
          <p:nvPr>
            <p:ph type="title"/>
          </p:nvPr>
        </p:nvSpPr>
        <p:spPr>
          <a:xfrm>
            <a:off x="680321" y="753228"/>
            <a:ext cx="4136123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FFFF"/>
                </a:solidFill>
              </a:rPr>
              <a:t>Exercise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1"/>
            <a:ext cx="4956048" cy="19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"/>
          <p:cNvSpPr txBox="1"/>
          <p:nvPr>
            <p:ph idx="1" type="body"/>
          </p:nvPr>
        </p:nvSpPr>
        <p:spPr>
          <a:xfrm>
            <a:off x="680321" y="2336873"/>
            <a:ext cx="36562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the relationships!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b="0" i="0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 sz="1400">
              <a:solidFill>
                <a:srgbClr val="FFFFFF"/>
              </a:solidFill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atabase design issue regarding identifying relationships and many to many  relationships - Stack Overflow" id="304" name="Google Shape;3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7248" y="1648668"/>
            <a:ext cx="5987981" cy="363090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"/>
          <p:cNvSpPr txBox="1"/>
          <p:nvPr/>
        </p:nvSpPr>
        <p:spPr>
          <a:xfrm>
            <a:off x="5693229" y="5279571"/>
            <a:ext cx="26021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stackoverflow.com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Activity: Entity relationship Model</a:t>
            </a:r>
            <a:endParaRPr/>
          </a:p>
        </p:txBody>
      </p: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US"/>
              <a:t>Take 30 minutes, download the “Entity relationship model activity from Schoology.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Review the database scenarios, build the ER models and convert it into tables.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What are the relationships between the tables?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319" name="Google Shape;319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 Uniquely identify a record in the 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the </a:t>
            </a:r>
            <a:r>
              <a:rPr lang="en-US"/>
              <a:t>retail store example</a:t>
            </a:r>
            <a:r>
              <a:rPr lang="en-US"/>
              <a:t> what should be the primary key for each table?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