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57" r:id="rId4"/>
    <p:sldId id="274" r:id="rId5"/>
    <p:sldId id="275" r:id="rId6"/>
    <p:sldId id="270" r:id="rId7"/>
    <p:sldId id="271" r:id="rId8"/>
    <p:sldId id="273" r:id="rId9"/>
    <p:sldId id="276" r:id="rId10"/>
    <p:sldId id="267" r:id="rId11"/>
    <p:sldId id="268" r:id="rId12"/>
    <p:sldId id="269" r:id="rId13"/>
    <p:sldId id="258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5464" autoAdjust="0"/>
  </p:normalViewPr>
  <p:slideViewPr>
    <p:cSldViewPr>
      <p:cViewPr varScale="1">
        <p:scale>
          <a:sx n="63" d="100"/>
          <a:sy n="63" d="100"/>
        </p:scale>
        <p:origin x="243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Communicate clear data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Share unbiased representation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Support recommendations to stakeholders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0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less is more effective, is more attractive, and more impactive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7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Clarity </a:t>
            </a:r>
            <a:r>
              <a:rPr lang="en-US" dirty="0">
                <a:sym typeface="Wingdings" panose="05000000000000000000" pitchFamily="2" charset="2"/>
              </a:rPr>
              <a:t> Things that are more decision-oriented will learn toward clarity; separate the noise from the message </a:t>
            </a:r>
          </a:p>
          <a:p>
            <a:r>
              <a:rPr lang="en-US" dirty="0">
                <a:sym typeface="Wingdings" panose="05000000000000000000" pitchFamily="2" charset="2"/>
              </a:rPr>
              <a:t>Engagement  delight your audience </a:t>
            </a:r>
          </a:p>
          <a:p>
            <a:r>
              <a:rPr lang="en-US" dirty="0">
                <a:sym typeface="Wingdings" panose="05000000000000000000" pitchFamily="2" charset="2"/>
              </a:rPr>
              <a:t>In what situations would engagement trump clarity? Ex. Want to get 1,000,000 followers = engagement is key; air traffic control center = clarity is key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**came out of University of Alberta in 2008*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Backend: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FigureCanvas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defines and encompasses the area on which the figure is drawn 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Renderer  knows how to draw on the figure canvas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Event  user input (like key strokes, etc.) </a:t>
            </a:r>
          </a:p>
          <a:p>
            <a:pPr mar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Artist: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Artist knows how to use the Renderer and draw on the canvas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Primitive  line, rectangle, circle, text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Composite  figure or axes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Each composite artist may contain other composite artists as well as primitive ones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Syntactically heavy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Scripting: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Matplotlib.pyplot</a:t>
            </a:r>
            <a:r>
              <a:rPr lang="en-US" dirty="0">
                <a:sym typeface="Wingdings" panose="05000000000000000000" pitchFamily="2" charset="2"/>
              </a:rPr>
              <a:t> interface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Automates the processes of defining a canvas and defining a figure artist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your Scrum groups, discuss each: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does </a:t>
            </a:r>
            <a:r>
              <a:rPr lang="en-US" dirty="0" err="1">
                <a:sym typeface="Wingdings" panose="05000000000000000000" pitchFamily="2" charset="2"/>
              </a:rPr>
              <a:t>agg</a:t>
            </a:r>
            <a:r>
              <a:rPr lang="en-US" dirty="0">
                <a:sym typeface="Wingdings" panose="05000000000000000000" pitchFamily="2" charset="2"/>
              </a:rPr>
              <a:t> stand for?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Does the axes artist need to be manually added or is it automatically added to the figure axes container?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does 111 refer to/create?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is the title of the Histogram created here?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>
                <a:sym typeface="Wingdings" panose="05000000000000000000" pitchFamily="2" charset="2"/>
              </a:rPr>
              <a:t> has a built-in implementation of Matplotlib 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>
                <a:sym typeface="Wingdings" panose="05000000000000000000" pitchFamily="2" charset="2"/>
              </a:rPr>
              <a:t> open-source, web app that allows one to create and share documents that contain live code visualizations and explanatory text </a:t>
            </a:r>
          </a:p>
          <a:p>
            <a:r>
              <a:rPr lang="en-US" dirty="0">
                <a:sym typeface="Wingdings" panose="05000000000000000000" pitchFamily="2" charset="2"/>
              </a:rPr>
              <a:t>Plot function  can be used to create all visualization tools such as histograms, charts, box plots etc. </a:t>
            </a:r>
          </a:p>
          <a:p>
            <a:r>
              <a:rPr lang="en-US" dirty="0">
                <a:sym typeface="Wingdings" panose="05000000000000000000" pitchFamily="2" charset="2"/>
              </a:rPr>
              <a:t>Magic function  % Matplotlib; limitation is that you cannot modify a figure once it is rendered </a:t>
            </a:r>
          </a:p>
          <a:p>
            <a:r>
              <a:rPr lang="en-US" dirty="0">
                <a:sym typeface="Wingdings" panose="05000000000000000000" pitchFamily="2" charset="2"/>
              </a:rPr>
              <a:t>Notebook backend  if a </a:t>
            </a:r>
            <a:r>
              <a:rPr lang="en-US" dirty="0" err="1">
                <a:sym typeface="Wingdings" panose="05000000000000000000" pitchFamily="2" charset="2"/>
              </a:rPr>
              <a:t>plt</a:t>
            </a:r>
            <a:r>
              <a:rPr lang="en-US" dirty="0">
                <a:sym typeface="Wingdings" panose="05000000000000000000" pitchFamily="2" charset="2"/>
              </a:rPr>
              <a:t> function is called, it checks to see if active figures exist and applies them. If no active ones exist, it renders a new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of plot that displays info as a series of data points. These points are called “markers” and are connected by straight lines.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khorseanalytics.com/blog/towards-better-visualizations-part-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with Python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Course Eight Week One 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Break it Down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67E15-128C-4EE1-9DB4-6BB4587E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2506980"/>
            <a:ext cx="9144000" cy="3063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Basic Plotting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466920E-5F4E-4E94-9E4F-200860CA3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/>
          <a:lstStyle/>
          <a:p>
            <a:r>
              <a:rPr lang="en-US" sz="1600" dirty="0"/>
              <a:t>*What is a limitation of the Magic function that the Notebook backend can be used to overcome?*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/>
          <a:p>
            <a:r>
              <a:rPr lang="en-US" sz="2000" dirty="0" err="1"/>
              <a:t>Jupyter</a:t>
            </a:r>
            <a:r>
              <a:rPr lang="en-US" sz="2000" dirty="0"/>
              <a:t> Notebook </a:t>
            </a:r>
          </a:p>
          <a:p>
            <a:r>
              <a:rPr lang="en-US" sz="2000" dirty="0"/>
              <a:t>Pandas  built in </a:t>
            </a:r>
          </a:p>
          <a:p>
            <a:r>
              <a:rPr lang="en-US" sz="2000" dirty="0"/>
              <a:t>Plot function </a:t>
            </a:r>
          </a:p>
          <a:p>
            <a:r>
              <a:rPr lang="en-US" sz="2000" dirty="0"/>
              <a:t>Magic Function</a:t>
            </a:r>
          </a:p>
          <a:p>
            <a:r>
              <a:rPr lang="en-US" sz="2000" dirty="0"/>
              <a:t>Notebook Backend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Info on the Dataset </a:t>
            </a:r>
            <a:r>
              <a:rPr lang="en-US"/>
              <a:t> Immigration to Canada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BB29CD-D62E-4197-8991-BFF96419C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838" y="2693327"/>
            <a:ext cx="5669280" cy="2423616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Data pertaining to 45 countries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Will create plots for the data for exploratory analysis and presentation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Pandas and </a:t>
            </a:r>
            <a:r>
              <a:rPr lang="en-US" dirty="0" err="1"/>
              <a:t>xlrd</a:t>
            </a:r>
            <a:r>
              <a:rPr lang="en-US" dirty="0"/>
              <a:t> </a:t>
            </a:r>
            <a:r>
              <a:rPr lang="en-US"/>
              <a:t> import libraries </a:t>
            </a:r>
          </a:p>
          <a:p>
            <a:pPr marL="285750" indent="-285750">
              <a:buFontTx/>
              <a:buChar char="-"/>
            </a:pPr>
            <a:r>
              <a:rPr lang="en-US"/>
              <a:t>Import data and check you’ve imported the right rows/columns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 Plot?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the next 1.5 hours to do the lab, quiz, and final reading. </a:t>
            </a:r>
          </a:p>
        </p:txBody>
      </p:sp>
    </p:spTree>
    <p:extLst>
      <p:ext uri="{BB962C8B-B14F-4D97-AF65-F5344CB8AC3E}">
        <p14:creationId xmlns:p14="http://schemas.microsoft.com/office/powerpoint/2010/main" val="284912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1822-8F97-4024-B758-5C98428D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9F7B-B3F9-4B80-8D8A-B1FE34F34A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Make visualizations effective, attractive, and impactive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Explain Darkhorse Analytics and apply the approach to your own visualizations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BFA2-7105-48F9-996D-69E1DA8DC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Matplotlibs</a:t>
            </a:r>
            <a:r>
              <a:rPr lang="en-US" dirty="0"/>
              <a:t> to create plots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Identify the three layers of </a:t>
            </a:r>
            <a:r>
              <a:rPr lang="en-US" dirty="0" err="1"/>
              <a:t>Matplotlibs</a:t>
            </a:r>
            <a:r>
              <a:rPr lang="en-US" dirty="0"/>
              <a:t>, and understand the functions of each layer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2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Data Visualization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picture is worth 1000 words! </a:t>
            </a:r>
          </a:p>
          <a:p>
            <a:r>
              <a:rPr lang="en-US" dirty="0"/>
              <a:t>Creating and transforming visuals that are effective, attractive, and impactful </a:t>
            </a:r>
          </a:p>
          <a:p>
            <a:r>
              <a:rPr lang="en-US" dirty="0"/>
              <a:t>Graphical form </a:t>
            </a:r>
            <a:r>
              <a:rPr lang="en-US" dirty="0">
                <a:sym typeface="Wingdings" panose="05000000000000000000" pitchFamily="2" charset="2"/>
              </a:rPr>
              <a:t> easy to understand</a:t>
            </a:r>
          </a:p>
          <a:p>
            <a:r>
              <a:rPr lang="en-US" dirty="0">
                <a:sym typeface="Wingdings" panose="05000000000000000000" pitchFamily="2" charset="2"/>
              </a:rPr>
              <a:t>Good for when you need to get acquainted with the data </a:t>
            </a:r>
            <a:endParaRPr lang="en-US" dirty="0"/>
          </a:p>
          <a:p>
            <a:r>
              <a:rPr lang="en-US" dirty="0"/>
              <a:t>Don’t distract from the data – find a balance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F3E8-7A37-4582-8F1E-BB3ED791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Visuals?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BB6C-FFCA-4B9E-9ED0-9D31AD772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Convey a clear description of the data to disclose findings to audience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E9A1-1384-4EF4-B586-B31876BE4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Darkhorse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EF35-8B1D-4428-8440-094B957C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“Less is more…”</a:t>
            </a:r>
          </a:p>
        </p:txBody>
      </p:sp>
    </p:spTree>
    <p:extLst>
      <p:ext uri="{BB962C8B-B14F-4D97-AF65-F5344CB8AC3E}">
        <p14:creationId xmlns:p14="http://schemas.microsoft.com/office/powerpoint/2010/main" val="86776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C1BB-B848-438E-93F5-F6961898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Darkhorse Analytics Approach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A5CA-AF8E-4007-B202-54AD7DB4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Crystal</a:t>
            </a:r>
          </a:p>
          <a:p>
            <a:r>
              <a:rPr lang="en-US" dirty="0"/>
              <a:t>Clarity</a:t>
            </a:r>
          </a:p>
          <a:p>
            <a:r>
              <a:rPr lang="en-US" dirty="0"/>
              <a:t>Engagement</a:t>
            </a:r>
          </a:p>
          <a:p>
            <a:r>
              <a:rPr lang="en-US" dirty="0"/>
              <a:t>Captivating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B6DFAA-647F-4709-9A43-B5AFAADC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91" y="1929570"/>
            <a:ext cx="5238751" cy="14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178467-8CD7-4DF9-87D8-13FA85E74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29" y="4038600"/>
            <a:ext cx="3114676" cy="21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48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2326-272F-4DB5-B3CD-E99BA598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the Right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5EB1-02AD-4381-A433-22B6FFAD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your target audience? </a:t>
            </a:r>
          </a:p>
          <a:p>
            <a:r>
              <a:rPr lang="en-US" dirty="0"/>
              <a:t>What is the main message you’re trying to convey? </a:t>
            </a:r>
          </a:p>
          <a:p>
            <a:r>
              <a:rPr lang="en-US" dirty="0"/>
              <a:t>What do you want your audience to do about it? </a:t>
            </a:r>
          </a:p>
          <a:p>
            <a:r>
              <a:rPr lang="en-US" dirty="0"/>
              <a:t>*Be as specific as possible when exploring these questions.*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2133-02AF-41C8-995B-D67C58A5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C413-5F22-4B2D-BC49-6AC17869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John Hunter , neurobiologist </a:t>
            </a:r>
          </a:p>
          <a:p>
            <a:r>
              <a:rPr lang="en-US" dirty="0"/>
              <a:t>Most popular data visualization library in Python </a:t>
            </a:r>
          </a:p>
          <a:p>
            <a:r>
              <a:rPr lang="en-US" dirty="0"/>
              <a:t>Three main layers: backend, artist, scripting layer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37C5E81-BA3D-40AE-9D2C-B6DE4A1A9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273230"/>
              </p:ext>
            </p:extLst>
          </p:nvPr>
        </p:nvGraphicFramePr>
        <p:xfrm>
          <a:off x="3900487" y="3657600"/>
          <a:ext cx="4387850" cy="272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54720" imgH="3384720" progId="Paint.Picture">
                  <p:embed/>
                </p:oleObj>
              </mc:Choice>
              <mc:Fallback>
                <p:oleObj name="Bitmap Image" r:id="rId3" imgW="5454720" imgH="3384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0487" y="3657600"/>
                        <a:ext cx="4387850" cy="272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79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EB39-4E4B-4556-AEEC-9E528D38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Matplotlib’s Layers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BF046-F7AA-46DF-91F2-C704533A7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B686A-1E9F-41C0-BAA7-ACDFB51E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3124199" cy="3352801"/>
          </a:xfrm>
        </p:spPr>
        <p:txBody>
          <a:bodyPr/>
          <a:lstStyle/>
          <a:p>
            <a:r>
              <a:rPr lang="en-US" dirty="0"/>
              <a:t>3 built-in abstract interface classes: </a:t>
            </a:r>
            <a:r>
              <a:rPr lang="en-US" dirty="0" err="1"/>
              <a:t>FigureCanvas</a:t>
            </a:r>
            <a:r>
              <a:rPr lang="en-US" dirty="0"/>
              <a:t>, Renderer, Event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460A1-879B-4B98-A0C1-849040A7F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51412" y="1905000"/>
            <a:ext cx="3276600" cy="762000"/>
          </a:xfrm>
        </p:spPr>
        <p:txBody>
          <a:bodyPr/>
          <a:lstStyle/>
          <a:p>
            <a:r>
              <a:rPr lang="en-US" dirty="0"/>
              <a:t>Artist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2BA5B-8DE0-4171-AB13-A38B5DFEF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51412" y="2819398"/>
            <a:ext cx="3276600" cy="3352801"/>
          </a:xfrm>
        </p:spPr>
        <p:txBody>
          <a:bodyPr/>
          <a:lstStyle/>
          <a:p>
            <a:r>
              <a:rPr lang="en-US" dirty="0"/>
              <a:t>One main object: the artist </a:t>
            </a:r>
          </a:p>
          <a:p>
            <a:r>
              <a:rPr lang="en-US" dirty="0"/>
              <a:t>Two types of artist objects: primitive and composite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2215523-D8E2-434C-A297-67816EB627FE}"/>
              </a:ext>
            </a:extLst>
          </p:cNvPr>
          <p:cNvSpPr txBox="1">
            <a:spLocks/>
          </p:cNvSpPr>
          <p:nvPr/>
        </p:nvSpPr>
        <p:spPr>
          <a:xfrm>
            <a:off x="8769031" y="1889760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Scripting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4454C-87E0-4676-A6F6-436B48C62F75}"/>
              </a:ext>
            </a:extLst>
          </p:cNvPr>
          <p:cNvSpPr txBox="1"/>
          <p:nvPr/>
        </p:nvSpPr>
        <p:spPr>
          <a:xfrm>
            <a:off x="8609012" y="2819398"/>
            <a:ext cx="29718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Meant for individuals who are not professional programmers 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Automates processes </a:t>
            </a:r>
          </a:p>
        </p:txBody>
      </p:sp>
    </p:spTree>
    <p:extLst>
      <p:ext uri="{BB962C8B-B14F-4D97-AF65-F5344CB8AC3E}">
        <p14:creationId xmlns:p14="http://schemas.microsoft.com/office/powerpoint/2010/main" val="302041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2665</TotalTime>
  <Words>717</Words>
  <Application>Microsoft Office PowerPoint</Application>
  <PresentationFormat>Custom</PresentationFormat>
  <Paragraphs>102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Corbel</vt:lpstr>
      <vt:lpstr>Wingdings</vt:lpstr>
      <vt:lpstr>Chalkboard 16x9</vt:lpstr>
      <vt:lpstr>Paintbrush Picture</vt:lpstr>
      <vt:lpstr>Data Visualization with Python </vt:lpstr>
      <vt:lpstr>Objectives</vt:lpstr>
      <vt:lpstr>Intro to Data Visualization</vt:lpstr>
      <vt:lpstr>Why Build Visuals?</vt:lpstr>
      <vt:lpstr>Darkhorse Analytics </vt:lpstr>
      <vt:lpstr>Darkhorse Analytics Approach </vt:lpstr>
      <vt:lpstr>Ask the Right Questions</vt:lpstr>
      <vt:lpstr>Matplotlib</vt:lpstr>
      <vt:lpstr>Matplotlib’s Layers </vt:lpstr>
      <vt:lpstr>Break it Down </vt:lpstr>
      <vt:lpstr>Basic Plotting </vt:lpstr>
      <vt:lpstr>Info on the Dataset  Immigration to Canada</vt:lpstr>
      <vt:lpstr>What is a Line Plot?</vt:lpstr>
      <vt:lpstr>Take the next 1.5 hours to do the lab, quiz, and final reading.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Python</dc:title>
  <dc:creator>Katherine Bastowros</dc:creator>
  <cp:lastModifiedBy>Katherine Bastowros</cp:lastModifiedBy>
  <cp:revision>9</cp:revision>
  <dcterms:created xsi:type="dcterms:W3CDTF">2021-02-19T19:50:35Z</dcterms:created>
  <dcterms:modified xsi:type="dcterms:W3CDTF">2021-02-21T16:16:12Z</dcterms:modified>
</cp:coreProperties>
</file>