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Sorts Mill Goudy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hoAep0URDYCMvGSy2aG+eQdQR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tsMillGoudy-italic.fntdata"/><Relationship Id="rId14" Type="http://schemas.openxmlformats.org/officeDocument/2006/relationships/font" Target="fonts/SortsMillGoudy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one Scrum group discuss each of the above concepts using the notes they made while reading the article.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🡪 general-purpose programming language; easy to learn because it’s close to English. Most popularly used language for Data Science.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🡪 collection of comma-separated items between square brackets. Can use lists to store, access, and manipulate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🡪 reusable code 🡪 put in a function and call on it whenever you need to run a particular task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Methods 🡪 built in function that can be called for specific types of elements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There are many libraries, AKA modules, and each has a specific purpose. A library is essentially a bank of resuseable code. It is a set of features and/or custom data types. Modules are meant to be importaed and used by your programs. . Once code has been written, it can be packaged with rules. Once the pieces of code are in standard form and directly layout, we call it a package. Modules that provide related functionality can be grouped together in a package.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pps if they can recall an library from each group of libraries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SCL 🡪 Pandas, NumPy, SciPy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DV 🡪 Matplotlib, Seaborn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 🡪 Scikit-learn, Statsmodels </a:t>
            </a:r>
            <a:endParaRPr/>
          </a:p>
        </p:txBody>
      </p:sp>
      <p:sp>
        <p:nvSpPr>
          <p:cNvPr id="195" name="Google Shape;19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6" name="Google Shape;7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0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orts Mill Goudy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“</a:t>
            </a: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Sorts Mill Goud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4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4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9" name="Google Shape;109;p24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0" name="Google Shape;110;p24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1" name="Google Shape;111;p24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6" name="Google Shape;1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7" name="Google Shape;11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1" name="Google Shape;121;p25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4" name="Google Shape;124;p25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6" name="Google Shape;126;p25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7" name="Google Shape;127;p25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 rot="5400000">
            <a:off x="4233302" y="-1243056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Sorts Mill Goudy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Sorts Mill Goudy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Sorts Mill Goudy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  <a:defRPr b="0" i="0" sz="4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835" lvl="0" marL="457200" marR="0" rtl="0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b="0" i="0" sz="23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321944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b="0" i="0" sz="21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0861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b="0" i="0" sz="18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F2F2F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owardsdatascience.com/introduction-to-python-for-data-science-6d1dba7c305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quizlet.com/413581351/data-analysis-with-python-wk1-flash-car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dcqPhpY7tWk" TargetMode="External"/><Relationship Id="rId4" Type="http://schemas.openxmlformats.org/officeDocument/2006/relationships/hyperlink" Target="https://www.youtube.com/watch?v=xECXZ3tyON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nzKy9GY12yo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up, coffee, food, beverage&#10;&#10;Description automatically generated" id="148" name="Google Shape;148;p1"/>
          <p:cNvPicPr preferRelativeResize="0"/>
          <p:nvPr/>
        </p:nvPicPr>
        <p:blipFill rotWithShape="1">
          <a:blip r:embed="rId4">
            <a:alphaModFix amt="35000"/>
          </a:blip>
          <a:srcRect b="0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>
            <a:off x="1370693" y="1087120"/>
            <a:ext cx="9440034" cy="26483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rts Mill Goudy"/>
              <a:buNone/>
            </a:pPr>
            <a:r>
              <a:rPr lang="en-US" sz="7200"/>
              <a:t>IBM Course Seven</a:t>
            </a:r>
            <a:endParaRPr sz="7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Sorts Mill Goudy"/>
              <a:buNone/>
            </a:pPr>
            <a:r>
              <a:rPr lang="en-US" sz="5277"/>
              <a:t>Data Analysis Using Python</a:t>
            </a:r>
            <a:endParaRPr sz="5277"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370693" y="3910649"/>
            <a:ext cx="9440034" cy="13979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/>
              <a:t>Week 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Objectives</a:t>
            </a:r>
            <a:endParaRPr/>
          </a:p>
        </p:txBody>
      </p:sp>
      <p:grpSp>
        <p:nvGrpSpPr>
          <p:cNvPr id="156" name="Google Shape;156;p2"/>
          <p:cNvGrpSpPr/>
          <p:nvPr/>
        </p:nvGrpSpPr>
        <p:grpSpPr>
          <a:xfrm>
            <a:off x="915208" y="2076450"/>
            <a:ext cx="10352057" cy="3714750"/>
            <a:chOff x="808" y="0"/>
            <a:chExt cx="10352057" cy="3714750"/>
          </a:xfrm>
        </p:grpSpPr>
        <p:sp>
          <p:nvSpPr>
            <p:cNvPr id="157" name="Google Shape;157;p2"/>
            <p:cNvSpPr/>
            <p:nvPr/>
          </p:nvSpPr>
          <p:spPr>
            <a:xfrm>
              <a:off x="808" y="0"/>
              <a:ext cx="3275967" cy="3714750"/>
            </a:xfrm>
            <a:prstGeom prst="rect">
              <a:avLst/>
            </a:prstGeom>
            <a:solidFill>
              <a:srgbClr val="B54A2A"/>
            </a:solidFill>
            <a:ln cap="rnd" cmpd="sng" w="15875">
              <a:solidFill>
                <a:srgbClr val="B54A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808" y="1485900"/>
              <a:ext cx="3275967" cy="2228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3575" spcFirstLastPara="1" rIns="32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Sorts Mill Goudy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0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80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3575" spcFirstLastPara="1" rIns="32357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Sorts Mill Goudy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01</a:t>
              </a:r>
              <a:endParaRPr b="0" i="0" sz="6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538853" y="0"/>
              <a:ext cx="3275967" cy="3714750"/>
            </a:xfrm>
            <a:prstGeom prst="rect">
              <a:avLst/>
            </a:prstGeom>
            <a:solidFill>
              <a:srgbClr val="995509"/>
            </a:solidFill>
            <a:ln cap="rnd" cmpd="sng" w="15875">
              <a:solidFill>
                <a:srgbClr val="9955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3538853" y="1485900"/>
              <a:ext cx="3275967" cy="2228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3575" spcFirstLastPara="1" rIns="32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Sorts Mill Goudy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538853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3538853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3575" spcFirstLastPara="1" rIns="32357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Sorts Mill Goudy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02</a:t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076898" y="0"/>
              <a:ext cx="3275967" cy="3714750"/>
            </a:xfrm>
            <a:prstGeom prst="rect">
              <a:avLst/>
            </a:prstGeom>
            <a:solidFill>
              <a:srgbClr val="C17226"/>
            </a:solidFill>
            <a:ln cap="rnd" cmpd="sng" w="15875">
              <a:solidFill>
                <a:srgbClr val="C172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7076898" y="1485900"/>
              <a:ext cx="3275967" cy="2228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0200" lIns="323575" spcFirstLastPara="1" rIns="3235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Sorts Mill Goudy"/>
                <a:buNone/>
              </a:pPr>
              <a:r>
                <a:t/>
              </a:r>
              <a:endParaRPr b="0" i="0" sz="26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07689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7076898" y="0"/>
              <a:ext cx="3275967" cy="14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5100" lIns="323575" spcFirstLastPara="1" rIns="323575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600"/>
                <a:buFont typeface="Sorts Mill Goudy"/>
                <a:buNone/>
              </a:pPr>
              <a:r>
                <a:rPr b="0" i="0" lang="en-US" sz="6600" u="none" cap="none" strike="noStrike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03</a:t>
              </a:r>
              <a:endParaRPr/>
            </a:p>
          </p:txBody>
        </p:sp>
      </p:grpSp>
      <p:sp>
        <p:nvSpPr>
          <p:cNvPr id="169" name="Google Shape;169;p2"/>
          <p:cNvSpPr txBox="1"/>
          <p:nvPr/>
        </p:nvSpPr>
        <p:spPr>
          <a:xfrm>
            <a:off x="1130750" y="3399125"/>
            <a:ext cx="26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Describe Python data acquisition and analysis techniques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4626425" y="3399125"/>
            <a:ext cx="26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Analyze Python data using a dataset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8207825" y="3518175"/>
            <a:ext cx="269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Identify three Python libraries and </a:t>
            </a: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describe</a:t>
            </a: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 their uses. 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ts Mill Goudy"/>
                <a:ea typeface="Sorts Mill Goudy"/>
                <a:cs typeface="Sorts Mill Goudy"/>
                <a:sym typeface="Sorts Mill Goudy"/>
              </a:rPr>
              <a:t>Read data using Python’s Pandas package. </a:t>
            </a:r>
            <a:endParaRPr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Read and Watch</a:t>
            </a:r>
            <a:r>
              <a:rPr lang="en-US"/>
              <a:t>!</a:t>
            </a:r>
            <a:endParaRPr/>
          </a:p>
        </p:txBody>
      </p:sp>
      <p:sp>
        <p:nvSpPr>
          <p:cNvPr id="178" name="Google Shape;178;p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Read the article and make notes/add to your existing notes. Compare your notes with your peers.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Watch the short video and answer the following questions: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Summarize data science in two sentences. Use layman's terms.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Why is exploratory data analysis the most important step?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Explain the connection between visualization and communication.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Brainstorm another authentic scenario where the use of data science would result in enhanced business practice.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Sorts Mill Goudy"/>
              <a:buNone/>
            </a:pPr>
            <a:r>
              <a:rPr lang="en-US"/>
              <a:t>How much do you remember?</a:t>
            </a:r>
            <a:endParaRPr/>
          </a:p>
        </p:txBody>
      </p:sp>
      <p:sp>
        <p:nvSpPr>
          <p:cNvPr id="184" name="Google Shape;184;p4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Test</a:t>
            </a:r>
            <a:r>
              <a:rPr lang="en-US"/>
              <a:t> your knowledge of definitions!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Article Summary</a:t>
            </a:r>
            <a:endParaRPr/>
          </a:p>
        </p:txBody>
      </p:sp>
      <p:sp>
        <p:nvSpPr>
          <p:cNvPr id="191" name="Google Shape;191;p5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Python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Lists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Functions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Methods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What is a Python Library? </a:t>
            </a:r>
            <a:endParaRPr/>
          </a:p>
        </p:txBody>
      </p:sp>
      <p:sp>
        <p:nvSpPr>
          <p:cNvPr id="198" name="Google Shape;198;p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A Python Library is a collection of functions and methods that can be called upon without needing to write code.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Each library houses built-in modules that provide different functionalities; all functionalities can be directly used.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Python Data Analysis Libraries have Three Groups: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Scientific Computing Libraries 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Data Visualization</a:t>
            </a:r>
            <a:endParaRPr/>
          </a:p>
          <a:p>
            <a:pPr indent="-270000" lvl="1" marL="720000" rtl="0" algn="l">
              <a:spcBef>
                <a:spcPts val="1020"/>
              </a:spcBef>
              <a:spcAft>
                <a:spcPts val="0"/>
              </a:spcAft>
              <a:buSzPts val="1470"/>
              <a:buChar char="🞚"/>
            </a:pPr>
            <a:r>
              <a:rPr lang="en-US"/>
              <a:t>Algorithmic Libraries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Scientific Computing Libraries </a:t>
            </a: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 u="sng">
                <a:solidFill>
                  <a:schemeClr val="hlink"/>
                </a:solidFill>
                <a:hlinkClick r:id="rId3"/>
              </a:rPr>
              <a:t>Pandas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 u="sng">
                <a:solidFill>
                  <a:schemeClr val="hlink"/>
                </a:solidFill>
                <a:hlinkClick r:id="rId4"/>
              </a:rPr>
              <a:t>NumPy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SciPy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 u="sng">
                <a:solidFill>
                  <a:schemeClr val="hlink"/>
                </a:solidFill>
                <a:hlinkClick r:id="rId3"/>
              </a:rPr>
              <a:t>Matplotlib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Seaborn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Sorts Mill Goudy"/>
              <a:buNone/>
            </a:pPr>
            <a:r>
              <a:rPr lang="en-US"/>
              <a:t>Algorithmic Libraries 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Scikit-learn </a:t>
            </a:r>
            <a:endParaRPr/>
          </a:p>
          <a:p>
            <a:pPr indent="-306000" lvl="0" marL="342900" rtl="0" algn="l">
              <a:lnSpc>
                <a:spcPct val="110000"/>
              </a:lnSpc>
              <a:spcBef>
                <a:spcPts val="1060"/>
              </a:spcBef>
              <a:spcAft>
                <a:spcPts val="0"/>
              </a:spcAft>
              <a:buSzPts val="1610"/>
              <a:buChar char="◈"/>
            </a:pPr>
            <a:r>
              <a:rPr lang="en-US"/>
              <a:t>Statsmodels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2021-01-25T17:37:01Z</dcterms:created>
  <dc:creator>Katherine Bastowros</dc:creator>
</cp:coreProperties>
</file>