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Sorts Mill Goudy"/>
      <p:regular r:id="rId16"/>
      <p: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hRDmravtgmW0WcEIcLG86SqurA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SortsMillGoudy-italic.fntdata"/><Relationship Id="rId16" Type="http://schemas.openxmlformats.org/officeDocument/2006/relationships/font" Target="fonts/SortsMillGoudy-regular.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Step One 🡪 order the data from smallest to largest </a:t>
            </a:r>
            <a:endParaRPr/>
          </a:p>
          <a:p>
            <a:pPr indent="0" lvl="0" marL="0" rtl="0" algn="l">
              <a:spcBef>
                <a:spcPts val="0"/>
              </a:spcBef>
              <a:spcAft>
                <a:spcPts val="0"/>
              </a:spcAft>
              <a:buNone/>
            </a:pPr>
            <a:r>
              <a:rPr lang="en-US"/>
              <a:t>Step Two 🡪 find the median </a:t>
            </a:r>
            <a:endParaRPr/>
          </a:p>
          <a:p>
            <a:pPr indent="0" lvl="0" marL="0" rtl="0" algn="l">
              <a:spcBef>
                <a:spcPts val="0"/>
              </a:spcBef>
              <a:spcAft>
                <a:spcPts val="0"/>
              </a:spcAft>
              <a:buNone/>
            </a:pPr>
            <a:r>
              <a:rPr lang="en-US"/>
              <a:t>Step Three 🡪 find the quartiles </a:t>
            </a:r>
            <a:endParaRPr/>
          </a:p>
          <a:p>
            <a:pPr indent="0" lvl="0" marL="0" rtl="0" algn="l">
              <a:spcBef>
                <a:spcPts val="0"/>
              </a:spcBef>
              <a:spcAft>
                <a:spcPts val="0"/>
              </a:spcAft>
              <a:buNone/>
            </a:pPr>
            <a:r>
              <a:rPr lang="en-US"/>
              <a:t>Step Four 🡪 complete the five-number summary by finding the min and max </a:t>
            </a:r>
            <a:endParaRPr/>
          </a:p>
        </p:txBody>
      </p:sp>
      <p:sp>
        <p:nvSpPr>
          <p:cNvPr id="190" name="Google Shape;19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Answer: negative linear relationship </a:t>
            </a:r>
            <a:endParaRPr/>
          </a:p>
        </p:txBody>
      </p:sp>
      <p:sp>
        <p:nvSpPr>
          <p:cNvPr id="197" name="Google Shape;19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Pivot Table 🡪 </a:t>
            </a:r>
            <a:r>
              <a:rPr b="0" lang="en-US"/>
              <a:t>one variable displayed along the columns and the others displayed along the rows. </a:t>
            </a:r>
            <a:endParaRPr b="1"/>
          </a:p>
          <a:p>
            <a:pPr indent="0" lvl="0" marL="0" rtl="0" algn="l">
              <a:spcBef>
                <a:spcPts val="0"/>
              </a:spcBef>
              <a:spcAft>
                <a:spcPts val="0"/>
              </a:spcAft>
              <a:buNone/>
            </a:pPr>
            <a:r>
              <a:rPr b="1" lang="en-US"/>
              <a:t>Heatmap plot </a:t>
            </a:r>
            <a:r>
              <a:rPr lang="en-US"/>
              <a:t>🡪 graphical representation of data where the individual values contained in a matrix are represented as colours. It is important to pick relevant colours! Colour intensity is based on value. </a:t>
            </a:r>
            <a:endParaRPr/>
          </a:p>
        </p:txBody>
      </p:sp>
      <p:sp>
        <p:nvSpPr>
          <p:cNvPr id="205" name="Google Shape;20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Correlation = there is a relationship </a:t>
            </a:r>
            <a:endParaRPr/>
          </a:p>
          <a:p>
            <a:pPr indent="0" lvl="0" marL="0" rtl="0" algn="l">
              <a:spcBef>
                <a:spcPts val="0"/>
              </a:spcBef>
              <a:spcAft>
                <a:spcPts val="0"/>
              </a:spcAft>
              <a:buNone/>
            </a:pPr>
            <a:r>
              <a:rPr lang="en-US"/>
              <a:t>Causation = one variable causes the other </a:t>
            </a:r>
            <a:endParaRPr/>
          </a:p>
        </p:txBody>
      </p:sp>
      <p:sp>
        <p:nvSpPr>
          <p:cNvPr id="215" name="Google Shape;21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Correlation coefficient 🡪 values closer to 1 imply a large positive correlation whereas values closer to -1 imply the opposite. </a:t>
            </a:r>
            <a:endParaRPr/>
          </a:p>
          <a:p>
            <a:pPr indent="0" lvl="0" marL="0" rtl="0" algn="l">
              <a:spcBef>
                <a:spcPts val="0"/>
              </a:spcBef>
              <a:spcAft>
                <a:spcPts val="0"/>
              </a:spcAft>
              <a:buNone/>
            </a:pPr>
            <a:r>
              <a:rPr lang="en-US"/>
              <a:t>P-value 🡪 values less than 0.001 strong certainty; 0.05 moderate certainty; 0.1 weak certainty; more than 0.1 no certainty in the result </a:t>
            </a:r>
            <a:endParaRPr/>
          </a:p>
          <a:p>
            <a:pPr indent="0" lvl="0" marL="0" rtl="0" algn="l">
              <a:spcBef>
                <a:spcPts val="0"/>
              </a:spcBef>
              <a:spcAft>
                <a:spcPts val="0"/>
              </a:spcAft>
              <a:buNone/>
            </a:pPr>
            <a:r>
              <a:t/>
            </a:r>
            <a:endParaRPr/>
          </a:p>
        </p:txBody>
      </p:sp>
      <p:sp>
        <p:nvSpPr>
          <p:cNvPr id="222" name="Google Shape;22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5400"/>
              <a:buFont typeface="Sorts Mill Goudy"/>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 type="subTitle"/>
          </p:nvPr>
        </p:nvSpPr>
        <p:spPr>
          <a:xfrm>
            <a:off x="1370693" y="377348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lnSpc>
                <a:spcPct val="110000"/>
              </a:lnSpc>
              <a:spcBef>
                <a:spcPts val="460"/>
              </a:spcBef>
              <a:spcAft>
                <a:spcPts val="0"/>
              </a:spcAft>
              <a:buSzPts val="1610"/>
              <a:buNone/>
              <a:defRPr>
                <a:solidFill>
                  <a:schemeClr val="lt1"/>
                </a:solidFill>
              </a:defRPr>
            </a:lvl1pPr>
            <a:lvl2pPr lvl="1" algn="ctr">
              <a:spcBef>
                <a:spcPts val="600"/>
              </a:spcBef>
              <a:spcAft>
                <a:spcPts val="0"/>
              </a:spcAft>
              <a:buSzPts val="1470"/>
              <a:buNone/>
              <a:defRPr>
                <a:solidFill>
                  <a:schemeClr val="lt1"/>
                </a:solidFill>
              </a:defRPr>
            </a:lvl2pPr>
            <a:lvl3pPr lvl="2" algn="ctr">
              <a:spcBef>
                <a:spcPts val="600"/>
              </a:spcBef>
              <a:spcAft>
                <a:spcPts val="0"/>
              </a:spcAft>
              <a:buSzPts val="126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8" name="Google Shape;18;p1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pic>
        <p:nvPicPr>
          <p:cNvPr descr="Slate-V2-HD-vertPhotoInset.png" id="74" name="Google Shape;74;p22"/>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75" name="Google Shape;75;p22"/>
          <p:cNvSpPr txBox="1"/>
          <p:nvPr>
            <p:ph type="title"/>
          </p:nvPr>
        </p:nvSpPr>
        <p:spPr>
          <a:xfrm>
            <a:off x="913795" y="763701"/>
            <a:ext cx="5707899" cy="1675559"/>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lnSpc>
                <a:spcPct val="90000"/>
              </a:lnSpc>
              <a:spcBef>
                <a:spcPts val="0"/>
              </a:spcBef>
              <a:spcAft>
                <a:spcPts val="0"/>
              </a:spcAft>
              <a:buClr>
                <a:schemeClr val="lt2"/>
              </a:buClr>
              <a:buSzPts val="3200"/>
              <a:buFont typeface="Sorts Mill Goudy"/>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9pPr>
          </a:lstStyle>
          <a:p/>
        </p:txBody>
      </p:sp>
      <p:sp>
        <p:nvSpPr>
          <p:cNvPr id="77" name="Google Shape;77;p22"/>
          <p:cNvSpPr txBox="1"/>
          <p:nvPr>
            <p:ph idx="1" type="body"/>
          </p:nvPr>
        </p:nvSpPr>
        <p:spPr>
          <a:xfrm>
            <a:off x="1473698" y="2679699"/>
            <a:ext cx="4588094" cy="313569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78" name="Google Shape;78;p2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1" name="Shape 81"/>
        <p:cNvGrpSpPr/>
        <p:nvPr/>
      </p:nvGrpSpPr>
      <p:grpSpPr>
        <a:xfrm>
          <a:off x="0" y="0"/>
          <a:ext cx="0" cy="0"/>
          <a:chOff x="0" y="0"/>
          <a:chExt cx="0" cy="0"/>
        </a:xfrm>
      </p:grpSpPr>
      <p:pic>
        <p:nvPicPr>
          <p:cNvPr descr="Slate-V2-HD-panoPhotoInset.png" id="82" name="Google Shape;82;p23"/>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83" name="Google Shape;83;p23"/>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Sorts Mill Goudy"/>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3"/>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400"/>
              </a:spcBef>
              <a:spcAft>
                <a:spcPts val="0"/>
              </a:spcAft>
              <a:buClr>
                <a:schemeClr val="lt2"/>
              </a:buClr>
              <a:buSzPts val="1400"/>
              <a:buFont typeface="Noto Sans Symbols"/>
              <a:buNone/>
              <a:defRPr b="0" i="0" sz="2000" u="none" cap="none" strike="noStrike">
                <a:solidFill>
                  <a:schemeClr val="lt2"/>
                </a:solidFill>
                <a:latin typeface="Sorts Mill Goudy"/>
                <a:ea typeface="Sorts Mill Goudy"/>
                <a:cs typeface="Sorts Mill Goudy"/>
                <a:sym typeface="Sorts Mill Goudy"/>
              </a:defRPr>
            </a:lvl1pPr>
            <a:lvl2pPr lvl="1" marR="0" rtl="0" algn="l">
              <a:spcBef>
                <a:spcPts val="600"/>
              </a:spcBef>
              <a:spcAft>
                <a:spcPts val="0"/>
              </a:spcAft>
              <a:buClr>
                <a:schemeClr val="lt2"/>
              </a:buClr>
              <a:buSzPts val="1400"/>
              <a:buFont typeface="Noto Sans Symbols"/>
              <a:buNone/>
              <a:defRPr b="0" i="0" sz="2000" u="none" cap="none" strike="noStrike">
                <a:solidFill>
                  <a:schemeClr val="lt2"/>
                </a:solidFill>
                <a:latin typeface="Sorts Mill Goudy"/>
                <a:ea typeface="Sorts Mill Goudy"/>
                <a:cs typeface="Sorts Mill Goudy"/>
                <a:sym typeface="Sorts Mill Goudy"/>
              </a:defRPr>
            </a:lvl2pPr>
            <a:lvl3pPr lvl="2" marR="0" rtl="0" algn="l">
              <a:spcBef>
                <a:spcPts val="600"/>
              </a:spcBef>
              <a:spcAft>
                <a:spcPts val="0"/>
              </a:spcAft>
              <a:buClr>
                <a:schemeClr val="lt2"/>
              </a:buClr>
              <a:buSzPts val="1400"/>
              <a:buFont typeface="Noto Sans Symbols"/>
              <a:buNone/>
              <a:defRPr b="0" i="0" sz="2000" u="none" cap="none" strike="noStrike">
                <a:solidFill>
                  <a:schemeClr val="lt2"/>
                </a:solidFill>
                <a:latin typeface="Sorts Mill Goudy"/>
                <a:ea typeface="Sorts Mill Goudy"/>
                <a:cs typeface="Sorts Mill Goudy"/>
                <a:sym typeface="Sorts Mill Goudy"/>
              </a:defRPr>
            </a:lvl3pPr>
            <a:lvl4pPr lvl="3" marR="0" rtl="0" algn="l">
              <a:spcBef>
                <a:spcPts val="600"/>
              </a:spcBef>
              <a:spcAft>
                <a:spcPts val="0"/>
              </a:spcAft>
              <a:buClr>
                <a:schemeClr val="lt2"/>
              </a:buClr>
              <a:buSzPts val="1400"/>
              <a:buFont typeface="Noto Sans Symbols"/>
              <a:buNone/>
              <a:defRPr b="0" i="0" sz="2000" u="none" cap="none" strike="noStrike">
                <a:solidFill>
                  <a:schemeClr val="lt2"/>
                </a:solidFill>
                <a:latin typeface="Sorts Mill Goudy"/>
                <a:ea typeface="Sorts Mill Goudy"/>
                <a:cs typeface="Sorts Mill Goudy"/>
                <a:sym typeface="Sorts Mill Goudy"/>
              </a:defRPr>
            </a:lvl4pPr>
            <a:lvl5pPr lvl="4" marR="0" rtl="0" algn="l">
              <a:spcBef>
                <a:spcPts val="600"/>
              </a:spcBef>
              <a:spcAft>
                <a:spcPts val="0"/>
              </a:spcAft>
              <a:buClr>
                <a:schemeClr val="lt2"/>
              </a:buClr>
              <a:buSzPts val="1400"/>
              <a:buFont typeface="Noto Sans Symbols"/>
              <a:buNone/>
              <a:defRPr b="0" i="0" sz="2000" u="none" cap="none" strike="noStrike">
                <a:solidFill>
                  <a:schemeClr val="lt2"/>
                </a:solidFill>
                <a:latin typeface="Sorts Mill Goudy"/>
                <a:ea typeface="Sorts Mill Goudy"/>
                <a:cs typeface="Sorts Mill Goudy"/>
                <a:sym typeface="Sorts Mill Goudy"/>
              </a:defRPr>
            </a:lvl5pPr>
            <a:lvl6pPr lvl="5" marR="0" rtl="0" algn="l">
              <a:spcBef>
                <a:spcPts val="600"/>
              </a:spcBef>
              <a:spcAft>
                <a:spcPts val="0"/>
              </a:spcAft>
              <a:buClr>
                <a:schemeClr val="lt2"/>
              </a:buClr>
              <a:buSzPts val="1400"/>
              <a:buFont typeface="Noto Sans Symbols"/>
              <a:buNone/>
              <a:defRPr b="0" i="0" sz="2000" u="none" cap="none" strike="noStrike">
                <a:solidFill>
                  <a:schemeClr val="lt2"/>
                </a:solidFill>
                <a:latin typeface="Sorts Mill Goudy"/>
                <a:ea typeface="Sorts Mill Goudy"/>
                <a:cs typeface="Sorts Mill Goudy"/>
                <a:sym typeface="Sorts Mill Goudy"/>
              </a:defRPr>
            </a:lvl6pPr>
            <a:lvl7pPr lvl="6" marR="0" rtl="0" algn="l">
              <a:spcBef>
                <a:spcPts val="600"/>
              </a:spcBef>
              <a:spcAft>
                <a:spcPts val="0"/>
              </a:spcAft>
              <a:buClr>
                <a:schemeClr val="lt2"/>
              </a:buClr>
              <a:buSzPts val="1400"/>
              <a:buFont typeface="Noto Sans Symbols"/>
              <a:buNone/>
              <a:defRPr b="0" i="0" sz="2000" u="none" cap="none" strike="noStrike">
                <a:solidFill>
                  <a:schemeClr val="lt2"/>
                </a:solidFill>
                <a:latin typeface="Sorts Mill Goudy"/>
                <a:ea typeface="Sorts Mill Goudy"/>
                <a:cs typeface="Sorts Mill Goudy"/>
                <a:sym typeface="Sorts Mill Goudy"/>
              </a:defRPr>
            </a:lvl7pPr>
            <a:lvl8pPr lvl="7" marR="0" rtl="0" algn="l">
              <a:spcBef>
                <a:spcPts val="600"/>
              </a:spcBef>
              <a:spcAft>
                <a:spcPts val="0"/>
              </a:spcAft>
              <a:buClr>
                <a:schemeClr val="lt2"/>
              </a:buClr>
              <a:buSzPts val="1400"/>
              <a:buFont typeface="Noto Sans Symbols"/>
              <a:buNone/>
              <a:defRPr b="0" i="0" sz="2000" u="none" cap="none" strike="noStrike">
                <a:solidFill>
                  <a:schemeClr val="lt2"/>
                </a:solidFill>
                <a:latin typeface="Sorts Mill Goudy"/>
                <a:ea typeface="Sorts Mill Goudy"/>
                <a:cs typeface="Sorts Mill Goudy"/>
                <a:sym typeface="Sorts Mill Goudy"/>
              </a:defRPr>
            </a:lvl8pPr>
            <a:lvl9pPr lvl="8" marR="0" rtl="0" algn="l">
              <a:spcBef>
                <a:spcPts val="600"/>
              </a:spcBef>
              <a:spcAft>
                <a:spcPts val="600"/>
              </a:spcAft>
              <a:buClr>
                <a:schemeClr val="lt2"/>
              </a:buClr>
              <a:buSzPts val="1400"/>
              <a:buFont typeface="Noto Sans Symbols"/>
              <a:buNone/>
              <a:defRPr b="0" i="0" sz="2000" u="none" cap="none" strike="noStrike">
                <a:solidFill>
                  <a:schemeClr val="lt2"/>
                </a:solidFill>
                <a:latin typeface="Sorts Mill Goudy"/>
                <a:ea typeface="Sorts Mill Goudy"/>
                <a:cs typeface="Sorts Mill Goudy"/>
                <a:sym typeface="Sorts Mill Goudy"/>
              </a:defRPr>
            </a:lvl9pPr>
          </a:lstStyle>
          <a:p/>
        </p:txBody>
      </p:sp>
      <p:sp>
        <p:nvSpPr>
          <p:cNvPr id="85" name="Google Shape;85;p23"/>
          <p:cNvSpPr txBox="1"/>
          <p:nvPr>
            <p:ph idx="1" type="body"/>
          </p:nvPr>
        </p:nvSpPr>
        <p:spPr>
          <a:xfrm>
            <a:off x="913795" y="5247728"/>
            <a:ext cx="10353762" cy="543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6" name="Google Shape;86;p2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9" name="Shape 89"/>
        <p:cNvGrpSpPr/>
        <p:nvPr/>
      </p:nvGrpSpPr>
      <p:grpSpPr>
        <a:xfrm>
          <a:off x="0" y="0"/>
          <a:ext cx="0" cy="0"/>
          <a:chOff x="0" y="0"/>
          <a:chExt cx="0" cy="0"/>
        </a:xfrm>
      </p:grpSpPr>
      <p:sp>
        <p:nvSpPr>
          <p:cNvPr id="90" name="Google Shape;90;p24"/>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000"/>
              <a:buFont typeface="Sorts Mill Goudy"/>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2" name="Google Shape;92;p2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sp>
        <p:nvSpPr>
          <p:cNvPr id="96" name="Google Shape;96;p25"/>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3600"/>
              <a:buFont typeface="Sorts Mill Goudy"/>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5"/>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lnSpc>
                <a:spcPct val="110000"/>
              </a:lnSpc>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8" name="Google Shape;98;p25"/>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9" name="Google Shape;99;p2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p25"/>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Sorts Mill Goudy"/>
              <a:buNone/>
            </a:pPr>
            <a:r>
              <a:rPr b="0" i="0" lang="en-US" sz="8000" u="none" cap="none" strike="noStrike">
                <a:solidFill>
                  <a:schemeClr val="lt1"/>
                </a:solidFill>
                <a:latin typeface="Sorts Mill Goudy"/>
                <a:ea typeface="Sorts Mill Goudy"/>
                <a:cs typeface="Sorts Mill Goudy"/>
                <a:sym typeface="Sorts Mill Goudy"/>
              </a:rPr>
              <a:t>“</a:t>
            </a:r>
            <a:endParaRPr/>
          </a:p>
        </p:txBody>
      </p:sp>
      <p:sp>
        <p:nvSpPr>
          <p:cNvPr id="103" name="Google Shape;103;p25"/>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Sorts Mill Goudy"/>
              <a:buNone/>
            </a:pPr>
            <a:r>
              <a:rPr b="0" i="0" lang="en-US" sz="8000" u="none" cap="none" strike="noStrike">
                <a:solidFill>
                  <a:schemeClr val="lt1"/>
                </a:solidFill>
                <a:latin typeface="Sorts Mill Goudy"/>
                <a:ea typeface="Sorts Mill Goudy"/>
                <a:cs typeface="Sorts Mill Goudy"/>
                <a:sym typeface="Sorts Mill Goudy"/>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4" name="Shape 104"/>
        <p:cNvGrpSpPr/>
        <p:nvPr/>
      </p:nvGrpSpPr>
      <p:grpSpPr>
        <a:xfrm>
          <a:off x="0" y="0"/>
          <a:ext cx="0" cy="0"/>
          <a:chOff x="0" y="0"/>
          <a:chExt cx="0" cy="0"/>
        </a:xfrm>
      </p:grpSpPr>
      <p:sp>
        <p:nvSpPr>
          <p:cNvPr id="105" name="Google Shape;105;p26"/>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6"/>
          <p:cNvSpPr txBox="1"/>
          <p:nvPr>
            <p:ph idx="1" type="body"/>
          </p:nvPr>
        </p:nvSpPr>
        <p:spPr>
          <a:xfrm>
            <a:off x="913795"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7" name="Google Shape;107;p26"/>
          <p:cNvSpPr txBox="1"/>
          <p:nvPr>
            <p:ph idx="2" type="body"/>
          </p:nvPr>
        </p:nvSpPr>
        <p:spPr>
          <a:xfrm>
            <a:off x="91379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8" name="Google Shape;108;p26"/>
          <p:cNvSpPr txBox="1"/>
          <p:nvPr>
            <p:ph idx="3" type="body"/>
          </p:nvPr>
        </p:nvSpPr>
        <p:spPr>
          <a:xfrm>
            <a:off x="4446711" y="1885949"/>
            <a:ext cx="3300984" cy="7647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9" name="Google Shape;109;p26"/>
          <p:cNvSpPr txBox="1"/>
          <p:nvPr>
            <p:ph idx="4" type="body"/>
          </p:nvPr>
        </p:nvSpPr>
        <p:spPr>
          <a:xfrm>
            <a:off x="444143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10" name="Google Shape;110;p26"/>
          <p:cNvSpPr txBox="1"/>
          <p:nvPr>
            <p:ph idx="5" type="body"/>
          </p:nvPr>
        </p:nvSpPr>
        <p:spPr>
          <a:xfrm>
            <a:off x="7966572"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11" name="Google Shape;111;p26"/>
          <p:cNvSpPr txBox="1"/>
          <p:nvPr>
            <p:ph idx="6" type="body"/>
          </p:nvPr>
        </p:nvSpPr>
        <p:spPr>
          <a:xfrm>
            <a:off x="7966572" y="2768110"/>
            <a:ext cx="3300984" cy="302308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12" name="Google Shape;112;p2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pic>
        <p:nvPicPr>
          <p:cNvPr descr="Slate-V2-HD-3colPhotoInset.png" id="116" name="Google Shape;116;p27"/>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17" name="Google Shape;117;p27"/>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18" name="Google Shape;118;p27"/>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19" name="Google Shape;119;p27"/>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7"/>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1" name="Google Shape;121;p27"/>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9pPr>
          </a:lstStyle>
          <a:p/>
        </p:txBody>
      </p:sp>
      <p:sp>
        <p:nvSpPr>
          <p:cNvPr id="122" name="Google Shape;122;p27"/>
          <p:cNvSpPr txBox="1"/>
          <p:nvPr>
            <p:ph idx="3" type="body"/>
          </p:nvPr>
        </p:nvSpPr>
        <p:spPr>
          <a:xfrm>
            <a:off x="913795" y="4572443"/>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3" name="Google Shape;123;p27"/>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4" name="Google Shape;124;p27"/>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9pPr>
          </a:lstStyle>
          <a:p/>
        </p:txBody>
      </p:sp>
      <p:sp>
        <p:nvSpPr>
          <p:cNvPr id="125" name="Google Shape;125;p27"/>
          <p:cNvSpPr txBox="1"/>
          <p:nvPr>
            <p:ph idx="6" type="body"/>
          </p:nvPr>
        </p:nvSpPr>
        <p:spPr>
          <a:xfrm>
            <a:off x="4441435"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6" name="Google Shape;126;p27"/>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7" name="Google Shape;127;p27"/>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Sorts Mill Goudy"/>
                <a:ea typeface="Sorts Mill Goudy"/>
                <a:cs typeface="Sorts Mill Goudy"/>
                <a:sym typeface="Sorts Mill Goudy"/>
              </a:defRPr>
            </a:lvl9pPr>
          </a:lstStyle>
          <a:p/>
        </p:txBody>
      </p:sp>
      <p:sp>
        <p:nvSpPr>
          <p:cNvPr id="128" name="Google Shape;128;p27"/>
          <p:cNvSpPr txBox="1"/>
          <p:nvPr>
            <p:ph idx="9" type="body"/>
          </p:nvPr>
        </p:nvSpPr>
        <p:spPr>
          <a:xfrm>
            <a:off x="7966572"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9" name="Google Shape;129;p27"/>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7"/>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7"/>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2" name="Shape 132"/>
        <p:cNvGrpSpPr/>
        <p:nvPr/>
      </p:nvGrpSpPr>
      <p:grpSpPr>
        <a:xfrm>
          <a:off x="0" y="0"/>
          <a:ext cx="0" cy="0"/>
          <a:chOff x="0" y="0"/>
          <a:chExt cx="0" cy="0"/>
        </a:xfrm>
      </p:grpSpPr>
      <p:sp>
        <p:nvSpPr>
          <p:cNvPr id="133" name="Google Shape;133;p28"/>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8"/>
          <p:cNvSpPr txBox="1"/>
          <p:nvPr>
            <p:ph idx="1" type="body"/>
          </p:nvPr>
        </p:nvSpPr>
        <p:spPr>
          <a:xfrm rot="5400000">
            <a:off x="4233302" y="-1243056"/>
            <a:ext cx="3714749" cy="1035376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5" name="Google Shape;135;p28"/>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8"/>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8"/>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8" name="Shape 138"/>
        <p:cNvGrpSpPr/>
        <p:nvPr/>
      </p:nvGrpSpPr>
      <p:grpSpPr>
        <a:xfrm>
          <a:off x="0" y="0"/>
          <a:ext cx="0" cy="0"/>
          <a:chOff x="0" y="0"/>
          <a:chExt cx="0" cy="0"/>
        </a:xfrm>
      </p:grpSpPr>
      <p:sp>
        <p:nvSpPr>
          <p:cNvPr id="139" name="Google Shape;139;p29"/>
          <p:cNvSpPr txBox="1"/>
          <p:nvPr>
            <p:ph type="title"/>
          </p:nvPr>
        </p:nvSpPr>
        <p:spPr>
          <a:xfrm rot="5400000">
            <a:off x="7534511" y="2058156"/>
            <a:ext cx="5181601" cy="2284487"/>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l">
              <a:lnSpc>
                <a:spcPct val="90000"/>
              </a:lnSpc>
              <a:spcBef>
                <a:spcPts val="0"/>
              </a:spcBef>
              <a:spcAft>
                <a:spcPts val="0"/>
              </a:spcAft>
              <a:buClr>
                <a:schemeClr val="lt2"/>
              </a:buClr>
              <a:buSzPts val="4600"/>
              <a:buFont typeface="Sorts Mill Goudy"/>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9"/>
          <p:cNvSpPr txBox="1"/>
          <p:nvPr>
            <p:ph idx="1" type="body"/>
          </p:nvPr>
        </p:nvSpPr>
        <p:spPr>
          <a:xfrm rot="5400000">
            <a:off x="2281431" y="-758036"/>
            <a:ext cx="5181601" cy="79168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41" name="Google Shape;141;p29"/>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9"/>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9"/>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4" name="Google Shape;24;p1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15"/>
          <p:cNvSpPr txBox="1"/>
          <p:nvPr>
            <p:ph type="title"/>
          </p:nvPr>
        </p:nvSpPr>
        <p:spPr>
          <a:xfrm>
            <a:off x="913795" y="609600"/>
            <a:ext cx="10353762" cy="1261872"/>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 type="body"/>
          </p:nvPr>
        </p:nvSpPr>
        <p:spPr>
          <a:xfrm>
            <a:off x="913795" y="2076450"/>
            <a:ext cx="4856841" cy="362267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0" name="Google Shape;30;p15"/>
          <p:cNvSpPr txBox="1"/>
          <p:nvPr>
            <p:ph idx="2" type="body"/>
          </p:nvPr>
        </p:nvSpPr>
        <p:spPr>
          <a:xfrm>
            <a:off x="6410716" y="2076451"/>
            <a:ext cx="4856841" cy="36226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1" name="Google Shape;31;p1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34" name="Shape 34"/>
        <p:cNvGrpSpPr/>
        <p:nvPr/>
      </p:nvGrpSpPr>
      <p:grpSpPr>
        <a:xfrm>
          <a:off x="0" y="0"/>
          <a:ext cx="0" cy="0"/>
          <a:chOff x="0" y="0"/>
          <a:chExt cx="0" cy="0"/>
        </a:xfrm>
      </p:grpSpPr>
      <p:sp>
        <p:nvSpPr>
          <p:cNvPr id="35" name="Google Shape;35;p16"/>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3200"/>
              <a:buFont typeface="Sorts Mill Goudy"/>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37" name="Google Shape;37;p1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7"/>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Sorts Mill Goudy"/>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 type="body"/>
          </p:nvPr>
        </p:nvSpPr>
        <p:spPr>
          <a:xfrm>
            <a:off x="4855633" y="609600"/>
            <a:ext cx="6411924" cy="508000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3" name="Google Shape;43;p17"/>
          <p:cNvSpPr txBox="1"/>
          <p:nvPr>
            <p:ph idx="2" type="body"/>
          </p:nvPr>
        </p:nvSpPr>
        <p:spPr>
          <a:xfrm>
            <a:off x="913795" y="2673351"/>
            <a:ext cx="3706889" cy="30162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44" name="Google Shape;44;p17"/>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pic>
        <p:nvPicPr>
          <p:cNvPr descr="Slate-V2-HD-compPhotoInset.png" id="48" name="Google Shape;48;p18"/>
          <p:cNvPicPr preferRelativeResize="0"/>
          <p:nvPr/>
        </p:nvPicPr>
        <p:blipFill rotWithShape="1">
          <a:blip r:embed="rId2">
            <a:alphaModFix/>
          </a:blip>
          <a:srcRect b="0" l="0" r="0" t="0"/>
          <a:stretch/>
        </p:blipFill>
        <p:spPr>
          <a:xfrm>
            <a:off x="913795" y="1734506"/>
            <a:ext cx="5029200" cy="4099959"/>
          </a:xfrm>
          <a:prstGeom prst="rect">
            <a:avLst/>
          </a:prstGeom>
          <a:noFill/>
          <a:ln>
            <a:noFill/>
          </a:ln>
        </p:spPr>
      </p:pic>
      <p:pic>
        <p:nvPicPr>
          <p:cNvPr descr="Slate-V2-HD-compPhotoInset.png" id="49" name="Google Shape;49;p18"/>
          <p:cNvPicPr preferRelativeResize="0"/>
          <p:nvPr/>
        </p:nvPicPr>
        <p:blipFill rotWithShape="1">
          <a:blip r:embed="rId2">
            <a:alphaModFix/>
          </a:blip>
          <a:srcRect b="0" l="0" r="0" t="0"/>
          <a:stretch/>
        </p:blipFill>
        <p:spPr>
          <a:xfrm>
            <a:off x="6238357" y="1734506"/>
            <a:ext cx="5029200" cy="4099959"/>
          </a:xfrm>
          <a:prstGeom prst="rect">
            <a:avLst/>
          </a:prstGeom>
          <a:noFill/>
          <a:ln>
            <a:noFill/>
          </a:ln>
        </p:spPr>
      </p:pic>
      <p:sp>
        <p:nvSpPr>
          <p:cNvPr id="50" name="Google Shape;50;p18"/>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600"/>
              <a:buFont typeface="Sorts Mill Goudy"/>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 type="body"/>
          </p:nvPr>
        </p:nvSpPr>
        <p:spPr>
          <a:xfrm>
            <a:off x="1046013" y="1855153"/>
            <a:ext cx="4764764" cy="69249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52" name="Google Shape;52;p18"/>
          <p:cNvSpPr txBox="1"/>
          <p:nvPr>
            <p:ph idx="2" type="body"/>
          </p:nvPr>
        </p:nvSpPr>
        <p:spPr>
          <a:xfrm>
            <a:off x="1046013" y="2702103"/>
            <a:ext cx="4764764"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3" name="Google Shape;53;p18"/>
          <p:cNvSpPr txBox="1"/>
          <p:nvPr>
            <p:ph idx="3" type="body"/>
          </p:nvPr>
        </p:nvSpPr>
        <p:spPr>
          <a:xfrm>
            <a:off x="6363166" y="1855152"/>
            <a:ext cx="4779582" cy="69249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54" name="Google Shape;54;p18"/>
          <p:cNvSpPr txBox="1"/>
          <p:nvPr>
            <p:ph idx="4" type="body"/>
          </p:nvPr>
        </p:nvSpPr>
        <p:spPr>
          <a:xfrm>
            <a:off x="6363167" y="2702103"/>
            <a:ext cx="4779581"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5" name="Google Shape;55;p18"/>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9"/>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4000"/>
              <a:buFont typeface="Sorts Mill Goudy"/>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 type="body"/>
          </p:nvPr>
        </p:nvSpPr>
        <p:spPr>
          <a:xfrm>
            <a:off x="1295401" y="3763439"/>
            <a:ext cx="9590550" cy="133349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61" name="Google Shape;61;p19"/>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20"/>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0"/>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21"/>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2"/>
              </a:buClr>
              <a:buSzPts val="4600"/>
              <a:buFont typeface="Sorts Mill Goudy"/>
              <a:buNone/>
              <a:defRPr b="0" i="0" sz="4600" u="none" cap="none" strike="noStrike">
                <a:solidFill>
                  <a:schemeClr val="lt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12"/>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30835" lvl="0" marL="457200" marR="0" rtl="0" algn="l">
              <a:lnSpc>
                <a:spcPct val="110000"/>
              </a:lnSpc>
              <a:spcBef>
                <a:spcPts val="460"/>
              </a:spcBef>
              <a:spcAft>
                <a:spcPts val="0"/>
              </a:spcAft>
              <a:buClr>
                <a:schemeClr val="lt2"/>
              </a:buClr>
              <a:buSzPts val="1610"/>
              <a:buFont typeface="Noto Sans Symbols"/>
              <a:buChar char="◈"/>
              <a:defRPr b="0" i="0" sz="2300" u="none" cap="none" strike="noStrike">
                <a:solidFill>
                  <a:schemeClr val="lt2"/>
                </a:solidFill>
                <a:latin typeface="Sorts Mill Goudy"/>
                <a:ea typeface="Sorts Mill Goudy"/>
                <a:cs typeface="Sorts Mill Goudy"/>
                <a:sym typeface="Sorts Mill Goudy"/>
              </a:defRPr>
            </a:lvl1pPr>
            <a:lvl2pPr indent="-321944" lvl="1" marL="914400" marR="0" rtl="0" algn="l">
              <a:spcBef>
                <a:spcPts val="600"/>
              </a:spcBef>
              <a:spcAft>
                <a:spcPts val="0"/>
              </a:spcAft>
              <a:buClr>
                <a:schemeClr val="lt2"/>
              </a:buClr>
              <a:buSzPts val="1470"/>
              <a:buFont typeface="Noto Sans Symbols"/>
              <a:buChar char="🞚"/>
              <a:defRPr b="0" i="0" sz="2100" u="none" cap="none" strike="noStrike">
                <a:solidFill>
                  <a:schemeClr val="lt2"/>
                </a:solidFill>
                <a:latin typeface="Sorts Mill Goudy"/>
                <a:ea typeface="Sorts Mill Goudy"/>
                <a:cs typeface="Sorts Mill Goudy"/>
                <a:sym typeface="Sorts Mill Goudy"/>
              </a:defRPr>
            </a:lvl2pPr>
            <a:lvl3pPr indent="-308610" lvl="2" marL="13716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Sorts Mill Goudy"/>
                <a:ea typeface="Sorts Mill Goudy"/>
                <a:cs typeface="Sorts Mill Goudy"/>
                <a:sym typeface="Sorts Mill Goudy"/>
              </a:defRPr>
            </a:lvl3pPr>
            <a:lvl4pPr indent="-299719" lvl="3" marL="18288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4pPr>
            <a:lvl5pPr indent="-299720" lvl="4" marL="22860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9pPr>
          </a:lstStyle>
          <a:p/>
        </p:txBody>
      </p:sp>
      <p:sp>
        <p:nvSpPr>
          <p:cNvPr id="12" name="Google Shape;12;p1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13" name="Google Shape;13;p1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14" name="Google Shape;14;p1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1pPr>
            <a:lvl2pPr indent="0" lvl="1"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2pPr>
            <a:lvl3pPr indent="0" lvl="2"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3pPr>
            <a:lvl4pPr indent="0" lvl="3"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4pPr>
            <a:lvl5pPr indent="0" lvl="4"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5pPr>
            <a:lvl6pPr indent="0" lvl="5"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6pPr>
            <a:lvl7pPr indent="0" lvl="6"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7pPr>
            <a:lvl8pPr indent="0" lvl="7"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8pPr>
            <a:lvl9pPr indent="0" lvl="8"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youtube.com/watch?v=7_cs1YlZou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hanacademy.org/math/statistics-probability/summarizing-quantitative-data/box-whisker-plots/a/box-plot-review" TargetMode="External"/><Relationship Id="rId4" Type="http://schemas.openxmlformats.org/officeDocument/2006/relationships/hyperlink" Target="https://www.khanacademy.org/math/statistics-probability/describing-relationships-quantitative-data/introduction-to-scatterplots/a/scatterplots-and-correlation-review" TargetMode="External"/><Relationship Id="rId5" Type="http://schemas.openxmlformats.org/officeDocument/2006/relationships/image" Target="../media/image10.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www.khanacademy.org/e/positive-and-negative-linear-correlations-from-scatter-plots" TargetMode="External"/><Relationship Id="rId4" Type="http://schemas.openxmlformats.org/officeDocument/2006/relationships/image" Target="../media/image6.png"/><Relationship Id="rId5" Type="http://schemas.openxmlformats.org/officeDocument/2006/relationships/hyperlink" Target="https://www.khanacademy.org/math/cc-eighth-grade-math/cc-8th-data/cc-8th-interpreting-scatter-plots/v/scatter-plot-interpret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vmlDrawing" Target="../drawings/vmlDrawing1.vml"/><Relationship Id="rId4" Type="http://schemas.openxmlformats.org/officeDocument/2006/relationships/image" Target="../media/image8.png"/><Relationship Id="rId5" Type="http://schemas.openxmlformats.org/officeDocument/2006/relationships/oleObject" Target="../embeddings/oleObject1.bin"/><Relationship Id="rId6" Type="http://schemas.openxmlformats.org/officeDocument/2006/relationships/oleObject" Target="../embeddings/oleObject1.bin"/><Relationship Id="rId7"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pic>
        <p:nvPicPr>
          <p:cNvPr descr="A picture containing cup, coffee, food, beverage&#10;&#10;Description automatically generated" id="148" name="Google Shape;148;p1"/>
          <p:cNvPicPr preferRelativeResize="0"/>
          <p:nvPr/>
        </p:nvPicPr>
        <p:blipFill rotWithShape="1">
          <a:blip r:embed="rId4">
            <a:alphaModFix amt="35000"/>
          </a:blip>
          <a:srcRect b="0" l="0" r="0" t="0"/>
          <a:stretch/>
        </p:blipFill>
        <p:spPr>
          <a:xfrm>
            <a:off x="20" y="10"/>
            <a:ext cx="12191980" cy="6857990"/>
          </a:xfrm>
          <a:prstGeom prst="rect">
            <a:avLst/>
          </a:prstGeom>
          <a:noFill/>
          <a:ln>
            <a:noFill/>
          </a:ln>
        </p:spPr>
      </p:pic>
      <p:sp>
        <p:nvSpPr>
          <p:cNvPr id="149" name="Google Shape;149;p1"/>
          <p:cNvSpPr txBox="1"/>
          <p:nvPr>
            <p:ph type="ctrTitle"/>
          </p:nvPr>
        </p:nvSpPr>
        <p:spPr>
          <a:xfrm>
            <a:off x="1370693" y="1087120"/>
            <a:ext cx="9440034" cy="264838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2"/>
              </a:buClr>
              <a:buSzPts val="7200"/>
              <a:buFont typeface="Sorts Mill Goudy"/>
              <a:buNone/>
            </a:pPr>
            <a:r>
              <a:rPr lang="en-US" sz="7200"/>
              <a:t>IBM Course Seven</a:t>
            </a:r>
            <a:endParaRPr/>
          </a:p>
        </p:txBody>
      </p:sp>
      <p:sp>
        <p:nvSpPr>
          <p:cNvPr id="150" name="Google Shape;150;p1"/>
          <p:cNvSpPr txBox="1"/>
          <p:nvPr>
            <p:ph idx="1" type="subTitle"/>
          </p:nvPr>
        </p:nvSpPr>
        <p:spPr>
          <a:xfrm>
            <a:off x="1370693" y="3910649"/>
            <a:ext cx="9440034" cy="13979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ctr">
              <a:lnSpc>
                <a:spcPct val="110000"/>
              </a:lnSpc>
              <a:spcBef>
                <a:spcPts val="0"/>
              </a:spcBef>
              <a:spcAft>
                <a:spcPts val="0"/>
              </a:spcAft>
              <a:buSzPts val="1960"/>
              <a:buNone/>
            </a:pPr>
            <a:r>
              <a:rPr lang="en-US" sz="2800"/>
              <a:t>Week Three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0"/>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u="sng">
                <a:solidFill>
                  <a:schemeClr val="hlink"/>
                </a:solidFill>
                <a:hlinkClick r:id="rId3"/>
              </a:rPr>
              <a:t>Chi-Square</a:t>
            </a:r>
            <a:r>
              <a:rPr lang="en-US"/>
              <a:t> </a:t>
            </a:r>
            <a:endParaRPr/>
          </a:p>
        </p:txBody>
      </p:sp>
      <p:sp>
        <p:nvSpPr>
          <p:cNvPr id="231" name="Google Shape;231;p10"/>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t>Shows a relationship between two </a:t>
            </a:r>
            <a:r>
              <a:rPr lang="en-US" u="sng"/>
              <a:t>categorical</a:t>
            </a:r>
            <a:r>
              <a:rPr lang="en-US"/>
              <a:t> variables</a:t>
            </a:r>
            <a:endParaRPr/>
          </a:p>
          <a:p>
            <a:pPr indent="-306000" lvl="0" marL="342900" rtl="0" algn="l">
              <a:lnSpc>
                <a:spcPct val="110000"/>
              </a:lnSpc>
              <a:spcBef>
                <a:spcPts val="1060"/>
              </a:spcBef>
              <a:spcAft>
                <a:spcPts val="0"/>
              </a:spcAft>
              <a:buSzPts val="1610"/>
              <a:buChar char="◈"/>
            </a:pPr>
            <a:r>
              <a:rPr lang="en-US"/>
              <a:t>Does NOT tell you what kind of relationship exists between both variables; it only indicates whether there is a relationship. </a:t>
            </a:r>
            <a:endParaRPr/>
          </a:p>
          <a:p>
            <a:pPr indent="-306000" lvl="0" marL="342900" rtl="0" algn="l">
              <a:lnSpc>
                <a:spcPct val="110000"/>
              </a:lnSpc>
              <a:spcBef>
                <a:spcPts val="1060"/>
              </a:spcBef>
              <a:spcAft>
                <a:spcPts val="0"/>
              </a:spcAft>
              <a:buSzPts val="1610"/>
              <a:buChar char="◈"/>
            </a:pPr>
            <a:r>
              <a:rPr i="1" lang="en-US"/>
              <a:t>Watch the video linked above in your Scrum groups. Take notes while you watch. Use those notes to fill in gaps in your Coursera notes. Then, write out a 5-10 sentence summary of what a Chi-test is and how and why it is used. If you can explain it to someone else, you understand it!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1"/>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Labs and Assessments </a:t>
            </a:r>
            <a:endParaRPr/>
          </a:p>
        </p:txBody>
      </p:sp>
      <p:sp>
        <p:nvSpPr>
          <p:cNvPr id="237" name="Google Shape;237;p11"/>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t>Take the next 2 hours to work through the lab and the quiz for Course Six Week 3. Don’t forget to use the lab to test different commands and practice all concepts touched upon so far! </a:t>
            </a:r>
            <a:endParaRPr/>
          </a:p>
          <a:p>
            <a:pPr indent="-203764" lvl="0" marL="342900" rtl="0" algn="l">
              <a:lnSpc>
                <a:spcPct val="110000"/>
              </a:lnSpc>
              <a:spcBef>
                <a:spcPts val="1060"/>
              </a:spcBef>
              <a:spcAft>
                <a:spcPts val="0"/>
              </a:spcAft>
              <a:buSzPts val="161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2"/>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Objectives</a:t>
            </a:r>
            <a:endParaRPr/>
          </a:p>
        </p:txBody>
      </p:sp>
      <p:grpSp>
        <p:nvGrpSpPr>
          <p:cNvPr id="156" name="Google Shape;156;p2"/>
          <p:cNvGrpSpPr/>
          <p:nvPr/>
        </p:nvGrpSpPr>
        <p:grpSpPr>
          <a:xfrm>
            <a:off x="915208" y="2076450"/>
            <a:ext cx="10352057" cy="3714750"/>
            <a:chOff x="808" y="0"/>
            <a:chExt cx="10352057" cy="3714750"/>
          </a:xfrm>
        </p:grpSpPr>
        <p:sp>
          <p:nvSpPr>
            <p:cNvPr id="157" name="Google Shape;157;p2"/>
            <p:cNvSpPr/>
            <p:nvPr/>
          </p:nvSpPr>
          <p:spPr>
            <a:xfrm>
              <a:off x="808" y="0"/>
              <a:ext cx="3275967" cy="3714750"/>
            </a:xfrm>
            <a:prstGeom prst="rect">
              <a:avLst/>
            </a:prstGeom>
            <a:solidFill>
              <a:srgbClr val="B54A2A"/>
            </a:solidFill>
            <a:ln cap="rnd" cmpd="sng" w="15875">
              <a:solidFill>
                <a:srgbClr val="B54A2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txBox="1"/>
            <p:nvPr/>
          </p:nvSpPr>
          <p:spPr>
            <a:xfrm>
              <a:off x="808" y="1485900"/>
              <a:ext cx="3275967" cy="2228850"/>
            </a:xfrm>
            <a:prstGeom prst="rect">
              <a:avLst/>
            </a:prstGeom>
            <a:noFill/>
            <a:ln>
              <a:noFill/>
            </a:ln>
          </p:spPr>
          <p:txBody>
            <a:bodyPr anchorCtr="0" anchor="t" bIns="330200" lIns="323575" spcFirstLastPara="1" rIns="323575" wrap="square" tIns="0">
              <a:noAutofit/>
            </a:bodyPr>
            <a:lstStyle/>
            <a:p>
              <a:pPr indent="0" lvl="0" marL="0" marR="0" rtl="0" algn="l">
                <a:lnSpc>
                  <a:spcPct val="90000"/>
                </a:lnSpc>
                <a:spcBef>
                  <a:spcPts val="0"/>
                </a:spcBef>
                <a:spcAft>
                  <a:spcPts val="0"/>
                </a:spcAft>
                <a:buClr>
                  <a:schemeClr val="lt1"/>
                </a:buClr>
                <a:buSzPts val="2600"/>
                <a:buFont typeface="Sorts Mill Goudy"/>
                <a:buNone/>
              </a:pPr>
              <a:r>
                <a:t/>
              </a:r>
              <a:endParaRPr b="0" i="0" sz="2600" u="none" cap="none" strike="noStrike">
                <a:solidFill>
                  <a:schemeClr val="lt1"/>
                </a:solidFill>
                <a:latin typeface="Sorts Mill Goudy"/>
                <a:ea typeface="Sorts Mill Goudy"/>
                <a:cs typeface="Sorts Mill Goudy"/>
                <a:sym typeface="Sorts Mill Goudy"/>
              </a:endParaRPr>
            </a:p>
          </p:txBody>
        </p:sp>
        <p:sp>
          <p:nvSpPr>
            <p:cNvPr id="159" name="Google Shape;159;p2"/>
            <p:cNvSpPr/>
            <p:nvPr/>
          </p:nvSpPr>
          <p:spPr>
            <a:xfrm>
              <a:off x="808" y="0"/>
              <a:ext cx="3275967" cy="148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txBox="1"/>
            <p:nvPr/>
          </p:nvSpPr>
          <p:spPr>
            <a:xfrm>
              <a:off x="808" y="0"/>
              <a:ext cx="3275967" cy="1485900"/>
            </a:xfrm>
            <a:prstGeom prst="rect">
              <a:avLst/>
            </a:prstGeom>
            <a:noFill/>
            <a:ln>
              <a:noFill/>
            </a:ln>
          </p:spPr>
          <p:txBody>
            <a:bodyPr anchorCtr="0" anchor="ctr" bIns="165100" lIns="323575" spcFirstLastPara="1" rIns="323575" wrap="square" tIns="165100">
              <a:noAutofit/>
            </a:bodyPr>
            <a:lstStyle/>
            <a:p>
              <a:pPr indent="0" lvl="0" marL="0" marR="0" rtl="0" algn="l">
                <a:lnSpc>
                  <a:spcPct val="90000"/>
                </a:lnSpc>
                <a:spcBef>
                  <a:spcPts val="0"/>
                </a:spcBef>
                <a:spcAft>
                  <a:spcPts val="0"/>
                </a:spcAft>
                <a:buClr>
                  <a:schemeClr val="lt1"/>
                </a:buClr>
                <a:buSzPts val="6600"/>
                <a:buFont typeface="Sorts Mill Goudy"/>
                <a:buNone/>
              </a:pPr>
              <a:r>
                <a:rPr b="0" i="0" lang="en-US" sz="6600" u="none" cap="none" strike="noStrike">
                  <a:solidFill>
                    <a:schemeClr val="lt1"/>
                  </a:solidFill>
                  <a:latin typeface="Sorts Mill Goudy"/>
                  <a:ea typeface="Sorts Mill Goudy"/>
                  <a:cs typeface="Sorts Mill Goudy"/>
                  <a:sym typeface="Sorts Mill Goudy"/>
                </a:rPr>
                <a:t>01</a:t>
              </a:r>
              <a:endParaRPr b="0" i="0" sz="6600" u="none" cap="none" strike="noStrike">
                <a:solidFill>
                  <a:schemeClr val="lt1"/>
                </a:solidFill>
                <a:latin typeface="Sorts Mill Goudy"/>
                <a:ea typeface="Sorts Mill Goudy"/>
                <a:cs typeface="Sorts Mill Goudy"/>
                <a:sym typeface="Sorts Mill Goudy"/>
              </a:endParaRPr>
            </a:p>
          </p:txBody>
        </p:sp>
        <p:sp>
          <p:nvSpPr>
            <p:cNvPr id="161" name="Google Shape;161;p2"/>
            <p:cNvSpPr/>
            <p:nvPr/>
          </p:nvSpPr>
          <p:spPr>
            <a:xfrm>
              <a:off x="3538853" y="0"/>
              <a:ext cx="3275967" cy="3714750"/>
            </a:xfrm>
            <a:prstGeom prst="rect">
              <a:avLst/>
            </a:prstGeom>
            <a:solidFill>
              <a:srgbClr val="995509"/>
            </a:solidFill>
            <a:ln cap="rnd" cmpd="sng" w="15875">
              <a:solidFill>
                <a:srgbClr val="9955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txBox="1"/>
            <p:nvPr/>
          </p:nvSpPr>
          <p:spPr>
            <a:xfrm>
              <a:off x="3538853" y="1485900"/>
              <a:ext cx="3275967" cy="2228850"/>
            </a:xfrm>
            <a:prstGeom prst="rect">
              <a:avLst/>
            </a:prstGeom>
            <a:noFill/>
            <a:ln>
              <a:noFill/>
            </a:ln>
          </p:spPr>
          <p:txBody>
            <a:bodyPr anchorCtr="0" anchor="t" bIns="330200" lIns="323575" spcFirstLastPara="1" rIns="323575" wrap="square" tIns="0">
              <a:noAutofit/>
            </a:bodyPr>
            <a:lstStyle/>
            <a:p>
              <a:pPr indent="0" lvl="0" marL="0" marR="0" rtl="0" algn="l">
                <a:lnSpc>
                  <a:spcPct val="90000"/>
                </a:lnSpc>
                <a:spcBef>
                  <a:spcPts val="0"/>
                </a:spcBef>
                <a:spcAft>
                  <a:spcPts val="0"/>
                </a:spcAft>
                <a:buClr>
                  <a:schemeClr val="lt1"/>
                </a:buClr>
                <a:buSzPts val="2600"/>
                <a:buFont typeface="Sorts Mill Goudy"/>
                <a:buNone/>
              </a:pPr>
              <a:r>
                <a:t/>
              </a:r>
              <a:endParaRPr b="0" i="0" sz="2600" u="none" cap="none" strike="noStrike">
                <a:solidFill>
                  <a:schemeClr val="lt1"/>
                </a:solidFill>
                <a:latin typeface="Sorts Mill Goudy"/>
                <a:ea typeface="Sorts Mill Goudy"/>
                <a:cs typeface="Sorts Mill Goudy"/>
                <a:sym typeface="Sorts Mill Goudy"/>
              </a:endParaRPr>
            </a:p>
          </p:txBody>
        </p:sp>
        <p:sp>
          <p:nvSpPr>
            <p:cNvPr id="163" name="Google Shape;163;p2"/>
            <p:cNvSpPr/>
            <p:nvPr/>
          </p:nvSpPr>
          <p:spPr>
            <a:xfrm>
              <a:off x="3538853" y="0"/>
              <a:ext cx="3275967" cy="148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txBox="1"/>
            <p:nvPr/>
          </p:nvSpPr>
          <p:spPr>
            <a:xfrm>
              <a:off x="3538853" y="0"/>
              <a:ext cx="3275967" cy="1485900"/>
            </a:xfrm>
            <a:prstGeom prst="rect">
              <a:avLst/>
            </a:prstGeom>
            <a:noFill/>
            <a:ln>
              <a:noFill/>
            </a:ln>
          </p:spPr>
          <p:txBody>
            <a:bodyPr anchorCtr="0" anchor="ctr" bIns="165100" lIns="323575" spcFirstLastPara="1" rIns="323575" wrap="square" tIns="165100">
              <a:noAutofit/>
            </a:bodyPr>
            <a:lstStyle/>
            <a:p>
              <a:pPr indent="0" lvl="0" marL="0" marR="0" rtl="0" algn="l">
                <a:lnSpc>
                  <a:spcPct val="90000"/>
                </a:lnSpc>
                <a:spcBef>
                  <a:spcPts val="0"/>
                </a:spcBef>
                <a:spcAft>
                  <a:spcPts val="0"/>
                </a:spcAft>
                <a:buClr>
                  <a:schemeClr val="lt1"/>
                </a:buClr>
                <a:buSzPts val="6600"/>
                <a:buFont typeface="Sorts Mill Goudy"/>
                <a:buNone/>
              </a:pPr>
              <a:r>
                <a:rPr b="0" i="0" lang="en-US" sz="6600" u="none" cap="none" strike="noStrike">
                  <a:solidFill>
                    <a:schemeClr val="lt1"/>
                  </a:solidFill>
                  <a:latin typeface="Sorts Mill Goudy"/>
                  <a:ea typeface="Sorts Mill Goudy"/>
                  <a:cs typeface="Sorts Mill Goudy"/>
                  <a:sym typeface="Sorts Mill Goudy"/>
                </a:rPr>
                <a:t>02</a:t>
              </a:r>
              <a:endParaRPr/>
            </a:p>
          </p:txBody>
        </p:sp>
        <p:sp>
          <p:nvSpPr>
            <p:cNvPr id="165" name="Google Shape;165;p2"/>
            <p:cNvSpPr/>
            <p:nvPr/>
          </p:nvSpPr>
          <p:spPr>
            <a:xfrm>
              <a:off x="7076898" y="0"/>
              <a:ext cx="3275967" cy="3714750"/>
            </a:xfrm>
            <a:prstGeom prst="rect">
              <a:avLst/>
            </a:prstGeom>
            <a:solidFill>
              <a:srgbClr val="C17226"/>
            </a:solidFill>
            <a:ln cap="rnd" cmpd="sng" w="15875">
              <a:solidFill>
                <a:srgbClr val="C172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txBox="1"/>
            <p:nvPr/>
          </p:nvSpPr>
          <p:spPr>
            <a:xfrm>
              <a:off x="7076898" y="1485900"/>
              <a:ext cx="3275967" cy="2228850"/>
            </a:xfrm>
            <a:prstGeom prst="rect">
              <a:avLst/>
            </a:prstGeom>
            <a:noFill/>
            <a:ln>
              <a:noFill/>
            </a:ln>
          </p:spPr>
          <p:txBody>
            <a:bodyPr anchorCtr="0" anchor="t" bIns="330200" lIns="323575" spcFirstLastPara="1" rIns="323575" wrap="square" tIns="0">
              <a:noAutofit/>
            </a:bodyPr>
            <a:lstStyle/>
            <a:p>
              <a:pPr indent="0" lvl="0" marL="0" marR="0" rtl="0" algn="l">
                <a:lnSpc>
                  <a:spcPct val="90000"/>
                </a:lnSpc>
                <a:spcBef>
                  <a:spcPts val="0"/>
                </a:spcBef>
                <a:spcAft>
                  <a:spcPts val="0"/>
                </a:spcAft>
                <a:buClr>
                  <a:schemeClr val="lt1"/>
                </a:buClr>
                <a:buSzPts val="2600"/>
                <a:buFont typeface="Sorts Mill Goudy"/>
                <a:buNone/>
              </a:pPr>
              <a:r>
                <a:t/>
              </a:r>
              <a:endParaRPr b="0" i="0" sz="2600" u="none" cap="none" strike="noStrike">
                <a:solidFill>
                  <a:schemeClr val="lt1"/>
                </a:solidFill>
                <a:latin typeface="Sorts Mill Goudy"/>
                <a:ea typeface="Sorts Mill Goudy"/>
                <a:cs typeface="Sorts Mill Goudy"/>
                <a:sym typeface="Sorts Mill Goudy"/>
              </a:endParaRPr>
            </a:p>
          </p:txBody>
        </p:sp>
        <p:sp>
          <p:nvSpPr>
            <p:cNvPr id="167" name="Google Shape;167;p2"/>
            <p:cNvSpPr/>
            <p:nvPr/>
          </p:nvSpPr>
          <p:spPr>
            <a:xfrm>
              <a:off x="7076898" y="0"/>
              <a:ext cx="3275967" cy="148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txBox="1"/>
            <p:nvPr/>
          </p:nvSpPr>
          <p:spPr>
            <a:xfrm>
              <a:off x="7076898" y="0"/>
              <a:ext cx="3275967" cy="1485900"/>
            </a:xfrm>
            <a:prstGeom prst="rect">
              <a:avLst/>
            </a:prstGeom>
            <a:noFill/>
            <a:ln>
              <a:noFill/>
            </a:ln>
          </p:spPr>
          <p:txBody>
            <a:bodyPr anchorCtr="0" anchor="ctr" bIns="165100" lIns="323575" spcFirstLastPara="1" rIns="323575" wrap="square" tIns="165100">
              <a:noAutofit/>
            </a:bodyPr>
            <a:lstStyle/>
            <a:p>
              <a:pPr indent="0" lvl="0" marL="0" marR="0" rtl="0" algn="l">
                <a:lnSpc>
                  <a:spcPct val="90000"/>
                </a:lnSpc>
                <a:spcBef>
                  <a:spcPts val="0"/>
                </a:spcBef>
                <a:spcAft>
                  <a:spcPts val="0"/>
                </a:spcAft>
                <a:buClr>
                  <a:schemeClr val="lt1"/>
                </a:buClr>
                <a:buSzPts val="6600"/>
                <a:buFont typeface="Sorts Mill Goudy"/>
                <a:buNone/>
              </a:pPr>
              <a:r>
                <a:rPr b="0" i="0" lang="en-US" sz="6600" u="none" cap="none" strike="noStrike">
                  <a:solidFill>
                    <a:schemeClr val="lt1"/>
                  </a:solidFill>
                  <a:latin typeface="Sorts Mill Goudy"/>
                  <a:ea typeface="Sorts Mill Goudy"/>
                  <a:cs typeface="Sorts Mill Goudy"/>
                  <a:sym typeface="Sorts Mill Goudy"/>
                </a:rPr>
                <a:t>03</a:t>
              </a:r>
              <a:endParaRPr/>
            </a:p>
          </p:txBody>
        </p:sp>
      </p:grpSp>
      <p:sp>
        <p:nvSpPr>
          <p:cNvPr id="169" name="Google Shape;169;p2"/>
          <p:cNvSpPr txBox="1"/>
          <p:nvPr/>
        </p:nvSpPr>
        <p:spPr>
          <a:xfrm>
            <a:off x="1302175" y="3562000"/>
            <a:ext cx="212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Sorts Mill Goudy"/>
                <a:ea typeface="Sorts Mill Goudy"/>
                <a:cs typeface="Sorts Mill Goudy"/>
                <a:sym typeface="Sorts Mill Goudy"/>
              </a:rPr>
              <a:t>Apply Python exploratory data analysis techniques</a:t>
            </a:r>
            <a:endParaRPr>
              <a:latin typeface="Sorts Mill Goudy"/>
              <a:ea typeface="Sorts Mill Goudy"/>
              <a:cs typeface="Sorts Mill Goudy"/>
              <a:sym typeface="Sorts Mill Goudy"/>
            </a:endParaRPr>
          </a:p>
        </p:txBody>
      </p:sp>
      <p:sp>
        <p:nvSpPr>
          <p:cNvPr id="170" name="Google Shape;170;p2"/>
          <p:cNvSpPr txBox="1"/>
          <p:nvPr/>
        </p:nvSpPr>
        <p:spPr>
          <a:xfrm>
            <a:off x="4857875" y="3620100"/>
            <a:ext cx="212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Sorts Mill Goudy"/>
                <a:ea typeface="Sorts Mill Goudy"/>
                <a:cs typeface="Sorts Mill Goudy"/>
                <a:sym typeface="Sorts Mill Goudy"/>
              </a:rPr>
              <a:t>Describe why and how to apply the chi-Squared Test</a:t>
            </a:r>
            <a:endParaRPr>
              <a:latin typeface="Sorts Mill Goudy"/>
              <a:ea typeface="Sorts Mill Goudy"/>
              <a:cs typeface="Sorts Mill Goudy"/>
              <a:sym typeface="Sorts Mill Goudy"/>
            </a:endParaRPr>
          </a:p>
        </p:txBody>
      </p:sp>
      <p:sp>
        <p:nvSpPr>
          <p:cNvPr id="171" name="Google Shape;171;p2"/>
          <p:cNvSpPr txBox="1"/>
          <p:nvPr/>
        </p:nvSpPr>
        <p:spPr>
          <a:xfrm>
            <a:off x="8413575" y="3620100"/>
            <a:ext cx="212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Sorts Mill Goudy"/>
                <a:ea typeface="Sorts Mill Goudy"/>
                <a:cs typeface="Sorts Mill Goudy"/>
                <a:sym typeface="Sorts Mill Goudy"/>
              </a:rPr>
              <a:t>Implement descriptive statistics</a:t>
            </a:r>
            <a:endParaRPr>
              <a:latin typeface="Sorts Mill Goudy"/>
              <a:ea typeface="Sorts Mill Goudy"/>
              <a:cs typeface="Sorts Mill Goudy"/>
              <a:sym typeface="Sorts Mill Goud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Exploratory Data Analysis </a:t>
            </a:r>
            <a:endParaRPr/>
          </a:p>
        </p:txBody>
      </p:sp>
      <p:sp>
        <p:nvSpPr>
          <p:cNvPr id="177" name="Google Shape;177;p3"/>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t>EDA is an approach to analyzing data sets. The goal is to summarize their main characteristics with visual methods. It is used to discover patterns and anomalies, to test hypotheses, and to check assumptions.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
          <p:cNvSpPr txBox="1"/>
          <p:nvPr>
            <p:ph type="title"/>
          </p:nvPr>
        </p:nvSpPr>
        <p:spPr>
          <a:xfrm>
            <a:off x="-1449261" y="630148"/>
            <a:ext cx="10353762" cy="1261872"/>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Descriptive Statistics </a:t>
            </a:r>
            <a:endParaRPr/>
          </a:p>
        </p:txBody>
      </p:sp>
      <p:sp>
        <p:nvSpPr>
          <p:cNvPr id="184" name="Google Shape;184;p4"/>
          <p:cNvSpPr txBox="1"/>
          <p:nvPr>
            <p:ph idx="1" type="body"/>
          </p:nvPr>
        </p:nvSpPr>
        <p:spPr>
          <a:xfrm>
            <a:off x="913795" y="2076450"/>
            <a:ext cx="6781549" cy="362267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92500"/>
          </a:bodyPr>
          <a:lstStyle/>
          <a:p>
            <a:pPr indent="-306000" lvl="0" marL="342900" rtl="0" algn="l">
              <a:lnSpc>
                <a:spcPct val="100000"/>
              </a:lnSpc>
              <a:spcBef>
                <a:spcPts val="0"/>
              </a:spcBef>
              <a:spcAft>
                <a:spcPts val="0"/>
              </a:spcAft>
              <a:buSzPct val="70000"/>
              <a:buChar char="◈"/>
            </a:pPr>
            <a:r>
              <a:rPr lang="en-US" sz="1800"/>
              <a:t>Descriptive stats describe the basic features of data by giving short summarize about the sample and measure of the data. </a:t>
            </a:r>
            <a:endParaRPr/>
          </a:p>
          <a:p>
            <a:pPr indent="-306000" lvl="0" marL="342900" rtl="0" algn="l">
              <a:lnSpc>
                <a:spcPct val="100000"/>
              </a:lnSpc>
              <a:spcBef>
                <a:spcPts val="933"/>
              </a:spcBef>
              <a:spcAft>
                <a:spcPts val="0"/>
              </a:spcAft>
              <a:buSzPct val="70000"/>
              <a:buChar char="◈"/>
            </a:pPr>
            <a:r>
              <a:rPr lang="en-US" sz="1800"/>
              <a:t>You can summarize statistics using pandas describe() method. </a:t>
            </a:r>
            <a:endParaRPr/>
          </a:p>
          <a:p>
            <a:pPr indent="-306000" lvl="0" marL="342900" rtl="0" algn="l">
              <a:lnSpc>
                <a:spcPct val="100000"/>
              </a:lnSpc>
              <a:spcBef>
                <a:spcPts val="933"/>
              </a:spcBef>
              <a:spcAft>
                <a:spcPts val="0"/>
              </a:spcAft>
              <a:buSzPct val="70000"/>
              <a:buChar char="◈"/>
            </a:pPr>
            <a:r>
              <a:rPr lang="en-US" sz="1800"/>
              <a:t>You can summarize the categorical data by using the value_counts() method. </a:t>
            </a:r>
            <a:endParaRPr/>
          </a:p>
          <a:p>
            <a:pPr indent="-306000" lvl="0" marL="342900" rtl="0" algn="l">
              <a:lnSpc>
                <a:spcPct val="100000"/>
              </a:lnSpc>
              <a:spcBef>
                <a:spcPts val="933"/>
              </a:spcBef>
              <a:spcAft>
                <a:spcPts val="0"/>
              </a:spcAft>
              <a:buSzPct val="70000"/>
              <a:buChar char="◈"/>
            </a:pPr>
            <a:r>
              <a:rPr lang="en-US" sz="1800" u="sng">
                <a:solidFill>
                  <a:schemeClr val="hlink"/>
                </a:solidFill>
                <a:hlinkClick r:id="rId3"/>
              </a:rPr>
              <a:t>Box plot </a:t>
            </a:r>
            <a:r>
              <a:rPr lang="en-US" sz="1800"/>
              <a:t>🡪method for graphically depicting groups of numerical data through their quartiles: minimum, first quartile, median, third quartile, and maximum. </a:t>
            </a:r>
            <a:endParaRPr/>
          </a:p>
          <a:p>
            <a:pPr indent="-306000" lvl="0" marL="342900" rtl="0" algn="l">
              <a:lnSpc>
                <a:spcPct val="100000"/>
              </a:lnSpc>
              <a:spcBef>
                <a:spcPts val="933"/>
              </a:spcBef>
              <a:spcAft>
                <a:spcPts val="0"/>
              </a:spcAft>
              <a:buSzPct val="70000"/>
              <a:buChar char="◈"/>
            </a:pPr>
            <a:r>
              <a:rPr lang="en-US" sz="1800" u="sng">
                <a:solidFill>
                  <a:schemeClr val="hlink"/>
                </a:solidFill>
                <a:hlinkClick r:id="rId4"/>
              </a:rPr>
              <a:t>Scatter plot </a:t>
            </a:r>
            <a:r>
              <a:rPr lang="en-US" sz="1800"/>
              <a:t>🡪 uses dots to represent values for two different numeric variables. They are used to observe relationships between variables.  There are 3 possible correlations: positive, negative, and no correlation. n</a:t>
            </a:r>
            <a:endParaRPr sz="1800"/>
          </a:p>
          <a:p>
            <a:pPr indent="-231990" lvl="0" marL="342900" rtl="0" algn="l">
              <a:lnSpc>
                <a:spcPct val="100000"/>
              </a:lnSpc>
              <a:spcBef>
                <a:spcPts val="933"/>
              </a:spcBef>
              <a:spcAft>
                <a:spcPts val="0"/>
              </a:spcAft>
              <a:buSzPct val="70000"/>
              <a:buNone/>
            </a:pPr>
            <a:r>
              <a:t/>
            </a:r>
            <a:endParaRPr sz="1800"/>
          </a:p>
        </p:txBody>
      </p:sp>
      <p:pic>
        <p:nvPicPr>
          <p:cNvPr id="185" name="Google Shape;185;p4"/>
          <p:cNvPicPr preferRelativeResize="0"/>
          <p:nvPr/>
        </p:nvPicPr>
        <p:blipFill rotWithShape="1">
          <a:blip r:embed="rId5">
            <a:alphaModFix/>
          </a:blip>
          <a:srcRect b="0" l="0" r="0" t="0"/>
          <a:stretch/>
        </p:blipFill>
        <p:spPr>
          <a:xfrm>
            <a:off x="7780989" y="4232576"/>
            <a:ext cx="3828807" cy="1466810"/>
          </a:xfrm>
          <a:prstGeom prst="rect">
            <a:avLst/>
          </a:prstGeom>
          <a:noFill/>
          <a:ln>
            <a:noFill/>
          </a:ln>
        </p:spPr>
      </p:pic>
      <p:pic>
        <p:nvPicPr>
          <p:cNvPr id="186" name="Google Shape;186;p4"/>
          <p:cNvPicPr preferRelativeResize="0"/>
          <p:nvPr/>
        </p:nvPicPr>
        <p:blipFill rotWithShape="1">
          <a:blip r:embed="rId6">
            <a:alphaModFix/>
          </a:blip>
          <a:srcRect b="0" l="0" r="0" t="0"/>
          <a:stretch/>
        </p:blipFill>
        <p:spPr>
          <a:xfrm>
            <a:off x="8405035" y="1158614"/>
            <a:ext cx="2580713" cy="25807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5"/>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2"/>
              </a:buClr>
              <a:buSzPts val="3200"/>
              <a:buFont typeface="Sorts Mill Goudy"/>
              <a:buNone/>
            </a:pPr>
            <a:r>
              <a:rPr lang="en-US"/>
              <a:t>35, 29, 34, 25, 29, 28, 38, 37, 35, 30 </a:t>
            </a:r>
            <a:endParaRPr/>
          </a:p>
        </p:txBody>
      </p:sp>
      <p:sp>
        <p:nvSpPr>
          <p:cNvPr id="193" name="Google Shape;193;p5"/>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ctr">
              <a:lnSpc>
                <a:spcPct val="110000"/>
              </a:lnSpc>
              <a:spcBef>
                <a:spcPts val="0"/>
              </a:spcBef>
              <a:spcAft>
                <a:spcPts val="0"/>
              </a:spcAft>
              <a:buSzPts val="1680"/>
              <a:buNone/>
            </a:pPr>
            <a:r>
              <a:rPr lang="en-US" sz="2400"/>
              <a:t>What are the steps you would take prepare the data to be visualized in a box plot?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6"/>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2"/>
              </a:buClr>
              <a:buSzPts val="4400"/>
              <a:buFont typeface="Sorts Mill Goudy"/>
              <a:buNone/>
            </a:pPr>
            <a:r>
              <a:rPr lang="en-US" sz="4400" u="sng">
                <a:solidFill>
                  <a:schemeClr val="hlink"/>
                </a:solidFill>
                <a:hlinkClick r:id="rId3"/>
              </a:rPr>
              <a:t>Practice</a:t>
            </a:r>
            <a:r>
              <a:rPr lang="en-US" sz="4400"/>
              <a:t>!</a:t>
            </a:r>
            <a:endParaRPr/>
          </a:p>
        </p:txBody>
      </p:sp>
      <p:pic>
        <p:nvPicPr>
          <p:cNvPr id="200" name="Google Shape;200;p6"/>
          <p:cNvPicPr preferRelativeResize="0"/>
          <p:nvPr>
            <p:ph idx="1" type="body"/>
          </p:nvPr>
        </p:nvPicPr>
        <p:blipFill rotWithShape="1">
          <a:blip r:embed="rId4">
            <a:alphaModFix/>
          </a:blip>
          <a:srcRect b="0" l="0" r="0" t="0"/>
          <a:stretch/>
        </p:blipFill>
        <p:spPr>
          <a:xfrm>
            <a:off x="5800995" y="609600"/>
            <a:ext cx="4521200" cy="5080001"/>
          </a:xfrm>
          <a:prstGeom prst="rect">
            <a:avLst/>
          </a:prstGeom>
          <a:noFill/>
          <a:ln>
            <a:noFill/>
          </a:ln>
          <a:effectLst>
            <a:outerShdw blurRad="25400">
              <a:srgbClr val="000000">
                <a:alpha val="45882"/>
              </a:srgbClr>
            </a:outerShdw>
          </a:effectLst>
        </p:spPr>
      </p:pic>
      <p:sp>
        <p:nvSpPr>
          <p:cNvPr id="201" name="Google Shape;201;p6"/>
          <p:cNvSpPr txBox="1"/>
          <p:nvPr>
            <p:ph idx="2" type="body"/>
          </p:nvPr>
        </p:nvSpPr>
        <p:spPr>
          <a:xfrm>
            <a:off x="913795" y="2673351"/>
            <a:ext cx="3706889" cy="30162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ctr">
              <a:lnSpc>
                <a:spcPct val="110000"/>
              </a:lnSpc>
              <a:spcBef>
                <a:spcPts val="0"/>
              </a:spcBef>
              <a:spcAft>
                <a:spcPts val="0"/>
              </a:spcAft>
              <a:buSzPts val="2240"/>
              <a:buNone/>
            </a:pPr>
            <a:r>
              <a:rPr lang="en-US" sz="3200"/>
              <a:t>Here’s a </a:t>
            </a:r>
            <a:r>
              <a:rPr lang="en-US" sz="3200" u="sng">
                <a:solidFill>
                  <a:schemeClr val="hlink"/>
                </a:solidFill>
                <a:hlinkClick r:id="rId5"/>
              </a:rPr>
              <a:t>video</a:t>
            </a:r>
            <a:r>
              <a:rPr lang="en-US" sz="3200"/>
              <a:t> if you get stuck.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GroupBy </a:t>
            </a:r>
            <a:r>
              <a:rPr lang="en-US" sz="2000"/>
              <a:t>is a function used to split data into groups based on specific criteria. </a:t>
            </a:r>
            <a:endParaRPr/>
          </a:p>
        </p:txBody>
      </p:sp>
      <p:sp>
        <p:nvSpPr>
          <p:cNvPr id="208" name="Google Shape;208;p7"/>
          <p:cNvSpPr txBox="1"/>
          <p:nvPr>
            <p:ph idx="1" type="body"/>
          </p:nvPr>
        </p:nvSpPr>
        <p:spPr>
          <a:xfrm>
            <a:off x="1046013" y="1855153"/>
            <a:ext cx="4764764" cy="69249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p>
            <a:pPr indent="0" lvl="0" marL="0" rtl="0" algn="ctr">
              <a:lnSpc>
                <a:spcPct val="110000"/>
              </a:lnSpc>
              <a:spcBef>
                <a:spcPts val="0"/>
              </a:spcBef>
              <a:spcAft>
                <a:spcPts val="0"/>
              </a:spcAft>
              <a:buSzPts val="1680"/>
              <a:buNone/>
            </a:pPr>
            <a:r>
              <a:rPr lang="en-US"/>
              <a:t>Pivot Tables</a:t>
            </a:r>
            <a:endParaRPr/>
          </a:p>
        </p:txBody>
      </p:sp>
      <p:sp>
        <p:nvSpPr>
          <p:cNvPr id="209" name="Google Shape;209;p7"/>
          <p:cNvSpPr txBox="1"/>
          <p:nvPr>
            <p:ph idx="3" type="body"/>
          </p:nvPr>
        </p:nvSpPr>
        <p:spPr>
          <a:xfrm>
            <a:off x="6363166" y="1855152"/>
            <a:ext cx="4779582" cy="69249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p>
            <a:pPr indent="0" lvl="0" marL="0" rtl="0" algn="ctr">
              <a:lnSpc>
                <a:spcPct val="110000"/>
              </a:lnSpc>
              <a:spcBef>
                <a:spcPts val="0"/>
              </a:spcBef>
              <a:spcAft>
                <a:spcPts val="0"/>
              </a:spcAft>
              <a:buSzPts val="1680"/>
              <a:buNone/>
            </a:pPr>
            <a:r>
              <a:rPr lang="en-US"/>
              <a:t>Heatmap Plot</a:t>
            </a:r>
            <a:endParaRPr/>
          </a:p>
        </p:txBody>
      </p:sp>
      <p:pic>
        <p:nvPicPr>
          <p:cNvPr id="210" name="Google Shape;210;p7"/>
          <p:cNvPicPr preferRelativeResize="0"/>
          <p:nvPr>
            <p:ph idx="4" type="body"/>
          </p:nvPr>
        </p:nvPicPr>
        <p:blipFill rotWithShape="1">
          <a:blip r:embed="rId4">
            <a:alphaModFix/>
          </a:blip>
          <a:srcRect b="0" l="0" r="0" t="0"/>
          <a:stretch/>
        </p:blipFill>
        <p:spPr>
          <a:xfrm>
            <a:off x="7323931" y="2794794"/>
            <a:ext cx="2857500" cy="2857500"/>
          </a:xfrm>
          <a:prstGeom prst="rect">
            <a:avLst/>
          </a:prstGeom>
          <a:noFill/>
          <a:ln>
            <a:noFill/>
          </a:ln>
          <a:effectLst>
            <a:outerShdw blurRad="25400">
              <a:srgbClr val="000000">
                <a:alpha val="45882"/>
              </a:srgbClr>
            </a:outerShdw>
          </a:effectLst>
        </p:spPr>
      </p:pic>
      <p:graphicFrame>
        <p:nvGraphicFramePr>
          <p:cNvPr id="211" name="Google Shape;211;p7"/>
          <p:cNvGraphicFramePr/>
          <p:nvPr/>
        </p:nvGraphicFramePr>
        <p:xfrm>
          <a:off x="1113820" y="3204521"/>
          <a:ext cx="4629150" cy="1473200"/>
        </p:xfrm>
        <a:graphic>
          <a:graphicData uri="http://schemas.openxmlformats.org/presentationml/2006/ole">
            <mc:AlternateContent>
              <mc:Choice Requires="v">
                <p:oleObj r:id="rId5" imgH="1473200" imgW="4629150" progId="Paint.Picture" spid="_x0000_s1">
                  <p:embed/>
                </p:oleObj>
              </mc:Choice>
              <mc:Fallback>
                <p:oleObj r:id="rId6" imgH="1473200" imgW="4629150" progId="Paint.Picture">
                  <p:embed/>
                  <p:pic>
                    <p:nvPicPr>
                      <p:cNvPr id="211" name="Google Shape;211;p7"/>
                      <p:cNvPicPr preferRelativeResize="0"/>
                      <p:nvPr/>
                    </p:nvPicPr>
                    <p:blipFill rotWithShape="1">
                      <a:blip r:embed="rId7">
                        <a:alphaModFix/>
                      </a:blip>
                      <a:srcRect b="0" l="0" r="0" t="0"/>
                      <a:stretch/>
                    </p:blipFill>
                    <p:spPr>
                      <a:xfrm>
                        <a:off x="1113820" y="3204521"/>
                        <a:ext cx="4629150" cy="1473200"/>
                      </a:xfrm>
                      <a:prstGeom prst="rect">
                        <a:avLst/>
                      </a:prstGeom>
                      <a:noFill/>
                      <a:ln>
                        <a:noFill/>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8"/>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Correlation </a:t>
            </a:r>
            <a:endParaRPr/>
          </a:p>
        </p:txBody>
      </p:sp>
      <p:sp>
        <p:nvSpPr>
          <p:cNvPr id="218" name="Google Shape;218;p8"/>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t>Correlation is a statistical metric for measuring to what extend variables are interdependent. </a:t>
            </a:r>
            <a:endParaRPr/>
          </a:p>
          <a:p>
            <a:pPr indent="-306000" lvl="0" marL="342900" rtl="0" algn="l">
              <a:lnSpc>
                <a:spcPct val="110000"/>
              </a:lnSpc>
              <a:spcBef>
                <a:spcPts val="1060"/>
              </a:spcBef>
              <a:spcAft>
                <a:spcPts val="0"/>
              </a:spcAft>
              <a:buSzPts val="1610"/>
              <a:buChar char="◈"/>
            </a:pPr>
            <a:r>
              <a:rPr lang="en-US"/>
              <a:t>Correlation DOES NOT IMPLY causation.</a:t>
            </a:r>
            <a:endParaRPr/>
          </a:p>
          <a:p>
            <a:pPr indent="-306000" lvl="0" marL="342900" rtl="0" algn="l">
              <a:lnSpc>
                <a:spcPct val="110000"/>
              </a:lnSpc>
              <a:spcBef>
                <a:spcPts val="1060"/>
              </a:spcBef>
              <a:spcAft>
                <a:spcPts val="0"/>
              </a:spcAft>
              <a:buSzPts val="1610"/>
              <a:buChar char="◈"/>
            </a:pPr>
            <a:r>
              <a:rPr lang="en-US"/>
              <a:t>What is the difference between correlation and causation? </a:t>
            </a:r>
            <a:endParaRPr/>
          </a:p>
          <a:p>
            <a:pPr indent="-306000" lvl="0" marL="342900" rtl="0" algn="l">
              <a:lnSpc>
                <a:spcPct val="110000"/>
              </a:lnSpc>
              <a:spcBef>
                <a:spcPts val="1060"/>
              </a:spcBef>
              <a:spcAft>
                <a:spcPts val="0"/>
              </a:spcAft>
              <a:buSzPts val="1610"/>
              <a:buChar char="◈"/>
            </a:pPr>
            <a:r>
              <a:rPr lang="en-US"/>
              <a:t>Positive linear relationship</a:t>
            </a:r>
            <a:endParaRPr/>
          </a:p>
          <a:p>
            <a:pPr indent="-306000" lvl="0" marL="342900" rtl="0" algn="l">
              <a:lnSpc>
                <a:spcPct val="110000"/>
              </a:lnSpc>
              <a:spcBef>
                <a:spcPts val="1060"/>
              </a:spcBef>
              <a:spcAft>
                <a:spcPts val="0"/>
              </a:spcAft>
              <a:buSzPts val="1610"/>
              <a:buChar char="◈"/>
            </a:pPr>
            <a:r>
              <a:rPr lang="en-US"/>
              <a:t>Negative linear relationship </a:t>
            </a:r>
            <a:endParaRPr/>
          </a:p>
          <a:p>
            <a:pPr indent="-306000" lvl="0" marL="342900" rtl="0" algn="l">
              <a:lnSpc>
                <a:spcPct val="110000"/>
              </a:lnSpc>
              <a:spcBef>
                <a:spcPts val="1060"/>
              </a:spcBef>
              <a:spcAft>
                <a:spcPts val="0"/>
              </a:spcAft>
              <a:buSzPts val="1610"/>
              <a:buChar char="◈"/>
            </a:pPr>
            <a:r>
              <a:rPr lang="en-US"/>
              <a:t>No relationship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9"/>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Correlation – Statistics </a:t>
            </a:r>
            <a:endParaRPr/>
          </a:p>
        </p:txBody>
      </p:sp>
      <p:sp>
        <p:nvSpPr>
          <p:cNvPr id="225" name="Google Shape;225;p9"/>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t>Pearson Correlation 🡪 gives you two values: the correlation coefficient and the P-value. </a:t>
            </a:r>
            <a:endParaRPr/>
          </a:p>
          <a:p>
            <a:pPr indent="-306000" lvl="0" marL="342900" rtl="0" algn="l">
              <a:lnSpc>
                <a:spcPct val="110000"/>
              </a:lnSpc>
              <a:spcBef>
                <a:spcPts val="1060"/>
              </a:spcBef>
              <a:spcAft>
                <a:spcPts val="0"/>
              </a:spcAft>
              <a:buSzPts val="1610"/>
              <a:buChar char="◈"/>
            </a:pPr>
            <a:r>
              <a:rPr lang="en-US"/>
              <a:t>Correlation coefficient 🡪 -1 – 1 </a:t>
            </a:r>
            <a:endParaRPr/>
          </a:p>
          <a:p>
            <a:pPr indent="-306000" lvl="0" marL="342900" rtl="0" algn="l">
              <a:lnSpc>
                <a:spcPct val="110000"/>
              </a:lnSpc>
              <a:spcBef>
                <a:spcPts val="1060"/>
              </a:spcBef>
              <a:spcAft>
                <a:spcPts val="0"/>
              </a:spcAft>
              <a:buSzPts val="1610"/>
              <a:buChar char="◈"/>
            </a:pPr>
            <a:r>
              <a:rPr lang="en-US"/>
              <a:t>P-value 🡪 0.0001 – 0.1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VTI">
  <a:themeElements>
    <a:clrScheme name="Coffee">
      <a:dk1>
        <a:srgbClr val="000000"/>
      </a:dk1>
      <a:lt1>
        <a:srgbClr val="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2021-01-28T18:29:05Z</dcterms:created>
  <dc:creator>Katherine Bastowros</dc:creator>
</cp:coreProperties>
</file>