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bQl9Au/YTKOT7WZv9iNwwur+e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fc9edfe7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En este caso, la información es prácticamente imposible de procesar por un humano sin la ayuda de herramientas externas.</a:t>
            </a:r>
            <a:endParaRPr/>
          </a:p>
        </p:txBody>
      </p:sp>
      <p:sp>
        <p:nvSpPr>
          <p:cNvPr id="273" name="Google Shape;273;gdfc9edfe7a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36dc4923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Es muy difícil, tanto para alguien que sabe qué es esta tabla como para alguien que no, sacar alguna conclusión de ella. Este ejemplo en particular muestra parcialmente una de las 6 tablas de experimentos realizadas para publicar un paper. Tenemos que agregar esa información para poder hacerla legible, y sobre todo para poder entender el significado de estos resultados.</a:t>
            </a:r>
            <a:endParaRPr/>
          </a:p>
        </p:txBody>
      </p:sp>
      <p:sp>
        <p:nvSpPr>
          <p:cNvPr id="292" name="Google Shape;292;ge36dc49239_0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36dc4923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Una visualización realza los patrones en particular que queremos ver.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Para poder encontrar patrones claros, debemos dejar afuera mucha información y concentrarnos sólo en los aspectos importantes.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/>
              <a:t>El segundo está pensado para ser incluído en una publicación, mientras que el primero fue utilizado solamente por los investigadores durante el diseño de experimentos.</a:t>
            </a:r>
            <a:endParaRPr/>
          </a:p>
        </p:txBody>
      </p:sp>
      <p:sp>
        <p:nvSpPr>
          <p:cNvPr id="311" name="Google Shape;311;ge36dc49239_0_4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36dc4923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e36dc49239_0_3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36dc49239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ge36dc49239_0_5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36dc4923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ge36dc49239_0_4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36dc49239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e36dc49239_0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39eac2df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ge39eac2df1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2c840afb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ge2c840afb1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c9edfe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chemeClr val="dk1"/>
                </a:solidFill>
              </a:rPr>
              <a:t>Lo que encontraremos es que el data science es un ciclo que siempre puede tener más iteraciones, y que generalmente está limitada por el tiempo o por el dinero. Este gráfico resume este concepto de manera “idealizada”. Dentro de un proyecto de ciencia de datos, pasamos muchas veces por distintas etapas y utilizamos todas las herramientas que tengamos disponibles, desde modelos super sofisticados hasta tests de hipótesis estadística. Una vez que obtuvimos resultados, estos son evaluados y aplicados, dando origen a nuevas necesidades de negocios que vuelven a  disparar el ciclo. Otras veces, se recomienza simplemente por la necesidad de mantenerse competitivo utilizando las últimas herramientas disponibles, y las tecnologías en data science avanzan </a:t>
            </a:r>
            <a:r>
              <a:rPr i="1" lang="es-AR">
                <a:solidFill>
                  <a:schemeClr val="dk1"/>
                </a:solidFill>
              </a:rPr>
              <a:t>rápido</a:t>
            </a:r>
            <a:r>
              <a:rPr lang="es-A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rPr lang="es-AR">
                <a:solidFill>
                  <a:schemeClr val="dk1"/>
                </a:solidFill>
              </a:rPr>
              <a:t>Otras materias también están fuertemente correlacionadas con las etapas 02 a 04 de este ciclo, y algunas visitan muchas partes. ¿Y qué pasa con la etapa 01? Esta la trabajarán durante las mentorías, donde tendrán un problema real para ejercitar el criterio que vayan aprendiendo a lo largo de las materias. Por eso, es </a:t>
            </a:r>
            <a:r>
              <a:rPr b="1" lang="es-AR">
                <a:solidFill>
                  <a:schemeClr val="dk1"/>
                </a:solidFill>
              </a:rPr>
              <a:t>indispensable</a:t>
            </a:r>
            <a:r>
              <a:rPr lang="es-AR">
                <a:solidFill>
                  <a:schemeClr val="dk1"/>
                </a:solidFill>
              </a:rPr>
              <a:t> que desarrollen un buen sistema de trabajo con su equipo y con su mentor.</a:t>
            </a:r>
            <a:endParaRPr/>
          </a:p>
        </p:txBody>
      </p:sp>
      <p:sp>
        <p:nvSpPr>
          <p:cNvPr id="100" name="Google Shape;100;gdfc9edfe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1fc66da9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e1fc66da97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1fc66da9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e1fc66da97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fc9edfe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dfc9edfe7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fc66da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e1fc66da9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36dc492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e36dc4923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36dc4923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  <p:sp>
        <p:nvSpPr>
          <p:cNvPr id="226" name="Google Shape;226;ge36dc49239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36dc4923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e36dc49239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jpg"/><Relationship Id="rId7" Type="http://schemas.openxmlformats.org/officeDocument/2006/relationships/image" Target="../media/image19.jp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9" Type="http://schemas.openxmlformats.org/officeDocument/2006/relationships/image" Target="../media/image18.pn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9" Type="http://schemas.openxmlformats.org/officeDocument/2006/relationships/image" Target="../media/image18.pn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0.jpg"/><Relationship Id="rId10" Type="http://schemas.openxmlformats.org/officeDocument/2006/relationships/hyperlink" Target="https://datavizproject.com/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jpg"/><Relationship Id="rId7" Type="http://schemas.openxmlformats.org/officeDocument/2006/relationships/image" Target="../media/image12.jpg"/><Relationship Id="rId8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9" Type="http://schemas.openxmlformats.org/officeDocument/2006/relationships/hyperlink" Target="https://github.com/MeT2021/MeTCamp-Data-Science/blob/main/Encuentro2/Notebooks/Encuentro2-Analisis_ExploratorioParte2.ipynb" TargetMode="External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2" Type="http://schemas.openxmlformats.org/officeDocument/2006/relationships/image" Target="../media/image17.png"/><Relationship Id="rId9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19.jp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9" Type="http://schemas.openxmlformats.org/officeDocument/2006/relationships/hyperlink" Target="https://sysarmy.com/blog/posts/resultados-de-la-encuesta-de-sueldos-2020-2/" TargetMode="External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1.pn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jpg"/><Relationship Id="rId6" Type="http://schemas.openxmlformats.org/officeDocument/2006/relationships/image" Target="../media/image7.jpg"/><Relationship Id="rId7" Type="http://schemas.openxmlformats.org/officeDocument/2006/relationships/image" Target="../media/image1.png"/><Relationship Id="rId8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jpg"/><Relationship Id="rId6" Type="http://schemas.openxmlformats.org/officeDocument/2006/relationships/image" Target="../media/image7.jpg"/><Relationship Id="rId7" Type="http://schemas.openxmlformats.org/officeDocument/2006/relationships/image" Target="../media/image1.png"/><Relationship Id="rId8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8376" y="261257"/>
            <a:ext cx="1591449" cy="116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505" y="1720682"/>
            <a:ext cx="7224752" cy="221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26224" y="-685805"/>
            <a:ext cx="2451838" cy="244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638585" y="97302"/>
            <a:ext cx="2451838" cy="244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26224" y="-337628"/>
            <a:ext cx="2451838" cy="244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641432"/>
            <a:ext cx="12192000" cy="216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383658" y="614551"/>
            <a:ext cx="1941981" cy="193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7">
            <a:alphaModFix/>
          </a:blip>
          <a:srcRect b="19564" l="35522" r="29153" t="61309"/>
          <a:stretch/>
        </p:blipFill>
        <p:spPr>
          <a:xfrm>
            <a:off x="2308187" y="5878755"/>
            <a:ext cx="1679012" cy="40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9264" y="5928818"/>
            <a:ext cx="1679018" cy="435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86363" y="5983367"/>
            <a:ext cx="1158730" cy="41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10">
            <a:alphaModFix/>
          </a:blip>
          <a:srcRect b="24762" l="0" r="0" t="22774"/>
          <a:stretch/>
        </p:blipFill>
        <p:spPr>
          <a:xfrm>
            <a:off x="9389308" y="5932812"/>
            <a:ext cx="777755" cy="38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91836" y="5788413"/>
            <a:ext cx="811625" cy="6988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513888" y="5627450"/>
            <a:ext cx="19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rgbClr val="666666"/>
                </a:solidFill>
              </a:rPr>
              <a:t>Platinum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7622288" y="5627450"/>
            <a:ext cx="19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rgbClr val="666666"/>
                </a:solidFill>
              </a:rPr>
              <a:t>Gold</a:t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dfc9edfe7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dfc9edfe7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dfc9edfe7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dfc9edfe7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dfc9edfe7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dfc9edfe7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dfc9edfe7a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dfc9edfe7a_0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1999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dfc9edfe7a_0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1999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dfc9edfe7a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dfc9edfe7a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dfc9edfe7a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dfc9edfe7a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dfc9edfe7a_0_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dfc9edfe7a_0_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02326" y="1037170"/>
            <a:ext cx="8884640" cy="478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e36dc49239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e36dc49239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e36dc49239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e36dc49239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e36dc49239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e36dc49239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e36dc49239_0_3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e36dc49239_0_3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e36dc49239_0_3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e36dc49239_0_3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e36dc49239_0_3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e36dc49239_0_3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e36dc49239_0_3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e36dc49239_0_3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e36dc49239_0_3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31150" y="1603175"/>
            <a:ext cx="9973546" cy="42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ge36dc49239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e36dc49239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e36dc49239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e36dc49239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e36dc49239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e36dc49239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e36dc49239_0_4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e36dc49239_0_4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e36dc49239_0_4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e36dc49239_0_4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e36dc49239_0_4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e36dc49239_0_4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e36dc49239_0_4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e36dc49239_0_4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e36dc49239_0_4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31150" y="1603175"/>
            <a:ext cx="9973546" cy="42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e36dc49239_0_4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50325" y="3485150"/>
            <a:ext cx="3115667" cy="281939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29" name="Google Shape;329;ge36dc49239_0_4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07925" y="3485150"/>
            <a:ext cx="2981326" cy="2819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e36dc49239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e36dc49239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e36dc49239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e36dc49239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e36dc49239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e36dc49239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e36dc49239_0_3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e36dc49239_0_3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e36dc49239_0_3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e36dc49239_0_3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e36dc49239_0_3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e36dc49239_0_3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e36dc49239_0_3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e36dc49239_0_3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e36dc49239_0_386"/>
          <p:cNvSpPr txBox="1"/>
          <p:nvPr/>
        </p:nvSpPr>
        <p:spPr>
          <a:xfrm>
            <a:off x="2009275" y="2042300"/>
            <a:ext cx="82359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Honesta: representa datos que son correctos.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Funcional: representa datos para que puedan ser interpretados adecuadamente.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Estética.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Esclarecedora: Debe mostrar patrones que no serían fácilmente percibidos usando otros medios.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Informativa.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e36dc49239_0_386"/>
          <p:cNvSpPr txBox="1"/>
          <p:nvPr/>
        </p:nvSpPr>
        <p:spPr>
          <a:xfrm>
            <a:off x="2009275" y="1007550"/>
            <a:ext cx="844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CARACTERÍSTICAS DE UNA BUENA VISUALIZACIÓN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ge36dc49239_0_5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00" y="1055375"/>
            <a:ext cx="9931275" cy="52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e36dc49239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e36dc49239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e36dc49239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e36dc49239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e36dc49239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e36dc49239_0_5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e36dc49239_0_5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e36dc49239_0_5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e36dc49239_0_5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e36dc49239_0_5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e36dc49239_0_5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e36dc49239_0_5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e36dc49239_0_5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e36dc49239_0_57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e36dc49239_0_579"/>
          <p:cNvSpPr txBox="1"/>
          <p:nvPr/>
        </p:nvSpPr>
        <p:spPr>
          <a:xfrm>
            <a:off x="8659050" y="5802900"/>
            <a:ext cx="311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Data Viz Project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e36dc49239_0_579"/>
          <p:cNvSpPr txBox="1"/>
          <p:nvPr/>
        </p:nvSpPr>
        <p:spPr>
          <a:xfrm>
            <a:off x="2009275" y="1007550"/>
            <a:ext cx="844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UTILIZAR DE MANERA CORRECTA LOS ELEMENTOS VISUALES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ge36dc49239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e36dc49239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e36dc49239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e36dc49239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e36dc49239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e36dc49239_0_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e36dc49239_0_4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e36dc49239_0_4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e36dc49239_0_4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e36dc49239_0_4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e36dc49239_0_4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e36dc49239_0_4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e36dc49239_0_4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e36dc49239_0_4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e36dc49239_0_403"/>
          <p:cNvSpPr txBox="1"/>
          <p:nvPr/>
        </p:nvSpPr>
        <p:spPr>
          <a:xfrm>
            <a:off x="1394925" y="1194000"/>
            <a:ext cx="105924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A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 en cuenta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del texto.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Visibilidad de elementos contra el fondo.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de presentación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Proyector: tiene baja resolución. Usar colores brillantes (ni oscuros ni pasteles).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Papel: ¿color o blanco y negro? No hay posibilidad de zoom.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Pantalla digital: distintas resoluciones y dispositivos. Distintos métodos de interacción.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ge36dc49239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e36dc49239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e36dc49239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e36dc49239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e36dc49239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e36dc49239_0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e36dc49239_0_6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e36dc49239_0_6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e36dc49239_0_6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e36dc49239_0_6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e36dc49239_0_6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e36dc49239_0_6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e36dc49239_0_6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e36dc49239_0_6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e36dc49239_0_621"/>
          <p:cNvSpPr txBox="1"/>
          <p:nvPr/>
        </p:nvSpPr>
        <p:spPr>
          <a:xfrm>
            <a:off x="832975" y="2079575"/>
            <a:ext cx="95376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con Notebook 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Encuentro2-Analisis_ExploratorioParte2.ipynb</a:t>
            </a:r>
            <a:endParaRPr sz="3400" u="sng">
              <a:solidFill>
                <a:srgbClr val="57BB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e39eac2df1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e39eac2df1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e39eac2df1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e39eac2df1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e39eac2df1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e39eac2df1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e39eac2df1_0_2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e39eac2df1_0_2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e39eac2df1_0_2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e39eac2df1_0_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e39eac2df1_0_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e39eac2df1_0_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e39eac2df1_0_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e39eac2df1_0_2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e39eac2df1_0_217"/>
          <p:cNvSpPr txBox="1"/>
          <p:nvPr/>
        </p:nvSpPr>
        <p:spPr>
          <a:xfrm>
            <a:off x="4373225" y="3028800"/>
            <a:ext cx="356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>
                <a:latin typeface="Calibri"/>
                <a:ea typeface="Calibri"/>
                <a:cs typeface="Calibri"/>
                <a:sym typeface="Calibri"/>
              </a:rPr>
              <a:t>¿PREGUNTAS?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ge2c840afb1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e2c840afb1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e2c840afb1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e2c840afb1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e2c840afb1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e2c840afb1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e2c840afb1_2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e2c840afb1_2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e2c840afb1_2_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e2c840afb1_2_7"/>
          <p:cNvPicPr preferRelativeResize="0"/>
          <p:nvPr/>
        </p:nvPicPr>
        <p:blipFill rotWithShape="1">
          <a:blip r:embed="rId7">
            <a:alphaModFix/>
          </a:blip>
          <a:srcRect b="19564" l="35522" r="29153" t="61309"/>
          <a:stretch/>
        </p:blipFill>
        <p:spPr>
          <a:xfrm>
            <a:off x="2308187" y="5878755"/>
            <a:ext cx="1679012" cy="405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e2c840afb1_2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9264" y="5928818"/>
            <a:ext cx="1679018" cy="435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e2c840afb1_2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86363" y="5983367"/>
            <a:ext cx="1158730" cy="41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e2c840afb1_2_7"/>
          <p:cNvPicPr preferRelativeResize="0"/>
          <p:nvPr/>
        </p:nvPicPr>
        <p:blipFill rotWithShape="1">
          <a:blip r:embed="rId10">
            <a:alphaModFix/>
          </a:blip>
          <a:srcRect b="24762" l="0" r="0" t="22774"/>
          <a:stretch/>
        </p:blipFill>
        <p:spPr>
          <a:xfrm>
            <a:off x="9389308" y="5932812"/>
            <a:ext cx="777755" cy="38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e2c840afb1_2_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91836" y="5788413"/>
            <a:ext cx="811625" cy="698824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e2c840afb1_2_7"/>
          <p:cNvSpPr txBox="1"/>
          <p:nvPr/>
        </p:nvSpPr>
        <p:spPr>
          <a:xfrm>
            <a:off x="1513888" y="5627450"/>
            <a:ext cx="19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rgbClr val="666666"/>
                </a:solidFill>
              </a:rPr>
              <a:t>Platinum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447" name="Google Shape;447;ge2c840afb1_2_7"/>
          <p:cNvSpPr txBox="1"/>
          <p:nvPr/>
        </p:nvSpPr>
        <p:spPr>
          <a:xfrm>
            <a:off x="7622288" y="5627450"/>
            <a:ext cx="19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rgbClr val="666666"/>
                </a:solidFill>
              </a:rPr>
              <a:t>Gold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448" name="Google Shape;448;ge2c840afb1_2_7"/>
          <p:cNvPicPr preferRelativeResize="0"/>
          <p:nvPr/>
        </p:nvPicPr>
        <p:blipFill rotWithShape="1">
          <a:blip r:embed="rId12">
            <a:alphaModFix/>
          </a:blip>
          <a:srcRect b="0" l="0" r="13629" t="0"/>
          <a:stretch/>
        </p:blipFill>
        <p:spPr>
          <a:xfrm>
            <a:off x="3945550" y="1819775"/>
            <a:ext cx="3789850" cy="134667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e2c840afb1_2_7"/>
          <p:cNvSpPr txBox="1"/>
          <p:nvPr/>
        </p:nvSpPr>
        <p:spPr>
          <a:xfrm>
            <a:off x="3119325" y="3348200"/>
            <a:ext cx="544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6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¡Gracias!</a:t>
            </a:r>
            <a:endParaRPr b="1" sz="46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dfc9edfe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dfc9edfe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dfc9edfe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dfc9edfe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dfc9edfe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dfc9edfe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dfc9edfe7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dfc9edfe7a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1999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dfc9edfe7a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1999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dfc9edfe7a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dfc9edfe7a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dfc9edfe7a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dfc9edfe7a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dfc9edfe7a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dfc9edfe7a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04650" y="988500"/>
            <a:ext cx="6221000" cy="52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dfc9edfe7a_0_0"/>
          <p:cNvSpPr txBox="1"/>
          <p:nvPr/>
        </p:nvSpPr>
        <p:spPr>
          <a:xfrm>
            <a:off x="942475" y="778950"/>
            <a:ext cx="465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latin typeface="Calibri"/>
                <a:ea typeface="Calibri"/>
                <a:cs typeface="Calibri"/>
                <a:sym typeface="Calibri"/>
              </a:rPr>
              <a:t>EL PROCESO DE CIENCIA DE DATOS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dfc9edfe7a_0_0"/>
          <p:cNvSpPr txBox="1"/>
          <p:nvPr/>
        </p:nvSpPr>
        <p:spPr>
          <a:xfrm>
            <a:off x="1018675" y="1895400"/>
            <a:ext cx="37017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Durante este encuentro, veremos conceptos involucrados en: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estadísticas y visualizaciones para la </a:t>
            </a:r>
            <a:r>
              <a:rPr lang="es-AR" sz="1800">
                <a:solidFill>
                  <a:schemeClr val="dk1"/>
                </a:solidFill>
                <a:highlight>
                  <a:srgbClr val="CCA677"/>
                </a:highlight>
                <a:latin typeface="Calibri"/>
                <a:ea typeface="Calibri"/>
                <a:cs typeface="Calibri"/>
                <a:sym typeface="Calibri"/>
              </a:rPr>
              <a:t>etapa 02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Visualización y comunicación efectiva para la </a:t>
            </a:r>
            <a:r>
              <a:rPr lang="es-AR" sz="1800">
                <a:solidFill>
                  <a:schemeClr val="dk1"/>
                </a:solidFill>
                <a:highlight>
                  <a:srgbClr val="C6DDF0"/>
                </a:highlight>
                <a:latin typeface="Calibri"/>
                <a:ea typeface="Calibri"/>
                <a:cs typeface="Calibri"/>
                <a:sym typeface="Calibri"/>
              </a:rPr>
              <a:t>etapa 05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e1fc66da9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e1fc66da9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e1fc66da9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e1fc66da9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e1fc66da9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e1fc66da97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e1fc66da97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e1fc66da97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e1fc66da97_0_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e1fc66da97_0_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e1fc66da97_0_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e1fc66da97_0_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e1fc66da97_0_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e1fc66da97_0_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e1fc66da97_0_81"/>
          <p:cNvSpPr txBox="1"/>
          <p:nvPr/>
        </p:nvSpPr>
        <p:spPr>
          <a:xfrm>
            <a:off x="1519950" y="2788625"/>
            <a:ext cx="915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>
                <a:latin typeface="Calibri"/>
                <a:ea typeface="Calibri"/>
                <a:cs typeface="Calibri"/>
                <a:sym typeface="Calibri"/>
              </a:rPr>
              <a:t>ANÁLISIS Y EXPLORACIÓN DE DATOS (EDA)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e1fc66da9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e1fc66da9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e1fc66da9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e1fc66da9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e1fc66da9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e1fc66da9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e1fc66da97_0_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e1fc66da97_0_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e1fc66da97_0_1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e1fc66da97_0_1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e1fc66da97_0_1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e1fc66da97_0_1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e1fc66da97_0_1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e1fc66da97_0_1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e1fc66da97_0_121"/>
          <p:cNvSpPr txBox="1"/>
          <p:nvPr/>
        </p:nvSpPr>
        <p:spPr>
          <a:xfrm>
            <a:off x="1902300" y="724500"/>
            <a:ext cx="9263400" cy="6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Primero: ¿Cuál es el </a:t>
            </a:r>
            <a:r>
              <a:rPr b="1" lang="es-AR" sz="38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ejemplo posible sería: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¿Cuánto voy a cobrar? </a:t>
            </a:r>
            <a:endParaRPr i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ello, queremos i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mplementar un sistema que, dadas las características de una persona, devuelva el sueldo que puede esperar cobrar como programador/e/a.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dfc9edfe7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dfc9edfe7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dfc9edfe7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dfc9edfe7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dfc9edfe7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dfc9edfe7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dfc9edfe7a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dfc9edfe7a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1999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dfc9edfe7a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1999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dfc9edfe7a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dfc9edfe7a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dfc9edfe7a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dfc9edfe7a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dfc9edfe7a_0_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dfc9edfe7a_0_17"/>
          <p:cNvSpPr txBox="1"/>
          <p:nvPr/>
        </p:nvSpPr>
        <p:spPr>
          <a:xfrm>
            <a:off x="2012950" y="1957975"/>
            <a:ext cx="9392400" cy="4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de la Encuesta de sueldos 2020 de Sysarmy</a:t>
            </a: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Encuesta personal y </a:t>
            </a:r>
            <a:r>
              <a:rPr lang="es-AR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voluntaria</a:t>
            </a: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busca relevar información sobre salarios y condiciones de trabajo de programadores, que se realiza anualmente.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Usaremos sólo los datos provenientes de Argentina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s-AR" sz="2600" u="sng">
                <a:solidFill>
                  <a:srgbClr val="57BB8A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A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los datos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dfc9edfe7a_0_17"/>
          <p:cNvSpPr txBox="1"/>
          <p:nvPr/>
        </p:nvSpPr>
        <p:spPr>
          <a:xfrm>
            <a:off x="942475" y="778950"/>
            <a:ext cx="939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¿Qué </a:t>
            </a:r>
            <a:r>
              <a:rPr b="1" lang="es-AR" sz="38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datos 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tengo?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e1fc66da9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e1fc66da9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e1fc66da9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e1fc66da9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e1fc66da9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e1fc66da9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e1fc66da97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e1fc66da97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e1fc66da97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e1fc66da97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8" y="5694947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e1fc66da97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e1fc66da97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e1fc66da97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e1fc66da97_0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1fc66da97_0_2"/>
          <p:cNvSpPr txBox="1"/>
          <p:nvPr/>
        </p:nvSpPr>
        <p:spPr>
          <a:xfrm>
            <a:off x="1388450" y="843900"/>
            <a:ext cx="9953700" cy="6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Tercero: ¿Qué </a:t>
            </a:r>
            <a:r>
              <a:rPr b="1" lang="es-AR" sz="38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tipos de análisis 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puedo hacer?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Calibri"/>
                <a:ea typeface="Calibri"/>
                <a:cs typeface="Calibri"/>
                <a:sym typeface="Calibri"/>
              </a:rPr>
              <a:t>El análisis exploratorio de los datos se puede realizar mediante diferentes enfoques: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s-AR" sz="2200">
                <a:latin typeface="Calibri"/>
                <a:ea typeface="Calibri"/>
                <a:cs typeface="Calibri"/>
                <a:sym typeface="Calibri"/>
              </a:rPr>
              <a:t>Medidas de estadística descriptiva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Calibri"/>
                <a:ea typeface="Calibri"/>
                <a:cs typeface="Calibri"/>
                <a:sym typeface="Calibri"/>
              </a:rPr>
              <a:t>Medidas de tendencia central o dispersión.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Calibri"/>
                <a:ea typeface="Calibri"/>
                <a:cs typeface="Calibri"/>
                <a:sym typeface="Calibri"/>
              </a:rPr>
              <a:t>Ej: porcentaje de programadores que ganan por encima de la media de salarios netos.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s-AR" sz="2200">
                <a:latin typeface="Calibri"/>
                <a:ea typeface="Calibri"/>
                <a:cs typeface="Calibri"/>
                <a:sym typeface="Calibri"/>
              </a:rPr>
              <a:t>Visualizaciones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Calibri"/>
                <a:ea typeface="Calibri"/>
                <a:cs typeface="Calibri"/>
                <a:sym typeface="Calibri"/>
              </a:rPr>
              <a:t>Ej: gráficos de frecuencias, distribuciones</a:t>
            </a:r>
            <a:r>
              <a:rPr lang="es-AR" sz="2200">
                <a:latin typeface="Calibri"/>
                <a:ea typeface="Calibri"/>
                <a:cs typeface="Calibri"/>
                <a:sym typeface="Calibri"/>
              </a:rPr>
              <a:t> o de valores extremos.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s-AR" sz="2200">
                <a:latin typeface="Calibri"/>
                <a:ea typeface="Calibri"/>
                <a:cs typeface="Calibri"/>
                <a:sym typeface="Calibri"/>
              </a:rPr>
              <a:t>Probabilidades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Calibri"/>
                <a:ea typeface="Calibri"/>
                <a:cs typeface="Calibri"/>
                <a:sym typeface="Calibri"/>
              </a:rPr>
              <a:t>Ej: ¿tener más años de experiencia (mayor a 5) significa que se cobra más (por encima del salario promedio)?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e36dc4923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58" y="5694947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e36dc4923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e36dc4923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e36dc4923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e36dc49239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e36dc4923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e36dc4923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e36dc4923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e36dc4923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e36dc4923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e36dc49239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e36dc49239_0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e36dc49239_0_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e36dc49239_0_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36dc49239_0_10"/>
          <p:cNvSpPr txBox="1"/>
          <p:nvPr/>
        </p:nvSpPr>
        <p:spPr>
          <a:xfrm>
            <a:off x="1388450" y="843900"/>
            <a:ext cx="99537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Cuarto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¿Cómo hacer éste</a:t>
            </a:r>
            <a:r>
              <a:rPr b="1" lang="es-AR" sz="38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AR" sz="38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ge36dc49239_0_10"/>
          <p:cNvGrpSpPr/>
          <p:nvPr/>
        </p:nvGrpSpPr>
        <p:grpSpPr>
          <a:xfrm>
            <a:off x="7644343" y="1999964"/>
            <a:ext cx="3792299" cy="3787469"/>
            <a:chOff x="5632317" y="1189775"/>
            <a:chExt cx="3305700" cy="3483050"/>
          </a:xfrm>
        </p:grpSpPr>
        <p:sp>
          <p:nvSpPr>
            <p:cNvPr id="216" name="Google Shape;216;ge36dc49239_0_1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Diseñar el 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experimento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e36dc49239_0_10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Una vez que está definido qué medir, se seleccionan las herramientas para medirlo.</a:t>
              </a:r>
              <a:endParaRPr sz="2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ge36dc49239_0_10"/>
          <p:cNvGrpSpPr/>
          <p:nvPr/>
        </p:nvGrpSpPr>
        <p:grpSpPr>
          <a:xfrm>
            <a:off x="4560541" y="1999964"/>
            <a:ext cx="3792299" cy="3787469"/>
            <a:chOff x="2944204" y="1189775"/>
            <a:chExt cx="3305700" cy="3483050"/>
          </a:xfrm>
        </p:grpSpPr>
        <p:sp>
          <p:nvSpPr>
            <p:cNvPr id="219" name="Google Shape;219;ge36dc49239_0_1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Identificar las variables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ge36dc49239_0_10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Una vez que la hipótesis está definida, hay que determinar QUÉ hay que medir para poder comprobarla. Ver qué tenemos y qué nos falta.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ge36dc49239_0_10"/>
          <p:cNvGrpSpPr/>
          <p:nvPr/>
        </p:nvGrpSpPr>
        <p:grpSpPr>
          <a:xfrm>
            <a:off x="1182950" y="2000197"/>
            <a:ext cx="4069004" cy="3787235"/>
            <a:chOff x="0" y="1189989"/>
            <a:chExt cx="3546900" cy="3482836"/>
          </a:xfrm>
        </p:grpSpPr>
        <p:sp>
          <p:nvSpPr>
            <p:cNvPr id="222" name="Google Shape;222;ge36dc49239_0_1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607D8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Plantear una hipótesis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ge36dc49239_0_10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 no planteamos una hipótesis primero, es difícil determinar qué pasos hay que seguir para poder hacer el análisis.</a:t>
              </a:r>
              <a:endParaRPr sz="2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e36dc49239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58" y="5694947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e36dc49239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e36dc49239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e36dc49239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e36dc49239_0_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e36dc49239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e36dc49239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e36dc49239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e36dc49239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e36dc49239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e36dc49239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e36dc49239_0_2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e36dc49239_0_2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e36dc49239_0_2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e36dc49239_0_258"/>
          <p:cNvSpPr txBox="1"/>
          <p:nvPr/>
        </p:nvSpPr>
        <p:spPr>
          <a:xfrm>
            <a:off x="1388450" y="843900"/>
            <a:ext cx="99537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Cuarto: ¿Cómo hacer éste</a:t>
            </a:r>
            <a:r>
              <a:rPr b="1" lang="es-AR" sz="3800">
                <a:solidFill>
                  <a:srgbClr val="CCA677"/>
                </a:solidFill>
                <a:latin typeface="Calibri"/>
                <a:ea typeface="Calibri"/>
                <a:cs typeface="Calibri"/>
                <a:sym typeface="Calibri"/>
              </a:rPr>
              <a:t> análisis</a:t>
            </a:r>
            <a:r>
              <a:rPr lang="es-A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ge36dc49239_0_258"/>
          <p:cNvGrpSpPr/>
          <p:nvPr/>
        </p:nvGrpSpPr>
        <p:grpSpPr>
          <a:xfrm>
            <a:off x="7644343" y="1999964"/>
            <a:ext cx="3792299" cy="3787473"/>
            <a:chOff x="5632317" y="1189775"/>
            <a:chExt cx="3305700" cy="3483055"/>
          </a:xfrm>
        </p:grpSpPr>
        <p:sp>
          <p:nvSpPr>
            <p:cNvPr id="244" name="Google Shape;244;ge36dc49239_0_25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Diseñar el 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experimento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ge36dc49239_0_258"/>
            <p:cNvSpPr txBox="1"/>
            <p:nvPr/>
          </p:nvSpPr>
          <p:spPr>
            <a:xfrm>
              <a:off x="6249913" y="2057130"/>
              <a:ext cx="2496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A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Análisis con los diferentes enfoques, que sirvan para responder la hipótesis.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ge36dc49239_0_258"/>
          <p:cNvGrpSpPr/>
          <p:nvPr/>
        </p:nvGrpSpPr>
        <p:grpSpPr>
          <a:xfrm>
            <a:off x="4560541" y="1999964"/>
            <a:ext cx="3792299" cy="3787473"/>
            <a:chOff x="2944204" y="1189775"/>
            <a:chExt cx="3305700" cy="3483055"/>
          </a:xfrm>
        </p:grpSpPr>
        <p:sp>
          <p:nvSpPr>
            <p:cNvPr id="247" name="Google Shape;247;ge36dc49239_0_25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Identificar las variables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ge36dc49239_0_258"/>
            <p:cNvSpPr txBox="1"/>
            <p:nvPr/>
          </p:nvSpPr>
          <p:spPr>
            <a:xfrm>
              <a:off x="3192359" y="2057130"/>
              <a:ext cx="2795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salario_mensual_NETO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perfil_anos_experiencia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ge36dc49239_0_258"/>
          <p:cNvGrpSpPr/>
          <p:nvPr/>
        </p:nvGrpSpPr>
        <p:grpSpPr>
          <a:xfrm>
            <a:off x="1182950" y="2000197"/>
            <a:ext cx="4069004" cy="3787235"/>
            <a:chOff x="0" y="1189989"/>
            <a:chExt cx="3546900" cy="3482836"/>
          </a:xfrm>
        </p:grpSpPr>
        <p:sp>
          <p:nvSpPr>
            <p:cNvPr id="250" name="Google Shape;250;ge36dc49239_0_25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607D8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Plantear una hipótesis</a:t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e36dc49239_0_25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¿Tener más años de experiencia significa que se cobra más?</a:t>
              </a: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e36dc4923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e36dc4923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2037347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e36dc4923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74694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e36dc4923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6112041" y="0"/>
            <a:ext cx="2037347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e36dc4923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149388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e36dc4923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0138612" y="0"/>
            <a:ext cx="2037346" cy="5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e36dc49239_0_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113" y="597612"/>
            <a:ext cx="1238845" cy="90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e36dc49239_0_2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21642"/>
            <a:ext cx="12192000" cy="13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e36dc49239_0_2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593304"/>
            <a:ext cx="12192000" cy="12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e36dc49239_0_2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57" y="4916905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e36dc49239_0_2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2296" y="54302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e36dc49239_0_2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8673" y="5566609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e36dc49239_0_2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104" y="5582652"/>
            <a:ext cx="1631653" cy="102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e36dc49239_0_2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31" y="4789274"/>
            <a:ext cx="1967287" cy="6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e36dc49239_0_296"/>
          <p:cNvSpPr txBox="1"/>
          <p:nvPr/>
        </p:nvSpPr>
        <p:spPr>
          <a:xfrm>
            <a:off x="2429650" y="2833875"/>
            <a:ext cx="7757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>
                <a:latin typeface="Calibri"/>
                <a:ea typeface="Calibri"/>
                <a:cs typeface="Calibri"/>
                <a:sym typeface="Calibri"/>
              </a:rPr>
              <a:t>VISUALIZACIÓN Y COMUNICACIÓN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2021-06-04T04:28:21Z</dcterms:created>
  <dc:creator>Usuario de Windows</dc:creator>
</cp:coreProperties>
</file>