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64" r:id="rId6"/>
    <p:sldId id="266" r:id="rId7"/>
    <p:sldId id="269" r:id="rId8"/>
    <p:sldId id="268" r:id="rId9"/>
    <p:sldId id="262" r:id="rId10"/>
    <p:sldId id="260" r:id="rId11"/>
    <p:sldId id="272" r:id="rId12"/>
    <p:sldId id="263" r:id="rId13"/>
    <p:sldId id="271" r:id="rId14"/>
    <p:sldId id="258" r:id="rId15"/>
    <p:sldId id="267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ir26/Parallel-and-distributed-processing-of-big-data" TargetMode="External"/><Relationship Id="rId2" Type="http://schemas.openxmlformats.org/officeDocument/2006/relationships/hyperlink" Target="https://www.youtube.com/watch?v=7HWlEaO4jU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l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8732" y="1759131"/>
            <a:ext cx="7505095" cy="3560835"/>
          </a:xfrm>
        </p:spPr>
        <p:txBody>
          <a:bodyPr/>
          <a:lstStyle/>
          <a:p>
            <a:r>
              <a:rPr lang="he-IL" sz="2400" dirty="0"/>
              <a:t/>
            </a:r>
            <a:br>
              <a:rPr lang="he-IL" sz="2400" dirty="0"/>
            </a:br>
            <a:r>
              <a:rPr lang="en-US" sz="2400" dirty="0"/>
              <a:t> Parallel and distributed processing of big </a:t>
            </a:r>
            <a:r>
              <a:rPr lang="en-US" sz="2400" dirty="0" smtClean="0"/>
              <a:t>data</a:t>
            </a:r>
            <a:br>
              <a:rPr lang="en-US" sz="2400" dirty="0" smtClean="0"/>
            </a:br>
            <a:r>
              <a:rPr lang="en-US" sz="2400" dirty="0" smtClean="0"/>
              <a:t>Elioz Geller &amp; </a:t>
            </a:r>
            <a:r>
              <a:rPr lang="en-US" sz="2400" dirty="0"/>
              <a:t>Yanir </a:t>
            </a:r>
            <a:r>
              <a:rPr lang="en-US" sz="2400" dirty="0" smtClean="0"/>
              <a:t>Avitan</a:t>
            </a:r>
            <a:br>
              <a:rPr lang="en-US" sz="2400" dirty="0" smtClean="0"/>
            </a:br>
            <a:r>
              <a:rPr lang="en-US" sz="2400" dirty="0" smtClean="0"/>
              <a:t>Functional </a:t>
            </a:r>
            <a:r>
              <a:rPr lang="en-US" sz="2400" dirty="0"/>
              <a:t>programming in concurrent and distributed systems </a:t>
            </a:r>
            <a:r>
              <a:rPr lang="en-US" sz="2400" dirty="0" smtClean="0"/>
              <a:t>course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Lecturer's </a:t>
            </a:r>
            <a:r>
              <a:rPr lang="en-US" sz="2400" dirty="0"/>
              <a:t>name -Dr. Yehuda </a:t>
            </a:r>
            <a:r>
              <a:rPr lang="en-US" sz="2400" dirty="0" smtClean="0"/>
              <a:t>Ben-</a:t>
            </a:r>
            <a:r>
              <a:rPr lang="en-US" sz="2400" dirty="0" err="1" smtClean="0"/>
              <a:t>Shimol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Practitioner's </a:t>
            </a:r>
            <a:r>
              <a:rPr lang="en-US" sz="2400" dirty="0"/>
              <a:t>name -Mr. David </a:t>
            </a:r>
            <a:r>
              <a:rPr lang="en-US" sz="2400" dirty="0" smtClean="0"/>
              <a:t>Leon</a:t>
            </a:r>
            <a:br>
              <a:rPr lang="en-US" sz="2400" dirty="0" smtClean="0"/>
            </a:br>
            <a:r>
              <a:rPr lang="en-US" sz="2400" dirty="0" smtClean="0"/>
              <a:t>Ben </a:t>
            </a:r>
            <a:r>
              <a:rPr lang="en-US" sz="2400" dirty="0"/>
              <a:t>GurionUniversity, Beer Sheva, ISRAEL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20859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Simple </a:t>
            </a:r>
            <a:r>
              <a:rPr lang="en-US" dirty="0" smtClean="0"/>
              <a:t>interface for users.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68" y="3557903"/>
            <a:ext cx="3787468" cy="211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2" y="2451560"/>
            <a:ext cx="2455949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alive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master constantly checks how many computers are running with keep-alive message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/>
              <a:t>If a computer crashes, the master change the responsibility of the computer that crashed to another computer.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32" y="3977220"/>
            <a:ext cx="3810330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Processing stage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79807"/>
              </p:ext>
            </p:extLst>
          </p:nvPr>
        </p:nvGraphicFramePr>
        <p:xfrm>
          <a:off x="2656114" y="2725054"/>
          <a:ext cx="5369560" cy="1411516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2141791">
                  <a:extLst>
                    <a:ext uri="{9D8B030D-6E8A-4147-A177-3AD203B41FA5}">
                      <a16:colId xmlns:a16="http://schemas.microsoft.com/office/drawing/2014/main" val="147807041"/>
                    </a:ext>
                  </a:extLst>
                </a:gridCol>
                <a:gridCol w="3227769">
                  <a:extLst>
                    <a:ext uri="{9D8B030D-6E8A-4147-A177-3AD203B41FA5}">
                      <a16:colId xmlns:a16="http://schemas.microsoft.com/office/drawing/2014/main" val="454165800"/>
                    </a:ext>
                  </a:extLst>
                </a:gridCol>
              </a:tblGrid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u="none" strike="noStrike">
                          <a:effectLst/>
                        </a:rPr>
                        <a:t> </a:t>
                      </a:r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Average time after 20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4983486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 computer 1 worker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4.7475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9397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1 computer 4 workers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4.8825 sec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4533166"/>
                  </a:ext>
                </a:extLst>
              </a:tr>
              <a:tr h="352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5 computers 4 workers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4.79 sec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839261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295401" y="4136570"/>
            <a:ext cx="9601196" cy="173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As the size of the big data increases, it will be better to process with a large number of </a:t>
            </a:r>
            <a:r>
              <a:rPr lang="en-US" dirty="0" smtClean="0"/>
              <a:t>computers.</a:t>
            </a:r>
          </a:p>
          <a:p>
            <a:pPr algn="l" rtl="0"/>
            <a:r>
              <a:rPr lang="en-US" dirty="0"/>
              <a:t>As the size of the big data decreases, network messaging time will be more significant.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394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- </a:t>
            </a:r>
            <a:r>
              <a:rPr lang="en-US" dirty="0"/>
              <a:t>Tree construct stage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018117"/>
              </p:ext>
            </p:extLst>
          </p:nvPr>
        </p:nvGraphicFramePr>
        <p:xfrm>
          <a:off x="5207724" y="2455825"/>
          <a:ext cx="6212160" cy="3709832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044363">
                  <a:extLst>
                    <a:ext uri="{9D8B030D-6E8A-4147-A177-3AD203B41FA5}">
                      <a16:colId xmlns:a16="http://schemas.microsoft.com/office/drawing/2014/main" val="3608387050"/>
                    </a:ext>
                  </a:extLst>
                </a:gridCol>
                <a:gridCol w="1044363">
                  <a:extLst>
                    <a:ext uri="{9D8B030D-6E8A-4147-A177-3AD203B41FA5}">
                      <a16:colId xmlns:a16="http://schemas.microsoft.com/office/drawing/2014/main" val="1671360853"/>
                    </a:ext>
                  </a:extLst>
                </a:gridCol>
                <a:gridCol w="1044363">
                  <a:extLst>
                    <a:ext uri="{9D8B030D-6E8A-4147-A177-3AD203B41FA5}">
                      <a16:colId xmlns:a16="http://schemas.microsoft.com/office/drawing/2014/main" val="2471520367"/>
                    </a:ext>
                  </a:extLst>
                </a:gridCol>
                <a:gridCol w="1044363">
                  <a:extLst>
                    <a:ext uri="{9D8B030D-6E8A-4147-A177-3AD203B41FA5}">
                      <a16:colId xmlns:a16="http://schemas.microsoft.com/office/drawing/2014/main" val="2351440978"/>
                    </a:ext>
                  </a:extLst>
                </a:gridCol>
                <a:gridCol w="1170407">
                  <a:extLst>
                    <a:ext uri="{9D8B030D-6E8A-4147-A177-3AD203B41FA5}">
                      <a16:colId xmlns:a16="http://schemas.microsoft.com/office/drawing/2014/main" val="4074300545"/>
                    </a:ext>
                  </a:extLst>
                </a:gridCol>
                <a:gridCol w="864301">
                  <a:extLst>
                    <a:ext uri="{9D8B030D-6E8A-4147-A177-3AD203B41FA5}">
                      <a16:colId xmlns:a16="http://schemas.microsoft.com/office/drawing/2014/main" val="2309680214"/>
                    </a:ext>
                  </a:extLst>
                </a:gridCol>
              </a:tblGrid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Number of nodes - pc1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Number of nodes - pc2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Number of nodes - pc3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Number of nodes - pc4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Number of nodes in result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Average time [sec]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161868778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0.347658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4161183563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64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1.437036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209961072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0.152049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511123139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106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2.62173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077887647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0.183969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864785685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0.494069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14851398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 dirty="0">
                          <a:effectLst/>
                        </a:rPr>
                        <a:t>41</a:t>
                      </a:r>
                      <a:endParaRPr lang="he-IL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0.845886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09729757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0.287291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66546590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0.28002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28294863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0.56946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71066319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64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4.306796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96777875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206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182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241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143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772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85.098412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670787167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0.449196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011031110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4.842396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55134373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102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2.07836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720191905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0.998763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4241425088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0.134736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914734335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0.155572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0660057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0.315998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4275066562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73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1.361206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1502302462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1.340326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4105203148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17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1.47988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888126530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159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3.305386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989265987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111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53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233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9.222754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663558293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80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1.356621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3831601034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23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42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15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110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3.635366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001043048"/>
                  </a:ext>
                </a:extLst>
              </a:tr>
              <a:tr h="132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4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28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>
                          <a:effectLst/>
                        </a:rPr>
                        <a:t>106</a:t>
                      </a:r>
                      <a:endParaRPr lang="he-IL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700" u="none" strike="noStrike" dirty="0">
                          <a:effectLst/>
                        </a:rPr>
                        <a:t>4.133644</a:t>
                      </a:r>
                      <a:endParaRPr lang="he-IL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/>
                </a:tc>
                <a:extLst>
                  <a:ext uri="{0D108BD9-81ED-4DB2-BD59-A6C34878D82A}">
                    <a16:rowId xmlns:a16="http://schemas.microsoft.com/office/drawing/2014/main" val="249026551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35" y="2940580"/>
            <a:ext cx="4439491" cy="26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&amp; 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Link for </a:t>
            </a:r>
            <a:r>
              <a:rPr lang="en-US" dirty="0" err="1" smtClean="0"/>
              <a:t>Youtube</a:t>
            </a:r>
            <a:r>
              <a:rPr lang="en-US" dirty="0"/>
              <a:t> </a:t>
            </a:r>
            <a:r>
              <a:rPr lang="en-US" dirty="0" smtClean="0"/>
              <a:t>video: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www.youtube.com/watch?v=7HWlEaO4jUk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Link for </a:t>
            </a:r>
            <a:r>
              <a:rPr lang="en-US" dirty="0" err="1" smtClean="0"/>
              <a:t>Github</a:t>
            </a:r>
            <a:r>
              <a:rPr lang="en-US" dirty="0" smtClean="0"/>
              <a:t> project: </a:t>
            </a:r>
          </a:p>
          <a:p>
            <a:pPr marL="0" indent="0" algn="l" rtl="0">
              <a:buNone/>
            </a:pPr>
            <a:r>
              <a:rPr lang="en-US" dirty="0" smtClean="0">
                <a:hlinkClick r:id="rId3"/>
              </a:rPr>
              <a:t>https://github.com/yanir26/Parallel-and-distributed-processing-of-big-data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78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131" y="2460170"/>
            <a:ext cx="5089885" cy="371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7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2" y="1854927"/>
            <a:ext cx="10034449" cy="3304902"/>
          </a:xfrm>
        </p:spPr>
        <p:txBody>
          <a:bodyPr>
            <a:normAutofit/>
          </a:bodyPr>
          <a:lstStyle/>
          <a:p>
            <a:r>
              <a:rPr lang="en-US" sz="5400" dirty="0"/>
              <a:t>thanks for </a:t>
            </a:r>
            <a:r>
              <a:rPr lang="en-US" sz="5400" dirty="0" smtClean="0"/>
              <a:t>listening</a:t>
            </a:r>
            <a:br>
              <a:rPr lang="en-US" sz="5400" dirty="0" smtClean="0"/>
            </a:br>
            <a:r>
              <a:rPr lang="en-US" sz="5400" dirty="0" smtClean="0"/>
              <a:t>any questions ?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5367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About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In this project we will use map reduce to analyze big data in parallel and distributed systems with Erlang programming language.</a:t>
            </a:r>
          </a:p>
          <a:p>
            <a:pPr algn="l" rtl="0"/>
            <a:r>
              <a:rPr lang="en-US" dirty="0"/>
              <a:t>This program analyze big data from </a:t>
            </a:r>
            <a:r>
              <a:rPr lang="en-US" dirty="0">
                <a:hlinkClick r:id="rId2"/>
              </a:rPr>
              <a:t>www.dblp.org</a:t>
            </a:r>
            <a:r>
              <a:rPr lang="en-US" dirty="0"/>
              <a:t> and create tree of the partners for the author that the user chooses. In addition this program displays a table of the number of surnames beginning with the same letter at each level in the tree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56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master assigns responsibility to workers for certain letters.</a:t>
            </a:r>
          </a:p>
          <a:p>
            <a:pPr algn="l" rtl="0"/>
            <a:r>
              <a:rPr lang="en-US" dirty="0"/>
              <a:t>The master divides the files between the computers.</a:t>
            </a:r>
          </a:p>
          <a:p>
            <a:pPr algn="l" rtl="0"/>
            <a:r>
              <a:rPr lang="en-US" dirty="0"/>
              <a:t>Each computer processes its part and transmits the data to the computer responsible on this author.</a:t>
            </a:r>
          </a:p>
          <a:p>
            <a:pPr algn="l" rtl="0"/>
            <a:r>
              <a:rPr lang="en-US" dirty="0"/>
              <a:t>After the processing done the program wait for input from the user.</a:t>
            </a:r>
          </a:p>
          <a:p>
            <a:pPr algn="l" rtl="0"/>
            <a:r>
              <a:rPr lang="en-US" dirty="0"/>
              <a:t>After the input, the data from the computer responsible on each researcher is requested in a parallel and recursive way.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1210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computers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Our software is unlimited in the number of computers that will participate in the process.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4" y="3593805"/>
            <a:ext cx="6892612" cy="2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r>
              <a:rPr lang="en-US" dirty="0"/>
              <a:t> - Processing stage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22" y="2557463"/>
            <a:ext cx="7353356" cy="3317875"/>
          </a:xfrm>
        </p:spPr>
      </p:pic>
    </p:spTree>
    <p:extLst>
      <p:ext uri="{BB962C8B-B14F-4D97-AF65-F5344CB8AC3E}">
        <p14:creationId xmlns:p14="http://schemas.microsoft.com/office/powerpoint/2010/main" val="278937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stage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97" y="2557463"/>
            <a:ext cx="7863006" cy="3317875"/>
          </a:xfrm>
        </p:spPr>
      </p:pic>
    </p:spTree>
    <p:extLst>
      <p:ext uri="{BB962C8B-B14F-4D97-AF65-F5344CB8AC3E}">
        <p14:creationId xmlns:p14="http://schemas.microsoft.com/office/powerpoint/2010/main" val="193512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 </a:t>
            </a:r>
            <a:r>
              <a:rPr lang="en-US" dirty="0" smtClean="0"/>
              <a:t>stage - example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5" y="2492260"/>
            <a:ext cx="7648317" cy="2358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18" y="4264936"/>
            <a:ext cx="4783740" cy="19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smtClean="0"/>
              <a:t> - state </a:t>
            </a:r>
            <a:r>
              <a:rPr lang="en-US" dirty="0"/>
              <a:t>machine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109"/>
            <a:ext cx="5379570" cy="375135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8681" y="2726160"/>
            <a:ext cx="8493033" cy="347230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he-IL" dirty="0" smtClean="0"/>
              <a:t>   </a:t>
            </a:r>
            <a:r>
              <a:rPr lang="en-US" dirty="0" smtClean="0"/>
              <a:t>Init and start</a:t>
            </a:r>
          </a:p>
          <a:p>
            <a:pPr algn="l" rtl="0"/>
            <a:r>
              <a:rPr lang="en-US" dirty="0" smtClean="0"/>
              <a:t>   Wait to workers</a:t>
            </a:r>
          </a:p>
          <a:p>
            <a:pPr algn="l" rtl="0"/>
            <a:r>
              <a:rPr lang="en-US" dirty="0" smtClean="0"/>
              <a:t>   Workers finish </a:t>
            </a:r>
            <a:r>
              <a:rPr lang="en-US" dirty="0"/>
              <a:t>to process</a:t>
            </a:r>
            <a:endParaRPr lang="en-US" dirty="0" smtClean="0"/>
          </a:p>
          <a:p>
            <a:pPr algn="l" rtl="0"/>
            <a:r>
              <a:rPr lang="en-US" dirty="0" smtClean="0"/>
              <a:t>   Finish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Data </a:t>
            </a:r>
            <a:r>
              <a:rPr lang="en-US" dirty="0" smtClean="0"/>
              <a:t>structure = </a:t>
            </a:r>
            <a:r>
              <a:rPr lang="en-US" dirty="0"/>
              <a:t>{</a:t>
            </a:r>
            <a:r>
              <a:rPr lang="en-US" dirty="0" err="1" smtClean="0"/>
              <a:t>Number_Of_Workers,Count_Start,Count_Broadcast</a:t>
            </a:r>
            <a:r>
              <a:rPr lang="en-US" dirty="0"/>
              <a:t>,{</a:t>
            </a:r>
            <a:r>
              <a:rPr lang="en-US" dirty="0" err="1"/>
              <a:t>Frame,Text</a:t>
            </a:r>
            <a:r>
              <a:rPr lang="en-US" dirty="0"/>
              <a:t>}}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16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879150"/>
            <a:ext cx="9601196" cy="3318936"/>
          </a:xfrm>
        </p:spPr>
        <p:txBody>
          <a:bodyPr/>
          <a:lstStyle/>
          <a:p>
            <a:pPr algn="l" rtl="0"/>
            <a:r>
              <a:rPr lang="en-US" dirty="0"/>
              <a:t>There is no limit to the amount of computers that can participate in </a:t>
            </a:r>
            <a:r>
              <a:rPr lang="en-US" dirty="0" smtClean="0"/>
              <a:t>processing.</a:t>
            </a:r>
          </a:p>
          <a:p>
            <a:pPr algn="l" rtl="0"/>
            <a:r>
              <a:rPr lang="en-US" dirty="0"/>
              <a:t>There is a DEFINE to control the depth of the tree we get.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4265108"/>
            <a:ext cx="7743452" cy="19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4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447</TotalTime>
  <Words>510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  Parallel and distributed processing of big data Elioz Geller &amp; Yanir Avitan Functional programming in concurrent and distributed systems course    Lecturer's name -Dr. Yehuda Ben-Shimol Practitioner's name -Mr. David Leon Ben GurionUniversity, Beer Sheva, ISRAEL</vt:lpstr>
      <vt:lpstr>About</vt:lpstr>
      <vt:lpstr>How it works</vt:lpstr>
      <vt:lpstr>Multiple computers</vt:lpstr>
      <vt:lpstr>MapReduce - Processing stage</vt:lpstr>
      <vt:lpstr>Tree construct stage</vt:lpstr>
      <vt:lpstr>Tree construct stage - example</vt:lpstr>
      <vt:lpstr>Master  - state machine</vt:lpstr>
      <vt:lpstr>Dynamic code</vt:lpstr>
      <vt:lpstr>GUI</vt:lpstr>
      <vt:lpstr>Keep alive</vt:lpstr>
      <vt:lpstr>Statistics - Processing stage</vt:lpstr>
      <vt:lpstr>Statistics - Tree construct stage</vt:lpstr>
      <vt:lpstr>Youtube &amp; GitHub</vt:lpstr>
      <vt:lpstr>How to run the program</vt:lpstr>
      <vt:lpstr>thanks for listening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processing of big data Elioz Geller &amp; Yanir Avitan Functional programming in concurrent and distributed systems course    Lecturer's name -Dr. Yehuda Ben-Shimol Practitioner's name -Mr. David Leon Ben GurionUniversity, Beer Sheva, ISRAEL</dc:title>
  <dc:creator>yanir</dc:creator>
  <cp:lastModifiedBy>yanir</cp:lastModifiedBy>
  <cp:revision>35</cp:revision>
  <dcterms:created xsi:type="dcterms:W3CDTF">2021-08-13T07:32:45Z</dcterms:created>
  <dcterms:modified xsi:type="dcterms:W3CDTF">2021-08-13T15:03:15Z</dcterms:modified>
</cp:coreProperties>
</file>