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6"/>
  </p:normalViewPr>
  <p:slideViewPr>
    <p:cSldViewPr snapToGrid="0">
      <p:cViewPr varScale="1">
        <p:scale>
          <a:sx n="108" d="100"/>
          <a:sy n="108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23:11:59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24575,'3'0'0,"0"0"0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CE50E-F6CD-F8F5-AB69-24688CB35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86998A-7C41-84FA-A48B-FD7D110C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46D61-8EB0-762F-2A48-50F13581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C136D-E3E7-A19E-FDF7-87844092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4324F-7006-93EF-CFDC-A18F128F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70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3C2C7-FC6B-43B1-5F16-4E1CE154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3EDB82-3A8F-712D-6360-312E30070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66D7CD-5024-386D-66DE-C48BD367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474906-AF85-0D10-AF17-F40A2944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0885E8-6060-D794-505F-307D3C23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16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6A7510-16A6-FBC6-64AC-47D664F1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E63005-3546-6BB2-71EA-9C9527B7A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BBA212-07D2-5795-066D-4B18995D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C63ED-8A99-C73D-76EC-EB7BB216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C79BD-7CFB-9733-69BC-9FA6C3DC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43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FA542-0EDA-F847-CC31-3AABFE1F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9DE62-26C9-9BE0-5B73-D23C4C4F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7BEA16-B14D-F1C6-71D5-FD89150D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B4C35-94BB-67DB-15AA-7130B7CE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46E8D-E632-0E3F-00C8-BD391D13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82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F387A-376A-EF0D-7428-A739073D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28BCA-0694-A289-2F42-215AB37D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487998-9FBC-A3C5-9CB1-80D032D1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F94B9-300B-17CE-1061-698C27DB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B70C67-F90A-62E0-7CE4-C00D2F6D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2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18AD3-FF6A-9DE6-C243-B415083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1CAA0-761F-A02E-91DF-721E7E95F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96180D-CB97-A2D3-D9C7-C2C1A8126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3FB7A5-D8CC-7868-8D9C-59AD934A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07BC7-A0A9-C2B4-25CD-10DE5B89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F8F04C-AF1F-D1EF-C005-1D6B1EFE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3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8BB66-31C2-972D-2FAD-33045673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429C34-AD8A-6363-7087-02494776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05AB89-EB95-13CD-CA1C-BCB23FB8B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A4A7EB-2A62-1FFE-F038-3323D4759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F024BD-A2D2-9C5D-6239-F54A06B05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5F24BC-D25F-F032-6F9D-5455339E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2EC2E9-7CCE-EA27-B33D-B7ED2E87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3B72A3-D5C4-73F4-7C02-3625B2ED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28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319BC-3B91-D869-A4B9-AD0CED7C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E18FBD-45AF-89E9-1ADC-8D589EBE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A21222-0334-92EC-691D-2EEC5310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F1A27F-0944-1752-78A2-D60EF272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94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8AEECB-F913-D99D-311B-C994C7C5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456C2D-01F7-99B6-14E1-17B44A06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1F8D5F-0041-8D1D-0CAD-3A2F8C0B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7E58E-EFBE-1BD1-2268-CCC8181E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68237-0BD3-E93F-24EF-8F8890D3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1D1EBA-7B09-9ABB-B75F-7DFC48ABB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412D32-0E0D-8F10-E74C-0AC54C5B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B8D281-C101-A594-BE92-FB14F87F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F207B9-2D43-A684-1D52-7107D7E7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39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E4F75-98D7-0134-2C8A-7796D1D5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E97836-C1B8-924A-24E3-F68335BFB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EA95AE-4D94-DDFB-F9CE-C12899189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B54391-0AF4-F697-6CA0-6A21E281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02923B-396C-EA05-DA5D-CCAF78EA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0CEF7E-265F-F662-2179-5E807DFE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31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AAF1E9-E688-1236-6F2E-807DB8C8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AF73EB-1DA0-7F6F-5590-0E5FB0C4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AC96A3-E7B7-D652-21CB-BF15D1786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4E67A-60E6-9141-8290-2ACFE777F4AB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08833B-F34B-4749-68B2-79F09ECA7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DD187-F57B-1F6B-0E8D-00EE0B732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E6B7C-A1AF-0649-8CD5-6D02C54DE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79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49108-4427-45C5-E53C-11C653622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741"/>
            <a:ext cx="9144000" cy="1931954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Analyse de la corrélation entre </a:t>
            </a:r>
            <a:r>
              <a:rPr lang="fr-FR" sz="3600" dirty="0" err="1"/>
              <a:t>Crypto-Actif</a:t>
            </a:r>
            <a:r>
              <a:rPr lang="fr-FR" sz="3600" dirty="0"/>
              <a:t> et Actions Technologiques : une étude quantitative (2020-2024)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78453-A520-8D7C-7C8C-9163FD8E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970" y="5777005"/>
            <a:ext cx="3614057" cy="34947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YANIS ALLAMIGEON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86FEDC-8464-6CDF-CE14-B5E0A30D6362}"/>
              </a:ext>
            </a:extLst>
          </p:cNvPr>
          <p:cNvSpPr txBox="1"/>
          <p:nvPr/>
        </p:nvSpPr>
        <p:spPr>
          <a:xfrm>
            <a:off x="2751364" y="2885924"/>
            <a:ext cx="66892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Université de Montpellier – Parcours International (L1 Économie)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04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olice, capture d’écran, blanc&#10;&#10;Le contenu généré par l’IA peut être incorrect.">
            <a:extLst>
              <a:ext uri="{FF2B5EF4-FFF2-40B4-BE49-F238E27FC236}">
                <a16:creationId xmlns:a16="http://schemas.microsoft.com/office/drawing/2014/main" id="{1F149A6F-0604-AAFE-8FD0-1786C150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25" y="1569757"/>
            <a:ext cx="5955148" cy="9513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55BA96-2608-DB18-1445-454BFB7DA7CA}"/>
              </a:ext>
            </a:extLst>
          </p:cNvPr>
          <p:cNvSpPr txBox="1"/>
          <p:nvPr/>
        </p:nvSpPr>
        <p:spPr>
          <a:xfrm>
            <a:off x="327565" y="104185"/>
            <a:ext cx="10297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Test </a:t>
            </a:r>
            <a:r>
              <a:rPr lang="fr-FR" sz="4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</a:t>
            </a:r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</a:t>
            </a:r>
            <a:r>
              <a:rPr lang="fr-FR" sz="4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Student</a:t>
            </a:r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: BTC–COIN</a:t>
            </a:r>
            <a:endParaRPr lang="fr-FR" sz="4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D2A584-48E1-125A-E14E-5C645801AB56}"/>
              </a:ext>
            </a:extLst>
          </p:cNvPr>
          <p:cNvSpPr txBox="1"/>
          <p:nvPr/>
        </p:nvSpPr>
        <p:spPr>
          <a:xfrm>
            <a:off x="1007381" y="3217190"/>
            <a:ext cx="10177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Le test de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Student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appliqué aux corrélations entre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BTC et COIN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permet d’évaluer si ces relations varient selon le régime de marché (Bull vs Bear).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L’hypothèse nulle (H₀) suppose qu’il n’y a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pas de différence significative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entre les deux périodes.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résultat obtenu (p-value ≈ 0,34)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indique que la différence entre les moyennes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n’est pas statistiquement significative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Cela suggère que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la relation entre BTC et 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</a:rPr>
              <a:t>Coinbase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 reste relativement stable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indépendamment des fluctuations globales du marché. Une corrélation structurelle peut ainsi être supposée entre ces deux actifs.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89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5D1DF4-33D2-8A8B-5F0F-0829FA7D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47" y="1419760"/>
            <a:ext cx="5588000" cy="685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F1C988-BE7C-8BE7-2088-5B2ADE0C0526}"/>
              </a:ext>
            </a:extLst>
          </p:cNvPr>
          <p:cNvSpPr txBox="1"/>
          <p:nvPr/>
        </p:nvSpPr>
        <p:spPr>
          <a:xfrm>
            <a:off x="399414" y="336347"/>
            <a:ext cx="8590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Test </a:t>
            </a:r>
            <a:r>
              <a:rPr lang="fr-FR" sz="4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</a:t>
            </a:r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</a:t>
            </a:r>
            <a:r>
              <a:rPr lang="fr-FR" sz="4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Student</a:t>
            </a:r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: ETH–NVDA</a:t>
            </a:r>
            <a:endParaRPr lang="fr-FR" sz="4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2868F4-928A-E64E-29FB-C5A6886A71D7}"/>
              </a:ext>
            </a:extLst>
          </p:cNvPr>
          <p:cNvSpPr txBox="1"/>
          <p:nvPr/>
        </p:nvSpPr>
        <p:spPr>
          <a:xfrm>
            <a:off x="3129721" y="2419532"/>
            <a:ext cx="57631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Le test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t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réalisé sur les corrélations entre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ETH et NVDA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montre une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différence significative entre les périodes Bull et Bear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avec une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p-value inférieure à 0,01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Cela permet de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rejeter l’hypothèse d’égalité des moyennes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ce qui signifie que les niveaux de corrélation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fluctuent selon le climat de marché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On retrouve ici un comportement proche de celui de BTC–NVDA, renforçant l’idée que certaines corrélations crypto-tech sont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conditionnelles et sensibles aux dynamiques de marché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050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EBC6320-96F2-9313-9F0A-2B036B7AD5EE}"/>
              </a:ext>
            </a:extLst>
          </p:cNvPr>
          <p:cNvSpPr txBox="1"/>
          <p:nvPr/>
        </p:nvSpPr>
        <p:spPr>
          <a:xfrm>
            <a:off x="400826" y="218273"/>
            <a:ext cx="1095297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i="0" u="none" strike="noStrike" dirty="0">
                <a:solidFill>
                  <a:srgbClr val="000000"/>
                </a:solidFill>
                <a:effectLst/>
              </a:rPr>
              <a:t>Bilan des tests de </a:t>
            </a:r>
            <a:r>
              <a:rPr lang="fr-FR" sz="4400" i="0" u="none" strike="noStrike" dirty="0" err="1">
                <a:solidFill>
                  <a:srgbClr val="000000"/>
                </a:solidFill>
                <a:effectLst/>
              </a:rPr>
              <a:t>Student</a:t>
            </a:r>
            <a:r>
              <a:rPr lang="fr-FR" sz="4400" i="0" u="none" strike="noStrike" dirty="0">
                <a:solidFill>
                  <a:srgbClr val="000000"/>
                </a:solidFill>
                <a:effectLst/>
              </a:rPr>
              <a:t> : synthèse comparative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751D9F-FF90-CE14-C847-C46C6760E79F}"/>
              </a:ext>
            </a:extLst>
          </p:cNvPr>
          <p:cNvSpPr txBox="1"/>
          <p:nvPr/>
        </p:nvSpPr>
        <p:spPr>
          <a:xfrm>
            <a:off x="5750861" y="1203158"/>
            <a:ext cx="5161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Les trois tests de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Student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permettent d’évaluer l’effet du régime de marché (bull ou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bear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sur les niveaux de corrélation entre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crypto-actifs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et actions technologiques.</a:t>
            </a:r>
            <a:br>
              <a:rPr lang="fr-FR" dirty="0"/>
            </a:b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Voici un récapitulatif des résultats obtenus :</a:t>
            </a:r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4D95D85-A7F6-9661-5AD5-E71B366A4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531958"/>
              </p:ext>
            </p:extLst>
          </p:nvPr>
        </p:nvGraphicFramePr>
        <p:xfrm>
          <a:off x="697832" y="3167387"/>
          <a:ext cx="10515600" cy="22860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0873583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34654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268264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005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Paires d’actifs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p-value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Significativité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Interprétation principale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1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BTC – NVDA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 &lt; 0,001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✅ Très significatif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Corrélation plus forte en Bear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42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BTC – COIN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p ≈ 0,34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❌ Non significatif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Corrélation stable toutes périodes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896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ETH – NVDA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p &lt; 0,01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✅ Significatif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Corrélation sensible au marché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4890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24CF57D0-52B3-2166-A6BA-A1D8E06C4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26" y="5940288"/>
            <a:ext cx="114826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➤ Ces résultats montrent que certaines corrélations sont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structurelles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(BTC–COIN), tandis que d’autres sont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conditionnelles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et influencées par le contexte économique global.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8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ligne, capture d’écran, diagramme&#10;&#10;Le contenu généré par l’IA peut être incorrect.">
            <a:extLst>
              <a:ext uri="{FF2B5EF4-FFF2-40B4-BE49-F238E27FC236}">
                <a16:creationId xmlns:a16="http://schemas.microsoft.com/office/drawing/2014/main" id="{A49F4FB1-8107-E429-A2ED-DBA29197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0" y="1966355"/>
            <a:ext cx="4864100" cy="36322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25F344-D9CD-D395-5D1F-E70D676733DD}"/>
              </a:ext>
            </a:extLst>
          </p:cNvPr>
          <p:cNvSpPr txBox="1"/>
          <p:nvPr/>
        </p:nvSpPr>
        <p:spPr>
          <a:xfrm>
            <a:off x="502920" y="162342"/>
            <a:ext cx="113486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Régression linéaire : évolution de la corrélation BTC–NVDA dans le temps</a:t>
            </a:r>
            <a:endParaRPr lang="fr-FR" sz="4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AD1F71-88AE-2C54-02C5-E36C6CF0A0C9}"/>
              </a:ext>
            </a:extLst>
          </p:cNvPr>
          <p:cNvSpPr txBox="1"/>
          <p:nvPr/>
        </p:nvSpPr>
        <p:spPr>
          <a:xfrm>
            <a:off x="502920" y="1966355"/>
            <a:ext cx="56921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 graphique montre l’évolution temporelle de la corrélation glissante entre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BTC et NVDA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accompagnée d’une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régression linéaire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sur la période 2020–2024.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La pente négative de la droite de régression suggère une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tendance légère à la baisse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indiquant que la corrélation entre ces deux actifs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s’affaiblit progressivement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sur le long terme.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Cela peut s’expliquer par un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découplage progressif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des marchés crypto et technologique, ou par des facteurs spécifiques qui ont affecté l’un plus que l’autre.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Cette approche quantitative permet de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détecter des dynamiques latentes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dans les relations entre actifs, au-delà des simples observations visuelles.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ligne, Tracé, diagramme&#10;&#10;Le contenu généré par l’IA peut être incorrect.">
            <a:extLst>
              <a:ext uri="{FF2B5EF4-FFF2-40B4-BE49-F238E27FC236}">
                <a16:creationId xmlns:a16="http://schemas.microsoft.com/office/drawing/2014/main" id="{178415EB-CF08-2D3C-5E3A-C97F6377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68" y="1609538"/>
            <a:ext cx="7272232" cy="365429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00E9E5E-02C5-39DB-C26C-75BFC2FCB612}"/>
              </a:ext>
            </a:extLst>
          </p:cNvPr>
          <p:cNvSpPr txBox="1"/>
          <p:nvPr/>
        </p:nvSpPr>
        <p:spPr>
          <a:xfrm>
            <a:off x="384643" y="162988"/>
            <a:ext cx="11098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Régression linéaire : corrélation BTC–NVDA en Bull vs Bear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C07EB1-4D3C-8821-F519-62EE51A2CD95}"/>
              </a:ext>
            </a:extLst>
          </p:cNvPr>
          <p:cNvSpPr txBox="1"/>
          <p:nvPr/>
        </p:nvSpPr>
        <p:spPr>
          <a:xfrm>
            <a:off x="384643" y="809319"/>
            <a:ext cx="36838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Cette figure présente deux régressions linéaires distinctes de la corrélation glissante BTC–NVDA, séparées selon le régime de marché.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En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marché baissier (rouge)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la corrélation est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plus élevée, plus stable et en légère hausse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ce qui confirme les résultats du test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t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En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marché haussier (vert)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la corrélation est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plus variable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avec une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tendance plutôt décroissante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suggérant une plus grande indépendance des actifs en période de croissance.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Cette dissociation confirme que les relations entre crypto et tech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dépendent fortement du climat de marché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: en période de stress, les actifs ont tendance à évoluer ensemble.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01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ligne, Tracé, diagramme&#10;&#10;Le contenu généré par l’IA peut être incorrect.">
            <a:extLst>
              <a:ext uri="{FF2B5EF4-FFF2-40B4-BE49-F238E27FC236}">
                <a16:creationId xmlns:a16="http://schemas.microsoft.com/office/drawing/2014/main" id="{AD00B2FC-05B0-152C-7491-EB8D4594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354262"/>
            <a:ext cx="7124700" cy="36068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B366441-4E8D-503B-52D6-31632E30E737}"/>
              </a:ext>
            </a:extLst>
          </p:cNvPr>
          <p:cNvSpPr txBox="1"/>
          <p:nvPr/>
        </p:nvSpPr>
        <p:spPr>
          <a:xfrm>
            <a:off x="708660" y="227886"/>
            <a:ext cx="9634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Régression BTC–COIN : tendance stable</a:t>
            </a:r>
            <a:endParaRPr lang="fr-FR" sz="4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A601FE-072B-9FBB-4743-2FDD191C0010}"/>
              </a:ext>
            </a:extLst>
          </p:cNvPr>
          <p:cNvSpPr txBox="1"/>
          <p:nvPr/>
        </p:nvSpPr>
        <p:spPr>
          <a:xfrm>
            <a:off x="708660" y="1354262"/>
            <a:ext cx="3703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Le graphique illustre l’évolution de la corrélation glissante entre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BTC et COIN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selon le régime de marché (Bull vs Bear).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On observe une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forte stabilité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de la relation : les deux courbes sont parallèles et proches, quel que soit le contexte.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Cela confirme les résultats du test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t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: la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corrélation est structurelle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probablement liée à la nature de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Coinbase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acteur central de l’écosystème crypto.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 cas illustre une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relation robuste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indépendante du climat économique.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ligne, Tracé, diagramme&#10;&#10;Le contenu généré par l’IA peut être incorrect.">
            <a:extLst>
              <a:ext uri="{FF2B5EF4-FFF2-40B4-BE49-F238E27FC236}">
                <a16:creationId xmlns:a16="http://schemas.microsoft.com/office/drawing/2014/main" id="{25A31D16-4A27-57A1-19D6-67B13899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12894"/>
            <a:ext cx="6591300" cy="3467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4775CB-EB42-0BB5-6944-68534696BB7E}"/>
              </a:ext>
            </a:extLst>
          </p:cNvPr>
          <p:cNvSpPr txBox="1"/>
          <p:nvPr/>
        </p:nvSpPr>
        <p:spPr>
          <a:xfrm>
            <a:off x="452747" y="157598"/>
            <a:ext cx="1089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Régression ETH–NVDA : influence du marché</a:t>
            </a:r>
            <a:endParaRPr lang="fr-FR" sz="4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7D4014-EB7C-E01F-5BB2-440CC20F0D61}"/>
              </a:ext>
            </a:extLst>
          </p:cNvPr>
          <p:cNvSpPr txBox="1"/>
          <p:nvPr/>
        </p:nvSpPr>
        <p:spPr>
          <a:xfrm>
            <a:off x="723900" y="1615440"/>
            <a:ext cx="3451860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DA48DB-9F89-70B6-0BB1-32EADEA322BD}"/>
              </a:ext>
            </a:extLst>
          </p:cNvPr>
          <p:cNvSpPr txBox="1"/>
          <p:nvPr/>
        </p:nvSpPr>
        <p:spPr>
          <a:xfrm>
            <a:off x="723900" y="1168788"/>
            <a:ext cx="34518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Cette figure montre l’évolution de la corrélation glissante entre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ETH et NVDA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selon le régime de marché.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En période baissière (Bear), la corrélation est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plus forte, plus stable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tandis qu’en marché haussier (Bull), elle est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plus instable et en baisse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Cela indique que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la sensibilité au contexte économique est élevée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notamment en ce qui concerne les actifs plus spéculatifs comme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Ethereum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Contrairement à BTC–COIN, cette relation semble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conjoncturelle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influencée par la volatilité globale des marchés.</a:t>
            </a:r>
          </a:p>
        </p:txBody>
      </p:sp>
    </p:spTree>
    <p:extLst>
      <p:ext uri="{BB962C8B-B14F-4D97-AF65-F5344CB8AC3E}">
        <p14:creationId xmlns:p14="http://schemas.microsoft.com/office/powerpoint/2010/main" val="423293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1DB4C89-9425-79A6-DCA7-3CB8036621C5}"/>
              </a:ext>
            </a:extLst>
          </p:cNvPr>
          <p:cNvSpPr txBox="1"/>
          <p:nvPr/>
        </p:nvSpPr>
        <p:spPr>
          <a:xfrm>
            <a:off x="427413" y="97467"/>
            <a:ext cx="11681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Bilan des régressions linéaires</a:t>
            </a:r>
            <a:endParaRPr lang="fr-FR" sz="4400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145CCAB-CC72-4C27-A061-43CEB1B51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72405"/>
              </p:ext>
            </p:extLst>
          </p:nvPr>
        </p:nvGraphicFramePr>
        <p:xfrm>
          <a:off x="838200" y="2620261"/>
          <a:ext cx="10515600" cy="20116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1598693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078949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108955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71459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Paires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Tendance globale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Influence du marché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Conclusion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61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BTC – NVDA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↓ (légère baisse)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Forte (test t signif.)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Corrélation conditionnelle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8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BTC – COIN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↔ (stable)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Faible (non signif.)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Corrélation structurelle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929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ETH – NVDA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Divergente selon phase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Forte (test </a:t>
                      </a:r>
                      <a:r>
                        <a:rPr lang="fr-FR" dirty="0" err="1"/>
                        <a:t>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signif</a:t>
                      </a:r>
                      <a:r>
                        <a:rPr lang="fr-FR" dirty="0"/>
                        <a:t>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Corrélation conjoncturelle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07306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8809EE32-F261-49B1-EC19-15B057F0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0069"/>
            <a:ext cx="13517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➤ Ces résultats montrent que les liens entre crypto et tech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 sont pas homogènes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ils varient selon les actifs, mais aussi selon le climat de marché.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 approche fine et différenciée est donc indispensable.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4A7EE5-FA45-E0C6-1C64-5DDBFCBD85BF}"/>
              </a:ext>
            </a:extLst>
          </p:cNvPr>
          <p:cNvSpPr txBox="1"/>
          <p:nvPr/>
        </p:nvSpPr>
        <p:spPr>
          <a:xfrm>
            <a:off x="838200" y="1247766"/>
            <a:ext cx="9273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Les régressions linéaires réalisées sur les corrélations glissantes ont permis d'identifier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trois comportements distincts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16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igne, Tracé&#10;&#10;Le contenu généré par l’IA peut être incorrect.">
            <a:extLst>
              <a:ext uri="{FF2B5EF4-FFF2-40B4-BE49-F238E27FC236}">
                <a16:creationId xmlns:a16="http://schemas.microsoft.com/office/drawing/2014/main" id="{A41023D8-DACF-3500-C2F3-E6E4F118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006" y="2300025"/>
            <a:ext cx="5384800" cy="3327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6C691BC-D667-30C6-C9C4-E81A53DE0B34}"/>
              </a:ext>
            </a:extLst>
          </p:cNvPr>
          <p:cNvSpPr txBox="1"/>
          <p:nvPr/>
        </p:nvSpPr>
        <p:spPr>
          <a:xfrm>
            <a:off x="525780" y="388620"/>
            <a:ext cx="1130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Analyse par regroupement (clustering des rendements)</a:t>
            </a:r>
            <a:endParaRPr lang="fr-FR" sz="4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F017E7-4222-32D3-612D-47021FFD2FDF}"/>
              </a:ext>
            </a:extLst>
          </p:cNvPr>
          <p:cNvSpPr txBox="1"/>
          <p:nvPr/>
        </p:nvSpPr>
        <p:spPr>
          <a:xfrm>
            <a:off x="525780" y="2300025"/>
            <a:ext cx="591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Cette visualisation présente les résultats d’un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clustering non supervisé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(méthode K-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means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) basé sur les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rendements normalisés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des actifs étudiés.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Le but est d’identifier les actifs qui évoluent de manière similaire en termes de performance, indépendamment des simples corrélations linéaires.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On distingue clairement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deux groupes principaux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BTC et ETH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qui forment un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cluster crypto homogène</a:t>
            </a:r>
            <a:endParaRPr lang="fr-F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Les actions technologiques (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TSLA, NVDA, COIN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) qui se regroupent séparément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Cette séparation confirme que les cryptomonnaies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conservent une dynamique propre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même si elles peuvent ponctuellement être corrélées avec certains titres tech.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70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igne, Tracé&#10;&#10;Le contenu généré par l’IA peut être incorrect.">
            <a:extLst>
              <a:ext uri="{FF2B5EF4-FFF2-40B4-BE49-F238E27FC236}">
                <a16:creationId xmlns:a16="http://schemas.microsoft.com/office/drawing/2014/main" id="{E44C04B3-F979-3150-801C-1BABCF6B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2225255"/>
            <a:ext cx="5219700" cy="3530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948C421-9184-2944-36C6-51B3267BFBDF}"/>
              </a:ext>
            </a:extLst>
          </p:cNvPr>
          <p:cNvSpPr txBox="1"/>
          <p:nvPr/>
        </p:nvSpPr>
        <p:spPr>
          <a:xfrm>
            <a:off x="251460" y="337820"/>
            <a:ext cx="9946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Réduction de dimension &amp; clustering : PCA + </a:t>
            </a:r>
            <a:r>
              <a:rPr lang="fr-FR" sz="4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KMeans</a:t>
            </a:r>
            <a:endParaRPr lang="fr-FR" sz="4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CDE5F0-EA8A-AF10-207B-3F9C7823731B}"/>
              </a:ext>
            </a:extLst>
          </p:cNvPr>
          <p:cNvSpPr txBox="1"/>
          <p:nvPr/>
        </p:nvSpPr>
        <p:spPr>
          <a:xfrm>
            <a:off x="433346" y="2135803"/>
            <a:ext cx="53644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 graphique montre la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projection des actifs dans un espace à deux dimensions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obtenu par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Analyse en Composantes Principales (PCA)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Cette technique permet de conserver l’essentiel de la variance tout en réduisant la complexité.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clustering K-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</a:rPr>
              <a:t>means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appliqué à cette représentation visuelle confirme les regroupements observés précédemment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Un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cluster crypto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(BTC, ETH)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Un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cluster tech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(TSLA, COIN, NVDA)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Ces résultats appuient l’idée d’une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séparation structurelle entre les deux univers financiers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malgré certaines zones d’interaction conjoncturelles.</a:t>
            </a:r>
          </a:p>
          <a:p>
            <a:pPr algn="l"/>
            <a:endParaRPr lang="fr-FR" dirty="0">
              <a:solidFill>
                <a:srgbClr val="000000"/>
              </a:solidFill>
            </a:endParaRPr>
          </a:p>
          <a:p>
            <a:pPr algn="l"/>
            <a:endParaRPr lang="fr-F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fr-FR" dirty="0">
              <a:solidFill>
                <a:srgbClr val="000000"/>
              </a:solidFill>
            </a:endParaRPr>
          </a:p>
          <a:p>
            <a:pPr algn="l"/>
            <a:endParaRPr lang="fr-FR" b="0" i="0" u="none" strike="noStrike" dirty="0">
              <a:solidFill>
                <a:srgbClr val="000000"/>
              </a:solidFill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376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622EF-F05A-E218-475B-67BE815E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de recherche &amp;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F3768-2529-1853-21C3-5E4BF79C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Question de recherche: </a:t>
            </a:r>
            <a:r>
              <a:rPr lang="fr-FR" sz="2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Les principales cryptomonnaies comme le Bitcoin (BTC) et l’</a:t>
            </a:r>
            <a:r>
              <a:rPr lang="fr-FR" sz="2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Ethereum</a:t>
            </a:r>
            <a:r>
              <a:rPr lang="fr-FR" sz="2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(ETH) présentent-elles des corrélations significatives et durables avec des actions technologiques telles que Tesla, </a:t>
            </a:r>
            <a:r>
              <a:rPr lang="fr-FR" sz="2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Nvidia</a:t>
            </a:r>
            <a:r>
              <a:rPr lang="fr-FR" sz="2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et </a:t>
            </a:r>
            <a:r>
              <a:rPr lang="fr-FR" sz="2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Coinbase</a:t>
            </a:r>
            <a:r>
              <a:rPr lang="fr-FR" sz="2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?</a:t>
            </a:r>
          </a:p>
          <a:p>
            <a:r>
              <a:rPr lang="fr-FR" sz="2200" dirty="0"/>
              <a:t>Objectifs: </a:t>
            </a:r>
          </a:p>
          <a:p>
            <a:pPr>
              <a:buFontTx/>
              <a:buChar char="-"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Analyser quantitativement les corrélations entre actifs crypto et tech</a:t>
            </a:r>
            <a:endParaRPr lang="fr-FR" sz="22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>
              <a:buFontTx/>
              <a:buChar char="-"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Analyser quantitativement les corrélations entre actifs crypto et tech</a:t>
            </a:r>
            <a:endParaRPr lang="fr-FR" sz="2200" dirty="0">
              <a:solidFill>
                <a:srgbClr val="000000"/>
              </a:solidFill>
              <a:latin typeface="-webkit-standard"/>
            </a:endParaRPr>
          </a:p>
          <a:p>
            <a:pPr>
              <a:buFontTx/>
              <a:buChar char="-"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Comparer les niveaux de corrélation en période de marché haussier (bull) et baissier (</a:t>
            </a:r>
            <a:r>
              <a:rPr lang="fr-FR" sz="16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bear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endParaRPr lang="fr-FR" sz="22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>
              <a:buFontTx/>
              <a:buChar char="-"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 tirer des enseignements utiles pour la gestion de portefeuille et la diversification des risques</a:t>
            </a:r>
            <a:endParaRPr lang="fr-FR" sz="2200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lang="fr-FR" sz="2200" dirty="0">
              <a:solidFill>
                <a:srgbClr val="000000"/>
              </a:solidFill>
              <a:latin typeface="-webkit-standard"/>
            </a:endParaRPr>
          </a:p>
          <a:p>
            <a:r>
              <a:rPr lang="fr-FR" sz="2200" dirty="0">
                <a:solidFill>
                  <a:srgbClr val="000000"/>
                </a:solidFill>
                <a:latin typeface="-webkit-standard"/>
              </a:rPr>
              <a:t>Pourquoi cette question est pertinente ?</a:t>
            </a:r>
          </a:p>
          <a:p>
            <a:pPr marL="0" indent="0">
              <a:buNone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Les marchés crypto et technologiques sont souvent associés à l’innovation et à la spéculation. Ce projet vise à vérifier empiriquement leurs liens pour mieux comprendre leurs dynamiques croisées</a:t>
            </a:r>
            <a:r>
              <a:rPr lang="fr-FR" sz="2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fr-FR" sz="2200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381253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EABB22-F107-B151-A7BD-A7B98EC7770E}"/>
              </a:ext>
            </a:extLst>
          </p:cNvPr>
          <p:cNvSpPr txBox="1"/>
          <p:nvPr/>
        </p:nvSpPr>
        <p:spPr>
          <a:xfrm>
            <a:off x="1165860" y="480060"/>
            <a:ext cx="9075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Résultats clés de l’étude</a:t>
            </a:r>
            <a:endParaRPr lang="fr-FR" sz="4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A8364D-C3E3-5EEA-CFF7-B284156DE8FF}"/>
              </a:ext>
            </a:extLst>
          </p:cNvPr>
          <p:cNvSpPr txBox="1"/>
          <p:nvPr/>
        </p:nvSpPr>
        <p:spPr>
          <a:xfrm>
            <a:off x="1165860" y="1859339"/>
            <a:ext cx="101269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Cette étude empirique a permis de mieux comprendre les relations entre cryptomonnaies et actions technologiques à travers plusieurs méthodes statistiques :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✅ Les corrélations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entre BTC/ETH et les titres tech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sont réelles mais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instables dans le temps</a:t>
            </a:r>
            <a:br>
              <a:rPr lang="fr-FR" b="0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✅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BTC et COIN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forment un couple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fortement corrélé de manière structurelle</a:t>
            </a:r>
            <a:br>
              <a:rPr lang="fr-FR" b="0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✅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BTC–NVDA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et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ETH–NVDA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montrent des corrélations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conditionnelles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plus fortes en Bear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Market</a:t>
            </a:r>
            <a:br>
              <a:rPr lang="fr-FR" b="0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✅ Les tests statistiques (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t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Student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) confirment l’impact du régime de marché sur certaines relations</a:t>
            </a:r>
            <a:br>
              <a:rPr lang="fr-FR" b="0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✅ Les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régressions linéaires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montrent des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tendances différentes selon les paires</a:t>
            </a:r>
            <a:br>
              <a:rPr lang="fr-FR" b="0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✅ Le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clustering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révèle deux univers distincts : crypto vs tech, malgré quelques points de convergence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5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6407A68-DDB3-5C7B-BD86-3B3D00E4A690}"/>
              </a:ext>
            </a:extLst>
          </p:cNvPr>
          <p:cNvSpPr txBox="1"/>
          <p:nvPr/>
        </p:nvSpPr>
        <p:spPr>
          <a:xfrm>
            <a:off x="621030" y="263087"/>
            <a:ext cx="10812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Limites &amp; pistes pour aller plus loin</a:t>
            </a:r>
            <a:endParaRPr lang="fr-FR" sz="4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1DC509-AEF0-0148-0342-927B8EAEC536}"/>
              </a:ext>
            </a:extLst>
          </p:cNvPr>
          <p:cNvSpPr txBox="1"/>
          <p:nvPr/>
        </p:nvSpPr>
        <p:spPr>
          <a:xfrm>
            <a:off x="621030" y="1582340"/>
            <a:ext cx="10949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🔸 L’analyse repose sur une période 2020–2024. Des résultats différents pourraient émerger sur des périodes plus longues ou plus récentes.</a:t>
            </a:r>
            <a:br>
              <a:rPr lang="fr-FR" b="0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🔸 Le choix des actifs (BTC, ETH, TSLA, NVDA, COIN) est représentatif mais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non exhaustif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 Ajouter d’autres cryptos ou actions tech élargirait la portée de l’étude.</a:t>
            </a:r>
            <a:br>
              <a:rPr lang="fr-FR" b="0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🔸 Les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corrélations de Pearson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capturent uniquement des relations linéaires ; des modèles non linéaires (réseaux de neurones, séries temporelles avancées) pourraient révéler d’autres dynamiques.</a:t>
            </a:r>
            <a:br>
              <a:rPr lang="fr-FR" b="0" i="0" u="none" strike="noStrike" dirty="0">
                <a:solidFill>
                  <a:srgbClr val="000000"/>
                </a:solidFill>
                <a:effectLst/>
              </a:rPr>
            </a:b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🔸 L’effet des annonces économiques ou politiques n’a pas été intégré. Une analyse événementielle enrichirait fortement l’approche.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➕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Perspectives futures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Étendre l’analyse à d’autres périodes (ex : bull run 2024–2025)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Utiliser des modèles d’apprentissage automatique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Intégrer des variables macroéconomiques (inflation, taux, politiques monétaires)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90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7D246-1E2C-558B-179B-812D00F4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&amp; 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ABEAB-883A-D70D-AFF0-5965EA44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Les cryptomonnaies et les actions technologiques sont souvent perçues comme proches, car elles incarnent toutes deux l’innovation, la volatilité et une forte exposition au risque.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Depuis la montée en puissance de Bitcoin et d’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Ethereum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de nombreux investisseurs supposent que les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crypto-actifs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évoluent de manière similaire aux grandes entreprises technologiques comme Tesla,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Nvidia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ou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Coinbase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Cette présentation vise à tester empiriquement cette intuition, en analysant la nature, l’intensité et la stabilité des corrélations entre ces deux univers financiers.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L’objectif est d’apporter un éclairage rigoureux sur ces relations, souvent simplifiées, et d’en évaluer les conséquences possibles pour l’analyse économique, la gestion de portefeuille et la diversification du risque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09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380A4-FC67-6C3B-E122-FE770A52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&amp; 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6BF51-D27C-B028-A5DB-AA8447B8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5"/>
          </a:xfrm>
        </p:spPr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Les données utilisées proviennent de la plateforme Yahoo Finance, récupérées grâce à la bibliothèque Python </a:t>
            </a:r>
            <a:r>
              <a:rPr lang="fr-FR" sz="2500" b="0" i="1" u="none" strike="noStrike" dirty="0" err="1">
                <a:solidFill>
                  <a:srgbClr val="000000"/>
                </a:solidFill>
                <a:effectLst/>
              </a:rPr>
              <a:t>yfinance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. Elles couvrent la période allant de 2020 au 22 mars 2024.</a:t>
            </a:r>
            <a:endParaRPr lang="fr-FR" sz="2500" dirty="0">
              <a:solidFill>
                <a:srgbClr val="000000"/>
              </a:solidFill>
            </a:endParaRPr>
          </a:p>
          <a:p>
            <a:pPr algn="l">
              <a:buNone/>
            </a:pPr>
            <a:endParaRPr lang="fr-FR" sz="2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Les actifs sélectionnés sont les cryptomonnaies </a:t>
            </a:r>
            <a:r>
              <a:rPr lang="fr-FR" sz="2500" b="1" i="0" u="none" strike="noStrike" dirty="0">
                <a:solidFill>
                  <a:srgbClr val="000000"/>
                </a:solidFill>
                <a:effectLst/>
              </a:rPr>
              <a:t>Bitcoin (BTC)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 et </a:t>
            </a:r>
            <a:r>
              <a:rPr lang="fr-FR" sz="2500" b="1" i="0" u="none" strike="noStrike" dirty="0" err="1">
                <a:solidFill>
                  <a:srgbClr val="000000"/>
                </a:solidFill>
                <a:effectLst/>
              </a:rPr>
              <a:t>Ethereum</a:t>
            </a:r>
            <a:r>
              <a:rPr lang="fr-FR" sz="2500" b="1" i="0" u="none" strike="noStrike" dirty="0">
                <a:solidFill>
                  <a:srgbClr val="000000"/>
                </a:solidFill>
                <a:effectLst/>
              </a:rPr>
              <a:t> (ETH)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, ainsi que les actions de trois grandes entreprises technologiques : </a:t>
            </a:r>
            <a:r>
              <a:rPr lang="fr-FR" sz="2500" b="1" i="0" u="none" strike="noStrike" dirty="0">
                <a:solidFill>
                  <a:srgbClr val="000000"/>
                </a:solidFill>
                <a:effectLst/>
              </a:rPr>
              <a:t>Tesla (TSLA)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fr-FR" sz="2500" b="1" i="0" u="none" strike="noStrike" dirty="0" err="1">
                <a:solidFill>
                  <a:srgbClr val="000000"/>
                </a:solidFill>
                <a:effectLst/>
              </a:rPr>
              <a:t>Nvidia</a:t>
            </a:r>
            <a:r>
              <a:rPr lang="fr-FR" sz="2500" b="1" i="0" u="none" strike="noStrike" dirty="0">
                <a:solidFill>
                  <a:srgbClr val="000000"/>
                </a:solidFill>
                <a:effectLst/>
              </a:rPr>
              <a:t> (NVDA)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 et </a:t>
            </a:r>
            <a:r>
              <a:rPr lang="fr-FR" sz="2500" b="1" i="0" u="none" strike="noStrike" dirty="0" err="1">
                <a:solidFill>
                  <a:srgbClr val="000000"/>
                </a:solidFill>
                <a:effectLst/>
              </a:rPr>
              <a:t>Coinbase</a:t>
            </a:r>
            <a:r>
              <a:rPr lang="fr-FR" sz="2500" b="1" i="0" u="none" strike="noStrike" dirty="0">
                <a:solidFill>
                  <a:srgbClr val="000000"/>
                </a:solidFill>
                <a:effectLst/>
              </a:rPr>
              <a:t> (COIN)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Les variables étudiées incluent les prix d’ouverture, de clôture, les plus hauts, les plus bas et les volumes échangés.</a:t>
            </a:r>
          </a:p>
          <a:p>
            <a:pPr algn="l">
              <a:buNone/>
            </a:pPr>
            <a:endParaRPr lang="fr-FR" sz="2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La méthodologie repose sur plusieurs étapes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Analyse des corrélations de Pearson (statique)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Corrélations glissantes (</a:t>
            </a:r>
            <a:r>
              <a:rPr lang="fr-FR" sz="2500" b="0" i="0" u="none" strike="noStrike" dirty="0" err="1">
                <a:solidFill>
                  <a:srgbClr val="000000"/>
                </a:solidFill>
                <a:effectLst/>
              </a:rPr>
              <a:t>rolling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sz="2500" b="0" i="0" u="none" strike="noStrike" dirty="0" err="1">
                <a:solidFill>
                  <a:srgbClr val="000000"/>
                </a:solidFill>
                <a:effectLst/>
              </a:rPr>
              <a:t>correlations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) sur fenêtres mobiles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Tests statistiques (</a:t>
            </a:r>
            <a:r>
              <a:rPr lang="fr-FR" sz="2500" b="0" i="0" u="none" strike="noStrike" dirty="0" err="1">
                <a:solidFill>
                  <a:srgbClr val="000000"/>
                </a:solidFill>
                <a:effectLst/>
              </a:rPr>
              <a:t>t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 de </a:t>
            </a:r>
            <a:r>
              <a:rPr lang="fr-FR" sz="2500" b="0" i="0" u="none" strike="noStrike" dirty="0" err="1">
                <a:solidFill>
                  <a:srgbClr val="000000"/>
                </a:solidFill>
                <a:effectLst/>
              </a:rPr>
              <a:t>Student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) selon les phases de marché (bull/</a:t>
            </a:r>
            <a:r>
              <a:rPr lang="fr-FR" sz="2500" b="0" i="0" u="none" strike="noStrike" dirty="0" err="1">
                <a:solidFill>
                  <a:srgbClr val="000000"/>
                </a:solidFill>
                <a:effectLst/>
              </a:rPr>
              <a:t>bear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Régressions linéaires pour évaluer les tendances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Clustering (PCA + </a:t>
            </a:r>
            <a:r>
              <a:rPr lang="fr-FR" sz="2500" b="0" i="0" u="none" strike="noStrike" dirty="0" err="1">
                <a:solidFill>
                  <a:srgbClr val="000000"/>
                </a:solidFill>
                <a:effectLst/>
              </a:rPr>
              <a:t>KMeans</a:t>
            </a:r>
            <a:r>
              <a:rPr lang="fr-FR" sz="2500" b="0" i="0" u="none" strike="noStrike" dirty="0">
                <a:solidFill>
                  <a:srgbClr val="000000"/>
                </a:solidFill>
                <a:effectLst/>
              </a:rPr>
              <a:t>) pour détecter des similarités de comportement</a:t>
            </a:r>
          </a:p>
          <a:p>
            <a:pPr marL="0" indent="0">
              <a:buNone/>
            </a:pPr>
            <a:endParaRPr lang="fr-FR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D8E53BD7-EE3E-F451-9FB3-AB8E2D5DD28B}"/>
                  </a:ext>
                </a:extLst>
              </p14:cNvPr>
              <p14:cNvContentPartPr/>
              <p14:nvPr/>
            </p14:nvContentPartPr>
            <p14:xfrm>
              <a:off x="2567726" y="1991391"/>
              <a:ext cx="2160" cy="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D8E53BD7-EE3E-F451-9FB3-AB8E2D5DD2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1606" y="1985271"/>
                <a:ext cx="144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93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A5297-B367-1629-708D-7713B4A1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corrélation statique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D24ED7-512C-8085-CCFB-E31FA9B8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</a:rPr>
              <a:t>Cette matrice présente les coefficients de corrélation de Pearson entre les différentes variables financières des actifs étudiés.</a:t>
            </a:r>
          </a:p>
          <a:p>
            <a:pPr algn="l"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</a:rPr>
              <a:t>On observe des 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</a:rPr>
              <a:t>corrélations fortes au sein de chaque actif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</a:rPr>
              <a:t>, ce qui confirme la cohérence interne des données (par exemple entre le prix d’ouverture et de clôture).</a:t>
            </a:r>
          </a:p>
          <a:p>
            <a:pPr algn="l"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</a:rPr>
              <a:t>Les 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</a:rPr>
              <a:t>corrélations entre actifs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</a:rPr>
              <a:t> montrent certains liens intéressants : 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</a:rPr>
              <a:t>BTC et NVDA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</a:rPr>
              <a:t> ou 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</a:rPr>
              <a:t>ETH et TSLA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</a:rPr>
              <a:t> présentent des corrélations modérées mais significatives, traduisant des mouvements partiellement synchronisés.</a:t>
            </a:r>
          </a:p>
          <a:p>
            <a:pPr marL="0" indent="0" algn="l"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</a:rPr>
              <a:t>Ces premiers résultats posent les bases d’une analyse plus fine : les relations entre crypto et tech ne sont </a:t>
            </a:r>
            <a:r>
              <a:rPr lang="fr-FR" sz="1800" b="1" i="0" u="none" strike="noStrike" dirty="0">
                <a:solidFill>
                  <a:srgbClr val="000000"/>
                </a:solidFill>
                <a:effectLst/>
              </a:rPr>
              <a:t>ni nulles, ni parfaitement stables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</a:rPr>
              <a:t>, ce qui justifie l’étude dynamique menée ensuite.</a:t>
            </a:r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 descr="Une image contenant texte, capture d’écran, diagramme, Tracé&#10;&#10;Le contenu généré par l’IA peut être incorrect.">
            <a:extLst>
              <a:ext uri="{FF2B5EF4-FFF2-40B4-BE49-F238E27FC236}">
                <a16:creationId xmlns:a16="http://schemas.microsoft.com/office/drawing/2014/main" id="{6553763C-5516-BF1F-60E6-1BBF4F74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98899" cy="47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diagramme, Tracé&#10;&#10;Le contenu généré par l’IA peut être incorrect.">
            <a:extLst>
              <a:ext uri="{FF2B5EF4-FFF2-40B4-BE49-F238E27FC236}">
                <a16:creationId xmlns:a16="http://schemas.microsoft.com/office/drawing/2014/main" id="{3A67C0ED-E8B4-1C5F-ADA6-E745A7AE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119" y="1908860"/>
            <a:ext cx="6155881" cy="34157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6E38D01-9DF0-FF66-727C-AD108D46429A}"/>
              </a:ext>
            </a:extLst>
          </p:cNvPr>
          <p:cNvSpPr txBox="1"/>
          <p:nvPr/>
        </p:nvSpPr>
        <p:spPr>
          <a:xfrm>
            <a:off x="361456" y="1493084"/>
            <a:ext cx="56746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Cette figure présente les corrélations glissantes calculées sur une fenêtre mobile de 30 jours, entre les cryptomonnaies (BTC, ETH) et certaines actions technologiques (NVDA, COIN).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On observe des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variations importantes dans le temps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avec des périodes de corrélation élevée suivies de phases de décorrélation ou même de corrélation négative.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Ces fluctuations montrent que les relations entre crypto et tech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ne sont pas constantes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et qu’elles peuvent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réagir à des chocs exogènes, à des bulles, ou à des phases de panique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 type d’analyse dynamique est essentiel pour comprendre la structure des marchés et adapter les stratégies de diversification.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BD21E0-28F1-619D-277C-23386CDC5CA5}"/>
              </a:ext>
            </a:extLst>
          </p:cNvPr>
          <p:cNvSpPr txBox="1"/>
          <p:nvPr/>
        </p:nvSpPr>
        <p:spPr>
          <a:xfrm>
            <a:off x="244359" y="177334"/>
            <a:ext cx="11063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Corrélations glissantes entre crypto et tech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6162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diagramme, Rectangl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749BEC70-8669-C220-7AE0-B3D3EE0A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03" y="1719330"/>
            <a:ext cx="6872897" cy="38765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96DB4EB-9523-C59A-98F2-BC2AF7776556}"/>
              </a:ext>
            </a:extLst>
          </p:cNvPr>
          <p:cNvSpPr txBox="1"/>
          <p:nvPr/>
        </p:nvSpPr>
        <p:spPr>
          <a:xfrm>
            <a:off x="350496" y="1262131"/>
            <a:ext cx="50199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Ces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boxplots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permettent de visualiser la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distribution statistique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des corrélations observées pour chaque paire d’actifs sur l’ensemble de la période étudiée.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On remarque que la paire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BTC–COIN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présente la corrélation la plus élevée et la plus stable (valeurs médianes proches de 0,6), ce qui est cohérent avec le lien structurel entre ces deux actifs.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Les corrélations entre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BTC–NVDA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et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ETH–NVDA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sont plus dispersées et moins prévisibles.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Cette analyse montre que la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relation entre cryptomonnaies et entreprises tech varie fortement selon les actifs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ce qui limite les généralisations et confirme l'intérêt d'une analyse différenciée.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C2F03BC-C32C-104A-7BEE-CFC30C0FCC1D}"/>
              </a:ext>
            </a:extLst>
          </p:cNvPr>
          <p:cNvSpPr txBox="1"/>
          <p:nvPr/>
        </p:nvSpPr>
        <p:spPr>
          <a:xfrm>
            <a:off x="350497" y="360438"/>
            <a:ext cx="11491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Distribution des corrélations entre crypto &amp; tech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52300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diagramme, ligne, Plan, Rectangle&#10;&#10;Le contenu généré par l’IA peut être incorrect.">
            <a:extLst>
              <a:ext uri="{FF2B5EF4-FFF2-40B4-BE49-F238E27FC236}">
                <a16:creationId xmlns:a16="http://schemas.microsoft.com/office/drawing/2014/main" id="{7177E9A6-2588-BE60-D47A-5123D4DE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42" y="1859259"/>
            <a:ext cx="6937958" cy="379437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000652-CD60-53B6-6574-DE6754EAC4AA}"/>
              </a:ext>
            </a:extLst>
          </p:cNvPr>
          <p:cNvSpPr txBox="1"/>
          <p:nvPr/>
        </p:nvSpPr>
        <p:spPr>
          <a:xfrm>
            <a:off x="537663" y="1791173"/>
            <a:ext cx="47163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dirty="0"/>
              <a:t>Cette figure compare la distribution des corrélations pour chaque paire d’actifs (BTC–NVDA, BTC–COIN, ETH–NVDA) selon le régime de marché : </a:t>
            </a:r>
            <a:r>
              <a:rPr lang="fr-FR" b="1" dirty="0"/>
              <a:t>marché haussier (Bull - Vert)</a:t>
            </a:r>
            <a:r>
              <a:rPr lang="fr-FR" dirty="0"/>
              <a:t> ou </a:t>
            </a:r>
            <a:r>
              <a:rPr lang="fr-FR" b="1" dirty="0"/>
              <a:t>marché baissier (Bear - Rouge)</a:t>
            </a:r>
            <a:r>
              <a:rPr lang="fr-FR" dirty="0"/>
              <a:t>.</a:t>
            </a:r>
          </a:p>
          <a:p>
            <a:pPr>
              <a:buNone/>
            </a:pPr>
            <a:r>
              <a:rPr lang="fr-FR" dirty="0"/>
              <a:t>On observe que les corrélations entre </a:t>
            </a:r>
            <a:r>
              <a:rPr lang="fr-FR" b="1" dirty="0"/>
              <a:t>BTC–NVDA</a:t>
            </a:r>
            <a:r>
              <a:rPr lang="fr-FR" dirty="0"/>
              <a:t> et </a:t>
            </a:r>
            <a:r>
              <a:rPr lang="fr-FR" b="1" dirty="0"/>
              <a:t>ETH–NVDA</a:t>
            </a:r>
            <a:r>
              <a:rPr lang="fr-FR" dirty="0"/>
              <a:t> sont </a:t>
            </a:r>
            <a:r>
              <a:rPr lang="fr-FR" b="1" dirty="0"/>
              <a:t>plus fortes et plus stables pendant les phases baissières</a:t>
            </a:r>
            <a:r>
              <a:rPr lang="fr-FR" dirty="0"/>
              <a:t>, ce qui suggère un comportement de </a:t>
            </a:r>
            <a:r>
              <a:rPr lang="fr-FR" b="1" dirty="0"/>
              <a:t>regroupement des actifs</a:t>
            </a:r>
            <a:r>
              <a:rPr lang="fr-FR" dirty="0"/>
              <a:t> lors des périodes de tension.</a:t>
            </a:r>
          </a:p>
          <a:p>
            <a:pPr>
              <a:buNone/>
            </a:pPr>
            <a:r>
              <a:rPr lang="fr-FR" dirty="0"/>
              <a:t>À l’inverse, la corrélation </a:t>
            </a:r>
            <a:r>
              <a:rPr lang="fr-FR" b="1" dirty="0"/>
              <a:t>BTC–COIN</a:t>
            </a:r>
            <a:r>
              <a:rPr lang="fr-FR" dirty="0"/>
              <a:t> reste élevée quelle que soit la phase, confirmant leur interdépendance structurelle.</a:t>
            </a:r>
          </a:p>
          <a:p>
            <a:r>
              <a:rPr lang="fr-FR" dirty="0"/>
              <a:t>Cette distinction entre Bull et Bear montre que les relations entre actifs sont </a:t>
            </a:r>
            <a:r>
              <a:rPr lang="fr-FR" b="1" dirty="0"/>
              <a:t>influencées par le contexte de marché</a:t>
            </a:r>
            <a:r>
              <a:rPr lang="fr-FR" dirty="0"/>
              <a:t>, ce qui est fondamental pour l’analyse des risques.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3E1AA6-4EB0-4FC0-239F-5055B3A24336}"/>
              </a:ext>
            </a:extLst>
          </p:cNvPr>
          <p:cNvSpPr txBox="1"/>
          <p:nvPr/>
        </p:nvSpPr>
        <p:spPr>
          <a:xfrm>
            <a:off x="302324" y="288485"/>
            <a:ext cx="10471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Corrélations en marché haussier et baissier (Bull vs Bear)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780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40DACF92-E8A8-DEB5-4D6A-B4A34046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75" y="1713225"/>
            <a:ext cx="8181849" cy="10204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698FB6-5969-F47A-0CD2-046D73547C3C}"/>
              </a:ext>
            </a:extLst>
          </p:cNvPr>
          <p:cNvSpPr txBox="1"/>
          <p:nvPr/>
        </p:nvSpPr>
        <p:spPr>
          <a:xfrm>
            <a:off x="360270" y="248422"/>
            <a:ext cx="11114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Test </a:t>
            </a:r>
            <a:r>
              <a:rPr lang="fr-FR" sz="4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</a:t>
            </a:r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</a:t>
            </a:r>
            <a:r>
              <a:rPr lang="fr-FR" sz="4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Student</a:t>
            </a:r>
            <a:r>
              <a:rPr lang="fr-FR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: BTC–NVDA</a:t>
            </a:r>
            <a:endParaRPr lang="fr-FR" sz="4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A181D-A449-DC3D-CEC3-A39FC91F9E7B}"/>
              </a:ext>
            </a:extLst>
          </p:cNvPr>
          <p:cNvSpPr txBox="1"/>
          <p:nvPr/>
        </p:nvSpPr>
        <p:spPr>
          <a:xfrm>
            <a:off x="703518" y="3429000"/>
            <a:ext cx="10784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 test de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Student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 vise à comparer les moyennes des corrélations entre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BTC et NVDA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selon les phases de marché.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L’hypothèse nulle (H₀) suppose qu’il n’y a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aucune différence significative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entre les corrélations en marché haussier et en marché baissier.</a:t>
            </a:r>
          </a:p>
          <a:p>
            <a:pPr algn="l"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Le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résultat obtenu est hautement significatif (p-value &lt; 0,001)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: on peut donc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rejeter H₀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avec un très haut niveau de confiance.</a:t>
            </a:r>
          </a:p>
          <a:p>
            <a:pPr algn="l"/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Cela indique que le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contexte de marché influence fortement la corrélation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 entre BTC et NVDA, qui est notamment plus élevée en période de baisse. Cela rejoint l’hypothèse de resserrement des liens en période de stress.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6075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22063</TotalTime>
  <Words>2362</Words>
  <Application>Microsoft Macintosh PowerPoint</Application>
  <PresentationFormat>Grand écran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-webkit-standard</vt:lpstr>
      <vt:lpstr>Aptos</vt:lpstr>
      <vt:lpstr>Aptos Display</vt:lpstr>
      <vt:lpstr>Arial</vt:lpstr>
      <vt:lpstr>Thème Office</vt:lpstr>
      <vt:lpstr>Analyse de la corrélation entre Crypto-Actif et Actions Technologiques : une étude quantitative (2020-2024) </vt:lpstr>
      <vt:lpstr>Question de recherche &amp; Objectifs</vt:lpstr>
      <vt:lpstr>Contexte &amp; Motivation</vt:lpstr>
      <vt:lpstr>Données &amp; Méthodologie</vt:lpstr>
      <vt:lpstr>Matrice de corrélation statique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 User</dc:creator>
  <cp:lastModifiedBy>Office User</cp:lastModifiedBy>
  <cp:revision>3</cp:revision>
  <dcterms:created xsi:type="dcterms:W3CDTF">2025-05-19T22:52:47Z</dcterms:created>
  <dcterms:modified xsi:type="dcterms:W3CDTF">2025-06-06T20:11:09Z</dcterms:modified>
</cp:coreProperties>
</file>