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64" r:id="rId3"/>
    <p:sldId id="257" r:id="rId4"/>
    <p:sldId id="258" r:id="rId5"/>
    <p:sldId id="265" r:id="rId6"/>
    <p:sldId id="261" r:id="rId7"/>
    <p:sldId id="262" r:id="rId8"/>
    <p:sldId id="259" r:id="rId9"/>
    <p:sldId id="263" r:id="rId10"/>
    <p:sldId id="260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74789-BF48-43AD-A3D0-ECBF264E7CC4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5BFC9-59C2-4A94-ABC4-E9276486F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0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5BFC9-59C2-4A94-ABC4-E9276486F0F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29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5BFC9-59C2-4A94-ABC4-E9276486F0F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78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5BFC9-59C2-4A94-ABC4-E9276486F0F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31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6DB8-548B-4013-B6C9-FAA6789F25C2}" type="datetime1">
              <a:rPr lang="fr-FR" smtClean="0"/>
              <a:t>18/01/2022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E4F7DE7-2532-4706-920B-C38C0EDA1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47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B6D9-5248-4E2D-9163-460B1C4A7496}" type="datetime1">
              <a:rPr lang="fr-FR" smtClean="0"/>
              <a:t>18/01/2022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E4F7DE7-2532-4706-920B-C38C0EDA1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19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7228-42BD-4BEA-A69F-A03220580F05}" type="datetime1">
              <a:rPr lang="fr-FR" smtClean="0"/>
              <a:t>18/01/2022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E4F7DE7-2532-4706-920B-C38C0EDA1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96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62C0-51C8-4983-9F6F-71243D5F016E}" type="datetime1">
              <a:rPr lang="fr-FR" smtClean="0"/>
              <a:t>18/01/2022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E4F7DE7-2532-4706-920B-C38C0EDA1BF8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55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D217-BFAB-440B-8979-5292ECB57914}" type="datetime1">
              <a:rPr lang="fr-FR" smtClean="0"/>
              <a:t>18/01/2022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E4F7DE7-2532-4706-920B-C38C0EDA1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800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B999-725E-4443-A688-6C1D5E512017}" type="datetime1">
              <a:rPr lang="fr-FR" smtClean="0"/>
              <a:t>18/01/2022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7DE7-2532-4706-920B-C38C0EDA1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351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A27-EF3A-45AC-B749-6D24EEC7A3EF}" type="datetime1">
              <a:rPr lang="fr-FR" smtClean="0"/>
              <a:t>18/01/2022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7DE7-2532-4706-920B-C38C0EDA1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408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070E-2760-411A-9780-30B70474F544}" type="datetime1">
              <a:rPr lang="fr-FR" smtClean="0"/>
              <a:t>18/01/2022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7DE7-2532-4706-920B-C38C0EDA1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378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5F358A-1A05-4909-83F4-2895A08CAEC0}" type="datetime1">
              <a:rPr lang="fr-FR" smtClean="0"/>
              <a:t>18/01/2022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E4F7DE7-2532-4706-920B-C38C0EDA1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67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8BE2-5D43-462D-A6B5-7576DC8984FE}" type="datetime1">
              <a:rPr lang="fr-FR" smtClean="0"/>
              <a:t>18/01/2022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7563" y="5936187"/>
            <a:ext cx="1154151" cy="1090789"/>
          </a:xfrm>
        </p:spPr>
        <p:txBody>
          <a:bodyPr/>
          <a:lstStyle/>
          <a:p>
            <a:fld id="{0E4F7DE7-2532-4706-920B-C38C0EDA1BF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392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0A60-7FBB-42F1-A2A3-F1D33E80228E}" type="datetime1">
              <a:rPr lang="fr-FR" smtClean="0"/>
              <a:t>18/01/2022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E4F7DE7-2532-4706-920B-C38C0EDA1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71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73DD-53EA-4940-ACED-784A374974CB}" type="datetime1">
              <a:rPr lang="fr-FR" smtClean="0"/>
              <a:t>18/01/2022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7DE7-2532-4706-920B-C38C0EDA1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46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EE1F-35E1-47E3-A721-64ED1657550F}" type="datetime1">
              <a:rPr lang="fr-FR" smtClean="0"/>
              <a:t>18/01/2022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7DE7-2532-4706-920B-C38C0EDA1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71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B960-DE3C-4760-B89F-A9A66D1BFE39}" type="datetime1">
              <a:rPr lang="fr-FR" smtClean="0"/>
              <a:t>18/01/2022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7DE7-2532-4706-920B-C38C0EDA1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88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0E58-39F1-447D-BC31-0764D6F821B6}" type="datetime1">
              <a:rPr lang="fr-FR" smtClean="0"/>
              <a:t>18/01/2022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7DE7-2532-4706-920B-C38C0EDA1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67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7C16-D010-4036-A648-B3B2638703E1}" type="datetime1">
              <a:rPr lang="fr-FR" smtClean="0"/>
              <a:t>18/01/2022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7DE7-2532-4706-920B-C38C0EDA1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99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0A40-3531-4EA2-A1A4-CB546D1C8711}" type="datetime1">
              <a:rPr lang="fr-FR" smtClean="0"/>
              <a:t>18/01/2022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7DE7-2532-4706-920B-C38C0EDA1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08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9DE8-6892-419F-A34C-984565190E30}" type="datetime1">
              <a:rPr lang="fr-FR" smtClean="0"/>
              <a:t>18/01/2022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7DE7-2532-4706-920B-C38C0EDA1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441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olytech.univ-lyon1.fr/formation/cycle-ingenieur/informatique/informatique-par-cursus-classique" TargetMode="External"/><Relationship Id="rId2" Type="http://schemas.openxmlformats.org/officeDocument/2006/relationships/hyperlink" Target="https://offre-de-formations.univ-lyon1.fr/mention-830/mia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ut.univ-lyon1.fr/formation/offre-de-formations/informatique-villeurbanne-doua/licence-professionnelle-metiers-de-linformatique-systemes-dinformation-et-gestion-des-bases-de-donnees-parcours-systemes-dinformation-decisionnels-si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F68B6-735B-44C1-8B3F-A33C37633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Préciser mon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BBFFDB-322B-410E-B81B-96E487658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AUMASSON Yanis</a:t>
            </a:r>
          </a:p>
        </p:txBody>
      </p:sp>
    </p:spTree>
    <p:extLst>
      <p:ext uri="{BB962C8B-B14F-4D97-AF65-F5344CB8AC3E}">
        <p14:creationId xmlns:p14="http://schemas.microsoft.com/office/powerpoint/2010/main" val="516215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A5146-A102-4AC8-B8E7-4D2404C5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 Pro : </a:t>
            </a:r>
            <a:r>
              <a:rPr lang="fr-FR" sz="2800" dirty="0"/>
              <a:t>Système d’Information Décisionnels (SID)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C9ACAC-46B5-4EBA-A2D9-A3142332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Contenu de la formation :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Informatique générale (BDD, IHM, Web…)</a:t>
            </a:r>
          </a:p>
          <a:p>
            <a:pPr lvl="1"/>
            <a:r>
              <a:rPr lang="fr-FR" dirty="0"/>
              <a:t>Informatique décisionnelle</a:t>
            </a:r>
            <a:br>
              <a:rPr lang="fr-FR" dirty="0"/>
            </a:br>
            <a:endParaRPr lang="fr-FR" dirty="0"/>
          </a:p>
          <a:p>
            <a:pPr lvl="1"/>
            <a:r>
              <a:rPr lang="fr-FR" dirty="0"/>
              <a:t>Apprentissage en entreprise </a:t>
            </a:r>
            <a:r>
              <a:rPr lang="fr-FR" dirty="0">
                <a:sym typeface="Wingdings" panose="05000000000000000000" pitchFamily="2" charset="2"/>
              </a:rPr>
              <a:t> Alternance</a:t>
            </a:r>
          </a:p>
          <a:p>
            <a:pPr marL="457200" lvl="1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/>
              <a:t>Quels débouchés après une LP SID ?</a:t>
            </a:r>
          </a:p>
          <a:p>
            <a:pPr lvl="1"/>
            <a:r>
              <a:rPr lang="fr-FR" dirty="0"/>
              <a:t>Développeur d'entrepôts de données, de bases de données,</a:t>
            </a:r>
          </a:p>
          <a:p>
            <a:pPr lvl="1"/>
            <a:r>
              <a:rPr lang="fr-FR" dirty="0"/>
              <a:t>Analyste décisionnel</a:t>
            </a:r>
          </a:p>
          <a:p>
            <a:pPr lvl="1"/>
            <a:r>
              <a:rPr lang="fr-FR" dirty="0"/>
              <a:t>Analyste programmeur</a:t>
            </a:r>
          </a:p>
          <a:p>
            <a:pPr lvl="1"/>
            <a:r>
              <a:rPr lang="fr-FR" dirty="0"/>
              <a:t>Expert logiciel (ETL, OLAP, SGBD, "requêteurs")</a:t>
            </a:r>
          </a:p>
          <a:p>
            <a:pPr lvl="1"/>
            <a:r>
              <a:rPr lang="fr-FR" dirty="0"/>
              <a:t>Consultant décisionnel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A28B5-459F-4625-81A3-5573B7367916}"/>
              </a:ext>
            </a:extLst>
          </p:cNvPr>
          <p:cNvSpPr txBox="1"/>
          <p:nvPr/>
        </p:nvSpPr>
        <p:spPr>
          <a:xfrm>
            <a:off x="10963922" y="1109709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1/2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EA308-DF8C-4D6E-9A16-1BA5BF6E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348" y="5773117"/>
            <a:ext cx="1476653" cy="1090789"/>
          </a:xfrm>
        </p:spPr>
        <p:txBody>
          <a:bodyPr/>
          <a:lstStyle/>
          <a:p>
            <a:fld id="{0E4F7DE7-2532-4706-920B-C38C0EDA1BF8}" type="slidenum">
              <a:rPr lang="fr-FR" smtClean="0"/>
              <a:t>10</a:t>
            </a:fld>
            <a:r>
              <a:rPr lang="fr-FR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5352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08B1-3D0D-4D40-80E2-AEA2356A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 Pro : </a:t>
            </a:r>
            <a:r>
              <a:rPr lang="fr-FR" sz="2800" dirty="0"/>
              <a:t>Système d’Information Décisionnels (SID)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AE5D-28EF-45AD-BAAF-6EC999A19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>
                <a:effectLst/>
              </a:rPr>
              <a:t>Admission : Sur dossier (+ éventuellement entretien individuel de positionnement).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Avantage :  Dans la continuité de l’IUT.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Problème : Pas de suite d’étude après une LP.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91ABE-0BD9-4928-82CD-8D9E2EEB5EBE}"/>
              </a:ext>
            </a:extLst>
          </p:cNvPr>
          <p:cNvSpPr txBox="1"/>
          <p:nvPr/>
        </p:nvSpPr>
        <p:spPr>
          <a:xfrm>
            <a:off x="10963922" y="1109709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2/2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F65F3-1628-4227-8D24-7C4717EC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3103" y="5748291"/>
            <a:ext cx="1458897" cy="1090789"/>
          </a:xfrm>
        </p:spPr>
        <p:txBody>
          <a:bodyPr/>
          <a:lstStyle/>
          <a:p>
            <a:fld id="{0E4F7DE7-2532-4706-920B-C38C0EDA1BF8}" type="slidenum">
              <a:rPr lang="fr-FR" smtClean="0"/>
              <a:t>11</a:t>
            </a:fld>
            <a:r>
              <a:rPr lang="fr-FR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31937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3FB34-81BB-431C-A149-5F91B9AA2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A5ED38-F493-4D76-8DD6-66274BE45C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75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ADD4D-334E-4528-9E89-454B3DA1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99C78E-6287-4E64-831F-F5D9A74B3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https://offre-de-formations.univ-lyon1.fr/mention-830/miage.html</a:t>
            </a:r>
            <a:endParaRPr lang="fr-FR" dirty="0"/>
          </a:p>
          <a:p>
            <a:r>
              <a:rPr lang="fr-FR" dirty="0">
                <a:hlinkClick r:id="rId3"/>
              </a:rPr>
              <a:t>https://polytech.univ-lyon1.fr/formation/cycle-ingenieur/informatique/informatique-par-cursus-classique</a:t>
            </a:r>
            <a:endParaRPr lang="fr-FR" dirty="0"/>
          </a:p>
          <a:p>
            <a:r>
              <a:rPr lang="fr-FR" dirty="0">
                <a:hlinkClick r:id="rId4"/>
              </a:rPr>
              <a:t>https://iut.univ-lyon1.fr/formation/offre-de-formations/informatique-villeurbanne-doua/licence-professionnelle-metiers-de-linformatique-systemes-dinformation-et-gestion-des-bases-de-donnees-parcours-systemes-dinformation-decisionnels-sid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3145EC-6F2B-4D14-B870-4FBA8B8F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7DE7-2532-4706-920B-C38C0EDA1BF8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641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9582E3-6E9C-4653-B6C6-281CAE11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ctr"/>
            <a:r>
              <a:rPr lang="fr-FR" sz="4400" dirty="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AC206F-0C7F-4156-8BDB-B39D2AC31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Point de départ de ma réflexion</a:t>
            </a:r>
          </a:p>
          <a:p>
            <a:r>
              <a:rPr lang="fr-FR" sz="2000" dirty="0">
                <a:solidFill>
                  <a:srgbClr val="FFFFFF"/>
                </a:solidFill>
              </a:rPr>
              <a:t>Introspection</a:t>
            </a:r>
          </a:p>
          <a:p>
            <a:r>
              <a:rPr lang="fr-FR" sz="2000" dirty="0">
                <a:solidFill>
                  <a:srgbClr val="FFFFFF"/>
                </a:solidFill>
              </a:rPr>
              <a:t>Poursuite d’étude</a:t>
            </a:r>
          </a:p>
          <a:p>
            <a:r>
              <a:rPr lang="fr-FR" sz="2000" dirty="0">
                <a:solidFill>
                  <a:srgbClr val="FFFFFF"/>
                </a:solidFill>
              </a:rPr>
              <a:t>Ecoles ou formations</a:t>
            </a:r>
          </a:p>
          <a:p>
            <a:r>
              <a:rPr lang="fr-FR" sz="2000" dirty="0">
                <a:solidFill>
                  <a:srgbClr val="FFFFFF"/>
                </a:solidFill>
              </a:rPr>
              <a:t>Conclusion</a:t>
            </a:r>
          </a:p>
          <a:p>
            <a:endParaRPr lang="fr-FR" sz="20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7E4AC-F27F-4660-8550-3481FB38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673" y="5767211"/>
            <a:ext cx="1154151" cy="1090789"/>
          </a:xfrm>
        </p:spPr>
        <p:txBody>
          <a:bodyPr/>
          <a:lstStyle/>
          <a:p>
            <a:fld id="{0E4F7DE7-2532-4706-920B-C38C0EDA1BF8}" type="slidenum">
              <a:rPr lang="fr-FR" smtClean="0"/>
              <a:t>2</a:t>
            </a:fld>
            <a:r>
              <a:rPr lang="fr-FR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2397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E6C6B3-78AC-453B-96A5-2332831D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 de départ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D8F65A-9792-464D-ABEB-3DCB36A22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Au lycée :</a:t>
            </a:r>
          </a:p>
          <a:p>
            <a:pPr lvl="1"/>
            <a:r>
              <a:rPr lang="fr-FR" dirty="0"/>
              <a:t>Découverte de l’informatique : Bases de l’algorithmie / Initiation au langage WEB (Option ISN)</a:t>
            </a:r>
          </a:p>
          <a:p>
            <a:pPr lvl="1"/>
            <a:r>
              <a:rPr lang="fr-FR" dirty="0"/>
              <a:t>Les mathématiques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Projets personnel :</a:t>
            </a:r>
          </a:p>
          <a:p>
            <a:pPr lvl="1"/>
            <a:r>
              <a:rPr lang="fr-FR" dirty="0"/>
              <a:t>Sites internet</a:t>
            </a:r>
          </a:p>
          <a:p>
            <a:pPr lvl="1"/>
            <a:r>
              <a:rPr lang="fr-FR" dirty="0"/>
              <a:t>Jeux</a:t>
            </a:r>
          </a:p>
          <a:p>
            <a:pPr lvl="1"/>
            <a:r>
              <a:rPr lang="fr-FR" dirty="0"/>
              <a:t>Applications mobiles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E8DAC-CFC3-4867-8D96-6D611A0C8B3A}"/>
              </a:ext>
            </a:extLst>
          </p:cNvPr>
          <p:cNvSpPr txBox="1"/>
          <p:nvPr/>
        </p:nvSpPr>
        <p:spPr>
          <a:xfrm>
            <a:off x="10963922" y="1109709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1/1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FBF2F-34B7-4387-A95F-60C3A93F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48291"/>
            <a:ext cx="1154151" cy="1090789"/>
          </a:xfrm>
        </p:spPr>
        <p:txBody>
          <a:bodyPr/>
          <a:lstStyle/>
          <a:p>
            <a:fld id="{0E4F7DE7-2532-4706-920B-C38C0EDA1BF8}" type="slidenum">
              <a:rPr lang="fr-FR" smtClean="0"/>
              <a:t>3</a:t>
            </a:fld>
            <a:r>
              <a:rPr lang="fr-FR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56244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8C07D-A41C-4D22-97D1-FBF1EFD2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Introspection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D9A057-F6BB-44C0-BFA9-4ADB864A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Niveau d’étude souhaité : Bac +5</a:t>
            </a:r>
            <a:br>
              <a:rPr lang="fr-FR" dirty="0"/>
            </a:br>
            <a:endParaRPr lang="fr-FR" dirty="0"/>
          </a:p>
          <a:p>
            <a:r>
              <a:rPr lang="fr-FR" dirty="0"/>
              <a:t>Domaine de l’informatique qui me plaisent : </a:t>
            </a:r>
          </a:p>
          <a:p>
            <a:pPr lvl="1"/>
            <a:r>
              <a:rPr lang="fr-FR" dirty="0"/>
              <a:t>Bases de données</a:t>
            </a:r>
          </a:p>
          <a:p>
            <a:pPr lvl="1"/>
            <a:r>
              <a:rPr lang="fr-FR" dirty="0"/>
              <a:t>Informatique décisionnelle</a:t>
            </a:r>
            <a:br>
              <a:rPr lang="fr-FR" dirty="0"/>
            </a:br>
            <a:endParaRPr lang="fr-FR" dirty="0"/>
          </a:p>
          <a:p>
            <a:r>
              <a:rPr lang="fr-FR" dirty="0"/>
              <a:t>Type de métier souhaité :</a:t>
            </a:r>
          </a:p>
          <a:p>
            <a:pPr lvl="1"/>
            <a:r>
              <a:rPr lang="fr-FR" dirty="0"/>
              <a:t>Administrateur en base de données</a:t>
            </a:r>
          </a:p>
          <a:p>
            <a:pPr lvl="1"/>
            <a:r>
              <a:rPr lang="fr-FR" dirty="0"/>
              <a:t>Ingénieur informatique</a:t>
            </a:r>
          </a:p>
          <a:p>
            <a:pPr lvl="1"/>
            <a:r>
              <a:rPr lang="fr-FR" dirty="0"/>
              <a:t>Expert en BI</a:t>
            </a:r>
          </a:p>
          <a:p>
            <a:pPr lvl="1"/>
            <a:r>
              <a:rPr lang="fr-FR" dirty="0"/>
              <a:t>Chef de projet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8AB37-A1DD-4263-BC27-6F97D787D34C}"/>
              </a:ext>
            </a:extLst>
          </p:cNvPr>
          <p:cNvSpPr txBox="1"/>
          <p:nvPr/>
        </p:nvSpPr>
        <p:spPr>
          <a:xfrm>
            <a:off x="10963922" y="1109709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1/1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0AFFA-E683-439D-81FF-D1EF1C9A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48291"/>
            <a:ext cx="1154151" cy="1090789"/>
          </a:xfrm>
        </p:spPr>
        <p:txBody>
          <a:bodyPr/>
          <a:lstStyle/>
          <a:p>
            <a:fld id="{0E4F7DE7-2532-4706-920B-C38C0EDA1BF8}" type="slidenum">
              <a:rPr lang="fr-FR" smtClean="0"/>
              <a:t>4</a:t>
            </a:fld>
            <a:r>
              <a:rPr lang="fr-FR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96869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5A500-2984-421B-8FA2-63816A83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Poursuites d’études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182E3-5267-44E7-818D-714DB21E1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990" y="3429000"/>
            <a:ext cx="3070034" cy="576262"/>
          </a:xfrm>
        </p:spPr>
        <p:txBody>
          <a:bodyPr/>
          <a:lstStyle/>
          <a:p>
            <a:pPr algn="ctr"/>
            <a:r>
              <a:rPr lang="fr-FR" dirty="0"/>
              <a:t>Ecole d’ingénieur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5F8A3-736B-4347-9D6C-2BDAB8930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45470" y="3431046"/>
            <a:ext cx="3063240" cy="576262"/>
          </a:xfrm>
        </p:spPr>
        <p:txBody>
          <a:bodyPr/>
          <a:lstStyle/>
          <a:p>
            <a:pPr algn="ctr"/>
            <a:r>
              <a:rPr lang="fr-FR" dirty="0"/>
              <a:t>License générale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9DC4D1-7E98-4568-AC91-8FA9E0A194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70942" y="3429000"/>
            <a:ext cx="3650990" cy="576262"/>
          </a:xfrm>
        </p:spPr>
        <p:txBody>
          <a:bodyPr/>
          <a:lstStyle/>
          <a:p>
            <a:r>
              <a:rPr lang="fr-FR" dirty="0"/>
              <a:t>Licence professionnelle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5C95A5-A363-4072-A436-16096FE07080}"/>
              </a:ext>
            </a:extLst>
          </p:cNvPr>
          <p:cNvSpPr txBox="1"/>
          <p:nvPr/>
        </p:nvSpPr>
        <p:spPr>
          <a:xfrm>
            <a:off x="10963922" y="1109709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1/1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C47089-D524-42EE-8F4D-E1A926865089}"/>
              </a:ext>
            </a:extLst>
          </p:cNvPr>
          <p:cNvSpPr/>
          <p:nvPr/>
        </p:nvSpPr>
        <p:spPr>
          <a:xfrm>
            <a:off x="861134" y="3437625"/>
            <a:ext cx="2654423" cy="752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875DB8-3E30-479D-A680-A5101B39919F}"/>
              </a:ext>
            </a:extLst>
          </p:cNvPr>
          <p:cNvSpPr/>
          <p:nvPr/>
        </p:nvSpPr>
        <p:spPr>
          <a:xfrm>
            <a:off x="4159937" y="3437625"/>
            <a:ext cx="2654423" cy="752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E69BCC-3CC1-40CD-98F2-261DCC1A7C94}"/>
              </a:ext>
            </a:extLst>
          </p:cNvPr>
          <p:cNvSpPr/>
          <p:nvPr/>
        </p:nvSpPr>
        <p:spPr>
          <a:xfrm>
            <a:off x="7244273" y="3429000"/>
            <a:ext cx="3542096" cy="752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AD4EA6E-358C-492F-AADC-6CE40EBD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48291"/>
            <a:ext cx="1154151" cy="1090789"/>
          </a:xfrm>
        </p:spPr>
        <p:txBody>
          <a:bodyPr/>
          <a:lstStyle/>
          <a:p>
            <a:fld id="{0E4F7DE7-2532-4706-920B-C38C0EDA1BF8}" type="slidenum">
              <a:rPr lang="fr-FR" smtClean="0"/>
              <a:t>5</a:t>
            </a:fld>
            <a:r>
              <a:rPr lang="fr-FR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416447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5D27D-6A42-425D-A2F6-81DD1CAF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Polytech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436FF8-36A7-49F3-BB71-C17B9F661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Ecole d’ingénieur basé sur Lyon1</a:t>
            </a:r>
            <a:br>
              <a:rPr lang="fr-FR" dirty="0"/>
            </a:br>
            <a:endParaRPr lang="fr-FR" dirty="0"/>
          </a:p>
          <a:p>
            <a:r>
              <a:rPr lang="fr-FR" u="sng" dirty="0"/>
              <a:t>Le cycle Informatique propose :</a:t>
            </a:r>
            <a:endParaRPr lang="fr-FR" u="sng" dirty="0">
              <a:solidFill>
                <a:srgbClr val="57585A"/>
              </a:solidFill>
              <a:latin typeface="inherit"/>
            </a:endParaRPr>
          </a:p>
          <a:p>
            <a:pPr lvl="1"/>
            <a:r>
              <a:rPr lang="fr-FR" dirty="0"/>
              <a:t>Intelligence artificielle système multi-agents </a:t>
            </a:r>
          </a:p>
          <a:p>
            <a:pPr lvl="1"/>
            <a:r>
              <a:rPr lang="fr-FR" dirty="0"/>
              <a:t>Informatique Décisionnelle &amp; Big Data</a:t>
            </a:r>
            <a:br>
              <a:rPr lang="fr-FR" dirty="0"/>
            </a:br>
            <a:endParaRPr lang="fr-FR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u="sng" dirty="0"/>
              <a:t>Professionnalisation :</a:t>
            </a:r>
          </a:p>
          <a:p>
            <a:pPr lvl="1" fontAlgn="base"/>
            <a:r>
              <a:rPr lang="fr-FR" dirty="0"/>
              <a:t>Projet de 8 semaines Business Intelligence</a:t>
            </a:r>
          </a:p>
          <a:p>
            <a:pPr lvl="1" fontAlgn="base"/>
            <a:r>
              <a:rPr lang="fr-FR" dirty="0"/>
              <a:t>Projet de 13 semaines en Conception développement informatique</a:t>
            </a:r>
            <a:br>
              <a:rPr lang="fr-FR" dirty="0"/>
            </a:br>
            <a:endParaRPr lang="fr-FR" dirty="0"/>
          </a:p>
          <a:p>
            <a:pPr fontAlgn="base"/>
            <a:r>
              <a:rPr lang="fr-FR" u="sng" dirty="0"/>
              <a:t>Formation possible par apprentissage </a:t>
            </a:r>
          </a:p>
        </p:txBody>
      </p:sp>
      <p:pic>
        <p:nvPicPr>
          <p:cNvPr id="1026" name="Picture 2" descr="logo-Polytech Lyon">
            <a:extLst>
              <a:ext uri="{FF2B5EF4-FFF2-40B4-BE49-F238E27FC236}">
                <a16:creationId xmlns:a16="http://schemas.microsoft.com/office/drawing/2014/main" id="{BF6781D7-971D-47C9-A374-3F843152B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182" y="688859"/>
            <a:ext cx="34290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54F7E0-CCD3-4625-BDE0-03D9F3BDCD11}"/>
              </a:ext>
            </a:extLst>
          </p:cNvPr>
          <p:cNvSpPr txBox="1"/>
          <p:nvPr/>
        </p:nvSpPr>
        <p:spPr>
          <a:xfrm>
            <a:off x="10963922" y="1109709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1/2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C6268-853C-4090-8DAB-C1BA6BE4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48291"/>
            <a:ext cx="1154151" cy="1090789"/>
          </a:xfrm>
        </p:spPr>
        <p:txBody>
          <a:bodyPr/>
          <a:lstStyle/>
          <a:p>
            <a:fld id="{0E4F7DE7-2532-4706-920B-C38C0EDA1BF8}" type="slidenum">
              <a:rPr lang="fr-FR" smtClean="0"/>
              <a:t>6</a:t>
            </a:fld>
            <a:r>
              <a:rPr lang="fr-FR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99202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09E4A-62F5-44EC-BCC7-08956938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Polytech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831CF3-DEC5-43B9-824E-DEE8052D7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JPO :</a:t>
            </a:r>
            <a:r>
              <a:rPr lang="fr-FR" b="1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 </a:t>
            </a:r>
            <a:r>
              <a:rPr lang="fr-FR" dirty="0"/>
              <a:t>31 janvier 2022 au 11 février 2022 (en distanciel)</a:t>
            </a:r>
          </a:p>
          <a:p>
            <a:endParaRPr lang="fr-FR" dirty="0"/>
          </a:p>
          <a:p>
            <a:r>
              <a:rPr lang="fr-FR" dirty="0"/>
              <a:t>Critères d’admission :</a:t>
            </a:r>
          </a:p>
          <a:p>
            <a:pPr lvl="1"/>
            <a:r>
              <a:rPr lang="fr-FR" dirty="0"/>
              <a:t>Etude du dossier (+ entretien si le profil du candidat est retenu)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Quels sont les débouchés ?</a:t>
            </a:r>
          </a:p>
          <a:p>
            <a:pPr lvl="1" fontAlgn="base"/>
            <a:r>
              <a:rPr lang="fr-FR" b="0" i="0" dirty="0">
                <a:effectLst/>
              </a:rPr>
              <a:t>Ingénieur Etudes et développements informatiques</a:t>
            </a:r>
          </a:p>
          <a:p>
            <a:pPr lvl="1" fontAlgn="base"/>
            <a:r>
              <a:rPr lang="fr-FR" b="0" i="0" dirty="0">
                <a:effectLst/>
              </a:rPr>
              <a:t>Ingénieur Conseil en informatique</a:t>
            </a:r>
          </a:p>
          <a:p>
            <a:pPr lvl="1"/>
            <a:r>
              <a:rPr lang="fr-FR" b="0" i="0" dirty="0">
                <a:effectLst/>
              </a:rPr>
              <a:t>Consultant: ERP, e-business…</a:t>
            </a:r>
          </a:p>
          <a:p>
            <a:pPr lvl="1"/>
            <a:r>
              <a:rPr lang="fr-FR" b="0" i="0" dirty="0">
                <a:effectLst/>
              </a:rPr>
              <a:t>Chef de projet</a:t>
            </a:r>
            <a:endParaRPr lang="fr-FR" dirty="0"/>
          </a:p>
          <a:p>
            <a:pPr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Picture 2" descr="logo-Polytech Lyon">
            <a:extLst>
              <a:ext uri="{FF2B5EF4-FFF2-40B4-BE49-F238E27FC236}">
                <a16:creationId xmlns:a16="http://schemas.microsoft.com/office/drawing/2014/main" id="{0BE6DC1D-E83C-4ED7-868B-94DC30FB7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182" y="688859"/>
            <a:ext cx="34290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C057F4-C17F-477D-B13A-26E7DE996A33}"/>
              </a:ext>
            </a:extLst>
          </p:cNvPr>
          <p:cNvSpPr txBox="1"/>
          <p:nvPr/>
        </p:nvSpPr>
        <p:spPr>
          <a:xfrm>
            <a:off x="10963922" y="1109709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2/2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8EC5C-FCA7-4836-8CA8-5B976D01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/>
          <a:lstStyle/>
          <a:p>
            <a:fld id="{0E4F7DE7-2532-4706-920B-C38C0EDA1BF8}" type="slidenum">
              <a:rPr lang="fr-FR" smtClean="0"/>
              <a:t>7</a:t>
            </a:fld>
            <a:r>
              <a:rPr lang="fr-FR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51217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950D4-8CD8-4EED-9ACB-EB547474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Master MIAGE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24E491-F5E4-469F-9AE7-5D3C6159E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r>
              <a:rPr lang="fr-FR" dirty="0"/>
              <a:t>Une formation assez diversifiée associant les mathématiques à la gestion et, bien sûr, à l'ingénierie informatique.</a:t>
            </a:r>
            <a:br>
              <a:rPr lang="fr-FR" dirty="0"/>
            </a:br>
            <a:endParaRPr lang="fr-FR" dirty="0"/>
          </a:p>
          <a:p>
            <a:r>
              <a:rPr lang="fr-FR" dirty="0"/>
              <a:t>Un parcours en 3 ans (de la L3 au diplôme de master).</a:t>
            </a:r>
            <a:br>
              <a:rPr lang="fr-FR" dirty="0"/>
            </a:br>
            <a:endParaRPr lang="fr-FR" dirty="0"/>
          </a:p>
          <a:p>
            <a:r>
              <a:rPr lang="fr-FR" dirty="0"/>
              <a:t>Les principaux domaines couverts par ce master sont :</a:t>
            </a:r>
          </a:p>
          <a:p>
            <a:pPr lvl="1"/>
            <a:r>
              <a:rPr lang="fr-FR" dirty="0"/>
              <a:t>L’informatique</a:t>
            </a:r>
          </a:p>
          <a:p>
            <a:pPr lvl="1"/>
            <a:r>
              <a:rPr lang="fr-FR" dirty="0"/>
              <a:t>Les mathématiques</a:t>
            </a:r>
          </a:p>
          <a:p>
            <a:pPr lvl="1"/>
            <a:r>
              <a:rPr lang="fr-FR" dirty="0"/>
              <a:t>La gestion</a:t>
            </a:r>
          </a:p>
          <a:p>
            <a:pPr lvl="1"/>
            <a:r>
              <a:rPr lang="fr-FR" dirty="0"/>
              <a:t>Les langues</a:t>
            </a:r>
          </a:p>
          <a:p>
            <a:pPr lvl="1"/>
            <a:r>
              <a:rPr lang="fr-FR" dirty="0"/>
              <a:t>La santé</a:t>
            </a:r>
          </a:p>
          <a:p>
            <a:pPr marL="457200" lvl="1" indent="0">
              <a:buNone/>
            </a:pPr>
            <a:endParaRPr lang="fr-FR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1FD646-1E8E-44EA-B4A4-7251D5336DEA}"/>
              </a:ext>
            </a:extLst>
          </p:cNvPr>
          <p:cNvGrpSpPr/>
          <p:nvPr/>
        </p:nvGrpSpPr>
        <p:grpSpPr>
          <a:xfrm>
            <a:off x="6587230" y="744350"/>
            <a:ext cx="3577701" cy="1080938"/>
            <a:chOff x="6587230" y="744350"/>
            <a:chExt cx="3577701" cy="10809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817AAD-1AA9-4114-9A39-930626D15E07}"/>
                </a:ext>
              </a:extLst>
            </p:cNvPr>
            <p:cNvSpPr/>
            <p:nvPr/>
          </p:nvSpPr>
          <p:spPr>
            <a:xfrm>
              <a:off x="6587230" y="744350"/>
              <a:ext cx="3577701" cy="10809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0" name="Picture 2" descr="Master MIAGE – Université Lyon 1">
              <a:extLst>
                <a:ext uri="{FF2B5EF4-FFF2-40B4-BE49-F238E27FC236}">
                  <a16:creationId xmlns:a16="http://schemas.microsoft.com/office/drawing/2014/main" id="{98DEEAF5-2C69-483F-B25A-504DC6E2BC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597" y="885024"/>
              <a:ext cx="3378477" cy="817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3BD74DD-60C1-4C59-8A45-700A82BEE991}"/>
              </a:ext>
            </a:extLst>
          </p:cNvPr>
          <p:cNvSpPr txBox="1"/>
          <p:nvPr/>
        </p:nvSpPr>
        <p:spPr>
          <a:xfrm>
            <a:off x="10963922" y="1109709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1/2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5B23D-E4A5-469B-A227-569C70C3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48291"/>
            <a:ext cx="1154151" cy="1090789"/>
          </a:xfrm>
        </p:spPr>
        <p:txBody>
          <a:bodyPr/>
          <a:lstStyle/>
          <a:p>
            <a:fld id="{0E4F7DE7-2532-4706-920B-C38C0EDA1BF8}" type="slidenum">
              <a:rPr lang="fr-FR" smtClean="0"/>
              <a:t>8</a:t>
            </a:fld>
            <a:r>
              <a:rPr lang="fr-FR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13484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7F174-087C-4BEF-816B-B0777007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Master MIAGE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D65660-10A9-47CD-B77C-778753077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u="sng" dirty="0"/>
              <a:t>Spécificités de la formation :</a:t>
            </a:r>
            <a:br>
              <a:rPr lang="fr-FR" dirty="0"/>
            </a:br>
            <a:endParaRPr lang="fr-FR" dirty="0"/>
          </a:p>
          <a:p>
            <a:r>
              <a:rPr lang="fr-FR" dirty="0"/>
              <a:t>Formation exigeante mais bonne perspective d’emploi</a:t>
            </a:r>
          </a:p>
          <a:p>
            <a:r>
              <a:rPr lang="fr-FR" dirty="0"/>
              <a:t>C’est un master adapté aux étudiant sortant de DUT.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u="sng" dirty="0"/>
              <a:t>Quels sont les débouchés après une MIAGE ?</a:t>
            </a:r>
            <a:br>
              <a:rPr lang="fr-FR" dirty="0"/>
            </a:br>
            <a:endParaRPr lang="fr-FR" dirty="0"/>
          </a:p>
          <a:p>
            <a:r>
              <a:rPr lang="fr-FR" dirty="0"/>
              <a:t>Consultant ERP </a:t>
            </a:r>
          </a:p>
          <a:p>
            <a:r>
              <a:rPr lang="fr-FR" dirty="0"/>
              <a:t>Architecte des systèmes d’informations</a:t>
            </a:r>
          </a:p>
          <a:p>
            <a:r>
              <a:rPr lang="fr-FR" dirty="0"/>
              <a:t>Administrateur (Système, Réseau, Base de données)</a:t>
            </a:r>
          </a:p>
          <a:p>
            <a:r>
              <a:rPr lang="fr-FR" dirty="0"/>
              <a:t>Chef de projet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D78B7A-1007-4AC0-B582-E94FA4EFFCAC}"/>
              </a:ext>
            </a:extLst>
          </p:cNvPr>
          <p:cNvGrpSpPr/>
          <p:nvPr/>
        </p:nvGrpSpPr>
        <p:grpSpPr>
          <a:xfrm>
            <a:off x="6587230" y="744350"/>
            <a:ext cx="3577701" cy="1080938"/>
            <a:chOff x="6587230" y="744350"/>
            <a:chExt cx="3577701" cy="10809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C92635-007C-4CB9-9DD1-FA9D6DF61FF8}"/>
                </a:ext>
              </a:extLst>
            </p:cNvPr>
            <p:cNvSpPr/>
            <p:nvPr/>
          </p:nvSpPr>
          <p:spPr>
            <a:xfrm>
              <a:off x="6587230" y="744350"/>
              <a:ext cx="3577701" cy="10809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Picture 2" descr="Master MIAGE – Université Lyon 1">
              <a:extLst>
                <a:ext uri="{FF2B5EF4-FFF2-40B4-BE49-F238E27FC236}">
                  <a16:creationId xmlns:a16="http://schemas.microsoft.com/office/drawing/2014/main" id="{89140481-FB9A-4E5B-90A8-B446A94A8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597" y="885024"/>
              <a:ext cx="3378477" cy="817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DB61EEC-9F1B-412F-88D3-5FE6529808FE}"/>
              </a:ext>
            </a:extLst>
          </p:cNvPr>
          <p:cNvSpPr txBox="1"/>
          <p:nvPr/>
        </p:nvSpPr>
        <p:spPr>
          <a:xfrm>
            <a:off x="10963922" y="1109709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2/2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1C19B29-DDD7-47A5-BD08-757B88A8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27563"/>
            <a:ext cx="1154151" cy="1090789"/>
          </a:xfrm>
        </p:spPr>
        <p:txBody>
          <a:bodyPr/>
          <a:lstStyle/>
          <a:p>
            <a:fld id="{0E4F7DE7-2532-4706-920B-C38C0EDA1BF8}" type="slidenum">
              <a:rPr lang="fr-FR" smtClean="0"/>
              <a:t>9</a:t>
            </a:fld>
            <a:r>
              <a:rPr lang="fr-FR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925686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437</TotalTime>
  <Words>475</Words>
  <Application>Microsoft Office PowerPoint</Application>
  <PresentationFormat>Grand écran</PresentationFormat>
  <Paragraphs>117</Paragraphs>
  <Slides>13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inherit</vt:lpstr>
      <vt:lpstr>Open Sans</vt:lpstr>
      <vt:lpstr>Trebuchet MS</vt:lpstr>
      <vt:lpstr>Berlin</vt:lpstr>
      <vt:lpstr>Préciser mon projet</vt:lpstr>
      <vt:lpstr>SOMMAIRE</vt:lpstr>
      <vt:lpstr>Point de départ</vt:lpstr>
      <vt:lpstr>Introspection</vt:lpstr>
      <vt:lpstr>Poursuites d’études</vt:lpstr>
      <vt:lpstr>Polytech </vt:lpstr>
      <vt:lpstr>Polytech</vt:lpstr>
      <vt:lpstr>Master MIAGE</vt:lpstr>
      <vt:lpstr>Master MIAGE</vt:lpstr>
      <vt:lpstr>Licence Pro : Système d’Information Décisionnels (SID)</vt:lpstr>
      <vt:lpstr>Licence Pro : Système d’Information Décisionnels (SID)</vt:lpstr>
      <vt:lpstr>Conclusion</vt:lpstr>
      <vt:lpstr>Source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Préciser mon projet</dc:title>
  <dc:creator>Yanis Aumasson</dc:creator>
  <cp:lastModifiedBy>Yanis Aumasson</cp:lastModifiedBy>
  <cp:revision>31</cp:revision>
  <dcterms:created xsi:type="dcterms:W3CDTF">2021-12-14T15:25:03Z</dcterms:created>
  <dcterms:modified xsi:type="dcterms:W3CDTF">2022-01-18T08:25:05Z</dcterms:modified>
</cp:coreProperties>
</file>