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Canva Sans Bold" panose="020B0604020202020204" charset="0"/>
      <p:regular r:id="rId12"/>
    </p:embeddedFont>
    <p:embeddedFont>
      <p:font typeface="DM Sans" panose="020B0604020202020204" charset="0"/>
      <p:regular r:id="rId13"/>
    </p:embeddedFont>
    <p:embeddedFont>
      <p:font typeface="DM Sans Bold" panose="020B0604020202020204" charset="0"/>
      <p:regular r:id="rId14"/>
    </p:embeddedFont>
    <p:embeddedFont>
      <p:font typeface="Gagalin" panose="020B0604020202020204" charset="0"/>
      <p:regular r:id="rId15"/>
    </p:embeddedFont>
    <p:embeddedFont>
      <p:font typeface="Livvic"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1844908">
            <a:off x="12395032" y="1204893"/>
            <a:ext cx="7087456" cy="12470359"/>
            <a:chOff x="0" y="0"/>
            <a:chExt cx="660400" cy="1161972"/>
          </a:xfrm>
        </p:grpSpPr>
        <p:sp>
          <p:nvSpPr>
            <p:cNvPr id="3" name="Freeform 3"/>
            <p:cNvSpPr/>
            <p:nvPr/>
          </p:nvSpPr>
          <p:spPr>
            <a:xfrm>
              <a:off x="0" y="0"/>
              <a:ext cx="660400" cy="1161972"/>
            </a:xfrm>
            <a:custGeom>
              <a:avLst/>
              <a:gdLst/>
              <a:ahLst/>
              <a:cxnLst/>
              <a:rect l="l" t="t" r="r" b="b"/>
              <a:pathLst>
                <a:path w="660400" h="1161972">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C08558"/>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a:grpSpLocks noChangeAspect="1"/>
          </p:cNvGrpSpPr>
          <p:nvPr/>
        </p:nvGrpSpPr>
        <p:grpSpPr>
          <a:xfrm>
            <a:off x="11441328" y="1991036"/>
            <a:ext cx="6304927" cy="6304927"/>
            <a:chOff x="0" y="0"/>
            <a:chExt cx="6350000" cy="6350000"/>
          </a:xfrm>
        </p:grpSpPr>
        <p:sp>
          <p:nvSpPr>
            <p:cNvPr id="6" name="Freeform 6"/>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7255" r="-7255"/>
              </a:stretch>
            </a:blipFill>
          </p:spPr>
        </p:sp>
        <p:sp>
          <p:nvSpPr>
            <p:cNvPr id="7" name="Freeform 7"/>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C08558"/>
            </a:solidFill>
          </p:spPr>
        </p:sp>
      </p:grpSp>
      <p:grpSp>
        <p:nvGrpSpPr>
          <p:cNvPr id="8" name="Group 8"/>
          <p:cNvGrpSpPr/>
          <p:nvPr/>
        </p:nvGrpSpPr>
        <p:grpSpPr>
          <a:xfrm>
            <a:off x="-808019" y="8563205"/>
            <a:ext cx="3086100" cy="308610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1" name="Group 11"/>
          <p:cNvGrpSpPr/>
          <p:nvPr/>
        </p:nvGrpSpPr>
        <p:grpSpPr>
          <a:xfrm>
            <a:off x="5146139" y="-572397"/>
            <a:ext cx="1144795" cy="1144795"/>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3" name="TextBox 13"/>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4" name="Group 14"/>
          <p:cNvGrpSpPr/>
          <p:nvPr/>
        </p:nvGrpSpPr>
        <p:grpSpPr>
          <a:xfrm>
            <a:off x="16707776" y="230133"/>
            <a:ext cx="684529" cy="684529"/>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6" name="TextBox 16"/>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7" name="Freeform 17"/>
          <p:cNvSpPr/>
          <p:nvPr/>
        </p:nvSpPr>
        <p:spPr>
          <a:xfrm>
            <a:off x="5219467" y="4614611"/>
            <a:ext cx="2142933" cy="1871377"/>
          </a:xfrm>
          <a:custGeom>
            <a:avLst/>
            <a:gdLst/>
            <a:ahLst/>
            <a:cxnLst/>
            <a:rect l="l" t="t" r="r" b="b"/>
            <a:pathLst>
              <a:path w="2142933" h="1871377">
                <a:moveTo>
                  <a:pt x="0" y="0"/>
                </a:moveTo>
                <a:lnTo>
                  <a:pt x="2142933" y="0"/>
                </a:lnTo>
                <a:lnTo>
                  <a:pt x="2142933" y="1871376"/>
                </a:lnTo>
                <a:lnTo>
                  <a:pt x="0" y="1871376"/>
                </a:lnTo>
                <a:lnTo>
                  <a:pt x="0" y="0"/>
                </a:lnTo>
                <a:close/>
              </a:path>
            </a:pathLst>
          </a:custGeom>
          <a:blipFill>
            <a:blip r:embed="rId3"/>
            <a:stretch>
              <a:fillRect/>
            </a:stretch>
          </a:blipFill>
        </p:spPr>
      </p:sp>
      <p:sp>
        <p:nvSpPr>
          <p:cNvPr id="18" name="TextBox 18"/>
          <p:cNvSpPr txBox="1"/>
          <p:nvPr/>
        </p:nvSpPr>
        <p:spPr>
          <a:xfrm>
            <a:off x="1978472" y="3360898"/>
            <a:ext cx="8406488" cy="2966590"/>
          </a:xfrm>
          <a:prstGeom prst="rect">
            <a:avLst/>
          </a:prstGeom>
        </p:spPr>
        <p:txBody>
          <a:bodyPr lIns="0" tIns="0" rIns="0" bIns="0" rtlCol="0" anchor="t">
            <a:spAutoFit/>
          </a:bodyPr>
          <a:lstStyle/>
          <a:p>
            <a:pPr>
              <a:lnSpc>
                <a:spcPts val="11797"/>
              </a:lnSpc>
            </a:pPr>
            <a:r>
              <a:rPr lang="en-US" sz="9831">
                <a:solidFill>
                  <a:srgbClr val="2B1511"/>
                </a:solidFill>
                <a:latin typeface="Canva Sans Bold"/>
              </a:rPr>
              <a:t>FETCH AND</a:t>
            </a:r>
          </a:p>
          <a:p>
            <a:pPr>
              <a:lnSpc>
                <a:spcPts val="11797"/>
              </a:lnSpc>
            </a:pPr>
            <a:r>
              <a:rPr lang="en-US" sz="9831">
                <a:solidFill>
                  <a:srgbClr val="2B1511"/>
                </a:solidFill>
                <a:latin typeface="Canva Sans Bold"/>
              </a:rPr>
              <a:t>CARE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grpSp>
        <p:nvGrpSpPr>
          <p:cNvPr id="12" name="Group 12"/>
          <p:cNvGrpSpPr/>
          <p:nvPr/>
        </p:nvGrpSpPr>
        <p:grpSpPr>
          <a:xfrm rot="-8419140">
            <a:off x="16781988" y="-3913825"/>
            <a:ext cx="2842082" cy="7253346"/>
            <a:chOff x="0" y="0"/>
            <a:chExt cx="660400" cy="1685423"/>
          </a:xfrm>
        </p:grpSpPr>
        <p:sp>
          <p:nvSpPr>
            <p:cNvPr id="13" name="Freeform 13"/>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4" name="TextBox 1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5" name="Group 15"/>
          <p:cNvGrpSpPr/>
          <p:nvPr/>
        </p:nvGrpSpPr>
        <p:grpSpPr>
          <a:xfrm rot="-8422862">
            <a:off x="18303618" y="-391052"/>
            <a:ext cx="1338510" cy="5875601"/>
            <a:chOff x="0" y="0"/>
            <a:chExt cx="660400" cy="2898930"/>
          </a:xfrm>
        </p:grpSpPr>
        <p:sp>
          <p:nvSpPr>
            <p:cNvPr id="16" name="Freeform 16"/>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4997526" y="-558072"/>
            <a:ext cx="411277" cy="1644511"/>
            <a:chOff x="0" y="0"/>
            <a:chExt cx="660400" cy="2640639"/>
          </a:xfrm>
        </p:grpSpPr>
        <p:sp>
          <p:nvSpPr>
            <p:cNvPr id="19" name="Freeform 19"/>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1" name="AutoShape 21"/>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grpSp>
        <p:nvGrpSpPr>
          <p:cNvPr id="22" name="Group 22"/>
          <p:cNvGrpSpPr/>
          <p:nvPr/>
        </p:nvGrpSpPr>
        <p:grpSpPr>
          <a:xfrm>
            <a:off x="2358483" y="1432627"/>
            <a:ext cx="3886537" cy="6465724"/>
            <a:chOff x="0" y="0"/>
            <a:chExt cx="1023615" cy="1702907"/>
          </a:xfrm>
        </p:grpSpPr>
        <p:sp>
          <p:nvSpPr>
            <p:cNvPr id="23" name="Freeform 23"/>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24" name="TextBox 2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25" name="Group 25"/>
          <p:cNvGrpSpPr/>
          <p:nvPr/>
        </p:nvGrpSpPr>
        <p:grpSpPr>
          <a:xfrm>
            <a:off x="11697373" y="1432627"/>
            <a:ext cx="3886537" cy="6465724"/>
            <a:chOff x="0" y="0"/>
            <a:chExt cx="1023615" cy="1702907"/>
          </a:xfrm>
        </p:grpSpPr>
        <p:sp>
          <p:nvSpPr>
            <p:cNvPr id="26" name="Freeform 26"/>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27" name="TextBox 27"/>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28" name="Group 28"/>
          <p:cNvGrpSpPr/>
          <p:nvPr/>
        </p:nvGrpSpPr>
        <p:grpSpPr>
          <a:xfrm>
            <a:off x="7029786" y="1432627"/>
            <a:ext cx="3886537" cy="6465724"/>
            <a:chOff x="0" y="0"/>
            <a:chExt cx="1023615" cy="1702907"/>
          </a:xfrm>
        </p:grpSpPr>
        <p:sp>
          <p:nvSpPr>
            <p:cNvPr id="29" name="Freeform 29"/>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30" name="TextBox 30"/>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31" name="Freeform 31"/>
          <p:cNvSpPr/>
          <p:nvPr/>
        </p:nvSpPr>
        <p:spPr>
          <a:xfrm>
            <a:off x="6328398" y="2582601"/>
            <a:ext cx="5720383" cy="5308760"/>
          </a:xfrm>
          <a:custGeom>
            <a:avLst/>
            <a:gdLst/>
            <a:ahLst/>
            <a:cxnLst/>
            <a:rect l="l" t="t" r="r" b="b"/>
            <a:pathLst>
              <a:path w="5720383" h="5308760">
                <a:moveTo>
                  <a:pt x="0" y="0"/>
                </a:moveTo>
                <a:lnTo>
                  <a:pt x="5720383" y="0"/>
                </a:lnTo>
                <a:lnTo>
                  <a:pt x="5720383" y="5308760"/>
                </a:lnTo>
                <a:lnTo>
                  <a:pt x="0" y="5308760"/>
                </a:lnTo>
                <a:lnTo>
                  <a:pt x="0" y="0"/>
                </a:lnTo>
                <a:close/>
              </a:path>
            </a:pathLst>
          </a:custGeom>
          <a:blipFill>
            <a:blip r:embed="rId2"/>
            <a:stretch>
              <a:fillRect t="-43671"/>
            </a:stretch>
          </a:blipFill>
        </p:spPr>
      </p:sp>
      <p:sp>
        <p:nvSpPr>
          <p:cNvPr id="32" name="Freeform 32"/>
          <p:cNvSpPr/>
          <p:nvPr/>
        </p:nvSpPr>
        <p:spPr>
          <a:xfrm>
            <a:off x="2622320" y="2996845"/>
            <a:ext cx="3329325" cy="4901506"/>
          </a:xfrm>
          <a:custGeom>
            <a:avLst/>
            <a:gdLst/>
            <a:ahLst/>
            <a:cxnLst/>
            <a:rect l="l" t="t" r="r" b="b"/>
            <a:pathLst>
              <a:path w="3329325" h="4901506">
                <a:moveTo>
                  <a:pt x="0" y="0"/>
                </a:moveTo>
                <a:lnTo>
                  <a:pt x="3329325" y="0"/>
                </a:lnTo>
                <a:lnTo>
                  <a:pt x="3329325" y="4901506"/>
                </a:lnTo>
                <a:lnTo>
                  <a:pt x="0" y="4901506"/>
                </a:lnTo>
                <a:lnTo>
                  <a:pt x="0" y="0"/>
                </a:lnTo>
                <a:close/>
              </a:path>
            </a:pathLst>
          </a:custGeom>
          <a:blipFill>
            <a:blip r:embed="rId3"/>
            <a:stretch>
              <a:fillRect/>
            </a:stretch>
          </a:blipFill>
        </p:spPr>
      </p:sp>
      <p:sp>
        <p:nvSpPr>
          <p:cNvPr id="33" name="Freeform 33"/>
          <p:cNvSpPr/>
          <p:nvPr/>
        </p:nvSpPr>
        <p:spPr>
          <a:xfrm>
            <a:off x="11037948" y="2546749"/>
            <a:ext cx="5344612" cy="5344612"/>
          </a:xfrm>
          <a:custGeom>
            <a:avLst/>
            <a:gdLst/>
            <a:ahLst/>
            <a:cxnLst/>
            <a:rect l="l" t="t" r="r" b="b"/>
            <a:pathLst>
              <a:path w="5344612" h="5344612">
                <a:moveTo>
                  <a:pt x="0" y="0"/>
                </a:moveTo>
                <a:lnTo>
                  <a:pt x="5344613" y="0"/>
                </a:lnTo>
                <a:lnTo>
                  <a:pt x="5344613" y="5344612"/>
                </a:lnTo>
                <a:lnTo>
                  <a:pt x="0" y="5344612"/>
                </a:lnTo>
                <a:lnTo>
                  <a:pt x="0" y="0"/>
                </a:lnTo>
                <a:close/>
              </a:path>
            </a:pathLst>
          </a:custGeom>
          <a:blipFill>
            <a:blip r:embed="rId4"/>
            <a:stretch>
              <a:fillRect/>
            </a:stretch>
          </a:blipFill>
        </p:spPr>
      </p:sp>
      <p:sp>
        <p:nvSpPr>
          <p:cNvPr id="34" name="TextBox 34"/>
          <p:cNvSpPr txBox="1"/>
          <p:nvPr/>
        </p:nvSpPr>
        <p:spPr>
          <a:xfrm>
            <a:off x="2358483" y="795871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GARCIA, CATHERINE MAE</a:t>
            </a:r>
          </a:p>
        </p:txBody>
      </p:sp>
      <p:sp>
        <p:nvSpPr>
          <p:cNvPr id="35" name="TextBox 35"/>
          <p:cNvSpPr txBox="1"/>
          <p:nvPr/>
        </p:nvSpPr>
        <p:spPr>
          <a:xfrm>
            <a:off x="11616778" y="797268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ALMENANZA, DIANNE</a:t>
            </a:r>
          </a:p>
        </p:txBody>
      </p:sp>
      <p:sp>
        <p:nvSpPr>
          <p:cNvPr id="36" name="TextBox 36"/>
          <p:cNvSpPr txBox="1"/>
          <p:nvPr/>
        </p:nvSpPr>
        <p:spPr>
          <a:xfrm>
            <a:off x="6987630" y="795871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COMIA, PAUL ANGELO</a:t>
            </a:r>
          </a:p>
        </p:txBody>
      </p:sp>
      <p:sp>
        <p:nvSpPr>
          <p:cNvPr id="37" name="TextBox 37"/>
          <p:cNvSpPr txBox="1"/>
          <p:nvPr/>
        </p:nvSpPr>
        <p:spPr>
          <a:xfrm>
            <a:off x="6245020" y="473087"/>
            <a:ext cx="5462360" cy="436739"/>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Gagalin"/>
              </a:rPr>
              <a:t>PRESENTED BY: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8558"/>
        </a:solidFill>
        <a:effectLst/>
      </p:bgPr>
    </p:bg>
    <p:spTree>
      <p:nvGrpSpPr>
        <p:cNvPr id="1" name=""/>
        <p:cNvGrpSpPr/>
        <p:nvPr/>
      </p:nvGrpSpPr>
      <p:grpSpPr>
        <a:xfrm>
          <a:off x="0" y="0"/>
          <a:ext cx="0" cy="0"/>
          <a:chOff x="0" y="0"/>
          <a:chExt cx="0" cy="0"/>
        </a:xfrm>
      </p:grpSpPr>
      <p:grpSp>
        <p:nvGrpSpPr>
          <p:cNvPr id="2" name="Group 2"/>
          <p:cNvGrpSpPr/>
          <p:nvPr/>
        </p:nvGrpSpPr>
        <p:grpSpPr>
          <a:xfrm>
            <a:off x="11643301" y="5175645"/>
            <a:ext cx="10464525" cy="10464525"/>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AEB"/>
            </a:solidFill>
            <a:ln>
              <a:noFill/>
            </a:ln>
          </p:spPr>
        </p:sp>
        <p:sp>
          <p:nvSpPr>
            <p:cNvPr id="4" name="TextBox 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2279874" y="-3781098"/>
            <a:ext cx="12607523" cy="1260752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AEB"/>
            </a:solidFill>
            <a:ln>
              <a:noFill/>
            </a:ln>
          </p:spPr>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a:grpSpLocks noChangeAspect="1"/>
          </p:cNvGrpSpPr>
          <p:nvPr/>
        </p:nvGrpSpPr>
        <p:grpSpPr>
          <a:xfrm>
            <a:off x="10238711" y="2312437"/>
            <a:ext cx="7842561" cy="7842561"/>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id="10" name="Freeform 10"/>
            <p:cNvSpPr/>
            <p:nvPr/>
          </p:nvSpPr>
          <p:spPr>
            <a:xfrm>
              <a:off x="400267" y="526623"/>
              <a:ext cx="5549466" cy="5296755"/>
            </a:xfrm>
            <a:custGeom>
              <a:avLst/>
              <a:gdLst/>
              <a:ahLst/>
              <a:cxnLst/>
              <a:rect l="l" t="t" r="r" b="b"/>
              <a:pathLst>
                <a:path w="5549466" h="5296755">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7000" r="-7000"/>
              </a:stretch>
            </a:blipFill>
          </p:spPr>
        </p:sp>
      </p:grpSp>
      <p:sp>
        <p:nvSpPr>
          <p:cNvPr id="11" name="Freeform 11"/>
          <p:cNvSpPr/>
          <p:nvPr/>
        </p:nvSpPr>
        <p:spPr>
          <a:xfrm>
            <a:off x="15652706" y="-1342412"/>
            <a:ext cx="4320933" cy="2371112"/>
          </a:xfrm>
          <a:custGeom>
            <a:avLst/>
            <a:gdLst/>
            <a:ahLst/>
            <a:cxnLst/>
            <a:rect l="l" t="t" r="r" b="b"/>
            <a:pathLst>
              <a:path w="4320933" h="2371112">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360469" y="9331122"/>
            <a:ext cx="3924501" cy="2153570"/>
          </a:xfrm>
          <a:custGeom>
            <a:avLst/>
            <a:gdLst/>
            <a:ahLst/>
            <a:cxnLst/>
            <a:rect l="l" t="t" r="r" b="b"/>
            <a:pathLst>
              <a:path w="3924501" h="2153570">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2030423" y="3294493"/>
            <a:ext cx="5083823" cy="770226"/>
          </a:xfrm>
          <a:prstGeom prst="rect">
            <a:avLst/>
          </a:prstGeom>
        </p:spPr>
        <p:txBody>
          <a:bodyPr lIns="0" tIns="0" rIns="0" bIns="0" rtlCol="0" anchor="t">
            <a:spAutoFit/>
          </a:bodyPr>
          <a:lstStyle/>
          <a:p>
            <a:pPr marL="0" lvl="0" indent="0" algn="l">
              <a:lnSpc>
                <a:spcPts val="6035"/>
              </a:lnSpc>
              <a:spcBef>
                <a:spcPct val="0"/>
              </a:spcBef>
            </a:pPr>
            <a:r>
              <a:rPr lang="en-US" sz="5029">
                <a:solidFill>
                  <a:srgbClr val="2B1511"/>
                </a:solidFill>
                <a:latin typeface="Canva Sans Bold"/>
              </a:rPr>
              <a:t>Fetch and care</a:t>
            </a:r>
          </a:p>
        </p:txBody>
      </p:sp>
      <p:sp>
        <p:nvSpPr>
          <p:cNvPr id="14" name="TextBox 14"/>
          <p:cNvSpPr txBox="1"/>
          <p:nvPr/>
        </p:nvSpPr>
        <p:spPr>
          <a:xfrm>
            <a:off x="601781" y="3864694"/>
            <a:ext cx="8213057" cy="1177167"/>
          </a:xfrm>
          <a:prstGeom prst="rect">
            <a:avLst/>
          </a:prstGeom>
        </p:spPr>
        <p:txBody>
          <a:bodyPr lIns="0" tIns="0" rIns="0" bIns="0" rtlCol="0" anchor="t">
            <a:spAutoFit/>
          </a:bodyPr>
          <a:lstStyle/>
          <a:p>
            <a:pPr marL="1387134" lvl="1" indent="-693567">
              <a:lnSpc>
                <a:spcPts val="9765"/>
              </a:lnSpc>
              <a:buFont typeface="Arial"/>
              <a:buChar char="•"/>
            </a:pPr>
            <a:r>
              <a:rPr lang="en-US" sz="6424">
                <a:solidFill>
                  <a:srgbClr val="000000"/>
                </a:solidFill>
                <a:latin typeface="DM Sans"/>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2687361" y="-3210146"/>
            <a:ext cx="8477692" cy="8477692"/>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4" name="TextBox 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6" name="Freeform 6"/>
          <p:cNvSpPr/>
          <p:nvPr/>
        </p:nvSpPr>
        <p:spPr>
          <a:xfrm>
            <a:off x="1716272" y="2051897"/>
            <a:ext cx="5391748" cy="1163460"/>
          </a:xfrm>
          <a:custGeom>
            <a:avLst/>
            <a:gdLst/>
            <a:ahLst/>
            <a:cxnLst/>
            <a:rect l="l" t="t" r="r" b="b"/>
            <a:pathLst>
              <a:path w="1420049" h="306426">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AEB"/>
          </a:solidFill>
          <a:ln>
            <a:noFill/>
          </a:ln>
        </p:spPr>
      </p:sp>
      <p:sp>
        <p:nvSpPr>
          <p:cNvPr id="7" name="TextBox 7"/>
          <p:cNvSpPr txBox="1"/>
          <p:nvPr/>
        </p:nvSpPr>
        <p:spPr>
          <a:xfrm>
            <a:off x="803668" y="964000"/>
            <a:ext cx="7122929" cy="3339253"/>
          </a:xfrm>
          <a:prstGeom prst="rect">
            <a:avLst/>
          </a:prstGeom>
        </p:spPr>
        <p:txBody>
          <a:bodyPr lIns="215900" tIns="215900" rIns="215900" bIns="215900" rtlCol="0" anchor="ctr"/>
          <a:lstStyle/>
          <a:p>
            <a:pPr marL="0" lvl="0" indent="0" algn="ctr">
              <a:lnSpc>
                <a:spcPts val="5179"/>
              </a:lnSpc>
              <a:spcBef>
                <a:spcPct val="0"/>
              </a:spcBef>
            </a:pPr>
            <a:r>
              <a:rPr lang="en-US" sz="3699" dirty="0">
                <a:solidFill>
                  <a:srgbClr val="2B1511"/>
                </a:solidFill>
                <a:latin typeface="Canva Sans Bold"/>
              </a:rPr>
              <a:t>Development Model</a:t>
            </a:r>
          </a:p>
        </p:txBody>
      </p:sp>
      <p:sp>
        <p:nvSpPr>
          <p:cNvPr id="8" name="Freeform 8"/>
          <p:cNvSpPr/>
          <p:nvPr/>
        </p:nvSpPr>
        <p:spPr>
          <a:xfrm>
            <a:off x="14947680" y="4692973"/>
            <a:ext cx="901055" cy="901055"/>
          </a:xfrm>
          <a:custGeom>
            <a:avLst/>
            <a:gdLst/>
            <a:ahLst/>
            <a:cxnLst/>
            <a:rect l="l" t="t" r="r" b="b"/>
            <a:pathLst>
              <a:path w="901055" h="901055">
                <a:moveTo>
                  <a:pt x="0" y="0"/>
                </a:moveTo>
                <a:lnTo>
                  <a:pt x="901054" y="0"/>
                </a:lnTo>
                <a:lnTo>
                  <a:pt x="901054" y="901054"/>
                </a:lnTo>
                <a:lnTo>
                  <a:pt x="0" y="901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5848734" y="8098728"/>
            <a:ext cx="3616106" cy="361610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1" name="TextBox 11"/>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2" name="Freeform 12"/>
          <p:cNvSpPr/>
          <p:nvPr/>
        </p:nvSpPr>
        <p:spPr>
          <a:xfrm>
            <a:off x="11216266" y="2228899"/>
            <a:ext cx="5579298" cy="5117702"/>
          </a:xfrm>
          <a:custGeom>
            <a:avLst/>
            <a:gdLst/>
            <a:ahLst/>
            <a:cxnLst/>
            <a:rect l="l" t="t" r="r" b="b"/>
            <a:pathLst>
              <a:path w="5579298" h="5117702">
                <a:moveTo>
                  <a:pt x="0" y="0"/>
                </a:moveTo>
                <a:lnTo>
                  <a:pt x="5579299" y="0"/>
                </a:lnTo>
                <a:lnTo>
                  <a:pt x="5579299" y="5117702"/>
                </a:lnTo>
                <a:lnTo>
                  <a:pt x="0" y="5117702"/>
                </a:lnTo>
                <a:lnTo>
                  <a:pt x="0" y="0"/>
                </a:lnTo>
                <a:close/>
              </a:path>
            </a:pathLst>
          </a:custGeom>
          <a:blipFill>
            <a:blip r:embed="rId4"/>
            <a:stretch>
              <a:fillRect/>
            </a:stretch>
          </a:blipFill>
        </p:spPr>
      </p:sp>
      <p:sp>
        <p:nvSpPr>
          <p:cNvPr id="13" name="TextBox 13"/>
          <p:cNvSpPr txBox="1"/>
          <p:nvPr/>
        </p:nvSpPr>
        <p:spPr>
          <a:xfrm>
            <a:off x="1716272" y="3685122"/>
            <a:ext cx="8365511" cy="3117224"/>
          </a:xfrm>
          <a:prstGeom prst="rect">
            <a:avLst/>
          </a:prstGeom>
        </p:spPr>
        <p:txBody>
          <a:bodyPr lIns="0" tIns="0" rIns="0" bIns="0" rtlCol="0" anchor="t">
            <a:spAutoFit/>
          </a:bodyPr>
          <a:lstStyle/>
          <a:p>
            <a:pPr algn="just">
              <a:lnSpc>
                <a:spcPts val="3534"/>
              </a:lnSpc>
              <a:spcBef>
                <a:spcPct val="0"/>
              </a:spcBef>
            </a:pPr>
            <a:r>
              <a:rPr lang="en-US" sz="2524">
                <a:solidFill>
                  <a:srgbClr val="000000"/>
                </a:solidFill>
                <a:latin typeface="Livvic"/>
              </a:rPr>
              <a:t> Figure shows the Agile Application Development method that the researchers used. The agile method helps the researchers handle their work efficiently and effectively. The agile method is suited for the study; it is considered one of the most successful development models since it allows development to go through infinite numbers of cycles and allows continuous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sp>
        <p:nvSpPr>
          <p:cNvPr id="13" name="Freeform 13"/>
          <p:cNvSpPr/>
          <p:nvPr/>
        </p:nvSpPr>
        <p:spPr>
          <a:xfrm>
            <a:off x="1369407" y="394485"/>
            <a:ext cx="5732866" cy="1268429"/>
          </a:xfrm>
          <a:custGeom>
            <a:avLst/>
            <a:gdLst/>
            <a:ahLst/>
            <a:cxnLst/>
            <a:rect l="l" t="t" r="r" b="b"/>
            <a:pathLst>
              <a:path w="1509891" h="334072">
                <a:moveTo>
                  <a:pt x="45915" y="0"/>
                </a:moveTo>
                <a:lnTo>
                  <a:pt x="1463975" y="0"/>
                </a:lnTo>
                <a:cubicBezTo>
                  <a:pt x="1476153" y="0"/>
                  <a:pt x="1487832" y="4837"/>
                  <a:pt x="1496442" y="13448"/>
                </a:cubicBezTo>
                <a:cubicBezTo>
                  <a:pt x="1505053" y="22059"/>
                  <a:pt x="1509891" y="33738"/>
                  <a:pt x="1509891" y="45915"/>
                </a:cubicBezTo>
                <a:lnTo>
                  <a:pt x="1509891" y="288157"/>
                </a:lnTo>
                <a:cubicBezTo>
                  <a:pt x="1509891" y="313515"/>
                  <a:pt x="1489334" y="334072"/>
                  <a:pt x="1463975" y="334072"/>
                </a:cubicBezTo>
                <a:lnTo>
                  <a:pt x="45915" y="334072"/>
                </a:lnTo>
                <a:cubicBezTo>
                  <a:pt x="20557" y="334072"/>
                  <a:pt x="0" y="313515"/>
                  <a:pt x="0" y="288157"/>
                </a:cubicBezTo>
                <a:lnTo>
                  <a:pt x="0" y="45915"/>
                </a:lnTo>
                <a:cubicBezTo>
                  <a:pt x="0" y="20557"/>
                  <a:pt x="20557" y="0"/>
                  <a:pt x="45915" y="0"/>
                </a:cubicBezTo>
                <a:close/>
              </a:path>
            </a:pathLst>
          </a:custGeom>
          <a:solidFill>
            <a:srgbClr val="FFFFFF"/>
          </a:solidFill>
          <a:ln>
            <a:noFill/>
          </a:ln>
        </p:spPr>
      </p:sp>
      <p:sp>
        <p:nvSpPr>
          <p:cNvPr id="14" name="TextBox 14"/>
          <p:cNvSpPr txBox="1"/>
          <p:nvPr/>
        </p:nvSpPr>
        <p:spPr>
          <a:xfrm>
            <a:off x="1063063" y="-458335"/>
            <a:ext cx="6479193" cy="3086098"/>
          </a:xfrm>
          <a:prstGeom prst="rect">
            <a:avLst/>
          </a:prstGeom>
        </p:spPr>
        <p:txBody>
          <a:bodyPr lIns="50800" tIns="50800" rIns="50800" bIns="50800" rtlCol="0" anchor="ctr"/>
          <a:lstStyle/>
          <a:p>
            <a:pPr marL="0" lvl="0" indent="0" algn="ctr">
              <a:lnSpc>
                <a:spcPts val="5935"/>
              </a:lnSpc>
              <a:spcBef>
                <a:spcPct val="0"/>
              </a:spcBef>
            </a:pPr>
            <a:r>
              <a:rPr lang="en-US" sz="4946" dirty="0">
                <a:solidFill>
                  <a:srgbClr val="2B1511"/>
                </a:solidFill>
                <a:latin typeface="Canva Sans Bold"/>
              </a:rPr>
              <a:t>Use Case Diagram</a:t>
            </a:r>
          </a:p>
        </p:txBody>
      </p:sp>
      <p:grpSp>
        <p:nvGrpSpPr>
          <p:cNvPr id="15" name="Group 15"/>
          <p:cNvGrpSpPr/>
          <p:nvPr/>
        </p:nvGrpSpPr>
        <p:grpSpPr>
          <a:xfrm rot="-8419140">
            <a:off x="16781988" y="-3913825"/>
            <a:ext cx="2842082" cy="7253346"/>
            <a:chOff x="0" y="0"/>
            <a:chExt cx="660400" cy="1685423"/>
          </a:xfrm>
        </p:grpSpPr>
        <p:sp>
          <p:nvSpPr>
            <p:cNvPr id="16" name="Freeform 16"/>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8303618" y="-391052"/>
            <a:ext cx="1338510" cy="5875601"/>
            <a:chOff x="0" y="0"/>
            <a:chExt cx="660400" cy="2898930"/>
          </a:xfrm>
        </p:grpSpPr>
        <p:sp>
          <p:nvSpPr>
            <p:cNvPr id="19" name="Freeform 19"/>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21" name="Group 21"/>
          <p:cNvGrpSpPr/>
          <p:nvPr/>
        </p:nvGrpSpPr>
        <p:grpSpPr>
          <a:xfrm rot="-8422862">
            <a:off x="14997526" y="-558072"/>
            <a:ext cx="411277" cy="1644511"/>
            <a:chOff x="0" y="0"/>
            <a:chExt cx="660400" cy="2640639"/>
          </a:xfrm>
        </p:grpSpPr>
        <p:sp>
          <p:nvSpPr>
            <p:cNvPr id="22" name="Freeform 22"/>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3" name="TextBox 23"/>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4" name="AutoShape 24"/>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sp>
        <p:nvSpPr>
          <p:cNvPr id="25" name="Freeform 25"/>
          <p:cNvSpPr/>
          <p:nvPr/>
        </p:nvSpPr>
        <p:spPr>
          <a:xfrm>
            <a:off x="5494783" y="1638559"/>
            <a:ext cx="10132534" cy="8236906"/>
          </a:xfrm>
          <a:custGeom>
            <a:avLst/>
            <a:gdLst/>
            <a:ahLst/>
            <a:cxnLst/>
            <a:rect l="l" t="t" r="r" b="b"/>
            <a:pathLst>
              <a:path w="10132534" h="8236906">
                <a:moveTo>
                  <a:pt x="0" y="0"/>
                </a:moveTo>
                <a:lnTo>
                  <a:pt x="10132534" y="0"/>
                </a:lnTo>
                <a:lnTo>
                  <a:pt x="10132534" y="8236906"/>
                </a:lnTo>
                <a:lnTo>
                  <a:pt x="0" y="8236906"/>
                </a:lnTo>
                <a:lnTo>
                  <a:pt x="0" y="0"/>
                </a:lnTo>
                <a:close/>
              </a:path>
            </a:pathLst>
          </a:custGeom>
          <a:blipFill>
            <a:blip r:embed="rId2"/>
            <a:stretch>
              <a:fillRect/>
            </a:stretch>
          </a:blipFill>
        </p:spPr>
      </p:sp>
      <p:sp>
        <p:nvSpPr>
          <p:cNvPr id="26" name="TextBox 26"/>
          <p:cNvSpPr txBox="1"/>
          <p:nvPr/>
        </p:nvSpPr>
        <p:spPr>
          <a:xfrm>
            <a:off x="2358483" y="1760770"/>
            <a:ext cx="5361064" cy="458731"/>
          </a:xfrm>
          <a:prstGeom prst="rect">
            <a:avLst/>
          </a:prstGeom>
        </p:spPr>
        <p:txBody>
          <a:bodyPr lIns="0" tIns="0" rIns="0" bIns="0" rtlCol="0" anchor="t">
            <a:spAutoFit/>
          </a:bodyPr>
          <a:lstStyle/>
          <a:p>
            <a:pPr>
              <a:lnSpc>
                <a:spcPts val="3856"/>
              </a:lnSpc>
            </a:pPr>
            <a:r>
              <a:rPr lang="en-US" sz="2754" dirty="0">
                <a:solidFill>
                  <a:srgbClr val="EF5241"/>
                </a:solidFill>
                <a:latin typeface="DM Sans Bold"/>
              </a:rPr>
              <a:t>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sp>
        <p:nvSpPr>
          <p:cNvPr id="13" name="Freeform 13"/>
          <p:cNvSpPr/>
          <p:nvPr/>
        </p:nvSpPr>
        <p:spPr>
          <a:xfrm>
            <a:off x="1369407" y="664488"/>
            <a:ext cx="6350140" cy="1268429"/>
          </a:xfrm>
          <a:custGeom>
            <a:avLst/>
            <a:gdLst/>
            <a:ahLst/>
            <a:cxnLst/>
            <a:rect l="l" t="t" r="r" b="b"/>
            <a:pathLst>
              <a:path w="1672465" h="334072">
                <a:moveTo>
                  <a:pt x="41452" y="0"/>
                </a:moveTo>
                <a:lnTo>
                  <a:pt x="1631013" y="0"/>
                </a:lnTo>
                <a:cubicBezTo>
                  <a:pt x="1653906" y="0"/>
                  <a:pt x="1672465" y="18559"/>
                  <a:pt x="1672465" y="41452"/>
                </a:cubicBezTo>
                <a:lnTo>
                  <a:pt x="1672465" y="292620"/>
                </a:lnTo>
                <a:cubicBezTo>
                  <a:pt x="1672465" y="315513"/>
                  <a:pt x="1653906" y="334072"/>
                  <a:pt x="1631013" y="334072"/>
                </a:cubicBezTo>
                <a:lnTo>
                  <a:pt x="41452" y="334072"/>
                </a:lnTo>
                <a:cubicBezTo>
                  <a:pt x="18559" y="334072"/>
                  <a:pt x="0" y="315513"/>
                  <a:pt x="0" y="292620"/>
                </a:cubicBezTo>
                <a:lnTo>
                  <a:pt x="0" y="41452"/>
                </a:lnTo>
                <a:cubicBezTo>
                  <a:pt x="0" y="18559"/>
                  <a:pt x="18559" y="0"/>
                  <a:pt x="41452" y="0"/>
                </a:cubicBezTo>
                <a:close/>
              </a:path>
            </a:pathLst>
          </a:custGeom>
          <a:solidFill>
            <a:srgbClr val="FFFFFF"/>
          </a:solidFill>
          <a:ln>
            <a:noFill/>
          </a:ln>
        </p:spPr>
      </p:sp>
      <p:sp>
        <p:nvSpPr>
          <p:cNvPr id="14" name="TextBox 14"/>
          <p:cNvSpPr txBox="1"/>
          <p:nvPr/>
        </p:nvSpPr>
        <p:spPr>
          <a:xfrm>
            <a:off x="1068271" y="-182971"/>
            <a:ext cx="7048206" cy="3086098"/>
          </a:xfrm>
          <a:prstGeom prst="rect">
            <a:avLst/>
          </a:prstGeom>
        </p:spPr>
        <p:txBody>
          <a:bodyPr lIns="50800" tIns="50800" rIns="50800" bIns="50800" rtlCol="0" anchor="ctr"/>
          <a:lstStyle/>
          <a:p>
            <a:pPr marL="0" lvl="0" indent="0" algn="ctr">
              <a:lnSpc>
                <a:spcPts val="5935"/>
              </a:lnSpc>
              <a:spcBef>
                <a:spcPct val="0"/>
              </a:spcBef>
            </a:pPr>
            <a:r>
              <a:rPr lang="en-US" sz="4946" dirty="0">
                <a:solidFill>
                  <a:srgbClr val="2B1511"/>
                </a:solidFill>
                <a:latin typeface="Canva Sans Bold"/>
              </a:rPr>
              <a:t>Sequence Diagram</a:t>
            </a:r>
          </a:p>
        </p:txBody>
      </p:sp>
      <p:grpSp>
        <p:nvGrpSpPr>
          <p:cNvPr id="15" name="Group 15"/>
          <p:cNvGrpSpPr/>
          <p:nvPr/>
        </p:nvGrpSpPr>
        <p:grpSpPr>
          <a:xfrm rot="-8419140">
            <a:off x="16781988" y="-3913825"/>
            <a:ext cx="2842082" cy="7253346"/>
            <a:chOff x="0" y="0"/>
            <a:chExt cx="660400" cy="1685423"/>
          </a:xfrm>
        </p:grpSpPr>
        <p:sp>
          <p:nvSpPr>
            <p:cNvPr id="16" name="Freeform 16"/>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8303618" y="-391052"/>
            <a:ext cx="1338510" cy="5875601"/>
            <a:chOff x="0" y="0"/>
            <a:chExt cx="660400" cy="2898930"/>
          </a:xfrm>
        </p:grpSpPr>
        <p:sp>
          <p:nvSpPr>
            <p:cNvPr id="19" name="Freeform 19"/>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21" name="Group 21"/>
          <p:cNvGrpSpPr/>
          <p:nvPr/>
        </p:nvGrpSpPr>
        <p:grpSpPr>
          <a:xfrm rot="-8422862">
            <a:off x="14997526" y="-558072"/>
            <a:ext cx="411277" cy="1644511"/>
            <a:chOff x="0" y="0"/>
            <a:chExt cx="660400" cy="2640639"/>
          </a:xfrm>
        </p:grpSpPr>
        <p:sp>
          <p:nvSpPr>
            <p:cNvPr id="22" name="Freeform 22"/>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3" name="TextBox 23"/>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4" name="AutoShape 24"/>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sp>
        <p:nvSpPr>
          <p:cNvPr id="25" name="Freeform 25"/>
          <p:cNvSpPr/>
          <p:nvPr/>
        </p:nvSpPr>
        <p:spPr>
          <a:xfrm>
            <a:off x="8253116" y="-894"/>
            <a:ext cx="8890460" cy="10287894"/>
          </a:xfrm>
          <a:custGeom>
            <a:avLst/>
            <a:gdLst/>
            <a:ahLst/>
            <a:cxnLst/>
            <a:rect l="l" t="t" r="r" b="b"/>
            <a:pathLst>
              <a:path w="8890460" h="10287894">
                <a:moveTo>
                  <a:pt x="0" y="0"/>
                </a:moveTo>
                <a:lnTo>
                  <a:pt x="8890460" y="0"/>
                </a:lnTo>
                <a:lnTo>
                  <a:pt x="8890460" y="10287894"/>
                </a:lnTo>
                <a:lnTo>
                  <a:pt x="0" y="10287894"/>
                </a:lnTo>
                <a:lnTo>
                  <a:pt x="0" y="0"/>
                </a:lnTo>
                <a:close/>
              </a:path>
            </a:pathLst>
          </a:custGeom>
          <a:blipFill>
            <a:blip r:embed="rId2"/>
            <a:stretch>
              <a:fillRect l="-38937" r="-10815"/>
            </a:stretch>
          </a:blipFill>
        </p:spPr>
      </p:sp>
      <p:sp>
        <p:nvSpPr>
          <p:cNvPr id="26" name="TextBox 26"/>
          <p:cNvSpPr txBox="1"/>
          <p:nvPr/>
        </p:nvSpPr>
        <p:spPr>
          <a:xfrm>
            <a:off x="2758702" y="2088018"/>
            <a:ext cx="5361064" cy="458731"/>
          </a:xfrm>
          <a:prstGeom prst="rect">
            <a:avLst/>
          </a:prstGeom>
        </p:spPr>
        <p:txBody>
          <a:bodyPr lIns="0" tIns="0" rIns="0" bIns="0" rtlCol="0" anchor="t">
            <a:spAutoFit/>
          </a:bodyPr>
          <a:lstStyle/>
          <a:p>
            <a:pPr>
              <a:lnSpc>
                <a:spcPts val="3856"/>
              </a:lnSpc>
            </a:pPr>
            <a:r>
              <a:rPr lang="en-US" sz="2754">
                <a:solidFill>
                  <a:srgbClr val="EF5241"/>
                </a:solidFill>
                <a:latin typeface="DM Sans Bold"/>
              </a:rPr>
              <a:t>System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Words>
  <Application>Microsoft Office PowerPoint</Application>
  <PresentationFormat>Custom</PresentationFormat>
  <Paragraphs>14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DM Sans</vt:lpstr>
      <vt:lpstr>Canva Sans Bold</vt:lpstr>
      <vt:lpstr>DM Sans Bold</vt:lpstr>
      <vt:lpstr>Gagalin</vt:lpstr>
      <vt:lpstr>Arial</vt:lpstr>
      <vt:lpstr>Livvic</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Fetch and care</dc:title>
  <cp:lastModifiedBy>maribel.garcia1217@gmail.com</cp:lastModifiedBy>
  <cp:revision>2</cp:revision>
  <dcterms:created xsi:type="dcterms:W3CDTF">2006-08-16T00:00:00Z</dcterms:created>
  <dcterms:modified xsi:type="dcterms:W3CDTF">2023-07-20T12:17:54Z</dcterms:modified>
  <dc:identifier>DAFpFVp6Z_g</dc:identifier>
</cp:coreProperties>
</file>