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Cheddar" charset="1" panose="00000000000000000000"/>
      <p:regular r:id="rId23"/>
    </p:embeddedFont>
    <p:embeddedFont>
      <p:font typeface="Open Sans Bold" charset="1" panose="020B0806030504020204"/>
      <p:regular r:id="rId24"/>
    </p:embeddedFont>
    <p:embeddedFont>
      <p:font typeface="Poppins" charset="1" panose="00000500000000000000"/>
      <p:regular r:id="rId25"/>
    </p:embeddedFont>
    <p:embeddedFont>
      <p:font typeface="Poppins Bold" charset="1" panose="00000800000000000000"/>
      <p:regular r:id="rId26"/>
    </p:embeddedFont>
    <p:embeddedFont>
      <p:font typeface="Open Sans" charset="1" panose="020B0606030504020204"/>
      <p:regular r:id="rId27"/>
    </p:embeddedFont>
    <p:embeddedFont>
      <p:font typeface="Arimo" charset="1" panose="020B0604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4123456" y="3349475"/>
            <a:ext cx="9905648" cy="1794025"/>
          </a:xfrm>
          <a:prstGeom prst="rect">
            <a:avLst/>
          </a:prstGeom>
        </p:spPr>
        <p:txBody>
          <a:bodyPr anchor="t" rtlCol="false" tIns="0" lIns="0" bIns="0" rIns="0">
            <a:spAutoFit/>
          </a:bodyPr>
          <a:lstStyle/>
          <a:p>
            <a:pPr algn="l" marL="0" indent="0" lvl="0">
              <a:lnSpc>
                <a:spcPts val="11069"/>
              </a:lnSpc>
            </a:pPr>
            <a:r>
              <a:rPr lang="en-US" sz="12871" spc="476">
                <a:solidFill>
                  <a:srgbClr val="FFFFFF"/>
                </a:solidFill>
                <a:latin typeface="Cheddar"/>
                <a:ea typeface="Cheddar"/>
                <a:cs typeface="Cheddar"/>
                <a:sym typeface="Cheddar"/>
              </a:rPr>
              <a:t>Projet pacman</a:t>
            </a:r>
          </a:p>
        </p:txBody>
      </p:sp>
      <p:sp>
        <p:nvSpPr>
          <p:cNvPr name="TextBox 3" id="3"/>
          <p:cNvSpPr txBox="true"/>
          <p:nvPr/>
        </p:nvSpPr>
        <p:spPr>
          <a:xfrm rot="0">
            <a:off x="7438183" y="5210175"/>
            <a:ext cx="3411635" cy="838843"/>
          </a:xfrm>
          <a:prstGeom prst="rect">
            <a:avLst/>
          </a:prstGeom>
        </p:spPr>
        <p:txBody>
          <a:bodyPr anchor="t" rtlCol="false" tIns="0" lIns="0" bIns="0" rIns="0">
            <a:spAutoFit/>
          </a:bodyPr>
          <a:lstStyle/>
          <a:p>
            <a:pPr algn="l" marL="0" indent="0" lvl="0">
              <a:lnSpc>
                <a:spcPts val="5136"/>
              </a:lnSpc>
            </a:pPr>
            <a:r>
              <a:rPr lang="en-US" sz="5972" spc="220">
                <a:solidFill>
                  <a:srgbClr val="FFFFFF"/>
                </a:solidFill>
                <a:latin typeface="Cheddar"/>
                <a:ea typeface="Cheddar"/>
                <a:cs typeface="Cheddar"/>
                <a:sym typeface="Cheddar"/>
              </a:rPr>
              <a:t>en allegro</a:t>
            </a:r>
          </a:p>
        </p:txBody>
      </p:sp>
      <p:sp>
        <p:nvSpPr>
          <p:cNvPr name="TextBox 4" id="4"/>
          <p:cNvSpPr txBox="true"/>
          <p:nvPr/>
        </p:nvSpPr>
        <p:spPr>
          <a:xfrm rot="0">
            <a:off x="1771575" y="8206458"/>
            <a:ext cx="2667160" cy="511006"/>
          </a:xfrm>
          <a:prstGeom prst="rect">
            <a:avLst/>
          </a:prstGeom>
        </p:spPr>
        <p:txBody>
          <a:bodyPr anchor="t" rtlCol="false" tIns="0" lIns="0" bIns="0" rIns="0">
            <a:spAutoFit/>
          </a:bodyPr>
          <a:lstStyle/>
          <a:p>
            <a:pPr algn="l" marL="0" indent="0" lvl="0">
              <a:lnSpc>
                <a:spcPts val="3158"/>
              </a:lnSpc>
            </a:pPr>
            <a:r>
              <a:rPr lang="en-US" sz="3672" spc="135">
                <a:solidFill>
                  <a:srgbClr val="FFFFFF"/>
                </a:solidFill>
                <a:latin typeface="Cheddar"/>
                <a:ea typeface="Cheddar"/>
                <a:cs typeface="Cheddar"/>
                <a:sym typeface="Cheddar"/>
              </a:rPr>
              <a:t>HASSAOUI ZaID  </a:t>
            </a:r>
          </a:p>
        </p:txBody>
      </p:sp>
      <p:sp>
        <p:nvSpPr>
          <p:cNvPr name="TextBox 5" id="5"/>
          <p:cNvSpPr txBox="true"/>
          <p:nvPr/>
        </p:nvSpPr>
        <p:spPr>
          <a:xfrm rot="0">
            <a:off x="4724485" y="8206458"/>
            <a:ext cx="3195351" cy="511006"/>
          </a:xfrm>
          <a:prstGeom prst="rect">
            <a:avLst/>
          </a:prstGeom>
        </p:spPr>
        <p:txBody>
          <a:bodyPr anchor="t" rtlCol="false" tIns="0" lIns="0" bIns="0" rIns="0">
            <a:spAutoFit/>
          </a:bodyPr>
          <a:lstStyle/>
          <a:p>
            <a:pPr algn="l" marL="0" indent="0" lvl="0">
              <a:lnSpc>
                <a:spcPts val="3158"/>
              </a:lnSpc>
            </a:pPr>
            <a:r>
              <a:rPr lang="en-US" sz="3672" spc="135">
                <a:solidFill>
                  <a:srgbClr val="FFFFFF"/>
                </a:solidFill>
                <a:latin typeface="Cheddar"/>
                <a:ea typeface="Cheddar"/>
                <a:cs typeface="Cheddar"/>
                <a:sym typeface="Cheddar"/>
              </a:rPr>
              <a:t>Benahmed rayan</a:t>
            </a:r>
          </a:p>
        </p:txBody>
      </p:sp>
      <p:sp>
        <p:nvSpPr>
          <p:cNvPr name="TextBox 6" id="6"/>
          <p:cNvSpPr txBox="true"/>
          <p:nvPr/>
        </p:nvSpPr>
        <p:spPr>
          <a:xfrm rot="0">
            <a:off x="8206235" y="8206458"/>
            <a:ext cx="2843224" cy="511006"/>
          </a:xfrm>
          <a:prstGeom prst="rect">
            <a:avLst/>
          </a:prstGeom>
        </p:spPr>
        <p:txBody>
          <a:bodyPr anchor="t" rtlCol="false" tIns="0" lIns="0" bIns="0" rIns="0">
            <a:spAutoFit/>
          </a:bodyPr>
          <a:lstStyle/>
          <a:p>
            <a:pPr algn="l" marL="0" indent="0" lvl="0">
              <a:lnSpc>
                <a:spcPts val="3158"/>
              </a:lnSpc>
            </a:pPr>
            <a:r>
              <a:rPr lang="en-US" sz="3672" spc="135">
                <a:solidFill>
                  <a:srgbClr val="FFFFFF"/>
                </a:solidFill>
                <a:latin typeface="Cheddar"/>
                <a:ea typeface="Cheddar"/>
                <a:cs typeface="Cheddar"/>
                <a:sym typeface="Cheddar"/>
              </a:rPr>
              <a:t>brImesse waIl</a:t>
            </a:r>
          </a:p>
        </p:txBody>
      </p:sp>
      <p:sp>
        <p:nvSpPr>
          <p:cNvPr name="TextBox 7" id="7"/>
          <p:cNvSpPr txBox="true"/>
          <p:nvPr/>
        </p:nvSpPr>
        <p:spPr>
          <a:xfrm rot="0">
            <a:off x="11335858" y="8206458"/>
            <a:ext cx="2340184" cy="511006"/>
          </a:xfrm>
          <a:prstGeom prst="rect">
            <a:avLst/>
          </a:prstGeom>
        </p:spPr>
        <p:txBody>
          <a:bodyPr anchor="t" rtlCol="false" tIns="0" lIns="0" bIns="0" rIns="0">
            <a:spAutoFit/>
          </a:bodyPr>
          <a:lstStyle/>
          <a:p>
            <a:pPr algn="l" marL="0" indent="0" lvl="0">
              <a:lnSpc>
                <a:spcPts val="3158"/>
              </a:lnSpc>
            </a:pPr>
            <a:r>
              <a:rPr lang="en-US" sz="3672" spc="135">
                <a:solidFill>
                  <a:srgbClr val="FFFFFF"/>
                </a:solidFill>
                <a:latin typeface="Cheddar"/>
                <a:ea typeface="Cheddar"/>
                <a:cs typeface="Cheddar"/>
                <a:sym typeface="Cheddar"/>
              </a:rPr>
              <a:t>SKALLI YANIS</a:t>
            </a:r>
          </a:p>
        </p:txBody>
      </p:sp>
      <p:sp>
        <p:nvSpPr>
          <p:cNvPr name="TextBox 8" id="8"/>
          <p:cNvSpPr txBox="true"/>
          <p:nvPr/>
        </p:nvSpPr>
        <p:spPr>
          <a:xfrm rot="0">
            <a:off x="13961792" y="8206458"/>
            <a:ext cx="2554633" cy="511006"/>
          </a:xfrm>
          <a:prstGeom prst="rect">
            <a:avLst/>
          </a:prstGeom>
        </p:spPr>
        <p:txBody>
          <a:bodyPr anchor="t" rtlCol="false" tIns="0" lIns="0" bIns="0" rIns="0">
            <a:spAutoFit/>
          </a:bodyPr>
          <a:lstStyle/>
          <a:p>
            <a:pPr algn="l" marL="0" indent="0" lvl="0">
              <a:lnSpc>
                <a:spcPts val="3158"/>
              </a:lnSpc>
            </a:pPr>
            <a:r>
              <a:rPr lang="en-US" sz="3672" spc="135">
                <a:solidFill>
                  <a:srgbClr val="FFFFFF"/>
                </a:solidFill>
                <a:latin typeface="Cheddar"/>
                <a:ea typeface="Cheddar"/>
                <a:cs typeface="Cheddar"/>
                <a:sym typeface="Cheddar"/>
              </a:rPr>
              <a:t>FEDDILA YANIS</a:t>
            </a:r>
          </a:p>
        </p:txBody>
      </p:sp>
      <p:sp>
        <p:nvSpPr>
          <p:cNvPr name="TextBox 9" id="9"/>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297475" y="442667"/>
            <a:ext cx="6668506" cy="894010"/>
          </a:xfrm>
          <a:prstGeom prst="rect">
            <a:avLst/>
          </a:prstGeom>
        </p:spPr>
        <p:txBody>
          <a:bodyPr anchor="t" rtlCol="false" tIns="0" lIns="0" bIns="0" rIns="0">
            <a:spAutoFit/>
          </a:bodyPr>
          <a:lstStyle/>
          <a:p>
            <a:pPr algn="l" marL="0" indent="0" lvl="0">
              <a:lnSpc>
                <a:spcPts val="6490"/>
              </a:lnSpc>
            </a:pPr>
            <a:r>
              <a:rPr lang="en-US" sz="5900" spc="218">
                <a:solidFill>
                  <a:srgbClr val="000000"/>
                </a:solidFill>
                <a:latin typeface="Poppins"/>
                <a:ea typeface="Poppins"/>
                <a:cs typeface="Poppins"/>
                <a:sym typeface="Poppins"/>
              </a:rPr>
              <a:t>GRAPHE D’APPEL</a:t>
            </a:r>
          </a:p>
        </p:txBody>
      </p:sp>
      <p:sp>
        <p:nvSpPr>
          <p:cNvPr name="Freeform 3" id="3"/>
          <p:cNvSpPr/>
          <p:nvPr/>
        </p:nvSpPr>
        <p:spPr>
          <a:xfrm flipH="false" flipV="false" rot="0">
            <a:off x="2540955" y="1336677"/>
            <a:ext cx="13699161" cy="8626840"/>
          </a:xfrm>
          <a:custGeom>
            <a:avLst/>
            <a:gdLst/>
            <a:ahLst/>
            <a:cxnLst/>
            <a:rect r="r" b="b" t="t" l="l"/>
            <a:pathLst>
              <a:path h="8626840" w="13699161">
                <a:moveTo>
                  <a:pt x="0" y="0"/>
                </a:moveTo>
                <a:lnTo>
                  <a:pt x="13699161" y="0"/>
                </a:lnTo>
                <a:lnTo>
                  <a:pt x="13699161" y="8626839"/>
                </a:lnTo>
                <a:lnTo>
                  <a:pt x="0" y="8626839"/>
                </a:lnTo>
                <a:lnTo>
                  <a:pt x="0" y="0"/>
                </a:lnTo>
                <a:close/>
              </a:path>
            </a:pathLst>
          </a:custGeom>
          <a:blipFill>
            <a:blip r:embed="rId2"/>
            <a:stretch>
              <a:fillRect l="-77" t="-5643" r="0" b="-4409"/>
            </a:stretch>
          </a:blipFill>
        </p:spPr>
      </p:sp>
      <p:sp>
        <p:nvSpPr>
          <p:cNvPr name="TextBox 4" id="4"/>
          <p:cNvSpPr txBox="true"/>
          <p:nvPr/>
        </p:nvSpPr>
        <p:spPr>
          <a:xfrm rot="0">
            <a:off x="17326439" y="9163050"/>
            <a:ext cx="747192" cy="878762"/>
          </a:xfrm>
          <a:prstGeom prst="rect">
            <a:avLst/>
          </a:prstGeom>
        </p:spPr>
        <p:txBody>
          <a:bodyPr anchor="t" rtlCol="false" tIns="0" lIns="0" bIns="0" rIns="0">
            <a:spAutoFit/>
          </a:bodyPr>
          <a:lstStyle/>
          <a:p>
            <a:pPr algn="ctr">
              <a:lnSpc>
                <a:spcPts val="7214"/>
              </a:lnSpc>
            </a:pPr>
            <a:r>
              <a:rPr lang="en-US" sz="5153" b="true">
                <a:solidFill>
                  <a:srgbClr val="000000"/>
                </a:solidFill>
                <a:latin typeface="Open Sans Bold"/>
                <a:ea typeface="Open Sans Bold"/>
                <a:cs typeface="Open Sans Bold"/>
                <a:sym typeface="Open Sans Bold"/>
              </a:rPr>
              <a:t>10</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199280" y="828675"/>
            <a:ext cx="7889440" cy="1762129"/>
          </a:xfrm>
          <a:prstGeom prst="rect">
            <a:avLst/>
          </a:prstGeom>
        </p:spPr>
        <p:txBody>
          <a:bodyPr anchor="t" rtlCol="false" tIns="0" lIns="0" bIns="0" rIns="0">
            <a:spAutoFit/>
          </a:bodyPr>
          <a:lstStyle/>
          <a:p>
            <a:pPr algn="l">
              <a:lnSpc>
                <a:spcPts val="6600"/>
              </a:lnSpc>
            </a:pPr>
            <a:r>
              <a:rPr lang="en-US" sz="6000" spc="222">
                <a:solidFill>
                  <a:srgbClr val="FFFFFF"/>
                </a:solidFill>
                <a:latin typeface="Poppins"/>
                <a:ea typeface="Poppins"/>
                <a:cs typeface="Poppins"/>
                <a:sym typeface="Poppins"/>
              </a:rPr>
              <a:t>CHOIX TECHNIQUES</a:t>
            </a:r>
          </a:p>
          <a:p>
            <a:pPr algn="l" marL="0" indent="0" lvl="0">
              <a:lnSpc>
                <a:spcPts val="6600"/>
              </a:lnSpc>
            </a:pPr>
          </a:p>
        </p:txBody>
      </p:sp>
      <p:sp>
        <p:nvSpPr>
          <p:cNvPr name="AutoShape 3" id="3"/>
          <p:cNvSpPr/>
          <p:nvPr/>
        </p:nvSpPr>
        <p:spPr>
          <a:xfrm>
            <a:off x="5292773" y="1773250"/>
            <a:ext cx="7444514"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1738234" y="3357586"/>
            <a:ext cx="10472397" cy="2905895"/>
          </a:xfrm>
          <a:prstGeom prst="rect">
            <a:avLst/>
          </a:prstGeom>
        </p:spPr>
        <p:txBody>
          <a:bodyPr anchor="t" rtlCol="false" tIns="0" lIns="0" bIns="0" rIns="0">
            <a:spAutoFit/>
          </a:bodyPr>
          <a:lstStyle/>
          <a:p>
            <a:pPr algn="just" marL="882566" indent="-441283" lvl="1">
              <a:lnSpc>
                <a:spcPts val="5722"/>
              </a:lnSpc>
              <a:buFont typeface="Arial"/>
              <a:buChar char="•"/>
            </a:pPr>
            <a:r>
              <a:rPr lang="en-US" sz="4087">
                <a:solidFill>
                  <a:srgbClr val="FFFFFF"/>
                </a:solidFill>
                <a:latin typeface="Poppins"/>
                <a:ea typeface="Poppins"/>
                <a:cs typeface="Poppins"/>
                <a:sym typeface="Poppins"/>
              </a:rPr>
              <a:t>Développé en C</a:t>
            </a:r>
          </a:p>
          <a:p>
            <a:pPr algn="just">
              <a:lnSpc>
                <a:spcPts val="5722"/>
              </a:lnSpc>
            </a:pPr>
          </a:p>
          <a:p>
            <a:pPr algn="just" marL="882566" indent="-441283" lvl="1">
              <a:lnSpc>
                <a:spcPts val="5722"/>
              </a:lnSpc>
              <a:buFont typeface="Arial"/>
              <a:buChar char="•"/>
            </a:pPr>
            <a:r>
              <a:rPr lang="en-US" sz="4087">
                <a:solidFill>
                  <a:srgbClr val="FFFFFF"/>
                </a:solidFill>
                <a:latin typeface="Poppins"/>
                <a:ea typeface="Poppins"/>
                <a:cs typeface="Poppins"/>
                <a:sym typeface="Poppins"/>
              </a:rPr>
              <a:t>Bibliothèque graphique : </a:t>
            </a:r>
            <a:r>
              <a:rPr lang="en-US" sz="4087">
                <a:solidFill>
                  <a:srgbClr val="FFFFFF"/>
                </a:solidFill>
                <a:latin typeface="Poppins"/>
                <a:ea typeface="Poppins"/>
                <a:cs typeface="Poppins"/>
                <a:sym typeface="Poppins"/>
              </a:rPr>
              <a:t>Allegro 4.4.3</a:t>
            </a:r>
          </a:p>
          <a:p>
            <a:pPr algn="just">
              <a:lnSpc>
                <a:spcPts val="5722"/>
              </a:lnSpc>
            </a:pPr>
          </a:p>
        </p:txBody>
      </p:sp>
      <p:sp>
        <p:nvSpPr>
          <p:cNvPr name="TextBox 5" id="5"/>
          <p:cNvSpPr txBox="true"/>
          <p:nvPr/>
        </p:nvSpPr>
        <p:spPr>
          <a:xfrm rot="0">
            <a:off x="17355048" y="9163050"/>
            <a:ext cx="7471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11</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6960100" y="819150"/>
            <a:ext cx="4767849" cy="923780"/>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DIFFICULTÉS</a:t>
            </a:r>
          </a:p>
        </p:txBody>
      </p:sp>
      <p:sp>
        <p:nvSpPr>
          <p:cNvPr name="AutoShape 3" id="3"/>
          <p:cNvSpPr/>
          <p:nvPr/>
        </p:nvSpPr>
        <p:spPr>
          <a:xfrm>
            <a:off x="6960100" y="1742930"/>
            <a:ext cx="4613348"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2032720" y="2913098"/>
            <a:ext cx="5515645" cy="612631"/>
          </a:xfrm>
          <a:prstGeom prst="rect">
            <a:avLst/>
          </a:prstGeom>
        </p:spPr>
        <p:txBody>
          <a:bodyPr anchor="t" rtlCol="false" tIns="0" lIns="0" bIns="0" rIns="0">
            <a:spAutoFit/>
          </a:bodyPr>
          <a:lstStyle/>
          <a:p>
            <a:pPr algn="ctr">
              <a:lnSpc>
                <a:spcPts val="4400"/>
              </a:lnSpc>
              <a:spcBef>
                <a:spcPct val="0"/>
              </a:spcBef>
            </a:pPr>
            <a:r>
              <a:rPr lang="en-US" sz="4000" spc="148">
                <a:solidFill>
                  <a:srgbClr val="FFFFFF"/>
                </a:solidFill>
                <a:latin typeface="Poppins"/>
                <a:ea typeface="Poppins"/>
                <a:cs typeface="Poppins"/>
                <a:sym typeface="Poppins"/>
              </a:rPr>
              <a:t>GESTION DES SPRITES</a:t>
            </a:r>
          </a:p>
        </p:txBody>
      </p:sp>
      <p:sp>
        <p:nvSpPr>
          <p:cNvPr name="TextBox 5" id="5"/>
          <p:cNvSpPr txBox="true"/>
          <p:nvPr/>
        </p:nvSpPr>
        <p:spPr>
          <a:xfrm rot="0">
            <a:off x="2032720" y="4185310"/>
            <a:ext cx="9546059" cy="612631"/>
          </a:xfrm>
          <a:prstGeom prst="rect">
            <a:avLst/>
          </a:prstGeom>
        </p:spPr>
        <p:txBody>
          <a:bodyPr anchor="t" rtlCol="false" tIns="0" lIns="0" bIns="0" rIns="0">
            <a:spAutoFit/>
          </a:bodyPr>
          <a:lstStyle/>
          <a:p>
            <a:pPr algn="ctr">
              <a:lnSpc>
                <a:spcPts val="4400"/>
              </a:lnSpc>
              <a:spcBef>
                <a:spcPct val="0"/>
              </a:spcBef>
            </a:pPr>
            <a:r>
              <a:rPr lang="en-US" sz="4000" spc="148">
                <a:solidFill>
                  <a:srgbClr val="FFFFFF"/>
                </a:solidFill>
                <a:latin typeface="Poppins"/>
                <a:ea typeface="Poppins"/>
                <a:cs typeface="Poppins"/>
                <a:sym typeface="Poppins"/>
              </a:rPr>
              <a:t>SYNCHRONISATION DES GRAPHISMES</a:t>
            </a:r>
          </a:p>
        </p:txBody>
      </p:sp>
      <p:sp>
        <p:nvSpPr>
          <p:cNvPr name="TextBox 6" id="6"/>
          <p:cNvSpPr txBox="true"/>
          <p:nvPr/>
        </p:nvSpPr>
        <p:spPr>
          <a:xfrm rot="0">
            <a:off x="2032720" y="5457521"/>
            <a:ext cx="6137374" cy="612631"/>
          </a:xfrm>
          <a:prstGeom prst="rect">
            <a:avLst/>
          </a:prstGeom>
        </p:spPr>
        <p:txBody>
          <a:bodyPr anchor="t" rtlCol="false" tIns="0" lIns="0" bIns="0" rIns="0">
            <a:spAutoFit/>
          </a:bodyPr>
          <a:lstStyle/>
          <a:p>
            <a:pPr algn="ctr">
              <a:lnSpc>
                <a:spcPts val="4400"/>
              </a:lnSpc>
              <a:spcBef>
                <a:spcPct val="0"/>
              </a:spcBef>
            </a:pPr>
            <a:r>
              <a:rPr lang="en-US" sz="4000" spc="148">
                <a:solidFill>
                  <a:srgbClr val="FFFFFF"/>
                </a:solidFill>
                <a:latin typeface="Poppins"/>
                <a:ea typeface="Poppins"/>
                <a:cs typeface="Poppins"/>
                <a:sym typeface="Poppins"/>
              </a:rPr>
              <a:t>INTÉGRATION DES SONS</a:t>
            </a:r>
          </a:p>
        </p:txBody>
      </p:sp>
      <p:sp>
        <p:nvSpPr>
          <p:cNvPr name="TextBox 7" id="7"/>
          <p:cNvSpPr txBox="true"/>
          <p:nvPr/>
        </p:nvSpPr>
        <p:spPr>
          <a:xfrm rot="0">
            <a:off x="2032720" y="6727377"/>
            <a:ext cx="11648108" cy="612631"/>
          </a:xfrm>
          <a:prstGeom prst="rect">
            <a:avLst/>
          </a:prstGeom>
        </p:spPr>
        <p:txBody>
          <a:bodyPr anchor="t" rtlCol="false" tIns="0" lIns="0" bIns="0" rIns="0">
            <a:spAutoFit/>
          </a:bodyPr>
          <a:lstStyle/>
          <a:p>
            <a:pPr algn="ctr">
              <a:lnSpc>
                <a:spcPts val="4400"/>
              </a:lnSpc>
              <a:spcBef>
                <a:spcPct val="0"/>
              </a:spcBef>
            </a:pPr>
            <a:r>
              <a:rPr lang="en-US" sz="4000" spc="148">
                <a:solidFill>
                  <a:srgbClr val="FFFFFF"/>
                </a:solidFill>
                <a:latin typeface="Poppins"/>
                <a:ea typeface="Poppins"/>
                <a:cs typeface="Poppins"/>
                <a:sym typeface="Poppins"/>
              </a:rPr>
              <a:t>GESTION DES NIVEAUX ET DES INTERACTIONS </a:t>
            </a:r>
          </a:p>
        </p:txBody>
      </p:sp>
      <p:sp>
        <p:nvSpPr>
          <p:cNvPr name="TextBox 8" id="8"/>
          <p:cNvSpPr txBox="true"/>
          <p:nvPr/>
        </p:nvSpPr>
        <p:spPr>
          <a:xfrm rot="0">
            <a:off x="17269323" y="9163050"/>
            <a:ext cx="7471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12</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6201958" y="4200521"/>
            <a:ext cx="5884083" cy="923929"/>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AMELIORATION</a:t>
            </a:r>
          </a:p>
        </p:txBody>
      </p:sp>
      <p:sp>
        <p:nvSpPr>
          <p:cNvPr name="AutoShape 3" id="3"/>
          <p:cNvSpPr/>
          <p:nvPr/>
        </p:nvSpPr>
        <p:spPr>
          <a:xfrm>
            <a:off x="5889604" y="5124450"/>
            <a:ext cx="6508792"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17345523" y="9163050"/>
            <a:ext cx="7471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13</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889604" y="4200595"/>
            <a:ext cx="6508792" cy="923929"/>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BILAN COLLECTIF</a:t>
            </a:r>
          </a:p>
        </p:txBody>
      </p:sp>
      <p:sp>
        <p:nvSpPr>
          <p:cNvPr name="AutoShape 3" id="3"/>
          <p:cNvSpPr/>
          <p:nvPr/>
        </p:nvSpPr>
        <p:spPr>
          <a:xfrm>
            <a:off x="5889604" y="5124450"/>
            <a:ext cx="6508792"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17345523" y="9163050"/>
            <a:ext cx="7471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14</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889604" y="4200595"/>
            <a:ext cx="6966911" cy="923929"/>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BILAN INDIVIDUEL</a:t>
            </a:r>
          </a:p>
        </p:txBody>
      </p:sp>
      <p:sp>
        <p:nvSpPr>
          <p:cNvPr name="AutoShape 3" id="3"/>
          <p:cNvSpPr/>
          <p:nvPr/>
        </p:nvSpPr>
        <p:spPr>
          <a:xfrm>
            <a:off x="5889604" y="5124450"/>
            <a:ext cx="6508792"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17345523" y="9163050"/>
            <a:ext cx="7471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15</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6794479" y="4200670"/>
            <a:ext cx="6508792" cy="923780"/>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CONCLUSION</a:t>
            </a:r>
          </a:p>
        </p:txBody>
      </p:sp>
      <p:sp>
        <p:nvSpPr>
          <p:cNvPr name="AutoShape 3" id="3"/>
          <p:cNvSpPr/>
          <p:nvPr/>
        </p:nvSpPr>
        <p:spPr>
          <a:xfrm>
            <a:off x="6870679" y="5124450"/>
            <a:ext cx="5096667"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17345523" y="9163050"/>
            <a:ext cx="7471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16</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889604" y="1019175"/>
            <a:ext cx="6508792" cy="923780"/>
          </a:xfrm>
          <a:prstGeom prst="rect">
            <a:avLst/>
          </a:prstGeom>
        </p:spPr>
        <p:txBody>
          <a:bodyPr anchor="t" rtlCol="false" tIns="0" lIns="0" bIns="0" rIns="0">
            <a:spAutoFit/>
          </a:bodyPr>
          <a:lstStyle/>
          <a:p>
            <a:pPr algn="ctr" marL="0" indent="0" lvl="0">
              <a:lnSpc>
                <a:spcPts val="6600"/>
              </a:lnSpc>
            </a:pPr>
            <a:r>
              <a:rPr lang="en-US" sz="6000" spc="222">
                <a:solidFill>
                  <a:srgbClr val="FFFFFF"/>
                </a:solidFill>
                <a:latin typeface="Poppins"/>
                <a:ea typeface="Poppins"/>
                <a:cs typeface="Poppins"/>
                <a:sym typeface="Poppins"/>
              </a:rPr>
              <a:t>SOURCES</a:t>
            </a:r>
          </a:p>
        </p:txBody>
      </p:sp>
      <p:sp>
        <p:nvSpPr>
          <p:cNvPr name="AutoShape 3" id="3"/>
          <p:cNvSpPr/>
          <p:nvPr/>
        </p:nvSpPr>
        <p:spPr>
          <a:xfrm>
            <a:off x="7391454" y="1942955"/>
            <a:ext cx="3549511"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7266528" y="2744661"/>
            <a:ext cx="3754943" cy="4530978"/>
          </a:xfrm>
          <a:prstGeom prst="rect">
            <a:avLst/>
          </a:prstGeom>
        </p:spPr>
        <p:txBody>
          <a:bodyPr anchor="t" rtlCol="false" tIns="0" lIns="0" bIns="0" rIns="0">
            <a:spAutoFit/>
          </a:bodyPr>
          <a:lstStyle/>
          <a:p>
            <a:pPr algn="l">
              <a:lnSpc>
                <a:spcPts val="5210"/>
              </a:lnSpc>
            </a:pPr>
          </a:p>
          <a:p>
            <a:pPr algn="l" marL="461052" indent="-230526" lvl="1">
              <a:lnSpc>
                <a:spcPts val="5210"/>
              </a:lnSpc>
              <a:buFont typeface="Arial"/>
              <a:buChar char="•"/>
            </a:pPr>
            <a:r>
              <a:rPr lang="en-US" sz="2135" u="sng">
                <a:solidFill>
                  <a:srgbClr val="FFFFFF"/>
                </a:solidFill>
                <a:latin typeface="Arimo"/>
                <a:ea typeface="Arimo"/>
                <a:cs typeface="Arimo"/>
                <a:sym typeface="Arimo"/>
              </a:rPr>
              <a:t>Youtube</a:t>
            </a:r>
          </a:p>
          <a:p>
            <a:pPr algn="l" marL="461052" indent="-230526" lvl="1">
              <a:lnSpc>
                <a:spcPts val="5210"/>
              </a:lnSpc>
              <a:buFont typeface="Arial"/>
              <a:buChar char="•"/>
            </a:pPr>
            <a:r>
              <a:rPr lang="en-US" sz="2135" u="sng">
                <a:solidFill>
                  <a:srgbClr val="FFFFFF"/>
                </a:solidFill>
                <a:latin typeface="Arimo"/>
                <a:ea typeface="Arimo"/>
                <a:cs typeface="Arimo"/>
                <a:sym typeface="Arimo"/>
              </a:rPr>
              <a:t>https://stackoverflow.com/</a:t>
            </a:r>
          </a:p>
          <a:p>
            <a:pPr algn="l" marL="461052" indent="-230526" lvl="1">
              <a:lnSpc>
                <a:spcPts val="5210"/>
              </a:lnSpc>
              <a:buFont typeface="Arial"/>
              <a:buChar char="•"/>
            </a:pPr>
            <a:r>
              <a:rPr lang="en-US" sz="2135" u="sng">
                <a:solidFill>
                  <a:srgbClr val="FFFFFF"/>
                </a:solidFill>
                <a:latin typeface="Arimo"/>
                <a:ea typeface="Arimo"/>
                <a:cs typeface="Arimo"/>
                <a:sym typeface="Arimo"/>
              </a:rPr>
              <a:t>cprogramming.com</a:t>
            </a:r>
          </a:p>
          <a:p>
            <a:pPr algn="l" marL="461052" indent="-230526" lvl="1">
              <a:lnSpc>
                <a:spcPts val="5210"/>
              </a:lnSpc>
              <a:buFont typeface="Arial"/>
              <a:buChar char="•"/>
            </a:pPr>
            <a:r>
              <a:rPr lang="en-US" sz="2135" u="sng">
                <a:solidFill>
                  <a:srgbClr val="FFFFFF"/>
                </a:solidFill>
                <a:latin typeface="Arimo"/>
                <a:ea typeface="Arimo"/>
                <a:cs typeface="Arimo"/>
                <a:sym typeface="Arimo"/>
              </a:rPr>
              <a:t>GITHUB</a:t>
            </a:r>
          </a:p>
          <a:p>
            <a:pPr algn="l" marL="461052" indent="-230526" lvl="1">
              <a:lnSpc>
                <a:spcPts val="5210"/>
              </a:lnSpc>
              <a:buFont typeface="Arial"/>
              <a:buChar char="•"/>
            </a:pPr>
            <a:r>
              <a:rPr lang="en-US" sz="2135" u="sng">
                <a:solidFill>
                  <a:srgbClr val="FFFFFF"/>
                </a:solidFill>
                <a:latin typeface="Arimo"/>
                <a:ea typeface="Arimo"/>
                <a:cs typeface="Arimo"/>
                <a:sym typeface="Arimo"/>
              </a:rPr>
              <a:t>COURS ECE </a:t>
            </a:r>
          </a:p>
          <a:p>
            <a:pPr algn="l">
              <a:lnSpc>
                <a:spcPts val="5210"/>
              </a:lnSpc>
            </a:pPr>
          </a:p>
        </p:txBody>
      </p:sp>
      <p:sp>
        <p:nvSpPr>
          <p:cNvPr name="TextBox 5" id="5"/>
          <p:cNvSpPr txBox="true"/>
          <p:nvPr/>
        </p:nvSpPr>
        <p:spPr>
          <a:xfrm rot="0">
            <a:off x="17345523" y="9163050"/>
            <a:ext cx="7471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17</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6953995" y="982164"/>
            <a:ext cx="4380010" cy="887730"/>
          </a:xfrm>
          <a:prstGeom prst="rect">
            <a:avLst/>
          </a:prstGeom>
        </p:spPr>
        <p:txBody>
          <a:bodyPr anchor="t" rtlCol="false" tIns="0" lIns="0" bIns="0" rIns="0">
            <a:spAutoFit/>
          </a:bodyPr>
          <a:lstStyle/>
          <a:p>
            <a:pPr algn="l" marL="0" indent="0" lvl="0">
              <a:lnSpc>
                <a:spcPts val="6360"/>
              </a:lnSpc>
            </a:pPr>
            <a:r>
              <a:rPr lang="en-US" sz="6000" spc="221">
                <a:solidFill>
                  <a:srgbClr val="FFFFFF"/>
                </a:solidFill>
                <a:latin typeface="Poppins"/>
                <a:ea typeface="Poppins"/>
                <a:cs typeface="Poppins"/>
                <a:sym typeface="Poppins"/>
              </a:rPr>
              <a:t>SOMMAIRE</a:t>
            </a:r>
          </a:p>
        </p:txBody>
      </p:sp>
      <p:grpSp>
        <p:nvGrpSpPr>
          <p:cNvPr name="Group 3" id="3"/>
          <p:cNvGrpSpPr/>
          <p:nvPr/>
        </p:nvGrpSpPr>
        <p:grpSpPr>
          <a:xfrm rot="0">
            <a:off x="3168848" y="2650944"/>
            <a:ext cx="976576" cy="97657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5" id="5"/>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1</a:t>
              </a:r>
            </a:p>
          </p:txBody>
        </p:sp>
      </p:grpSp>
      <p:grpSp>
        <p:nvGrpSpPr>
          <p:cNvPr name="Group 6" id="6"/>
          <p:cNvGrpSpPr/>
          <p:nvPr/>
        </p:nvGrpSpPr>
        <p:grpSpPr>
          <a:xfrm rot="0">
            <a:off x="3168848" y="3908916"/>
            <a:ext cx="976576" cy="97657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8" id="8"/>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2</a:t>
              </a:r>
            </a:p>
          </p:txBody>
        </p:sp>
      </p:grpSp>
      <p:grpSp>
        <p:nvGrpSpPr>
          <p:cNvPr name="Group 9" id="9"/>
          <p:cNvGrpSpPr/>
          <p:nvPr/>
        </p:nvGrpSpPr>
        <p:grpSpPr>
          <a:xfrm rot="0">
            <a:off x="3168848" y="5168315"/>
            <a:ext cx="976576" cy="97657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11" id="11"/>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3</a:t>
              </a:r>
            </a:p>
          </p:txBody>
        </p:sp>
      </p:grpSp>
      <p:grpSp>
        <p:nvGrpSpPr>
          <p:cNvPr name="Group 12" id="12"/>
          <p:cNvGrpSpPr/>
          <p:nvPr/>
        </p:nvGrpSpPr>
        <p:grpSpPr>
          <a:xfrm rot="0">
            <a:off x="3168848" y="6431538"/>
            <a:ext cx="976576" cy="97657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14" id="14"/>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4</a:t>
              </a:r>
            </a:p>
          </p:txBody>
        </p:sp>
      </p:grpSp>
      <p:grpSp>
        <p:nvGrpSpPr>
          <p:cNvPr name="Group 15" id="15"/>
          <p:cNvGrpSpPr/>
          <p:nvPr/>
        </p:nvGrpSpPr>
        <p:grpSpPr>
          <a:xfrm rot="0">
            <a:off x="3187898" y="7646239"/>
            <a:ext cx="976576" cy="976576"/>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17" id="17"/>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5</a:t>
              </a:r>
            </a:p>
          </p:txBody>
        </p:sp>
      </p:grpSp>
      <p:grpSp>
        <p:nvGrpSpPr>
          <p:cNvPr name="Group 18" id="18"/>
          <p:cNvGrpSpPr/>
          <p:nvPr/>
        </p:nvGrpSpPr>
        <p:grpSpPr>
          <a:xfrm rot="0">
            <a:off x="10948330" y="2666535"/>
            <a:ext cx="976576" cy="976576"/>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20" id="20"/>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6</a:t>
              </a:r>
            </a:p>
          </p:txBody>
        </p:sp>
      </p:grpSp>
      <p:grpSp>
        <p:nvGrpSpPr>
          <p:cNvPr name="Group 21" id="21"/>
          <p:cNvGrpSpPr/>
          <p:nvPr/>
        </p:nvGrpSpPr>
        <p:grpSpPr>
          <a:xfrm rot="0">
            <a:off x="10948330" y="3924507"/>
            <a:ext cx="976576" cy="976576"/>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23" id="23"/>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7</a:t>
              </a:r>
            </a:p>
          </p:txBody>
        </p:sp>
      </p:grpSp>
      <p:grpSp>
        <p:nvGrpSpPr>
          <p:cNvPr name="Group 24" id="24"/>
          <p:cNvGrpSpPr/>
          <p:nvPr/>
        </p:nvGrpSpPr>
        <p:grpSpPr>
          <a:xfrm rot="0">
            <a:off x="10948330" y="5168315"/>
            <a:ext cx="976576" cy="976576"/>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FFFFFF"/>
              </a:solidFill>
              <a:prstDash val="solid"/>
              <a:miter/>
            </a:ln>
          </p:spPr>
        </p:sp>
        <p:sp>
          <p:nvSpPr>
            <p:cNvPr name="TextBox 26" id="26"/>
            <p:cNvSpPr txBox="true"/>
            <p:nvPr/>
          </p:nvSpPr>
          <p:spPr>
            <a:xfrm>
              <a:off x="76200" y="28575"/>
              <a:ext cx="660400" cy="708025"/>
            </a:xfrm>
            <a:prstGeom prst="rect">
              <a:avLst/>
            </a:prstGeom>
          </p:spPr>
          <p:txBody>
            <a:bodyPr anchor="ctr" rtlCol="false" tIns="50338" lIns="50338" bIns="50338" rIns="50338"/>
            <a:lstStyle/>
            <a:p>
              <a:pPr algn="ctr">
                <a:lnSpc>
                  <a:spcPts val="4339"/>
                </a:lnSpc>
              </a:pPr>
              <a:r>
                <a:rPr lang="en-US" b="true" sz="3099">
                  <a:solidFill>
                    <a:srgbClr val="FFFFFF"/>
                  </a:solidFill>
                  <a:latin typeface="Open Sans Bold"/>
                  <a:ea typeface="Open Sans Bold"/>
                  <a:cs typeface="Open Sans Bold"/>
                  <a:sym typeface="Open Sans Bold"/>
                </a:rPr>
                <a:t>8</a:t>
              </a:r>
            </a:p>
          </p:txBody>
        </p:sp>
      </p:grpSp>
      <p:sp>
        <p:nvSpPr>
          <p:cNvPr name="TextBox 27" id="27"/>
          <p:cNvSpPr txBox="true"/>
          <p:nvPr/>
        </p:nvSpPr>
        <p:spPr>
          <a:xfrm rot="0">
            <a:off x="4422128" y="2821513"/>
            <a:ext cx="3360542"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PRÉSENTATION</a:t>
            </a:r>
          </a:p>
        </p:txBody>
      </p:sp>
      <p:sp>
        <p:nvSpPr>
          <p:cNvPr name="TextBox 28" id="28"/>
          <p:cNvSpPr txBox="true"/>
          <p:nvPr/>
        </p:nvSpPr>
        <p:spPr>
          <a:xfrm rot="0">
            <a:off x="4422128" y="7808114"/>
            <a:ext cx="4105248"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CHOIX TECHNIQUES</a:t>
            </a:r>
          </a:p>
        </p:txBody>
      </p:sp>
      <p:sp>
        <p:nvSpPr>
          <p:cNvPr name="TextBox 29" id="29"/>
          <p:cNvSpPr txBox="true"/>
          <p:nvPr/>
        </p:nvSpPr>
        <p:spPr>
          <a:xfrm rot="0">
            <a:off x="12144420" y="2828411"/>
            <a:ext cx="2629427"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DIFFICULTÉS</a:t>
            </a:r>
          </a:p>
        </p:txBody>
      </p:sp>
      <p:sp>
        <p:nvSpPr>
          <p:cNvPr name="TextBox 30" id="30"/>
          <p:cNvSpPr txBox="true"/>
          <p:nvPr/>
        </p:nvSpPr>
        <p:spPr>
          <a:xfrm rot="0">
            <a:off x="12144420" y="5293325"/>
            <a:ext cx="2766940"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CONCLUSION</a:t>
            </a:r>
          </a:p>
        </p:txBody>
      </p:sp>
      <p:sp>
        <p:nvSpPr>
          <p:cNvPr name="TextBox 31" id="31"/>
          <p:cNvSpPr txBox="true"/>
          <p:nvPr/>
        </p:nvSpPr>
        <p:spPr>
          <a:xfrm rot="0">
            <a:off x="4422128" y="6593413"/>
            <a:ext cx="3428699"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GRAPHE D’APPEL</a:t>
            </a:r>
          </a:p>
        </p:txBody>
      </p:sp>
      <p:sp>
        <p:nvSpPr>
          <p:cNvPr name="TextBox 32" id="32"/>
          <p:cNvSpPr txBox="true"/>
          <p:nvPr/>
        </p:nvSpPr>
        <p:spPr>
          <a:xfrm rot="0">
            <a:off x="4422128" y="4070792"/>
            <a:ext cx="4708557"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MÉTHODE DE TRAVAIL</a:t>
            </a:r>
          </a:p>
        </p:txBody>
      </p:sp>
      <p:sp>
        <p:nvSpPr>
          <p:cNvPr name="TextBox 33" id="33"/>
          <p:cNvSpPr txBox="true"/>
          <p:nvPr/>
        </p:nvSpPr>
        <p:spPr>
          <a:xfrm rot="0">
            <a:off x="4422128" y="5330191"/>
            <a:ext cx="3428699"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LES STRUCTURES</a:t>
            </a:r>
          </a:p>
        </p:txBody>
      </p:sp>
      <p:sp>
        <p:nvSpPr>
          <p:cNvPr name="TextBox 34" id="34"/>
          <p:cNvSpPr txBox="true"/>
          <p:nvPr/>
        </p:nvSpPr>
        <p:spPr>
          <a:xfrm rot="0">
            <a:off x="12144420" y="4086383"/>
            <a:ext cx="3780120" cy="567100"/>
          </a:xfrm>
          <a:prstGeom prst="rect">
            <a:avLst/>
          </a:prstGeom>
        </p:spPr>
        <p:txBody>
          <a:bodyPr anchor="t" rtlCol="false" tIns="0" lIns="0" bIns="0" rIns="0">
            <a:spAutoFit/>
          </a:bodyPr>
          <a:lstStyle/>
          <a:p>
            <a:pPr algn="l">
              <a:lnSpc>
                <a:spcPts val="4438"/>
              </a:lnSpc>
            </a:pPr>
            <a:r>
              <a:rPr lang="en-US" sz="3170" b="true">
                <a:solidFill>
                  <a:srgbClr val="FFFFFF"/>
                </a:solidFill>
                <a:latin typeface="Poppins Bold"/>
                <a:ea typeface="Poppins Bold"/>
                <a:cs typeface="Poppins Bold"/>
                <a:sym typeface="Poppins Bold"/>
              </a:rPr>
              <a:t>BILAN COLLECTIF</a:t>
            </a:r>
          </a:p>
        </p:txBody>
      </p:sp>
      <p:sp>
        <p:nvSpPr>
          <p:cNvPr name="AutoShape 35" id="35"/>
          <p:cNvSpPr/>
          <p:nvPr/>
        </p:nvSpPr>
        <p:spPr>
          <a:xfrm>
            <a:off x="6953995" y="1869894"/>
            <a:ext cx="4066386" cy="0"/>
          </a:xfrm>
          <a:prstGeom prst="line">
            <a:avLst/>
          </a:prstGeom>
          <a:ln cap="flat" w="38100">
            <a:solidFill>
              <a:srgbClr val="FF914D"/>
            </a:solidFill>
            <a:prstDash val="solid"/>
            <a:headEnd type="none" len="sm" w="sm"/>
            <a:tailEnd type="none" len="sm" w="sm"/>
          </a:ln>
        </p:spPr>
      </p:sp>
      <p:sp>
        <p:nvSpPr>
          <p:cNvPr name="TextBox 36" id="36"/>
          <p:cNvSpPr txBox="true"/>
          <p:nvPr/>
        </p:nvSpPr>
        <p:spPr>
          <a:xfrm rot="0">
            <a:off x="17675148"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2</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3183753" y="2948385"/>
            <a:ext cx="12381052" cy="4543790"/>
          </a:xfrm>
          <a:prstGeom prst="rect">
            <a:avLst/>
          </a:prstGeom>
        </p:spPr>
        <p:txBody>
          <a:bodyPr anchor="t" rtlCol="false" tIns="0" lIns="0" bIns="0" rIns="0">
            <a:spAutoFit/>
          </a:bodyPr>
          <a:lstStyle/>
          <a:p>
            <a:pPr algn="ctr">
              <a:lnSpc>
                <a:spcPts val="5998"/>
              </a:lnSpc>
            </a:pPr>
            <a:r>
              <a:rPr lang="en-US" sz="3635" spc="134">
                <a:solidFill>
                  <a:srgbClr val="FFFFFF"/>
                </a:solidFill>
                <a:latin typeface="Poppins"/>
                <a:ea typeface="Poppins"/>
                <a:cs typeface="Poppins"/>
                <a:sym typeface="Poppins"/>
              </a:rPr>
              <a:t>CE PROJET CONSISTE À DÉVELOPPER UNE VERSION PERSONNALISÉE DU JEU PACMAN EN LANGAGE C, EN UTILISANT LA BIBLIOTHÈQUE GRAPHIQUE ALLEGRO. LE JOUEUR INCARNE PACMAN, DONT L’OBJECTIF EST DE COLLECTER TOUS LES POINTS DANS UN LABYRINTHE TOUT EN ÉVITANT LES FANTÔMES.</a:t>
            </a:r>
          </a:p>
        </p:txBody>
      </p:sp>
      <p:sp>
        <p:nvSpPr>
          <p:cNvPr name="TextBox 3" id="3"/>
          <p:cNvSpPr txBox="true"/>
          <p:nvPr/>
        </p:nvSpPr>
        <p:spPr>
          <a:xfrm rot="0">
            <a:off x="6321506" y="1038225"/>
            <a:ext cx="5488235" cy="852062"/>
          </a:xfrm>
          <a:prstGeom prst="rect">
            <a:avLst/>
          </a:prstGeom>
        </p:spPr>
        <p:txBody>
          <a:bodyPr anchor="t" rtlCol="false" tIns="0" lIns="0" bIns="0" rIns="0">
            <a:spAutoFit/>
          </a:bodyPr>
          <a:lstStyle/>
          <a:p>
            <a:pPr algn="l" marL="0" indent="0" lvl="0">
              <a:lnSpc>
                <a:spcPts val="6043"/>
              </a:lnSpc>
            </a:pPr>
            <a:r>
              <a:rPr lang="en-US" sz="5700" spc="210">
                <a:solidFill>
                  <a:srgbClr val="FFFFFF"/>
                </a:solidFill>
                <a:latin typeface="Poppins"/>
                <a:ea typeface="Poppins"/>
                <a:cs typeface="Poppins"/>
                <a:sym typeface="Poppins"/>
              </a:rPr>
              <a:t>PRÉSENTATION</a:t>
            </a:r>
          </a:p>
        </p:txBody>
      </p:sp>
      <p:sp>
        <p:nvSpPr>
          <p:cNvPr name="AutoShape 4" id="4"/>
          <p:cNvSpPr/>
          <p:nvPr/>
        </p:nvSpPr>
        <p:spPr>
          <a:xfrm>
            <a:off x="6321506" y="1890287"/>
            <a:ext cx="5366801" cy="0"/>
          </a:xfrm>
          <a:prstGeom prst="line">
            <a:avLst/>
          </a:prstGeom>
          <a:ln cap="flat" w="38100">
            <a:solidFill>
              <a:srgbClr val="FF914D"/>
            </a:solidFill>
            <a:prstDash val="solid"/>
            <a:headEnd type="none" len="sm" w="sm"/>
            <a:tailEnd type="none" len="sm" w="sm"/>
          </a:ln>
        </p:spPr>
      </p:sp>
      <p:sp>
        <p:nvSpPr>
          <p:cNvPr name="TextBox 5" id="5"/>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4938860" y="1019175"/>
            <a:ext cx="8410279" cy="923776"/>
          </a:xfrm>
          <a:prstGeom prst="rect">
            <a:avLst/>
          </a:prstGeom>
        </p:spPr>
        <p:txBody>
          <a:bodyPr anchor="t" rtlCol="false" tIns="0" lIns="0" bIns="0" rIns="0">
            <a:spAutoFit/>
          </a:bodyPr>
          <a:lstStyle/>
          <a:p>
            <a:pPr algn="l" marL="0" indent="0" lvl="0">
              <a:lnSpc>
                <a:spcPts val="6600"/>
              </a:lnSpc>
            </a:pPr>
            <a:r>
              <a:rPr lang="en-US" sz="6000" spc="221">
                <a:solidFill>
                  <a:srgbClr val="FFFFFF"/>
                </a:solidFill>
                <a:latin typeface="Poppins"/>
                <a:ea typeface="Poppins"/>
                <a:cs typeface="Poppins"/>
                <a:sym typeface="Poppins"/>
              </a:rPr>
              <a:t>MÉTHODE DE TRAVAIL</a:t>
            </a:r>
          </a:p>
        </p:txBody>
      </p:sp>
      <p:sp>
        <p:nvSpPr>
          <p:cNvPr name="AutoShape 3" id="3"/>
          <p:cNvSpPr/>
          <p:nvPr/>
        </p:nvSpPr>
        <p:spPr>
          <a:xfrm>
            <a:off x="4938860" y="1942951"/>
            <a:ext cx="8410279"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3183753" y="2437996"/>
            <a:ext cx="11920495" cy="7456455"/>
          </a:xfrm>
          <a:prstGeom prst="rect">
            <a:avLst/>
          </a:prstGeom>
        </p:spPr>
        <p:txBody>
          <a:bodyPr anchor="t" rtlCol="false" tIns="0" lIns="0" bIns="0" rIns="0">
            <a:spAutoFit/>
          </a:bodyPr>
          <a:lstStyle/>
          <a:p>
            <a:pPr algn="l">
              <a:lnSpc>
                <a:spcPts val="3999"/>
              </a:lnSpc>
            </a:pPr>
          </a:p>
          <a:p>
            <a:pPr algn="l">
              <a:lnSpc>
                <a:spcPts val="3999"/>
              </a:lnSpc>
            </a:pPr>
          </a:p>
          <a:p>
            <a:pPr algn="l" marL="582935" indent="-291467" lvl="1">
              <a:lnSpc>
                <a:spcPts val="3483"/>
              </a:lnSpc>
              <a:buFont typeface="Arial"/>
              <a:buChar char="•"/>
            </a:pPr>
            <a:r>
              <a:rPr lang="en-US" sz="2700" spc="99">
                <a:solidFill>
                  <a:srgbClr val="FFFFFF"/>
                </a:solidFill>
                <a:latin typeface="Poppins"/>
                <a:ea typeface="Poppins"/>
                <a:cs typeface="Poppins"/>
                <a:sym typeface="Poppins"/>
              </a:rPr>
              <a:t>RÉPARTITION DU TRAVAIL SUR 2 SEMAINES.</a:t>
            </a:r>
          </a:p>
          <a:p>
            <a:pPr algn="l">
              <a:lnSpc>
                <a:spcPts val="3999"/>
              </a:lnSpc>
            </a:pPr>
          </a:p>
          <a:p>
            <a:pPr algn="l" marL="582935" indent="-291467" lvl="1">
              <a:lnSpc>
                <a:spcPts val="3483"/>
              </a:lnSpc>
              <a:buFont typeface="Arial"/>
              <a:buChar char="•"/>
            </a:pPr>
            <a:r>
              <a:rPr lang="en-US" sz="2700" spc="99">
                <a:solidFill>
                  <a:srgbClr val="FFFFFF"/>
                </a:solidFill>
                <a:latin typeface="Poppins"/>
                <a:ea typeface="Poppins"/>
                <a:cs typeface="Poppins"/>
                <a:sym typeface="Poppins"/>
              </a:rPr>
              <a:t>NOUS TRAVAILLONS</a:t>
            </a:r>
            <a:r>
              <a:rPr lang="en-US" sz="2700" spc="99">
                <a:solidFill>
                  <a:srgbClr val="FFFFFF"/>
                </a:solidFill>
                <a:latin typeface="Poppins"/>
                <a:ea typeface="Poppins"/>
                <a:cs typeface="Poppins"/>
                <a:sym typeface="Poppins"/>
              </a:rPr>
              <a:t> ENSEMBLE SUR TOUS LES ASPECTS DU PROJET, GARANTISSANT AINSI UNE COHÉSION ET UNE COMPRÉHENSION COMMUNE DE CHAQUE ÉTAPE DU DÉVELOPPEMENT.</a:t>
            </a:r>
          </a:p>
          <a:p>
            <a:pPr algn="l">
              <a:lnSpc>
                <a:spcPts val="3483"/>
              </a:lnSpc>
            </a:pPr>
          </a:p>
          <a:p>
            <a:pPr algn="l" marL="582935" indent="-291467" lvl="1">
              <a:lnSpc>
                <a:spcPts val="3483"/>
              </a:lnSpc>
              <a:buFont typeface="Arial"/>
              <a:buChar char="•"/>
            </a:pPr>
            <a:r>
              <a:rPr lang="en-US" sz="2700" spc="99">
                <a:solidFill>
                  <a:srgbClr val="FFFFFF"/>
                </a:solidFill>
                <a:latin typeface="Poppins"/>
                <a:ea typeface="Poppins"/>
                <a:cs typeface="Poppins"/>
                <a:sym typeface="Poppins"/>
              </a:rPr>
              <a:t>POUR NOUS ASSURER DE LA QUALITÉ DU PROJET, NOUS EFFECTUONS RÉGULIÈREMENT DES REVUES DE CODE ET DES TESTS, CE QUI NOUS PERMET DE MAINTENIR UNE CERTAINES RIGUEUR ET METTRE EN ÉVIDENCE LES PROBLÈMES.</a:t>
            </a:r>
          </a:p>
          <a:p>
            <a:pPr algn="l">
              <a:lnSpc>
                <a:spcPts val="3999"/>
              </a:lnSpc>
            </a:pPr>
          </a:p>
          <a:p>
            <a:pPr algn="l">
              <a:lnSpc>
                <a:spcPts val="3999"/>
              </a:lnSpc>
            </a:pPr>
          </a:p>
          <a:p>
            <a:pPr algn="ctr">
              <a:lnSpc>
                <a:spcPts val="3999"/>
              </a:lnSpc>
            </a:pPr>
          </a:p>
        </p:txBody>
      </p:sp>
      <p:sp>
        <p:nvSpPr>
          <p:cNvPr name="TextBox 5" id="5"/>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4</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756416" y="4200670"/>
            <a:ext cx="9007435" cy="923780"/>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LES STRUCTURES</a:t>
            </a:r>
          </a:p>
        </p:txBody>
      </p:sp>
      <p:sp>
        <p:nvSpPr>
          <p:cNvPr name="AutoShape 3" id="3"/>
          <p:cNvSpPr/>
          <p:nvPr/>
        </p:nvSpPr>
        <p:spPr>
          <a:xfrm>
            <a:off x="5765941" y="5143500"/>
            <a:ext cx="6353460" cy="0"/>
          </a:xfrm>
          <a:prstGeom prst="line">
            <a:avLst/>
          </a:prstGeom>
          <a:ln cap="flat" w="38100">
            <a:solidFill>
              <a:srgbClr val="FF914D"/>
            </a:solidFill>
            <a:prstDash val="solid"/>
            <a:headEnd type="none" len="sm" w="sm"/>
            <a:tailEnd type="none" len="sm" w="sm"/>
          </a:ln>
        </p:spPr>
      </p:sp>
      <p:sp>
        <p:nvSpPr>
          <p:cNvPr name="TextBox 4" id="4"/>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5</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615912" y="896559"/>
            <a:ext cx="9367729" cy="923929"/>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STRUCTURE GAME</a:t>
            </a:r>
          </a:p>
        </p:txBody>
      </p:sp>
      <p:sp>
        <p:nvSpPr>
          <p:cNvPr name="TextBox 3" id="3"/>
          <p:cNvSpPr txBox="true"/>
          <p:nvPr/>
        </p:nvSpPr>
        <p:spPr>
          <a:xfrm rot="0">
            <a:off x="557894" y="3044263"/>
            <a:ext cx="16701406" cy="2785523"/>
          </a:xfrm>
          <a:prstGeom prst="rect">
            <a:avLst/>
          </a:prstGeom>
        </p:spPr>
        <p:txBody>
          <a:bodyPr anchor="t" rtlCol="false" tIns="0" lIns="0" bIns="0" rIns="0">
            <a:spAutoFit/>
          </a:bodyPr>
          <a:lstStyle/>
          <a:p>
            <a:pPr algn="l">
              <a:lnSpc>
                <a:spcPts val="4492"/>
              </a:lnSpc>
            </a:pPr>
            <a:r>
              <a:rPr lang="en-US" sz="3208">
                <a:solidFill>
                  <a:srgbClr val="FFFFFF"/>
                </a:solidFill>
                <a:latin typeface="Open Sans"/>
                <a:ea typeface="Open Sans"/>
                <a:cs typeface="Open Sans"/>
                <a:sym typeface="Open Sans"/>
              </a:rPr>
              <a:t>Gestion de la logique principale du jeu Pacman, incluant les déplacements de Pacman et des fantômes.</a:t>
            </a:r>
          </a:p>
          <a:p>
            <a:pPr algn="l">
              <a:lnSpc>
                <a:spcPts val="4492"/>
              </a:lnSpc>
            </a:pPr>
            <a:r>
              <a:rPr lang="en-US" sz="3208">
                <a:solidFill>
                  <a:srgbClr val="FFFFFF"/>
                </a:solidFill>
                <a:latin typeface="Open Sans"/>
                <a:ea typeface="Open Sans"/>
                <a:cs typeface="Open Sans"/>
                <a:sym typeface="Open Sans"/>
              </a:rPr>
              <a:t>Suivi de l'état du labyrinthe et des points collectés par le joueur.</a:t>
            </a:r>
          </a:p>
          <a:p>
            <a:pPr algn="l">
              <a:lnSpc>
                <a:spcPts val="4492"/>
              </a:lnSpc>
            </a:pPr>
            <a:r>
              <a:rPr lang="en-US" sz="3208">
                <a:solidFill>
                  <a:srgbClr val="FFFFFF"/>
                </a:solidFill>
                <a:latin typeface="Open Sans"/>
                <a:ea typeface="Open Sans"/>
                <a:cs typeface="Open Sans"/>
                <a:sym typeface="Open Sans"/>
              </a:rPr>
              <a:t>Interaction entre les différents éléments du jeu, comme les collisions entre Pacman et les fantômes.</a:t>
            </a:r>
          </a:p>
        </p:txBody>
      </p:sp>
      <p:sp>
        <p:nvSpPr>
          <p:cNvPr name="TextBox 4" id="4"/>
          <p:cNvSpPr txBox="true"/>
          <p:nvPr/>
        </p:nvSpPr>
        <p:spPr>
          <a:xfrm rot="0">
            <a:off x="557894" y="6877685"/>
            <a:ext cx="16701406" cy="2380615"/>
          </a:xfrm>
          <a:prstGeom prst="rect">
            <a:avLst/>
          </a:prstGeom>
        </p:spPr>
        <p:txBody>
          <a:bodyPr anchor="t" rtlCol="false" tIns="0" lIns="0" bIns="0" rIns="0">
            <a:spAutoFit/>
          </a:bodyPr>
          <a:lstStyle/>
          <a:p>
            <a:pPr algn="l">
              <a:lnSpc>
                <a:spcPts val="4759"/>
              </a:lnSpc>
            </a:pPr>
            <a:r>
              <a:rPr lang="en-US" sz="3399">
                <a:solidFill>
                  <a:srgbClr val="FFFFFF"/>
                </a:solidFill>
                <a:latin typeface="Open Sans"/>
                <a:ea typeface="Open Sans"/>
                <a:cs typeface="Open Sans"/>
                <a:sym typeface="Open Sans"/>
              </a:rPr>
              <a:t>Gestion des points</a:t>
            </a:r>
          </a:p>
          <a:p>
            <a:pPr algn="l">
              <a:lnSpc>
                <a:spcPts val="4759"/>
              </a:lnSpc>
            </a:pPr>
            <a:r>
              <a:rPr lang="en-US" sz="3399">
                <a:solidFill>
                  <a:srgbClr val="FFFFFF"/>
                </a:solidFill>
                <a:latin typeface="Open Sans"/>
                <a:ea typeface="Open Sans"/>
                <a:cs typeface="Open Sans"/>
                <a:sym typeface="Open Sans"/>
              </a:rPr>
              <a:t>Déplacement des personnages</a:t>
            </a:r>
          </a:p>
          <a:p>
            <a:pPr algn="l">
              <a:lnSpc>
                <a:spcPts val="4759"/>
              </a:lnSpc>
            </a:pPr>
            <a:r>
              <a:rPr lang="en-US" sz="3399">
                <a:solidFill>
                  <a:srgbClr val="FFFFFF"/>
                </a:solidFill>
                <a:latin typeface="Open Sans"/>
                <a:ea typeface="Open Sans"/>
                <a:cs typeface="Open Sans"/>
                <a:sym typeface="Open Sans"/>
              </a:rPr>
              <a:t>Collisions</a:t>
            </a:r>
          </a:p>
          <a:p>
            <a:pPr algn="l">
              <a:lnSpc>
                <a:spcPts val="4759"/>
              </a:lnSpc>
            </a:pPr>
            <a:r>
              <a:rPr lang="en-US" sz="3399">
                <a:solidFill>
                  <a:srgbClr val="FFFFFF"/>
                </a:solidFill>
                <a:latin typeface="Open Sans"/>
                <a:ea typeface="Open Sans"/>
                <a:cs typeface="Open Sans"/>
                <a:sym typeface="Open Sans"/>
              </a:rPr>
              <a:t>Démarrage du jeu</a:t>
            </a:r>
          </a:p>
        </p:txBody>
      </p:sp>
      <p:sp>
        <p:nvSpPr>
          <p:cNvPr name="TextBox 5" id="5"/>
          <p:cNvSpPr txBox="true"/>
          <p:nvPr/>
        </p:nvSpPr>
        <p:spPr>
          <a:xfrm rot="0">
            <a:off x="472169" y="5934560"/>
            <a:ext cx="7767023" cy="886946"/>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Fonction et procédure :</a:t>
            </a:r>
          </a:p>
        </p:txBody>
      </p:sp>
      <p:sp>
        <p:nvSpPr>
          <p:cNvPr name="TextBox 6" id="6"/>
          <p:cNvSpPr txBox="true"/>
          <p:nvPr/>
        </p:nvSpPr>
        <p:spPr>
          <a:xfrm rot="0">
            <a:off x="557894" y="2052392"/>
            <a:ext cx="8115300" cy="886946"/>
          </a:xfrm>
          <a:prstGeom prst="rect">
            <a:avLst/>
          </a:prstGeom>
        </p:spPr>
        <p:txBody>
          <a:bodyPr anchor="t" rtlCol="false" tIns="0" lIns="0" bIns="0" rIns="0">
            <a:spAutoFit/>
          </a:bodyPr>
          <a:lstStyle/>
          <a:p>
            <a:pPr algn="l">
              <a:lnSpc>
                <a:spcPts val="7279"/>
              </a:lnSpc>
            </a:pPr>
            <a:r>
              <a:rPr lang="en-US" sz="5199" b="true">
                <a:solidFill>
                  <a:srgbClr val="FFFFFF"/>
                </a:solidFill>
                <a:latin typeface="Open Sans Bold"/>
                <a:ea typeface="Open Sans Bold"/>
                <a:cs typeface="Open Sans Bold"/>
                <a:sym typeface="Open Sans Bold"/>
              </a:rPr>
              <a:t>Fonctionnement :</a:t>
            </a:r>
          </a:p>
        </p:txBody>
      </p:sp>
      <p:sp>
        <p:nvSpPr>
          <p:cNvPr name="TextBox 7" id="7"/>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6</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080949" y="1019175"/>
            <a:ext cx="9056189" cy="923929"/>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STRUCTURE LABYRINTH</a:t>
            </a:r>
          </a:p>
        </p:txBody>
      </p:sp>
      <p:sp>
        <p:nvSpPr>
          <p:cNvPr name="TextBox 3" id="3"/>
          <p:cNvSpPr txBox="true"/>
          <p:nvPr/>
        </p:nvSpPr>
        <p:spPr>
          <a:xfrm rot="0">
            <a:off x="658354" y="3691843"/>
            <a:ext cx="804227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Mise en place de la structure de donnée</a:t>
            </a:r>
          </a:p>
        </p:txBody>
      </p:sp>
      <p:sp>
        <p:nvSpPr>
          <p:cNvPr name="TextBox 4" id="4"/>
          <p:cNvSpPr txBox="true"/>
          <p:nvPr/>
        </p:nvSpPr>
        <p:spPr>
          <a:xfrm rot="0">
            <a:off x="658354" y="4205558"/>
            <a:ext cx="10045229"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Initialisation des grilles de jeu pour chaque niveau</a:t>
            </a:r>
          </a:p>
        </p:txBody>
      </p:sp>
      <p:sp>
        <p:nvSpPr>
          <p:cNvPr name="TextBox 5" id="5"/>
          <p:cNvSpPr txBox="true"/>
          <p:nvPr/>
        </p:nvSpPr>
        <p:spPr>
          <a:xfrm rot="0">
            <a:off x="546907" y="2924972"/>
            <a:ext cx="598043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Fonctionnement : </a:t>
            </a:r>
          </a:p>
        </p:txBody>
      </p:sp>
      <p:sp>
        <p:nvSpPr>
          <p:cNvPr name="TextBox 6" id="6"/>
          <p:cNvSpPr txBox="true"/>
          <p:nvPr/>
        </p:nvSpPr>
        <p:spPr>
          <a:xfrm rot="0">
            <a:off x="546907" y="5767023"/>
            <a:ext cx="7810183"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Fonction et procédure : </a:t>
            </a:r>
          </a:p>
        </p:txBody>
      </p:sp>
      <p:sp>
        <p:nvSpPr>
          <p:cNvPr name="TextBox 7" id="7"/>
          <p:cNvSpPr txBox="true"/>
          <p:nvPr/>
        </p:nvSpPr>
        <p:spPr>
          <a:xfrm rot="0">
            <a:off x="546907" y="6587443"/>
            <a:ext cx="11443677"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procedure qui permet la sauvegarde de la grille de base</a:t>
            </a:r>
          </a:p>
        </p:txBody>
      </p:sp>
      <p:sp>
        <p:nvSpPr>
          <p:cNvPr name="TextBox 8" id="8"/>
          <p:cNvSpPr txBox="true"/>
          <p:nvPr/>
        </p:nvSpPr>
        <p:spPr>
          <a:xfrm rot="0">
            <a:off x="587409" y="7101158"/>
            <a:ext cx="8218425"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procedure de RAZ des grilles de niveaux </a:t>
            </a:r>
          </a:p>
        </p:txBody>
      </p:sp>
      <p:sp>
        <p:nvSpPr>
          <p:cNvPr name="TextBox 9" id="9"/>
          <p:cNvSpPr txBox="true"/>
          <p:nvPr/>
        </p:nvSpPr>
        <p:spPr>
          <a:xfrm rot="0">
            <a:off x="658354" y="7614873"/>
            <a:ext cx="826357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fonction de passage de la grille de niveau</a:t>
            </a:r>
          </a:p>
        </p:txBody>
      </p:sp>
      <p:sp>
        <p:nvSpPr>
          <p:cNvPr name="TextBox 10" id="10"/>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7</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5212974" y="1019175"/>
            <a:ext cx="8984245" cy="923929"/>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STRUCTURE GRAPHICS</a:t>
            </a:r>
          </a:p>
        </p:txBody>
      </p:sp>
      <p:sp>
        <p:nvSpPr>
          <p:cNvPr name="TextBox 3" id="3"/>
          <p:cNvSpPr txBox="true"/>
          <p:nvPr/>
        </p:nvSpPr>
        <p:spPr>
          <a:xfrm rot="0">
            <a:off x="624092" y="3784090"/>
            <a:ext cx="11952587"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Mise en place de la structure de données pour l'affichage :</a:t>
            </a:r>
          </a:p>
        </p:txBody>
      </p:sp>
      <p:sp>
        <p:nvSpPr>
          <p:cNvPr name="TextBox 4" id="4"/>
          <p:cNvSpPr txBox="true"/>
          <p:nvPr/>
        </p:nvSpPr>
        <p:spPr>
          <a:xfrm rot="0">
            <a:off x="772432" y="4297805"/>
            <a:ext cx="6541770"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Gestion des sprites et du rendu :</a:t>
            </a:r>
          </a:p>
        </p:txBody>
      </p:sp>
      <p:sp>
        <p:nvSpPr>
          <p:cNvPr name="TextBox 5" id="5"/>
          <p:cNvSpPr txBox="true"/>
          <p:nvPr/>
        </p:nvSpPr>
        <p:spPr>
          <a:xfrm rot="0">
            <a:off x="662789" y="2963670"/>
            <a:ext cx="598043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Fonctionnement : </a:t>
            </a:r>
          </a:p>
        </p:txBody>
      </p:sp>
      <p:sp>
        <p:nvSpPr>
          <p:cNvPr name="TextBox 6" id="6"/>
          <p:cNvSpPr txBox="true"/>
          <p:nvPr/>
        </p:nvSpPr>
        <p:spPr>
          <a:xfrm rot="0">
            <a:off x="662789" y="5935470"/>
            <a:ext cx="7862052"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Fonction et procédure : </a:t>
            </a:r>
          </a:p>
        </p:txBody>
      </p:sp>
      <p:sp>
        <p:nvSpPr>
          <p:cNvPr name="TextBox 7" id="7"/>
          <p:cNvSpPr txBox="true"/>
          <p:nvPr/>
        </p:nvSpPr>
        <p:spPr>
          <a:xfrm rot="0">
            <a:off x="662789" y="6755890"/>
            <a:ext cx="7585822"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fonction pour Chargement de sprites</a:t>
            </a:r>
          </a:p>
        </p:txBody>
      </p:sp>
      <p:sp>
        <p:nvSpPr>
          <p:cNvPr name="TextBox 8" id="8"/>
          <p:cNvSpPr txBox="true"/>
          <p:nvPr/>
        </p:nvSpPr>
        <p:spPr>
          <a:xfrm rot="0">
            <a:off x="315756" y="7269605"/>
            <a:ext cx="6888804"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fonction du dessin de Pacman</a:t>
            </a:r>
          </a:p>
        </p:txBody>
      </p:sp>
      <p:sp>
        <p:nvSpPr>
          <p:cNvPr name="TextBox 9" id="9"/>
          <p:cNvSpPr txBox="true"/>
          <p:nvPr/>
        </p:nvSpPr>
        <p:spPr>
          <a:xfrm rot="0">
            <a:off x="106223" y="7783320"/>
            <a:ext cx="7751348"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fonction du dessin du labyrinthe</a:t>
            </a:r>
          </a:p>
        </p:txBody>
      </p:sp>
      <p:sp>
        <p:nvSpPr>
          <p:cNvPr name="TextBox 10" id="10"/>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8</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00E0E"/>
        </a:solidFill>
      </p:bgPr>
    </p:bg>
    <p:spTree>
      <p:nvGrpSpPr>
        <p:cNvPr id="1" name=""/>
        <p:cNvGrpSpPr/>
        <p:nvPr/>
      </p:nvGrpSpPr>
      <p:grpSpPr>
        <a:xfrm>
          <a:off x="0" y="0"/>
          <a:ext cx="0" cy="0"/>
          <a:chOff x="0" y="0"/>
          <a:chExt cx="0" cy="0"/>
        </a:xfrm>
      </p:grpSpPr>
      <p:sp>
        <p:nvSpPr>
          <p:cNvPr name="TextBox 2" id="2"/>
          <p:cNvSpPr txBox="true"/>
          <p:nvPr/>
        </p:nvSpPr>
        <p:spPr>
          <a:xfrm rot="0">
            <a:off x="7907429" y="1019175"/>
            <a:ext cx="2473142" cy="923780"/>
          </a:xfrm>
          <a:prstGeom prst="rect">
            <a:avLst/>
          </a:prstGeom>
        </p:spPr>
        <p:txBody>
          <a:bodyPr anchor="t" rtlCol="false" tIns="0" lIns="0" bIns="0" rIns="0">
            <a:spAutoFit/>
          </a:bodyPr>
          <a:lstStyle/>
          <a:p>
            <a:pPr algn="l" marL="0" indent="0" lvl="0">
              <a:lnSpc>
                <a:spcPts val="6600"/>
              </a:lnSpc>
            </a:pPr>
            <a:r>
              <a:rPr lang="en-US" sz="6000" spc="222">
                <a:solidFill>
                  <a:srgbClr val="FFFFFF"/>
                </a:solidFill>
                <a:latin typeface="Poppins"/>
                <a:ea typeface="Poppins"/>
                <a:cs typeface="Poppins"/>
                <a:sym typeface="Poppins"/>
              </a:rPr>
              <a:t>MAIN</a:t>
            </a:r>
          </a:p>
        </p:txBody>
      </p:sp>
      <p:sp>
        <p:nvSpPr>
          <p:cNvPr name="TextBox 3" id="3"/>
          <p:cNvSpPr txBox="true"/>
          <p:nvPr/>
        </p:nvSpPr>
        <p:spPr>
          <a:xfrm rot="0">
            <a:off x="767778" y="3319833"/>
            <a:ext cx="17520222" cy="2693898"/>
          </a:xfrm>
          <a:prstGeom prst="rect">
            <a:avLst/>
          </a:prstGeom>
        </p:spPr>
        <p:txBody>
          <a:bodyPr anchor="t" rtlCol="false" tIns="0" lIns="0" bIns="0" rIns="0">
            <a:spAutoFit/>
          </a:bodyPr>
          <a:lstStyle/>
          <a:p>
            <a:pPr algn="l">
              <a:lnSpc>
                <a:spcPts val="4292"/>
              </a:lnSpc>
            </a:pPr>
            <a:r>
              <a:rPr lang="en-US" sz="3066">
                <a:solidFill>
                  <a:srgbClr val="FFFFFF"/>
                </a:solidFill>
                <a:latin typeface="Open Sans"/>
                <a:ea typeface="Open Sans"/>
                <a:cs typeface="Open Sans"/>
                <a:sym typeface="Open Sans"/>
              </a:rPr>
              <a:t>AjouterGestion de la boucle principale du jeu Pacman.</a:t>
            </a:r>
          </a:p>
          <a:p>
            <a:pPr algn="l">
              <a:lnSpc>
                <a:spcPts val="4292"/>
              </a:lnSpc>
            </a:pPr>
            <a:r>
              <a:rPr lang="en-US" sz="3066">
                <a:solidFill>
                  <a:srgbClr val="FFFFFF"/>
                </a:solidFill>
                <a:latin typeface="Open Sans"/>
                <a:ea typeface="Open Sans"/>
                <a:cs typeface="Open Sans"/>
                <a:sym typeface="Open Sans"/>
              </a:rPr>
              <a:t>Initialisation des composants nécessaires pour le jeu, comme les labyrinthes, les sons et l'interface graphique.</a:t>
            </a:r>
          </a:p>
          <a:p>
            <a:pPr algn="l">
              <a:lnSpc>
                <a:spcPts val="4292"/>
              </a:lnSpc>
            </a:pPr>
            <a:r>
              <a:rPr lang="en-US" sz="3066">
                <a:solidFill>
                  <a:srgbClr val="FFFFFF"/>
                </a:solidFill>
                <a:latin typeface="Open Sans"/>
                <a:ea typeface="Open Sans"/>
                <a:cs typeface="Open Sans"/>
                <a:sym typeface="Open Sans"/>
              </a:rPr>
              <a:t>Gestion des niveaux de jeu, du menu principal et des options de rejouer après une partie.</a:t>
            </a:r>
          </a:p>
          <a:p>
            <a:pPr algn="l">
              <a:lnSpc>
                <a:spcPts val="4292"/>
              </a:lnSpc>
            </a:pPr>
            <a:r>
              <a:rPr lang="en-US" sz="3066">
                <a:solidFill>
                  <a:srgbClr val="FFFFFF"/>
                </a:solidFill>
                <a:latin typeface="Open Sans"/>
                <a:ea typeface="Open Sans"/>
                <a:cs typeface="Open Sans"/>
                <a:sym typeface="Open Sans"/>
              </a:rPr>
              <a:t>des lignes dans le corps du texte</a:t>
            </a:r>
          </a:p>
        </p:txBody>
      </p:sp>
      <p:sp>
        <p:nvSpPr>
          <p:cNvPr name="TextBox 4" id="4"/>
          <p:cNvSpPr txBox="true"/>
          <p:nvPr/>
        </p:nvSpPr>
        <p:spPr>
          <a:xfrm rot="0">
            <a:off x="767778" y="7220202"/>
            <a:ext cx="4446606" cy="1605536"/>
          </a:xfrm>
          <a:prstGeom prst="rect">
            <a:avLst/>
          </a:prstGeom>
        </p:spPr>
        <p:txBody>
          <a:bodyPr anchor="t" rtlCol="false" tIns="0" lIns="0" bIns="0" rIns="0">
            <a:spAutoFit/>
          </a:bodyPr>
          <a:lstStyle/>
          <a:p>
            <a:pPr algn="l">
              <a:lnSpc>
                <a:spcPts val="4326"/>
              </a:lnSpc>
            </a:pPr>
            <a:r>
              <a:rPr lang="en-US" sz="3090">
                <a:solidFill>
                  <a:srgbClr val="FFFFFF"/>
                </a:solidFill>
                <a:latin typeface="Open Sans"/>
                <a:ea typeface="Open Sans"/>
                <a:cs typeface="Open Sans"/>
                <a:sym typeface="Open Sans"/>
              </a:rPr>
              <a:t>Programme principal </a:t>
            </a:r>
          </a:p>
          <a:p>
            <a:pPr algn="l">
              <a:lnSpc>
                <a:spcPts val="4326"/>
              </a:lnSpc>
            </a:pPr>
            <a:r>
              <a:rPr lang="en-US" sz="3090">
                <a:solidFill>
                  <a:srgbClr val="FFFFFF"/>
                </a:solidFill>
                <a:latin typeface="Open Sans"/>
                <a:ea typeface="Open Sans"/>
                <a:cs typeface="Open Sans"/>
                <a:sym typeface="Open Sans"/>
              </a:rPr>
              <a:t>Démarrage de la partie</a:t>
            </a:r>
          </a:p>
          <a:p>
            <a:pPr algn="l">
              <a:lnSpc>
                <a:spcPts val="4326"/>
              </a:lnSpc>
            </a:pPr>
            <a:r>
              <a:rPr lang="en-US" sz="3090">
                <a:solidFill>
                  <a:srgbClr val="FFFFFF"/>
                </a:solidFill>
                <a:latin typeface="Open Sans"/>
                <a:ea typeface="Open Sans"/>
                <a:cs typeface="Open Sans"/>
                <a:sym typeface="Open Sans"/>
              </a:rPr>
              <a:t>Menu de replay </a:t>
            </a:r>
          </a:p>
        </p:txBody>
      </p:sp>
      <p:sp>
        <p:nvSpPr>
          <p:cNvPr name="TextBox 5" id="5"/>
          <p:cNvSpPr txBox="true"/>
          <p:nvPr/>
        </p:nvSpPr>
        <p:spPr>
          <a:xfrm rot="0">
            <a:off x="570580" y="6123557"/>
            <a:ext cx="811530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Fonction et procédure :</a:t>
            </a:r>
          </a:p>
        </p:txBody>
      </p:sp>
      <p:sp>
        <p:nvSpPr>
          <p:cNvPr name="TextBox 6" id="6"/>
          <p:cNvSpPr txBox="true"/>
          <p:nvPr/>
        </p:nvSpPr>
        <p:spPr>
          <a:xfrm rot="0">
            <a:off x="-4609697" y="2230680"/>
            <a:ext cx="16491522"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Fonctionnement :</a:t>
            </a:r>
          </a:p>
        </p:txBody>
      </p:sp>
      <p:sp>
        <p:nvSpPr>
          <p:cNvPr name="TextBox 7" id="7"/>
          <p:cNvSpPr txBox="true"/>
          <p:nvPr/>
        </p:nvSpPr>
        <p:spPr>
          <a:xfrm rot="0">
            <a:off x="17665623" y="9163050"/>
            <a:ext cx="373624" cy="876665"/>
          </a:xfrm>
          <a:prstGeom prst="rect">
            <a:avLst/>
          </a:prstGeom>
        </p:spPr>
        <p:txBody>
          <a:bodyPr anchor="t" rtlCol="false" tIns="0" lIns="0" bIns="0" rIns="0">
            <a:spAutoFit/>
          </a:bodyPr>
          <a:lstStyle/>
          <a:p>
            <a:pPr algn="ctr">
              <a:lnSpc>
                <a:spcPts val="7214"/>
              </a:lnSpc>
            </a:pPr>
            <a:r>
              <a:rPr lang="en-US" sz="5153" b="true">
                <a:solidFill>
                  <a:srgbClr val="FFFFFF"/>
                </a:solidFill>
                <a:latin typeface="Open Sans Bold"/>
                <a:ea typeface="Open Sans Bold"/>
                <a:cs typeface="Open Sans Bold"/>
                <a:sym typeface="Open Sans Bold"/>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DAGYtxFiO_8</dc:identifier>
  <dcterms:modified xsi:type="dcterms:W3CDTF">2011-08-01T06:04:30Z</dcterms:modified>
  <cp:revision>1</cp:revision>
  <dc:title>Copie de Projet Scrabble</dc:title>
</cp:coreProperties>
</file>