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72" r:id="rId16"/>
    <p:sldId id="273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1" r:id="rId33"/>
    <p:sldId id="292" r:id="rId34"/>
    <p:sldId id="294" r:id="rId35"/>
    <p:sldId id="295" r:id="rId36"/>
    <p:sldId id="296" r:id="rId37"/>
    <p:sldId id="297" r:id="rId38"/>
    <p:sldId id="298" r:id="rId39"/>
    <p:sldId id="299" r:id="rId40"/>
    <p:sldId id="300" r:id="rId41"/>
    <p:sldId id="301" r:id="rId42"/>
    <p:sldId id="302" r:id="rId43"/>
    <p:sldId id="303" r:id="rId44"/>
    <p:sldId id="304" r:id="rId45"/>
    <p:sldId id="305" r:id="rId46"/>
    <p:sldId id="306" r:id="rId47"/>
    <p:sldId id="307" r:id="rId48"/>
    <p:sldId id="308" r:id="rId49"/>
    <p:sldId id="309" r:id="rId50"/>
    <p:sldId id="310" r:id="rId51"/>
    <p:sldId id="311" r:id="rId52"/>
    <p:sldId id="312" r:id="rId53"/>
    <p:sldId id="313" r:id="rId54"/>
    <p:sldId id="314" r:id="rId55"/>
    <p:sldId id="315" r:id="rId56"/>
    <p:sldId id="316" r:id="rId57"/>
    <p:sldId id="317" r:id="rId58"/>
    <p:sldId id="318" r:id="rId59"/>
    <p:sldId id="319" r:id="rId60"/>
    <p:sldId id="320" r:id="rId61"/>
    <p:sldId id="321" r:id="rId62"/>
    <p:sldId id="322" r:id="rId63"/>
    <p:sldId id="323" r:id="rId64"/>
    <p:sldId id="324" r:id="rId65"/>
    <p:sldId id="325" r:id="rId66"/>
    <p:sldId id="326" r:id="rId67"/>
    <p:sldId id="327" r:id="rId68"/>
    <p:sldId id="328" r:id="rId69"/>
    <p:sldId id="329" r:id="rId70"/>
    <p:sldId id="330" r:id="rId71"/>
    <p:sldId id="331" r:id="rId72"/>
    <p:sldId id="332" r:id="rId73"/>
    <p:sldId id="333" r:id="rId74"/>
    <p:sldId id="334" r:id="rId75"/>
    <p:sldId id="335" r:id="rId76"/>
    <p:sldId id="336" r:id="rId77"/>
    <p:sldId id="337" r:id="rId78"/>
    <p:sldId id="338" r:id="rId79"/>
    <p:sldId id="339" r:id="rId80"/>
    <p:sldId id="340" r:id="rId81"/>
    <p:sldId id="341" r:id="rId82"/>
    <p:sldId id="342" r:id="rId83"/>
    <p:sldId id="343" r:id="rId84"/>
    <p:sldId id="344" r:id="rId85"/>
  </p:sldIdLst>
  <p:sldSz cx="20104100" cy="11309350"/>
  <p:notesSz cx="20104100" cy="11309350"/>
  <p:defaultTextStyle>
    <a:defPPr>
      <a:defRPr lang="en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>
      <p:cViewPr varScale="1">
        <p:scale>
          <a:sx n="73" d="100"/>
          <a:sy n="73" d="100"/>
        </p:scale>
        <p:origin x="816" y="21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011345" y="496603"/>
            <a:ext cx="6081408" cy="11233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950" b="0" i="0">
                <a:solidFill>
                  <a:srgbClr val="C2349B"/>
                </a:solidFill>
                <a:latin typeface="Lucida Console"/>
                <a:cs typeface="Lucida Consol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0" y="0"/>
                </a:moveTo>
                <a:lnTo>
                  <a:pt x="20104099" y="0"/>
                </a:lnTo>
                <a:lnTo>
                  <a:pt x="20104099" y="11308556"/>
                </a:lnTo>
                <a:lnTo>
                  <a:pt x="0" y="1130855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711776" y="4314004"/>
            <a:ext cx="2680546" cy="26805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0" y="0"/>
                </a:moveTo>
                <a:lnTo>
                  <a:pt x="20104099" y="0"/>
                </a:lnTo>
                <a:lnTo>
                  <a:pt x="20104099" y="11308556"/>
                </a:lnTo>
                <a:lnTo>
                  <a:pt x="0" y="1130855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545525" y="496603"/>
            <a:ext cx="3013048" cy="11233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53223" y="1951637"/>
            <a:ext cx="11523980" cy="2832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0" i="0">
                <a:solidFill>
                  <a:srgbClr val="C2349B"/>
                </a:solidFill>
                <a:latin typeface="Lucida Console"/>
                <a:cs typeface="Lucida Consol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26" Type="http://schemas.openxmlformats.org/officeDocument/2006/relationships/image" Target="../media/image34.png"/><Relationship Id="rId3" Type="http://schemas.openxmlformats.org/officeDocument/2006/relationships/image" Target="../media/image11.png"/><Relationship Id="rId21" Type="http://schemas.openxmlformats.org/officeDocument/2006/relationships/image" Target="../media/image29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5" Type="http://schemas.openxmlformats.org/officeDocument/2006/relationships/image" Target="../media/image33.png"/><Relationship Id="rId2" Type="http://schemas.openxmlformats.org/officeDocument/2006/relationships/image" Target="../media/image10.png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29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24" Type="http://schemas.openxmlformats.org/officeDocument/2006/relationships/image" Target="../media/image32.png"/><Relationship Id="rId32" Type="http://schemas.openxmlformats.org/officeDocument/2006/relationships/image" Target="../media/image40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23" Type="http://schemas.openxmlformats.org/officeDocument/2006/relationships/image" Target="../media/image31.png"/><Relationship Id="rId28" Type="http://schemas.openxmlformats.org/officeDocument/2006/relationships/image" Target="../media/image36.pn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31" Type="http://schemas.openxmlformats.org/officeDocument/2006/relationships/image" Target="../media/image39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Relationship Id="rId22" Type="http://schemas.openxmlformats.org/officeDocument/2006/relationships/image" Target="../media/image30.png"/><Relationship Id="rId27" Type="http://schemas.openxmlformats.org/officeDocument/2006/relationships/image" Target="../media/image35.png"/><Relationship Id="rId30" Type="http://schemas.openxmlformats.org/officeDocument/2006/relationships/image" Target="../media/image3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3_linearization#Example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iveintopython3.net/special-method-names.html" TargetMode="External"/><Relationship Id="rId2" Type="http://schemas.openxmlformats.org/officeDocument/2006/relationships/hyperlink" Target="https://docs.python.org/3.4/reference/datamodel.html#specialname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rafekettler.com/magicmethods.html" TargetMode="Externa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61031" y="4573547"/>
            <a:ext cx="14182725" cy="183640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algn="ctr">
              <a:lnSpc>
                <a:spcPts val="14165"/>
              </a:lnSpc>
              <a:spcBef>
                <a:spcPts val="120"/>
              </a:spcBef>
            </a:pPr>
            <a:r>
              <a:rPr lang="en-GB" sz="11850" spc="-180" dirty="0">
                <a:solidFill>
                  <a:srgbClr val="FFFFFF"/>
                </a:solidFill>
                <a:latin typeface="Calibri"/>
                <a:cs typeface="Calibri"/>
              </a:rPr>
              <a:t>Object-Oriented</a:t>
            </a:r>
            <a:r>
              <a:rPr lang="en-GB" sz="11850" spc="-1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GB" sz="11850" spc="-155" dirty="0">
                <a:solidFill>
                  <a:srgbClr val="FFFFFF"/>
                </a:solidFill>
                <a:latin typeface="Calibri"/>
                <a:cs typeface="Calibri"/>
              </a:rPr>
              <a:t>Python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26955" y="486132"/>
            <a:ext cx="1125791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0" dirty="0"/>
              <a:t>Recall: </a:t>
            </a:r>
            <a:r>
              <a:rPr spc="-70" dirty="0"/>
              <a:t>Programming</a:t>
            </a:r>
            <a:r>
              <a:rPr spc="-465" dirty="0"/>
              <a:t> </a:t>
            </a:r>
            <a:r>
              <a:rPr spc="-135" dirty="0"/>
              <a:t>Paradigms</a:t>
            </a:r>
          </a:p>
        </p:txBody>
      </p:sp>
      <p:sp>
        <p:nvSpPr>
          <p:cNvPr id="3" name="object 3"/>
          <p:cNvSpPr/>
          <p:nvPr/>
        </p:nvSpPr>
        <p:spPr>
          <a:xfrm>
            <a:off x="1256506" y="1884759"/>
            <a:ext cx="8691245" cy="4293235"/>
          </a:xfrm>
          <a:custGeom>
            <a:avLst/>
            <a:gdLst/>
            <a:ahLst/>
            <a:cxnLst/>
            <a:rect l="l" t="t" r="r" b="b"/>
            <a:pathLst>
              <a:path w="8691245" h="4293235">
                <a:moveTo>
                  <a:pt x="0" y="0"/>
                </a:moveTo>
                <a:lnTo>
                  <a:pt x="8690834" y="0"/>
                </a:lnTo>
                <a:lnTo>
                  <a:pt x="8690834" y="4293063"/>
                </a:lnTo>
                <a:lnTo>
                  <a:pt x="0" y="4293063"/>
                </a:lnTo>
                <a:lnTo>
                  <a:pt x="0" y="0"/>
                </a:lnTo>
                <a:close/>
              </a:path>
            </a:pathLst>
          </a:custGeom>
          <a:ln w="20941">
            <a:solidFill>
              <a:srgbClr val="8588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43311" y="1958055"/>
            <a:ext cx="1727696" cy="345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24040" y="2366420"/>
            <a:ext cx="8366237" cy="4188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98328" y="2774784"/>
            <a:ext cx="4596718" cy="4188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432282" y="1861588"/>
            <a:ext cx="8340725" cy="129476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6985" algn="ctr">
              <a:lnSpc>
                <a:spcPts val="3379"/>
              </a:lnSpc>
              <a:spcBef>
                <a:spcPts val="114"/>
              </a:spcBef>
            </a:pPr>
            <a:r>
              <a:rPr sz="2950" b="1" spc="5" dirty="0">
                <a:solidFill>
                  <a:srgbClr val="FFFFFF"/>
                </a:solidFill>
                <a:latin typeface="Calibri"/>
                <a:cs typeface="Calibri"/>
              </a:rPr>
              <a:t>Procedural</a:t>
            </a:r>
            <a:endParaRPr sz="2950">
              <a:latin typeface="Calibri"/>
              <a:cs typeface="Calibri"/>
            </a:endParaRPr>
          </a:p>
          <a:p>
            <a:pPr marL="12700" marR="5080" algn="ctr">
              <a:lnSpc>
                <a:spcPts val="3220"/>
              </a:lnSpc>
              <a:spcBef>
                <a:spcPts val="215"/>
              </a:spcBef>
            </a:pPr>
            <a:r>
              <a:rPr sz="2950" spc="-15" dirty="0">
                <a:solidFill>
                  <a:srgbClr val="FFFFFF"/>
                </a:solidFill>
                <a:latin typeface="Calibri"/>
                <a:cs typeface="Calibri"/>
              </a:rPr>
              <a:t>Sequence </a:t>
            </a:r>
            <a:r>
              <a:rPr sz="2950" spc="-75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2950" spc="-50" dirty="0">
                <a:solidFill>
                  <a:srgbClr val="FFFFFF"/>
                </a:solidFill>
                <a:latin typeface="Calibri"/>
                <a:cs typeface="Calibri"/>
              </a:rPr>
              <a:t>instructions </a:t>
            </a:r>
            <a:r>
              <a:rPr sz="2950" spc="-70" dirty="0">
                <a:solidFill>
                  <a:srgbClr val="FFFFFF"/>
                </a:solidFill>
                <a:latin typeface="Calibri"/>
                <a:cs typeface="Calibri"/>
              </a:rPr>
              <a:t>that </a:t>
            </a:r>
            <a:r>
              <a:rPr sz="2950" spc="-65" dirty="0">
                <a:solidFill>
                  <a:srgbClr val="FFFFFF"/>
                </a:solidFill>
                <a:latin typeface="Calibri"/>
                <a:cs typeface="Calibri"/>
              </a:rPr>
              <a:t>inform </a:t>
            </a:r>
            <a:r>
              <a:rPr sz="2950" spc="-5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950" spc="-35" dirty="0">
                <a:solidFill>
                  <a:srgbClr val="FFFFFF"/>
                </a:solidFill>
                <a:latin typeface="Calibri"/>
                <a:cs typeface="Calibri"/>
              </a:rPr>
              <a:t>computer </a:t>
            </a:r>
            <a:r>
              <a:rPr sz="2950" spc="-50" dirty="0">
                <a:solidFill>
                  <a:srgbClr val="FFFFFF"/>
                </a:solidFill>
                <a:latin typeface="Calibri"/>
                <a:cs typeface="Calibri"/>
              </a:rPr>
              <a:t>what  </a:t>
            </a:r>
            <a:r>
              <a:rPr sz="2950" spc="-65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2950" spc="5" dirty="0">
                <a:solidFill>
                  <a:srgbClr val="FFFFFF"/>
                </a:solidFill>
                <a:latin typeface="Calibri"/>
                <a:cs typeface="Calibri"/>
              </a:rPr>
              <a:t>do </a:t>
            </a:r>
            <a:r>
              <a:rPr sz="2950" spc="-40" dirty="0">
                <a:solidFill>
                  <a:srgbClr val="FFFFFF"/>
                </a:solidFill>
                <a:latin typeface="Calibri"/>
                <a:cs typeface="Calibri"/>
              </a:rPr>
              <a:t>with </a:t>
            </a:r>
            <a:r>
              <a:rPr sz="2950" spc="-5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950" spc="-45" dirty="0">
                <a:solidFill>
                  <a:srgbClr val="FFFFFF"/>
                </a:solidFill>
                <a:latin typeface="Calibri"/>
                <a:cs typeface="Calibri"/>
              </a:rPr>
              <a:t>program's</a:t>
            </a:r>
            <a:r>
              <a:rPr sz="295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950" spc="-25" dirty="0">
                <a:solidFill>
                  <a:srgbClr val="FFFFFF"/>
                </a:solidFill>
                <a:latin typeface="Calibri"/>
                <a:cs typeface="Calibri"/>
              </a:rPr>
              <a:t>input</a:t>
            </a:r>
            <a:endParaRPr sz="295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900374" y="4408242"/>
            <a:ext cx="1424040" cy="41883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76273" y="4827078"/>
            <a:ext cx="251301" cy="33506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151675" y="5224971"/>
            <a:ext cx="900496" cy="3455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952728" y="5633336"/>
            <a:ext cx="1298389" cy="38742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908616" y="4311775"/>
            <a:ext cx="1391920" cy="170307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algn="ctr">
              <a:lnSpc>
                <a:spcPts val="3379"/>
              </a:lnSpc>
              <a:spcBef>
                <a:spcPts val="114"/>
              </a:spcBef>
            </a:pPr>
            <a:r>
              <a:rPr sz="2950" i="1" spc="-75" dirty="0">
                <a:solidFill>
                  <a:srgbClr val="FFFFFF"/>
                </a:solidFill>
                <a:latin typeface="Calibri"/>
                <a:cs typeface="Calibri"/>
              </a:rPr>
              <a:t>Examples</a:t>
            </a:r>
            <a:endParaRPr sz="2950">
              <a:latin typeface="Calibri"/>
              <a:cs typeface="Calibri"/>
            </a:endParaRPr>
          </a:p>
          <a:p>
            <a:pPr algn="ctr">
              <a:lnSpc>
                <a:spcPts val="3215"/>
              </a:lnSpc>
            </a:pPr>
            <a:r>
              <a:rPr sz="2950" spc="7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endParaRPr sz="2950">
              <a:latin typeface="Calibri"/>
              <a:cs typeface="Calibri"/>
            </a:endParaRPr>
          </a:p>
          <a:p>
            <a:pPr marL="53975" marR="48895" indent="5080" algn="ctr">
              <a:lnSpc>
                <a:spcPts val="3220"/>
              </a:lnSpc>
              <a:spcBef>
                <a:spcPts val="215"/>
              </a:spcBef>
            </a:pPr>
            <a:r>
              <a:rPr sz="2950" spc="-75" dirty="0">
                <a:solidFill>
                  <a:srgbClr val="FFFFFF"/>
                </a:solidFill>
                <a:latin typeface="Calibri"/>
                <a:cs typeface="Calibri"/>
              </a:rPr>
              <a:t>Pascal  </a:t>
            </a:r>
            <a:r>
              <a:rPr sz="2950" spc="-45" dirty="0">
                <a:solidFill>
                  <a:srgbClr val="FFFFFF"/>
                </a:solidFill>
                <a:latin typeface="Calibri"/>
                <a:cs typeface="Calibri"/>
              </a:rPr>
              <a:t>Unix</a:t>
            </a:r>
            <a:r>
              <a:rPr sz="2950" spc="-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950" spc="-75" dirty="0">
                <a:solidFill>
                  <a:srgbClr val="FFFFFF"/>
                </a:solidFill>
                <a:latin typeface="Calibri"/>
                <a:cs typeface="Calibri"/>
              </a:rPr>
              <a:t>(sh)</a:t>
            </a:r>
            <a:endParaRPr sz="295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256506" y="6382004"/>
            <a:ext cx="8691245" cy="4293235"/>
          </a:xfrm>
          <a:custGeom>
            <a:avLst/>
            <a:gdLst/>
            <a:ahLst/>
            <a:cxnLst/>
            <a:rect l="l" t="t" r="r" b="b"/>
            <a:pathLst>
              <a:path w="8691245" h="4293234">
                <a:moveTo>
                  <a:pt x="0" y="0"/>
                </a:moveTo>
                <a:lnTo>
                  <a:pt x="8690834" y="0"/>
                </a:lnTo>
                <a:lnTo>
                  <a:pt x="8690834" y="4293063"/>
                </a:lnTo>
                <a:lnTo>
                  <a:pt x="0" y="4293063"/>
                </a:lnTo>
                <a:lnTo>
                  <a:pt x="0" y="0"/>
                </a:lnTo>
                <a:close/>
              </a:path>
            </a:pathLst>
          </a:custGeom>
          <a:ln w="20941">
            <a:solidFill>
              <a:srgbClr val="8588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93063" y="6460536"/>
            <a:ext cx="2607250" cy="41883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507807" y="6868900"/>
            <a:ext cx="8188232" cy="41883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706754" y="7277265"/>
            <a:ext cx="7779867" cy="41883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654338" y="7685630"/>
            <a:ext cx="3916111" cy="41883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652110" y="7589162"/>
            <a:ext cx="3905885" cy="478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50" spc="-70" dirty="0">
                <a:solidFill>
                  <a:srgbClr val="FFFFFF"/>
                </a:solidFill>
                <a:latin typeface="Calibri"/>
                <a:cs typeface="Calibri"/>
              </a:rPr>
              <a:t>internal </a:t>
            </a:r>
            <a:r>
              <a:rPr sz="2950" spc="-90" dirty="0">
                <a:solidFill>
                  <a:srgbClr val="FFFFFF"/>
                </a:solidFill>
                <a:latin typeface="Calibri"/>
                <a:cs typeface="Calibri"/>
              </a:rPr>
              <a:t>state </a:t>
            </a:r>
            <a:r>
              <a:rPr sz="2950" spc="-30" dirty="0">
                <a:solidFill>
                  <a:srgbClr val="FFFFFF"/>
                </a:solidFill>
                <a:latin typeface="Calibri"/>
                <a:cs typeface="Calibri"/>
              </a:rPr>
              <a:t>in some</a:t>
            </a:r>
            <a:r>
              <a:rPr sz="295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950" spc="-145" dirty="0">
                <a:solidFill>
                  <a:srgbClr val="FFFFFF"/>
                </a:solidFill>
                <a:latin typeface="Calibri"/>
                <a:cs typeface="Calibri"/>
              </a:rPr>
              <a:t>way.</a:t>
            </a:r>
            <a:endParaRPr sz="295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900374" y="8910723"/>
            <a:ext cx="1424040" cy="41883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256384" y="9329559"/>
            <a:ext cx="659665" cy="33506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921316" y="9727452"/>
            <a:ext cx="1371685" cy="34553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908616" y="8814256"/>
            <a:ext cx="1391920" cy="129476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2065" marR="5080" algn="ctr">
              <a:lnSpc>
                <a:spcPts val="3220"/>
              </a:lnSpc>
              <a:spcBef>
                <a:spcPts val="490"/>
              </a:spcBef>
            </a:pPr>
            <a:r>
              <a:rPr sz="2950" i="1" spc="-70" dirty="0">
                <a:solidFill>
                  <a:srgbClr val="FFFFFF"/>
                </a:solidFill>
                <a:latin typeface="Calibri"/>
                <a:cs typeface="Calibri"/>
              </a:rPr>
              <a:t>Exampl</a:t>
            </a:r>
            <a:r>
              <a:rPr sz="2950" i="1" spc="-9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950" i="1" spc="-50" dirty="0">
                <a:solidFill>
                  <a:srgbClr val="FFFFFF"/>
                </a:solidFill>
                <a:latin typeface="Calibri"/>
                <a:cs typeface="Calibri"/>
              </a:rPr>
              <a:t>s </a:t>
            </a:r>
            <a:r>
              <a:rPr sz="2950" i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950" spc="-55" dirty="0">
                <a:solidFill>
                  <a:srgbClr val="FFFFFF"/>
                </a:solidFill>
                <a:latin typeface="Calibri"/>
                <a:cs typeface="Calibri"/>
              </a:rPr>
              <a:t>Java  </a:t>
            </a:r>
            <a:r>
              <a:rPr sz="2950" spc="-65" dirty="0">
                <a:solidFill>
                  <a:srgbClr val="FFFFFF"/>
                </a:solidFill>
                <a:latin typeface="Calibri"/>
                <a:cs typeface="Calibri"/>
              </a:rPr>
              <a:t>Smalltalk</a:t>
            </a:r>
            <a:endParaRPr sz="295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0156759" y="6382004"/>
            <a:ext cx="8691245" cy="4293235"/>
          </a:xfrm>
          <a:custGeom>
            <a:avLst/>
            <a:gdLst/>
            <a:ahLst/>
            <a:cxnLst/>
            <a:rect l="l" t="t" r="r" b="b"/>
            <a:pathLst>
              <a:path w="8691244" h="4293234">
                <a:moveTo>
                  <a:pt x="0" y="0"/>
                </a:moveTo>
                <a:lnTo>
                  <a:pt x="8690834" y="0"/>
                </a:lnTo>
                <a:lnTo>
                  <a:pt x="8690834" y="4293063"/>
                </a:lnTo>
                <a:lnTo>
                  <a:pt x="0" y="4293063"/>
                </a:lnTo>
                <a:lnTo>
                  <a:pt x="0" y="0"/>
                </a:lnTo>
                <a:close/>
              </a:path>
            </a:pathLst>
          </a:custGeom>
          <a:ln w="20941">
            <a:solidFill>
              <a:srgbClr val="8588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3654034" y="6460536"/>
            <a:ext cx="1696283" cy="34553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345234" y="6868900"/>
            <a:ext cx="8334824" cy="41883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0282409" y="7277265"/>
            <a:ext cx="8429062" cy="418835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800627" y="8910723"/>
            <a:ext cx="1424040" cy="41883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3978632" y="9319087"/>
            <a:ext cx="1047088" cy="34553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3978632" y="9727452"/>
            <a:ext cx="1026146" cy="345539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261346" y="10146287"/>
            <a:ext cx="492131" cy="324597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13808868" y="8814256"/>
            <a:ext cx="1391920" cy="1703070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2065" marR="5080" algn="ctr">
              <a:lnSpc>
                <a:spcPts val="3220"/>
              </a:lnSpc>
              <a:spcBef>
                <a:spcPts val="490"/>
              </a:spcBef>
            </a:pPr>
            <a:r>
              <a:rPr sz="2950" i="1" spc="-70" dirty="0">
                <a:solidFill>
                  <a:srgbClr val="FFFFFF"/>
                </a:solidFill>
                <a:latin typeface="Calibri"/>
                <a:cs typeface="Calibri"/>
              </a:rPr>
              <a:t>Exampl</a:t>
            </a:r>
            <a:r>
              <a:rPr sz="2950" i="1" spc="-9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950" i="1" spc="-50" dirty="0">
                <a:solidFill>
                  <a:srgbClr val="FFFFFF"/>
                </a:solidFill>
                <a:latin typeface="Calibri"/>
                <a:cs typeface="Calibri"/>
              </a:rPr>
              <a:t>s </a:t>
            </a:r>
            <a:r>
              <a:rPr sz="2950" i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950" spc="-65" dirty="0">
                <a:solidFill>
                  <a:srgbClr val="FFFFFF"/>
                </a:solidFill>
                <a:latin typeface="Calibri"/>
                <a:cs typeface="Calibri"/>
              </a:rPr>
              <a:t>Haskell  </a:t>
            </a:r>
            <a:r>
              <a:rPr sz="2950" spc="-20" dirty="0">
                <a:solidFill>
                  <a:srgbClr val="FFFFFF"/>
                </a:solidFill>
                <a:latin typeface="Calibri"/>
                <a:cs typeface="Calibri"/>
              </a:rPr>
              <a:t>OCaml  </a:t>
            </a:r>
            <a:r>
              <a:rPr sz="2950" spc="-95" dirty="0">
                <a:solidFill>
                  <a:srgbClr val="FFFFFF"/>
                </a:solidFill>
                <a:latin typeface="Calibri"/>
                <a:cs typeface="Calibri"/>
              </a:rPr>
              <a:t>ML</a:t>
            </a:r>
            <a:endParaRPr sz="2950">
              <a:latin typeface="Calibri"/>
              <a:cs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0156759" y="1882141"/>
            <a:ext cx="8691245" cy="4293235"/>
          </a:xfrm>
          <a:custGeom>
            <a:avLst/>
            <a:gdLst/>
            <a:ahLst/>
            <a:cxnLst/>
            <a:rect l="l" t="t" r="r" b="b"/>
            <a:pathLst>
              <a:path w="8691244" h="4293235">
                <a:moveTo>
                  <a:pt x="0" y="0"/>
                </a:moveTo>
                <a:lnTo>
                  <a:pt x="8690834" y="0"/>
                </a:lnTo>
                <a:lnTo>
                  <a:pt x="8690834" y="4293063"/>
                </a:lnTo>
                <a:lnTo>
                  <a:pt x="0" y="4293063"/>
                </a:lnTo>
                <a:lnTo>
                  <a:pt x="0" y="0"/>
                </a:lnTo>
                <a:close/>
              </a:path>
            </a:pathLst>
          </a:custGeom>
          <a:ln w="20941">
            <a:solidFill>
              <a:srgbClr val="8588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3601679" y="1958055"/>
            <a:ext cx="1811463" cy="345539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0554652" y="2366420"/>
            <a:ext cx="7884576" cy="418835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0931604" y="2774784"/>
            <a:ext cx="7151614" cy="418835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10562894" y="1861588"/>
            <a:ext cx="7880984" cy="129476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algn="ctr">
              <a:lnSpc>
                <a:spcPts val="3379"/>
              </a:lnSpc>
              <a:spcBef>
                <a:spcPts val="114"/>
              </a:spcBef>
            </a:pPr>
            <a:r>
              <a:rPr sz="2950" b="1" spc="5" dirty="0">
                <a:solidFill>
                  <a:srgbClr val="FFFFFF"/>
                </a:solidFill>
                <a:latin typeface="Calibri"/>
                <a:cs typeface="Calibri"/>
              </a:rPr>
              <a:t>Declarative</a:t>
            </a:r>
            <a:endParaRPr sz="2950">
              <a:latin typeface="Calibri"/>
              <a:cs typeface="Calibri"/>
            </a:endParaRPr>
          </a:p>
          <a:p>
            <a:pPr marL="12700" marR="5080" algn="ctr">
              <a:lnSpc>
                <a:spcPts val="3220"/>
              </a:lnSpc>
              <a:spcBef>
                <a:spcPts val="215"/>
              </a:spcBef>
            </a:pPr>
            <a:r>
              <a:rPr sz="2950" spc="-35" dirty="0">
                <a:solidFill>
                  <a:srgbClr val="FFFFFF"/>
                </a:solidFill>
                <a:latin typeface="Calibri"/>
                <a:cs typeface="Calibri"/>
              </a:rPr>
              <a:t>Specification </a:t>
            </a:r>
            <a:r>
              <a:rPr sz="2950" spc="-45" dirty="0">
                <a:solidFill>
                  <a:srgbClr val="FFFFFF"/>
                </a:solidFill>
                <a:latin typeface="Calibri"/>
                <a:cs typeface="Calibri"/>
              </a:rPr>
              <a:t>describes </a:t>
            </a:r>
            <a:r>
              <a:rPr sz="2950" spc="-5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950" spc="-30" dirty="0">
                <a:solidFill>
                  <a:srgbClr val="FFFFFF"/>
                </a:solidFill>
                <a:latin typeface="Calibri"/>
                <a:cs typeface="Calibri"/>
              </a:rPr>
              <a:t>problem </a:t>
            </a:r>
            <a:r>
              <a:rPr sz="2950" spc="-65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2950" spc="-5" dirty="0">
                <a:solidFill>
                  <a:srgbClr val="FFFFFF"/>
                </a:solidFill>
                <a:latin typeface="Calibri"/>
                <a:cs typeface="Calibri"/>
              </a:rPr>
              <a:t>be </a:t>
            </a:r>
            <a:r>
              <a:rPr sz="2950" spc="-75" dirty="0">
                <a:solidFill>
                  <a:srgbClr val="FFFFFF"/>
                </a:solidFill>
                <a:latin typeface="Calibri"/>
                <a:cs typeface="Calibri"/>
              </a:rPr>
              <a:t>solved,</a:t>
            </a:r>
            <a:r>
              <a:rPr sz="2950" spc="-1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950" spc="-20" dirty="0">
                <a:solidFill>
                  <a:srgbClr val="FFFFFF"/>
                </a:solidFill>
                <a:latin typeface="Calibri"/>
                <a:cs typeface="Calibri"/>
              </a:rPr>
              <a:t>and  </a:t>
            </a:r>
            <a:r>
              <a:rPr sz="2950" spc="5" dirty="0">
                <a:solidFill>
                  <a:srgbClr val="FFFFFF"/>
                </a:solidFill>
                <a:latin typeface="Calibri"/>
                <a:cs typeface="Calibri"/>
              </a:rPr>
              <a:t>language </a:t>
            </a:r>
            <a:r>
              <a:rPr sz="2950" spc="-40" dirty="0">
                <a:solidFill>
                  <a:srgbClr val="FFFFFF"/>
                </a:solidFill>
                <a:latin typeface="Calibri"/>
                <a:cs typeface="Calibri"/>
              </a:rPr>
              <a:t>implementation </a:t>
            </a:r>
            <a:r>
              <a:rPr sz="2950" spc="-50" dirty="0">
                <a:solidFill>
                  <a:srgbClr val="FFFFFF"/>
                </a:solidFill>
                <a:latin typeface="Calibri"/>
                <a:cs typeface="Calibri"/>
              </a:rPr>
              <a:t>figures </a:t>
            </a:r>
            <a:r>
              <a:rPr sz="2950" spc="-40" dirty="0">
                <a:solidFill>
                  <a:srgbClr val="FFFFFF"/>
                </a:solidFill>
                <a:latin typeface="Calibri"/>
                <a:cs typeface="Calibri"/>
              </a:rPr>
              <a:t>out </a:t>
            </a:r>
            <a:r>
              <a:rPr sz="2950" spc="-5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95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950" spc="-60" dirty="0">
                <a:solidFill>
                  <a:srgbClr val="FFFFFF"/>
                </a:solidFill>
                <a:latin typeface="Calibri"/>
                <a:cs typeface="Calibri"/>
              </a:rPr>
              <a:t>details</a:t>
            </a:r>
            <a:endParaRPr sz="2950">
              <a:latin typeface="Calibri"/>
              <a:cs typeface="Calibr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3800627" y="4408242"/>
            <a:ext cx="1424040" cy="41883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4188050" y="4827078"/>
            <a:ext cx="638724" cy="366480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4010044" y="5224971"/>
            <a:ext cx="973792" cy="418835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13808868" y="4311775"/>
            <a:ext cx="1391920" cy="129476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algn="ctr">
              <a:lnSpc>
                <a:spcPts val="3379"/>
              </a:lnSpc>
              <a:spcBef>
                <a:spcPts val="114"/>
              </a:spcBef>
            </a:pPr>
            <a:r>
              <a:rPr sz="2950" i="1" spc="-75" dirty="0">
                <a:solidFill>
                  <a:srgbClr val="FFFFFF"/>
                </a:solidFill>
                <a:latin typeface="Calibri"/>
                <a:cs typeface="Calibri"/>
              </a:rPr>
              <a:t>Examples</a:t>
            </a:r>
            <a:endParaRPr sz="2950">
              <a:latin typeface="Calibri"/>
              <a:cs typeface="Calibri"/>
            </a:endParaRPr>
          </a:p>
          <a:p>
            <a:pPr algn="ctr">
              <a:lnSpc>
                <a:spcPts val="3215"/>
              </a:lnSpc>
            </a:pPr>
            <a:r>
              <a:rPr sz="2950" spc="5" dirty="0">
                <a:solidFill>
                  <a:srgbClr val="FFFFFF"/>
                </a:solidFill>
                <a:latin typeface="Calibri"/>
                <a:cs typeface="Calibri"/>
              </a:rPr>
              <a:t>SQL</a:t>
            </a:r>
            <a:endParaRPr sz="2950">
              <a:latin typeface="Calibri"/>
              <a:cs typeface="Calibri"/>
            </a:endParaRPr>
          </a:p>
          <a:p>
            <a:pPr marR="4445" algn="ctr">
              <a:lnSpc>
                <a:spcPts val="3379"/>
              </a:lnSpc>
            </a:pPr>
            <a:r>
              <a:rPr sz="2950" spc="-40" dirty="0">
                <a:solidFill>
                  <a:srgbClr val="FFFFFF"/>
                </a:solidFill>
                <a:latin typeface="Calibri"/>
                <a:cs typeface="Calibri"/>
              </a:rPr>
              <a:t>Prolog</a:t>
            </a:r>
            <a:endParaRPr sz="2950">
              <a:latin typeface="Calibri"/>
              <a:cs typeface="Calibri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7905518" y="4324984"/>
            <a:ext cx="4293235" cy="4293235"/>
          </a:xfrm>
          <a:custGeom>
            <a:avLst/>
            <a:gdLst/>
            <a:ahLst/>
            <a:cxnLst/>
            <a:rect l="l" t="t" r="r" b="b"/>
            <a:pathLst>
              <a:path w="4293234" h="4293234">
                <a:moveTo>
                  <a:pt x="3781340" y="0"/>
                </a:moveTo>
                <a:lnTo>
                  <a:pt x="511724" y="0"/>
                </a:lnTo>
                <a:lnTo>
                  <a:pt x="465147" y="2091"/>
                </a:lnTo>
                <a:lnTo>
                  <a:pt x="419741" y="8244"/>
                </a:lnTo>
                <a:lnTo>
                  <a:pt x="375688" y="18279"/>
                </a:lnTo>
                <a:lnTo>
                  <a:pt x="333167" y="32014"/>
                </a:lnTo>
                <a:lnTo>
                  <a:pt x="292360" y="49270"/>
                </a:lnTo>
                <a:lnTo>
                  <a:pt x="253447" y="69865"/>
                </a:lnTo>
                <a:lnTo>
                  <a:pt x="216609" y="93619"/>
                </a:lnTo>
                <a:lnTo>
                  <a:pt x="182027" y="120351"/>
                </a:lnTo>
                <a:lnTo>
                  <a:pt x="149880" y="149880"/>
                </a:lnTo>
                <a:lnTo>
                  <a:pt x="120351" y="182027"/>
                </a:lnTo>
                <a:lnTo>
                  <a:pt x="93619" y="216609"/>
                </a:lnTo>
                <a:lnTo>
                  <a:pt x="69865" y="253447"/>
                </a:lnTo>
                <a:lnTo>
                  <a:pt x="49270" y="292360"/>
                </a:lnTo>
                <a:lnTo>
                  <a:pt x="32014" y="333167"/>
                </a:lnTo>
                <a:lnTo>
                  <a:pt x="18279" y="375688"/>
                </a:lnTo>
                <a:lnTo>
                  <a:pt x="8244" y="419741"/>
                </a:lnTo>
                <a:lnTo>
                  <a:pt x="2091" y="465147"/>
                </a:lnTo>
                <a:lnTo>
                  <a:pt x="0" y="511724"/>
                </a:lnTo>
                <a:lnTo>
                  <a:pt x="0" y="3781338"/>
                </a:lnTo>
                <a:lnTo>
                  <a:pt x="2091" y="3827915"/>
                </a:lnTo>
                <a:lnTo>
                  <a:pt x="8244" y="3873321"/>
                </a:lnTo>
                <a:lnTo>
                  <a:pt x="18279" y="3917374"/>
                </a:lnTo>
                <a:lnTo>
                  <a:pt x="32014" y="3959895"/>
                </a:lnTo>
                <a:lnTo>
                  <a:pt x="49270" y="4000702"/>
                </a:lnTo>
                <a:lnTo>
                  <a:pt x="69865" y="4039615"/>
                </a:lnTo>
                <a:lnTo>
                  <a:pt x="93619" y="4076453"/>
                </a:lnTo>
                <a:lnTo>
                  <a:pt x="120351" y="4111035"/>
                </a:lnTo>
                <a:lnTo>
                  <a:pt x="149880" y="4143182"/>
                </a:lnTo>
                <a:lnTo>
                  <a:pt x="182027" y="4172711"/>
                </a:lnTo>
                <a:lnTo>
                  <a:pt x="216609" y="4199443"/>
                </a:lnTo>
                <a:lnTo>
                  <a:pt x="253447" y="4223197"/>
                </a:lnTo>
                <a:lnTo>
                  <a:pt x="292360" y="4243792"/>
                </a:lnTo>
                <a:lnTo>
                  <a:pt x="333167" y="4261048"/>
                </a:lnTo>
                <a:lnTo>
                  <a:pt x="375688" y="4274783"/>
                </a:lnTo>
                <a:lnTo>
                  <a:pt x="419741" y="4284818"/>
                </a:lnTo>
                <a:lnTo>
                  <a:pt x="465147" y="4290971"/>
                </a:lnTo>
                <a:lnTo>
                  <a:pt x="511724" y="4293063"/>
                </a:lnTo>
                <a:lnTo>
                  <a:pt x="3781340" y="4293063"/>
                </a:lnTo>
                <a:lnTo>
                  <a:pt x="3827918" y="4290971"/>
                </a:lnTo>
                <a:lnTo>
                  <a:pt x="3873323" y="4284818"/>
                </a:lnTo>
                <a:lnTo>
                  <a:pt x="3917377" y="4274783"/>
                </a:lnTo>
                <a:lnTo>
                  <a:pt x="3959898" y="4261048"/>
                </a:lnTo>
                <a:lnTo>
                  <a:pt x="4000705" y="4243792"/>
                </a:lnTo>
                <a:lnTo>
                  <a:pt x="4039617" y="4223197"/>
                </a:lnTo>
                <a:lnTo>
                  <a:pt x="4076455" y="4199443"/>
                </a:lnTo>
                <a:lnTo>
                  <a:pt x="4111038" y="4172711"/>
                </a:lnTo>
                <a:lnTo>
                  <a:pt x="4143184" y="4143182"/>
                </a:lnTo>
                <a:lnTo>
                  <a:pt x="4172713" y="4111035"/>
                </a:lnTo>
                <a:lnTo>
                  <a:pt x="4199444" y="4076453"/>
                </a:lnTo>
                <a:lnTo>
                  <a:pt x="4223198" y="4039615"/>
                </a:lnTo>
                <a:lnTo>
                  <a:pt x="4243793" y="4000702"/>
                </a:lnTo>
                <a:lnTo>
                  <a:pt x="4261048" y="3959895"/>
                </a:lnTo>
                <a:lnTo>
                  <a:pt x="4274783" y="3917374"/>
                </a:lnTo>
                <a:lnTo>
                  <a:pt x="4284818" y="3873321"/>
                </a:lnTo>
                <a:lnTo>
                  <a:pt x="4290971" y="3827915"/>
                </a:lnTo>
                <a:lnTo>
                  <a:pt x="4293063" y="3781338"/>
                </a:lnTo>
                <a:lnTo>
                  <a:pt x="4293063" y="511724"/>
                </a:lnTo>
                <a:lnTo>
                  <a:pt x="4290971" y="465147"/>
                </a:lnTo>
                <a:lnTo>
                  <a:pt x="4284818" y="419741"/>
                </a:lnTo>
                <a:lnTo>
                  <a:pt x="4274783" y="375688"/>
                </a:lnTo>
                <a:lnTo>
                  <a:pt x="4261048" y="333167"/>
                </a:lnTo>
                <a:lnTo>
                  <a:pt x="4243793" y="292360"/>
                </a:lnTo>
                <a:lnTo>
                  <a:pt x="4223198" y="253447"/>
                </a:lnTo>
                <a:lnTo>
                  <a:pt x="4199444" y="216609"/>
                </a:lnTo>
                <a:lnTo>
                  <a:pt x="4172713" y="182027"/>
                </a:lnTo>
                <a:lnTo>
                  <a:pt x="4143184" y="149880"/>
                </a:lnTo>
                <a:lnTo>
                  <a:pt x="4111038" y="120351"/>
                </a:lnTo>
                <a:lnTo>
                  <a:pt x="4076455" y="93619"/>
                </a:lnTo>
                <a:lnTo>
                  <a:pt x="4039617" y="69865"/>
                </a:lnTo>
                <a:lnTo>
                  <a:pt x="4000705" y="49270"/>
                </a:lnTo>
                <a:lnTo>
                  <a:pt x="3959898" y="32014"/>
                </a:lnTo>
                <a:lnTo>
                  <a:pt x="3917377" y="18279"/>
                </a:lnTo>
                <a:lnTo>
                  <a:pt x="3873323" y="8244"/>
                </a:lnTo>
                <a:lnTo>
                  <a:pt x="3827918" y="2091"/>
                </a:lnTo>
                <a:lnTo>
                  <a:pt x="3781340" y="0"/>
                </a:lnTo>
                <a:close/>
              </a:path>
            </a:pathLst>
          </a:custGeom>
          <a:solidFill>
            <a:srgbClr val="000000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905518" y="4324984"/>
            <a:ext cx="4293235" cy="4293235"/>
          </a:xfrm>
          <a:custGeom>
            <a:avLst/>
            <a:gdLst/>
            <a:ahLst/>
            <a:cxnLst/>
            <a:rect l="l" t="t" r="r" b="b"/>
            <a:pathLst>
              <a:path w="4293234" h="4293234">
                <a:moveTo>
                  <a:pt x="511724" y="0"/>
                </a:moveTo>
                <a:lnTo>
                  <a:pt x="3781338" y="0"/>
                </a:lnTo>
                <a:lnTo>
                  <a:pt x="3827915" y="2091"/>
                </a:lnTo>
                <a:lnTo>
                  <a:pt x="3873321" y="8244"/>
                </a:lnTo>
                <a:lnTo>
                  <a:pt x="3917374" y="18279"/>
                </a:lnTo>
                <a:lnTo>
                  <a:pt x="3959895" y="32014"/>
                </a:lnTo>
                <a:lnTo>
                  <a:pt x="4000702" y="49270"/>
                </a:lnTo>
                <a:lnTo>
                  <a:pt x="4039615" y="69865"/>
                </a:lnTo>
                <a:lnTo>
                  <a:pt x="4076453" y="93619"/>
                </a:lnTo>
                <a:lnTo>
                  <a:pt x="4111035" y="120351"/>
                </a:lnTo>
                <a:lnTo>
                  <a:pt x="4143182" y="149880"/>
                </a:lnTo>
                <a:lnTo>
                  <a:pt x="4172711" y="182027"/>
                </a:lnTo>
                <a:lnTo>
                  <a:pt x="4199443" y="216609"/>
                </a:lnTo>
                <a:lnTo>
                  <a:pt x="4223197" y="253447"/>
                </a:lnTo>
                <a:lnTo>
                  <a:pt x="4243792" y="292360"/>
                </a:lnTo>
                <a:lnTo>
                  <a:pt x="4261048" y="333167"/>
                </a:lnTo>
                <a:lnTo>
                  <a:pt x="4274783" y="375688"/>
                </a:lnTo>
                <a:lnTo>
                  <a:pt x="4284818" y="419741"/>
                </a:lnTo>
                <a:lnTo>
                  <a:pt x="4290971" y="465147"/>
                </a:lnTo>
                <a:lnTo>
                  <a:pt x="4293063" y="511724"/>
                </a:lnTo>
                <a:lnTo>
                  <a:pt x="4293063" y="3781338"/>
                </a:lnTo>
                <a:lnTo>
                  <a:pt x="4290971" y="3827915"/>
                </a:lnTo>
                <a:lnTo>
                  <a:pt x="4284818" y="3873321"/>
                </a:lnTo>
                <a:lnTo>
                  <a:pt x="4274783" y="3917374"/>
                </a:lnTo>
                <a:lnTo>
                  <a:pt x="4261048" y="3959895"/>
                </a:lnTo>
                <a:lnTo>
                  <a:pt x="4243792" y="4000702"/>
                </a:lnTo>
                <a:lnTo>
                  <a:pt x="4223197" y="4039615"/>
                </a:lnTo>
                <a:lnTo>
                  <a:pt x="4199443" y="4076453"/>
                </a:lnTo>
                <a:lnTo>
                  <a:pt x="4172711" y="4111035"/>
                </a:lnTo>
                <a:lnTo>
                  <a:pt x="4143182" y="4143182"/>
                </a:lnTo>
                <a:lnTo>
                  <a:pt x="4111035" y="4172711"/>
                </a:lnTo>
                <a:lnTo>
                  <a:pt x="4076453" y="4199443"/>
                </a:lnTo>
                <a:lnTo>
                  <a:pt x="4039615" y="4223197"/>
                </a:lnTo>
                <a:lnTo>
                  <a:pt x="4000702" y="4243792"/>
                </a:lnTo>
                <a:lnTo>
                  <a:pt x="3959895" y="4261048"/>
                </a:lnTo>
                <a:lnTo>
                  <a:pt x="3917374" y="4274783"/>
                </a:lnTo>
                <a:lnTo>
                  <a:pt x="3873321" y="4284818"/>
                </a:lnTo>
                <a:lnTo>
                  <a:pt x="3827915" y="4290971"/>
                </a:lnTo>
                <a:lnTo>
                  <a:pt x="3781338" y="4293063"/>
                </a:lnTo>
                <a:lnTo>
                  <a:pt x="511724" y="4293063"/>
                </a:lnTo>
                <a:lnTo>
                  <a:pt x="465147" y="4290971"/>
                </a:lnTo>
                <a:lnTo>
                  <a:pt x="419741" y="4284818"/>
                </a:lnTo>
                <a:lnTo>
                  <a:pt x="375688" y="4274783"/>
                </a:lnTo>
                <a:lnTo>
                  <a:pt x="333167" y="4261048"/>
                </a:lnTo>
                <a:lnTo>
                  <a:pt x="292360" y="4243792"/>
                </a:lnTo>
                <a:lnTo>
                  <a:pt x="253447" y="4223197"/>
                </a:lnTo>
                <a:lnTo>
                  <a:pt x="216609" y="4199443"/>
                </a:lnTo>
                <a:lnTo>
                  <a:pt x="182027" y="4172711"/>
                </a:lnTo>
                <a:lnTo>
                  <a:pt x="149880" y="4143182"/>
                </a:lnTo>
                <a:lnTo>
                  <a:pt x="120351" y="4111035"/>
                </a:lnTo>
                <a:lnTo>
                  <a:pt x="93619" y="4076453"/>
                </a:lnTo>
                <a:lnTo>
                  <a:pt x="69865" y="4039615"/>
                </a:lnTo>
                <a:lnTo>
                  <a:pt x="49270" y="4000702"/>
                </a:lnTo>
                <a:lnTo>
                  <a:pt x="32014" y="3959895"/>
                </a:lnTo>
                <a:lnTo>
                  <a:pt x="18279" y="3917374"/>
                </a:lnTo>
                <a:lnTo>
                  <a:pt x="8244" y="3873321"/>
                </a:lnTo>
                <a:lnTo>
                  <a:pt x="2091" y="3827915"/>
                </a:lnTo>
                <a:lnTo>
                  <a:pt x="0" y="3781338"/>
                </a:lnTo>
                <a:lnTo>
                  <a:pt x="0" y="511724"/>
                </a:lnTo>
                <a:lnTo>
                  <a:pt x="2091" y="465147"/>
                </a:lnTo>
                <a:lnTo>
                  <a:pt x="8244" y="419741"/>
                </a:lnTo>
                <a:lnTo>
                  <a:pt x="18279" y="375688"/>
                </a:lnTo>
                <a:lnTo>
                  <a:pt x="32014" y="333167"/>
                </a:lnTo>
                <a:lnTo>
                  <a:pt x="49270" y="292360"/>
                </a:lnTo>
                <a:lnTo>
                  <a:pt x="69865" y="253447"/>
                </a:lnTo>
                <a:lnTo>
                  <a:pt x="93619" y="216609"/>
                </a:lnTo>
                <a:lnTo>
                  <a:pt x="120351" y="182027"/>
                </a:lnTo>
                <a:lnTo>
                  <a:pt x="149880" y="149880"/>
                </a:lnTo>
                <a:lnTo>
                  <a:pt x="182027" y="120351"/>
                </a:lnTo>
                <a:lnTo>
                  <a:pt x="216609" y="93619"/>
                </a:lnTo>
                <a:lnTo>
                  <a:pt x="253447" y="69865"/>
                </a:lnTo>
                <a:lnTo>
                  <a:pt x="292360" y="49270"/>
                </a:lnTo>
                <a:lnTo>
                  <a:pt x="333167" y="32014"/>
                </a:lnTo>
                <a:lnTo>
                  <a:pt x="375688" y="18279"/>
                </a:lnTo>
                <a:lnTo>
                  <a:pt x="419741" y="8244"/>
                </a:lnTo>
                <a:lnTo>
                  <a:pt x="465147" y="2091"/>
                </a:lnTo>
                <a:lnTo>
                  <a:pt x="511724" y="0"/>
                </a:lnTo>
                <a:close/>
              </a:path>
            </a:pathLst>
          </a:custGeom>
          <a:ln w="20941">
            <a:solidFill>
              <a:srgbClr val="8588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806014" y="4397771"/>
            <a:ext cx="2481599" cy="418835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156819" y="4806136"/>
            <a:ext cx="3790460" cy="418835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010227" y="5214501"/>
            <a:ext cx="4083645" cy="418835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9622743" y="5622865"/>
            <a:ext cx="869083" cy="418835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8007998" y="4301304"/>
            <a:ext cx="4089400" cy="1703070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2700" marR="5080" indent="805815">
              <a:lnSpc>
                <a:spcPts val="3220"/>
              </a:lnSpc>
              <a:spcBef>
                <a:spcPts val="490"/>
              </a:spcBef>
            </a:pPr>
            <a:r>
              <a:rPr sz="2950" b="1" spc="5" dirty="0">
                <a:solidFill>
                  <a:srgbClr val="FFFFFF"/>
                </a:solidFill>
                <a:latin typeface="Calibri"/>
                <a:cs typeface="Calibri"/>
              </a:rPr>
              <a:t>Multi-Paradigm  </a:t>
            </a:r>
            <a:r>
              <a:rPr sz="2950" spc="-25" dirty="0">
                <a:solidFill>
                  <a:srgbClr val="FFFFFF"/>
                </a:solidFill>
                <a:latin typeface="Calibri"/>
                <a:cs typeface="Calibri"/>
              </a:rPr>
              <a:t>Supports </a:t>
            </a:r>
            <a:r>
              <a:rPr sz="2950" spc="-85" dirty="0">
                <a:solidFill>
                  <a:srgbClr val="FFFFFF"/>
                </a:solidFill>
                <a:latin typeface="Calibri"/>
                <a:cs typeface="Calibri"/>
              </a:rPr>
              <a:t>several </a:t>
            </a:r>
            <a:r>
              <a:rPr sz="2950" spc="-80" dirty="0">
                <a:solidFill>
                  <a:srgbClr val="FFFFFF"/>
                </a:solidFill>
                <a:latin typeface="Calibri"/>
                <a:cs typeface="Calibri"/>
              </a:rPr>
              <a:t>di</a:t>
            </a:r>
            <a:r>
              <a:rPr sz="2950" spc="-80" dirty="0">
                <a:solidFill>
                  <a:srgbClr val="FFFFFF"/>
                </a:solidFill>
                <a:latin typeface="Arial"/>
                <a:cs typeface="Arial"/>
              </a:rPr>
              <a:t>ﬀ</a:t>
            </a:r>
            <a:r>
              <a:rPr sz="2950" spc="-80" dirty="0">
                <a:solidFill>
                  <a:srgbClr val="FFFFFF"/>
                </a:solidFill>
                <a:latin typeface="Calibri"/>
                <a:cs typeface="Calibri"/>
              </a:rPr>
              <a:t>erent  </a:t>
            </a:r>
            <a:r>
              <a:rPr sz="2950" spc="-50" dirty="0">
                <a:solidFill>
                  <a:srgbClr val="FFFFFF"/>
                </a:solidFill>
                <a:latin typeface="Calibri"/>
                <a:cs typeface="Calibri"/>
              </a:rPr>
              <a:t>paradigms, </a:t>
            </a:r>
            <a:r>
              <a:rPr sz="2950" spc="-65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2950" spc="-5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2950" spc="-1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950" dirty="0">
                <a:solidFill>
                  <a:srgbClr val="FFFFFF"/>
                </a:solidFill>
                <a:latin typeface="Calibri"/>
                <a:cs typeface="Calibri"/>
              </a:rPr>
              <a:t>combined</a:t>
            </a:r>
            <a:endParaRPr sz="2950">
              <a:latin typeface="Calibri"/>
              <a:cs typeface="Calibri"/>
            </a:endParaRPr>
          </a:p>
          <a:p>
            <a:pPr marL="1645920">
              <a:lnSpc>
                <a:spcPts val="3150"/>
              </a:lnSpc>
            </a:pPr>
            <a:r>
              <a:rPr sz="2950" spc="-95" dirty="0">
                <a:solidFill>
                  <a:srgbClr val="FFFFFF"/>
                </a:solidFill>
                <a:latin typeface="Calibri"/>
                <a:cs typeface="Calibri"/>
              </a:rPr>
              <a:t>freely</a:t>
            </a:r>
            <a:endParaRPr sz="2950">
              <a:latin typeface="Calibri"/>
              <a:cs typeface="Calibri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9350500" y="6847958"/>
            <a:ext cx="1424040" cy="41883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9654156" y="7256323"/>
            <a:ext cx="785316" cy="345539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1505578" y="6364069"/>
            <a:ext cx="17193260" cy="129476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807970">
              <a:lnSpc>
                <a:spcPts val="3379"/>
              </a:lnSpc>
              <a:spcBef>
                <a:spcPts val="114"/>
              </a:spcBef>
              <a:tabLst>
                <a:tab pos="12158345" algn="l"/>
              </a:tabLst>
            </a:pPr>
            <a:r>
              <a:rPr sz="2950" b="1" spc="20" dirty="0">
                <a:solidFill>
                  <a:srgbClr val="FFFFFF"/>
                </a:solidFill>
                <a:latin typeface="Calibri"/>
                <a:cs typeface="Calibri"/>
              </a:rPr>
              <a:t>Object-Oriented	</a:t>
            </a:r>
            <a:r>
              <a:rPr sz="2950" b="1" spc="30" dirty="0">
                <a:solidFill>
                  <a:srgbClr val="FFFFFF"/>
                </a:solidFill>
                <a:latin typeface="Calibri"/>
                <a:cs typeface="Calibri"/>
              </a:rPr>
              <a:t>Functional</a:t>
            </a:r>
            <a:endParaRPr sz="2950">
              <a:latin typeface="Calibri"/>
              <a:cs typeface="Calibri"/>
            </a:endParaRPr>
          </a:p>
          <a:p>
            <a:pPr marL="221615" marR="5080" indent="-209550">
              <a:lnSpc>
                <a:spcPts val="3220"/>
              </a:lnSpc>
              <a:spcBef>
                <a:spcPts val="215"/>
              </a:spcBef>
              <a:tabLst>
                <a:tab pos="8169275" algn="l"/>
              </a:tabLst>
            </a:pPr>
            <a:r>
              <a:rPr sz="2950" spc="-35" dirty="0">
                <a:solidFill>
                  <a:srgbClr val="FFFFFF"/>
                </a:solidFill>
                <a:latin typeface="Calibri"/>
                <a:cs typeface="Calibri"/>
              </a:rPr>
              <a:t>Deal </a:t>
            </a:r>
            <a:r>
              <a:rPr sz="2950" spc="-40" dirty="0">
                <a:solidFill>
                  <a:srgbClr val="FFFFFF"/>
                </a:solidFill>
                <a:latin typeface="Calibri"/>
                <a:cs typeface="Calibri"/>
              </a:rPr>
              <a:t>with </a:t>
            </a:r>
            <a:r>
              <a:rPr sz="2950" spc="-30" dirty="0">
                <a:solidFill>
                  <a:srgbClr val="FFFFFF"/>
                </a:solidFill>
                <a:latin typeface="Calibri"/>
                <a:cs typeface="Calibri"/>
              </a:rPr>
              <a:t>collections </a:t>
            </a:r>
            <a:r>
              <a:rPr sz="2950" spc="-75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2950" spc="-30" dirty="0">
                <a:solidFill>
                  <a:srgbClr val="FFFFFF"/>
                </a:solidFill>
                <a:latin typeface="Calibri"/>
                <a:cs typeface="Calibri"/>
              </a:rPr>
              <a:t>objects </a:t>
            </a:r>
            <a:r>
              <a:rPr sz="2950" spc="-5" dirty="0">
                <a:solidFill>
                  <a:srgbClr val="FFFFFF"/>
                </a:solidFill>
                <a:latin typeface="Calibri"/>
                <a:cs typeface="Calibri"/>
              </a:rPr>
              <a:t>which </a:t>
            </a:r>
            <a:r>
              <a:rPr sz="2950" spc="-50" dirty="0">
                <a:solidFill>
                  <a:srgbClr val="FFFFFF"/>
                </a:solidFill>
                <a:latin typeface="Calibri"/>
                <a:cs typeface="Calibri"/>
              </a:rPr>
              <a:t>maintain </a:t>
            </a:r>
            <a:r>
              <a:rPr sz="2950" spc="-260" dirty="0">
                <a:solidFill>
                  <a:srgbClr val="FFFFFF"/>
                </a:solidFill>
                <a:latin typeface="Calibri"/>
                <a:cs typeface="Calibri"/>
              </a:rPr>
              <a:t>intern</a:t>
            </a:r>
            <a:r>
              <a:rPr sz="4425" i="1" spc="-390" baseline="2824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950" spc="-26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4425" i="1" spc="-390" baseline="2824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2950" spc="-26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4425" i="1" spc="-390" baseline="2824" dirty="0">
                <a:solidFill>
                  <a:srgbClr val="FFFFFF"/>
                </a:solidFill>
                <a:latin typeface="Calibri"/>
                <a:cs typeface="Calibri"/>
              </a:rPr>
              <a:t>amp</a:t>
            </a:r>
            <a:r>
              <a:rPr sz="2950" spc="-26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4425" i="1" spc="-390" baseline="2824" dirty="0">
                <a:solidFill>
                  <a:srgbClr val="FFFFFF"/>
                </a:solidFill>
                <a:latin typeface="Calibri"/>
                <a:cs typeface="Calibri"/>
              </a:rPr>
              <a:t>les</a:t>
            </a:r>
            <a:r>
              <a:rPr sz="2950" spc="-260" dirty="0">
                <a:solidFill>
                  <a:srgbClr val="FFFFFF"/>
                </a:solidFill>
                <a:latin typeface="Calibri"/>
                <a:cs typeface="Calibri"/>
              </a:rPr>
              <a:t>ecomposes </a:t>
            </a:r>
            <a:r>
              <a:rPr sz="2950" spc="-55" dirty="0">
                <a:solidFill>
                  <a:srgbClr val="FFFFFF"/>
                </a:solidFill>
                <a:latin typeface="Calibri"/>
                <a:cs typeface="Calibri"/>
              </a:rPr>
              <a:t>into </a:t>
            </a:r>
            <a:r>
              <a:rPr sz="2950" spc="-9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2950" spc="-75" dirty="0">
                <a:solidFill>
                  <a:srgbClr val="FFFFFF"/>
                </a:solidFill>
                <a:latin typeface="Calibri"/>
                <a:cs typeface="Calibri"/>
              </a:rPr>
              <a:t>set of </a:t>
            </a:r>
            <a:r>
              <a:rPr sz="2950" spc="-60" dirty="0">
                <a:solidFill>
                  <a:srgbClr val="FFFFFF"/>
                </a:solidFill>
                <a:latin typeface="Calibri"/>
                <a:cs typeface="Calibri"/>
              </a:rPr>
              <a:t>functions, </a:t>
            </a:r>
            <a:r>
              <a:rPr sz="2950" spc="-25" dirty="0">
                <a:solidFill>
                  <a:srgbClr val="FFFFFF"/>
                </a:solidFill>
                <a:latin typeface="Calibri"/>
                <a:cs typeface="Calibri"/>
              </a:rPr>
              <a:t>each </a:t>
            </a:r>
            <a:r>
              <a:rPr sz="2950" spc="-75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2950" spc="-5" dirty="0">
                <a:solidFill>
                  <a:srgbClr val="FFFFFF"/>
                </a:solidFill>
                <a:latin typeface="Calibri"/>
                <a:cs typeface="Calibri"/>
              </a:rPr>
              <a:t>which </a:t>
            </a:r>
            <a:r>
              <a:rPr sz="2950" spc="-55" dirty="0">
                <a:solidFill>
                  <a:srgbClr val="FFFFFF"/>
                </a:solidFill>
                <a:latin typeface="Calibri"/>
                <a:cs typeface="Calibri"/>
              </a:rPr>
              <a:t>solely  </a:t>
            </a:r>
            <a:r>
              <a:rPr sz="2950" spc="-90" dirty="0">
                <a:solidFill>
                  <a:srgbClr val="FFFFFF"/>
                </a:solidFill>
                <a:latin typeface="Calibri"/>
                <a:cs typeface="Calibri"/>
              </a:rPr>
              <a:t>state </a:t>
            </a:r>
            <a:r>
              <a:rPr sz="2950" spc="-20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2950" spc="-25" dirty="0">
                <a:solidFill>
                  <a:srgbClr val="FFFFFF"/>
                </a:solidFill>
                <a:latin typeface="Calibri"/>
                <a:cs typeface="Calibri"/>
              </a:rPr>
              <a:t>support methods </a:t>
            </a:r>
            <a:r>
              <a:rPr sz="2950" spc="-70" dirty="0">
                <a:solidFill>
                  <a:srgbClr val="FFFFFF"/>
                </a:solidFill>
                <a:latin typeface="Calibri"/>
                <a:cs typeface="Calibri"/>
              </a:rPr>
              <a:t>that </a:t>
            </a:r>
            <a:r>
              <a:rPr sz="2950" spc="-40" dirty="0">
                <a:solidFill>
                  <a:srgbClr val="FFFFFF"/>
                </a:solidFill>
                <a:latin typeface="Calibri"/>
                <a:cs typeface="Calibri"/>
              </a:rPr>
              <a:t>query </a:t>
            </a:r>
            <a:r>
              <a:rPr sz="2950" spc="-90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2950" spc="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950" spc="-40" dirty="0">
                <a:solidFill>
                  <a:srgbClr val="FFFFFF"/>
                </a:solidFill>
                <a:latin typeface="Calibri"/>
                <a:cs typeface="Calibri"/>
              </a:rPr>
              <a:t>modify</a:t>
            </a:r>
            <a:r>
              <a:rPr sz="295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950" spc="-55" dirty="0">
                <a:solidFill>
                  <a:srgbClr val="FFFFFF"/>
                </a:solidFill>
                <a:latin typeface="Calibri"/>
                <a:cs typeface="Calibri"/>
              </a:rPr>
              <a:t>this	</a:t>
            </a:r>
            <a:r>
              <a:rPr sz="4425" spc="-225" baseline="2824" dirty="0">
                <a:solidFill>
                  <a:srgbClr val="FFFFFF"/>
                </a:solidFill>
                <a:latin typeface="Calibri"/>
                <a:cs typeface="Calibri"/>
              </a:rPr>
              <a:t>Scala</a:t>
            </a:r>
            <a:r>
              <a:rPr sz="2950" spc="-150" dirty="0">
                <a:solidFill>
                  <a:srgbClr val="FFFFFF"/>
                </a:solidFill>
                <a:latin typeface="Calibri"/>
                <a:cs typeface="Calibri"/>
              </a:rPr>
              <a:t>takes </a:t>
            </a:r>
            <a:r>
              <a:rPr sz="2950" spc="-30" dirty="0">
                <a:solidFill>
                  <a:srgbClr val="FFFFFF"/>
                </a:solidFill>
                <a:latin typeface="Calibri"/>
                <a:cs typeface="Calibri"/>
              </a:rPr>
              <a:t>inputs </a:t>
            </a:r>
            <a:r>
              <a:rPr sz="2950" spc="-20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2950" spc="-35" dirty="0">
                <a:solidFill>
                  <a:srgbClr val="FFFFFF"/>
                </a:solidFill>
                <a:latin typeface="Calibri"/>
                <a:cs typeface="Calibri"/>
              </a:rPr>
              <a:t>produces outputs </a:t>
            </a:r>
            <a:r>
              <a:rPr sz="2950" spc="-40" dirty="0">
                <a:solidFill>
                  <a:srgbClr val="FFFFFF"/>
                </a:solidFill>
                <a:latin typeface="Calibri"/>
                <a:cs typeface="Calibri"/>
              </a:rPr>
              <a:t>with </a:t>
            </a:r>
            <a:r>
              <a:rPr sz="2950" spc="-5" dirty="0">
                <a:solidFill>
                  <a:srgbClr val="FFFFFF"/>
                </a:solidFill>
                <a:latin typeface="Calibri"/>
                <a:cs typeface="Calibri"/>
              </a:rPr>
              <a:t>no </a:t>
            </a:r>
            <a:r>
              <a:rPr sz="2950" spc="-70" dirty="0">
                <a:solidFill>
                  <a:srgbClr val="FFFFFF"/>
                </a:solidFill>
                <a:latin typeface="Calibri"/>
                <a:cs typeface="Calibri"/>
              </a:rPr>
              <a:t>internal</a:t>
            </a:r>
            <a:r>
              <a:rPr sz="2950" spc="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950" spc="-120" dirty="0">
                <a:solidFill>
                  <a:srgbClr val="FFFFFF"/>
                </a:solidFill>
                <a:latin typeface="Calibri"/>
                <a:cs typeface="Calibri"/>
              </a:rPr>
              <a:t>state.</a:t>
            </a:r>
            <a:endParaRPr sz="2950">
              <a:latin typeface="Calibri"/>
              <a:cs typeface="Calibri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9706510" y="7675158"/>
            <a:ext cx="701549" cy="335068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9518034" y="8073052"/>
            <a:ext cx="1078501" cy="418835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9515805" y="7568220"/>
            <a:ext cx="1081405" cy="8864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" algn="ctr">
              <a:lnSpc>
                <a:spcPts val="3379"/>
              </a:lnSpc>
              <a:spcBef>
                <a:spcPts val="114"/>
              </a:spcBef>
            </a:pPr>
            <a:r>
              <a:rPr sz="2950" spc="225" dirty="0">
                <a:solidFill>
                  <a:srgbClr val="FFFFFF"/>
                </a:solidFill>
                <a:latin typeface="Calibri"/>
                <a:cs typeface="Calibri"/>
              </a:rPr>
              <a:t>C++</a:t>
            </a:r>
            <a:endParaRPr sz="2950">
              <a:latin typeface="Calibri"/>
              <a:cs typeface="Calibri"/>
            </a:endParaRPr>
          </a:p>
          <a:p>
            <a:pPr algn="ctr">
              <a:lnSpc>
                <a:spcPts val="3379"/>
              </a:lnSpc>
            </a:pPr>
            <a:r>
              <a:rPr sz="2950" spc="-55" dirty="0">
                <a:solidFill>
                  <a:srgbClr val="FFD300"/>
                </a:solidFill>
                <a:latin typeface="Calibri"/>
                <a:cs typeface="Calibri"/>
              </a:rPr>
              <a:t>P</a:t>
            </a:r>
            <a:r>
              <a:rPr sz="2950" spc="-30" dirty="0">
                <a:solidFill>
                  <a:srgbClr val="FFD300"/>
                </a:solidFill>
                <a:latin typeface="Calibri"/>
                <a:cs typeface="Calibri"/>
              </a:rPr>
              <a:t>ython</a:t>
            </a:r>
            <a:endParaRPr sz="2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32778" y="4573547"/>
            <a:ext cx="15448915" cy="18351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850" spc="-245" dirty="0"/>
              <a:t>Objects, </a:t>
            </a:r>
            <a:r>
              <a:rPr sz="11850" spc="-385" dirty="0"/>
              <a:t>Names,</a:t>
            </a:r>
            <a:r>
              <a:rPr sz="11850" spc="-990" dirty="0"/>
              <a:t> </a:t>
            </a:r>
            <a:r>
              <a:rPr sz="11850" spc="-280" dirty="0"/>
              <a:t>Attributes</a:t>
            </a:r>
            <a:endParaRPr sz="1185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56506" y="1926642"/>
            <a:ext cx="17591405" cy="8796020"/>
          </a:xfrm>
          <a:custGeom>
            <a:avLst/>
            <a:gdLst/>
            <a:ahLst/>
            <a:cxnLst/>
            <a:rect l="l" t="t" r="r" b="b"/>
            <a:pathLst>
              <a:path w="17591405" h="8796020">
                <a:moveTo>
                  <a:pt x="0" y="0"/>
                </a:moveTo>
                <a:lnTo>
                  <a:pt x="17591087" y="0"/>
                </a:lnTo>
                <a:lnTo>
                  <a:pt x="17591087" y="8795543"/>
                </a:lnTo>
                <a:lnTo>
                  <a:pt x="0" y="879554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88170" y="496603"/>
            <a:ext cx="852424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0" dirty="0"/>
              <a:t>Recall: </a:t>
            </a:r>
            <a:r>
              <a:rPr spc="-50" dirty="0"/>
              <a:t>Some</a:t>
            </a:r>
            <a:r>
              <a:rPr spc="-475" dirty="0"/>
              <a:t> </a:t>
            </a:r>
            <a:r>
              <a:rPr spc="-114" dirty="0"/>
              <a:t>Definitions</a:t>
            </a:r>
          </a:p>
        </p:txBody>
      </p:sp>
      <p:sp>
        <p:nvSpPr>
          <p:cNvPr id="4" name="object 4"/>
          <p:cNvSpPr/>
          <p:nvPr/>
        </p:nvSpPr>
        <p:spPr>
          <a:xfrm>
            <a:off x="8019555" y="9116436"/>
            <a:ext cx="1778635" cy="513080"/>
          </a:xfrm>
          <a:custGeom>
            <a:avLst/>
            <a:gdLst/>
            <a:ahLst/>
            <a:cxnLst/>
            <a:rect l="l" t="t" r="r" b="b"/>
            <a:pathLst>
              <a:path w="1778634" h="513079">
                <a:moveTo>
                  <a:pt x="0" y="0"/>
                </a:moveTo>
                <a:lnTo>
                  <a:pt x="15091" y="4352"/>
                </a:lnTo>
                <a:lnTo>
                  <a:pt x="1763342" y="508571"/>
                </a:lnTo>
                <a:lnTo>
                  <a:pt x="1778434" y="512923"/>
                </a:lnTo>
              </a:path>
            </a:pathLst>
          </a:custGeom>
          <a:ln w="314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763746" y="9558607"/>
            <a:ext cx="152400" cy="133350"/>
          </a:xfrm>
          <a:custGeom>
            <a:avLst/>
            <a:gdLst/>
            <a:ahLst/>
            <a:cxnLst/>
            <a:rect l="l" t="t" r="r" b="b"/>
            <a:pathLst>
              <a:path w="152400" h="133350">
                <a:moveTo>
                  <a:pt x="38302" y="0"/>
                </a:moveTo>
                <a:lnTo>
                  <a:pt x="0" y="132802"/>
                </a:lnTo>
                <a:lnTo>
                  <a:pt x="151953" y="104702"/>
                </a:lnTo>
                <a:lnTo>
                  <a:pt x="3830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922114" y="9047632"/>
            <a:ext cx="114395" cy="1143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160076" y="8794165"/>
            <a:ext cx="997585" cy="615315"/>
          </a:xfrm>
          <a:custGeom>
            <a:avLst/>
            <a:gdLst/>
            <a:ahLst/>
            <a:cxnLst/>
            <a:rect l="l" t="t" r="r" b="b"/>
            <a:pathLst>
              <a:path w="997584" h="615315">
                <a:moveTo>
                  <a:pt x="820706" y="0"/>
                </a:moveTo>
                <a:lnTo>
                  <a:pt x="0" y="0"/>
                </a:lnTo>
                <a:lnTo>
                  <a:pt x="0" y="614710"/>
                </a:lnTo>
                <a:lnTo>
                  <a:pt x="820706" y="614710"/>
                </a:lnTo>
                <a:lnTo>
                  <a:pt x="997320" y="463181"/>
                </a:lnTo>
                <a:lnTo>
                  <a:pt x="997320" y="357369"/>
                </a:lnTo>
                <a:lnTo>
                  <a:pt x="821018" y="357369"/>
                </a:lnTo>
                <a:lnTo>
                  <a:pt x="801445" y="353421"/>
                </a:lnTo>
                <a:lnTo>
                  <a:pt x="785446" y="342654"/>
                </a:lnTo>
                <a:lnTo>
                  <a:pt x="774652" y="326682"/>
                </a:lnTo>
                <a:lnTo>
                  <a:pt x="770692" y="307120"/>
                </a:lnTo>
                <a:lnTo>
                  <a:pt x="774652" y="287558"/>
                </a:lnTo>
                <a:lnTo>
                  <a:pt x="785446" y="271586"/>
                </a:lnTo>
                <a:lnTo>
                  <a:pt x="801445" y="260819"/>
                </a:lnTo>
                <a:lnTo>
                  <a:pt x="821018" y="256871"/>
                </a:lnTo>
                <a:lnTo>
                  <a:pt x="997320" y="256871"/>
                </a:lnTo>
                <a:lnTo>
                  <a:pt x="997320" y="151528"/>
                </a:lnTo>
                <a:lnTo>
                  <a:pt x="820706" y="0"/>
                </a:lnTo>
                <a:close/>
              </a:path>
              <a:path w="997584" h="615315">
                <a:moveTo>
                  <a:pt x="997320" y="256871"/>
                </a:moveTo>
                <a:lnTo>
                  <a:pt x="821018" y="256871"/>
                </a:lnTo>
                <a:lnTo>
                  <a:pt x="840581" y="260819"/>
                </a:lnTo>
                <a:lnTo>
                  <a:pt x="856553" y="271586"/>
                </a:lnTo>
                <a:lnTo>
                  <a:pt x="867320" y="287558"/>
                </a:lnTo>
                <a:lnTo>
                  <a:pt x="871268" y="307120"/>
                </a:lnTo>
                <a:lnTo>
                  <a:pt x="867320" y="326682"/>
                </a:lnTo>
                <a:lnTo>
                  <a:pt x="856553" y="342654"/>
                </a:lnTo>
                <a:lnTo>
                  <a:pt x="840581" y="353421"/>
                </a:lnTo>
                <a:lnTo>
                  <a:pt x="821018" y="357369"/>
                </a:lnTo>
                <a:lnTo>
                  <a:pt x="997320" y="357369"/>
                </a:lnTo>
                <a:lnTo>
                  <a:pt x="997320" y="256871"/>
                </a:lnTo>
                <a:close/>
              </a:path>
            </a:pathLst>
          </a:custGeom>
          <a:solidFill>
            <a:srgbClr val="5D92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243623" y="8929436"/>
            <a:ext cx="63119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spc="15" dirty="0">
                <a:solidFill>
                  <a:srgbClr val="FFFFFF"/>
                </a:solidFill>
                <a:latin typeface="Lucida Console"/>
                <a:cs typeface="Lucida Console"/>
              </a:rPr>
              <a:t>sqrt</a:t>
            </a:r>
            <a:endParaRPr sz="1950">
              <a:latin typeface="Lucida Console"/>
              <a:cs typeface="Lucida Console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951602" y="8280903"/>
            <a:ext cx="3015615" cy="2386965"/>
          </a:xfrm>
          <a:custGeom>
            <a:avLst/>
            <a:gdLst/>
            <a:ahLst/>
            <a:cxnLst/>
            <a:rect l="l" t="t" r="r" b="b"/>
            <a:pathLst>
              <a:path w="3015615" h="2386965">
                <a:moveTo>
                  <a:pt x="2251816" y="371768"/>
                </a:moveTo>
                <a:lnTo>
                  <a:pt x="762856" y="371768"/>
                </a:lnTo>
                <a:lnTo>
                  <a:pt x="763798" y="2386812"/>
                </a:lnTo>
                <a:lnTo>
                  <a:pt x="2251816" y="2386812"/>
                </a:lnTo>
                <a:lnTo>
                  <a:pt x="2251816" y="371768"/>
                </a:lnTo>
                <a:close/>
              </a:path>
              <a:path w="3015615" h="2386965">
                <a:moveTo>
                  <a:pt x="1802541" y="0"/>
                </a:moveTo>
                <a:lnTo>
                  <a:pt x="1212371" y="0"/>
                </a:lnTo>
                <a:lnTo>
                  <a:pt x="1163716" y="6561"/>
                </a:lnTo>
                <a:lnTo>
                  <a:pt x="1119951" y="25071"/>
                </a:lnTo>
                <a:lnTo>
                  <a:pt x="1082841" y="53763"/>
                </a:lnTo>
                <a:lnTo>
                  <a:pt x="1054149" y="90873"/>
                </a:lnTo>
                <a:lnTo>
                  <a:pt x="1035640" y="134638"/>
                </a:lnTo>
                <a:lnTo>
                  <a:pt x="1029173" y="182586"/>
                </a:lnTo>
                <a:lnTo>
                  <a:pt x="1029078" y="371768"/>
                </a:lnTo>
                <a:lnTo>
                  <a:pt x="1985834" y="371768"/>
                </a:lnTo>
                <a:lnTo>
                  <a:pt x="1985834" y="371062"/>
                </a:lnTo>
                <a:lnTo>
                  <a:pt x="1210015" y="371062"/>
                </a:lnTo>
                <a:lnTo>
                  <a:pt x="1210015" y="182586"/>
                </a:lnTo>
                <a:lnTo>
                  <a:pt x="1209313" y="182586"/>
                </a:lnTo>
                <a:lnTo>
                  <a:pt x="1209313" y="180324"/>
                </a:lnTo>
                <a:lnTo>
                  <a:pt x="1210821" y="178817"/>
                </a:lnTo>
                <a:lnTo>
                  <a:pt x="1985231" y="178816"/>
                </a:lnTo>
                <a:lnTo>
                  <a:pt x="1979273" y="134638"/>
                </a:lnTo>
                <a:lnTo>
                  <a:pt x="1960764" y="90873"/>
                </a:lnTo>
                <a:lnTo>
                  <a:pt x="1932072" y="53762"/>
                </a:lnTo>
                <a:lnTo>
                  <a:pt x="1894961" y="25070"/>
                </a:lnTo>
                <a:lnTo>
                  <a:pt x="1851196" y="6561"/>
                </a:lnTo>
                <a:lnTo>
                  <a:pt x="1802541" y="0"/>
                </a:lnTo>
                <a:close/>
              </a:path>
              <a:path w="3015615" h="2386965">
                <a:moveTo>
                  <a:pt x="1985231" y="178816"/>
                </a:moveTo>
                <a:lnTo>
                  <a:pt x="1805505" y="178816"/>
                </a:lnTo>
                <a:lnTo>
                  <a:pt x="1807011" y="180324"/>
                </a:lnTo>
                <a:lnTo>
                  <a:pt x="1807013" y="371062"/>
                </a:lnTo>
                <a:lnTo>
                  <a:pt x="1985834" y="371062"/>
                </a:lnTo>
                <a:lnTo>
                  <a:pt x="1985739" y="182586"/>
                </a:lnTo>
                <a:lnTo>
                  <a:pt x="1985231" y="178816"/>
                </a:lnTo>
                <a:close/>
              </a:path>
              <a:path w="3015615" h="2386965">
                <a:moveTo>
                  <a:pt x="564726" y="371768"/>
                </a:moveTo>
                <a:lnTo>
                  <a:pt x="128163" y="371768"/>
                </a:lnTo>
                <a:lnTo>
                  <a:pt x="78241" y="381828"/>
                </a:lnTo>
                <a:lnTo>
                  <a:pt x="37506" y="409275"/>
                </a:lnTo>
                <a:lnTo>
                  <a:pt x="10059" y="450009"/>
                </a:lnTo>
                <a:lnTo>
                  <a:pt x="0" y="499932"/>
                </a:lnTo>
                <a:lnTo>
                  <a:pt x="0" y="2258648"/>
                </a:lnTo>
                <a:lnTo>
                  <a:pt x="10059" y="2308571"/>
                </a:lnTo>
                <a:lnTo>
                  <a:pt x="37506" y="2349305"/>
                </a:lnTo>
                <a:lnTo>
                  <a:pt x="78241" y="2376752"/>
                </a:lnTo>
                <a:lnTo>
                  <a:pt x="128163" y="2386812"/>
                </a:lnTo>
                <a:lnTo>
                  <a:pt x="564726" y="2386812"/>
                </a:lnTo>
                <a:lnTo>
                  <a:pt x="564726" y="371768"/>
                </a:lnTo>
                <a:close/>
              </a:path>
              <a:path w="3015615" h="2386965">
                <a:moveTo>
                  <a:pt x="2887451" y="371768"/>
                </a:moveTo>
                <a:lnTo>
                  <a:pt x="2450899" y="371768"/>
                </a:lnTo>
                <a:lnTo>
                  <a:pt x="2450899" y="2386812"/>
                </a:lnTo>
                <a:lnTo>
                  <a:pt x="2887451" y="2386812"/>
                </a:lnTo>
                <a:lnTo>
                  <a:pt x="2937373" y="2376752"/>
                </a:lnTo>
                <a:lnTo>
                  <a:pt x="2978108" y="2349305"/>
                </a:lnTo>
                <a:lnTo>
                  <a:pt x="3005555" y="2308571"/>
                </a:lnTo>
                <a:lnTo>
                  <a:pt x="3015614" y="2258648"/>
                </a:lnTo>
                <a:lnTo>
                  <a:pt x="3015614" y="499932"/>
                </a:lnTo>
                <a:lnTo>
                  <a:pt x="3005555" y="450009"/>
                </a:lnTo>
                <a:lnTo>
                  <a:pt x="2978108" y="409275"/>
                </a:lnTo>
                <a:lnTo>
                  <a:pt x="2937373" y="381828"/>
                </a:lnTo>
                <a:lnTo>
                  <a:pt x="2887451" y="371768"/>
                </a:lnTo>
                <a:close/>
              </a:path>
            </a:pathLst>
          </a:custGeom>
          <a:solidFill>
            <a:srgbClr val="4AA6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714459" y="8280903"/>
            <a:ext cx="1489075" cy="2386965"/>
          </a:xfrm>
          <a:custGeom>
            <a:avLst/>
            <a:gdLst/>
            <a:ahLst/>
            <a:cxnLst/>
            <a:rect l="l" t="t" r="r" b="b"/>
            <a:pathLst>
              <a:path w="1489075" h="2386965">
                <a:moveTo>
                  <a:pt x="449515" y="0"/>
                </a:moveTo>
                <a:lnTo>
                  <a:pt x="400860" y="6561"/>
                </a:lnTo>
                <a:lnTo>
                  <a:pt x="357095" y="25070"/>
                </a:lnTo>
                <a:lnTo>
                  <a:pt x="319984" y="53762"/>
                </a:lnTo>
                <a:lnTo>
                  <a:pt x="291292" y="90873"/>
                </a:lnTo>
                <a:lnTo>
                  <a:pt x="272783" y="134638"/>
                </a:lnTo>
                <a:lnTo>
                  <a:pt x="266222" y="183292"/>
                </a:lnTo>
                <a:lnTo>
                  <a:pt x="266222" y="371768"/>
                </a:lnTo>
                <a:lnTo>
                  <a:pt x="0" y="371768"/>
                </a:lnTo>
                <a:lnTo>
                  <a:pt x="942" y="2386812"/>
                </a:lnTo>
                <a:lnTo>
                  <a:pt x="1488959" y="2386812"/>
                </a:lnTo>
                <a:lnTo>
                  <a:pt x="1488959" y="371768"/>
                </a:lnTo>
                <a:lnTo>
                  <a:pt x="1222973" y="371768"/>
                </a:lnTo>
                <a:lnTo>
                  <a:pt x="1222973" y="183292"/>
                </a:lnTo>
                <a:lnTo>
                  <a:pt x="1216411" y="134638"/>
                </a:lnTo>
                <a:lnTo>
                  <a:pt x="1197902" y="90873"/>
                </a:lnTo>
                <a:lnTo>
                  <a:pt x="1169210" y="53762"/>
                </a:lnTo>
                <a:lnTo>
                  <a:pt x="1132099" y="25070"/>
                </a:lnTo>
                <a:lnTo>
                  <a:pt x="1088335" y="6561"/>
                </a:lnTo>
                <a:lnTo>
                  <a:pt x="1039680" y="0"/>
                </a:lnTo>
                <a:lnTo>
                  <a:pt x="449515" y="0"/>
                </a:lnTo>
                <a:close/>
              </a:path>
            </a:pathLst>
          </a:custGeom>
          <a:ln w="41883">
            <a:solidFill>
              <a:srgbClr val="CC84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160911" y="8459719"/>
            <a:ext cx="598170" cy="192405"/>
          </a:xfrm>
          <a:custGeom>
            <a:avLst/>
            <a:gdLst/>
            <a:ahLst/>
            <a:cxnLst/>
            <a:rect l="l" t="t" r="r" b="b"/>
            <a:pathLst>
              <a:path w="598170" h="192404">
                <a:moveTo>
                  <a:pt x="3769" y="0"/>
                </a:moveTo>
                <a:lnTo>
                  <a:pt x="593934" y="0"/>
                </a:lnTo>
                <a:lnTo>
                  <a:pt x="596196" y="0"/>
                </a:lnTo>
                <a:lnTo>
                  <a:pt x="597705" y="1508"/>
                </a:lnTo>
                <a:lnTo>
                  <a:pt x="597704" y="3769"/>
                </a:lnTo>
                <a:lnTo>
                  <a:pt x="597704" y="192245"/>
                </a:lnTo>
                <a:lnTo>
                  <a:pt x="706" y="192245"/>
                </a:lnTo>
                <a:lnTo>
                  <a:pt x="706" y="3769"/>
                </a:lnTo>
                <a:lnTo>
                  <a:pt x="0" y="3769"/>
                </a:lnTo>
                <a:lnTo>
                  <a:pt x="0" y="1507"/>
                </a:lnTo>
                <a:lnTo>
                  <a:pt x="1507" y="0"/>
                </a:lnTo>
                <a:lnTo>
                  <a:pt x="3769" y="0"/>
                </a:lnTo>
                <a:close/>
              </a:path>
            </a:pathLst>
          </a:custGeom>
          <a:ln w="41883">
            <a:solidFill>
              <a:srgbClr val="CC84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951602" y="8652671"/>
            <a:ext cx="565150" cy="2015489"/>
          </a:xfrm>
          <a:custGeom>
            <a:avLst/>
            <a:gdLst/>
            <a:ahLst/>
            <a:cxnLst/>
            <a:rect l="l" t="t" r="r" b="b"/>
            <a:pathLst>
              <a:path w="565150" h="2015490">
                <a:moveTo>
                  <a:pt x="128163" y="0"/>
                </a:moveTo>
                <a:lnTo>
                  <a:pt x="78241" y="10059"/>
                </a:lnTo>
                <a:lnTo>
                  <a:pt x="37506" y="37506"/>
                </a:lnTo>
                <a:lnTo>
                  <a:pt x="10059" y="78241"/>
                </a:lnTo>
                <a:lnTo>
                  <a:pt x="0" y="128163"/>
                </a:lnTo>
                <a:lnTo>
                  <a:pt x="0" y="1886879"/>
                </a:lnTo>
                <a:lnTo>
                  <a:pt x="10059" y="1936802"/>
                </a:lnTo>
                <a:lnTo>
                  <a:pt x="37506" y="1977536"/>
                </a:lnTo>
                <a:lnTo>
                  <a:pt x="78241" y="2004983"/>
                </a:lnTo>
                <a:lnTo>
                  <a:pt x="128163" y="2015043"/>
                </a:lnTo>
                <a:lnTo>
                  <a:pt x="564721" y="2015043"/>
                </a:lnTo>
                <a:lnTo>
                  <a:pt x="564721" y="0"/>
                </a:lnTo>
                <a:lnTo>
                  <a:pt x="128163" y="0"/>
                </a:lnTo>
                <a:close/>
              </a:path>
            </a:pathLst>
          </a:custGeom>
          <a:ln w="41883">
            <a:solidFill>
              <a:srgbClr val="CC84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402496" y="8652671"/>
            <a:ext cx="565150" cy="2015489"/>
          </a:xfrm>
          <a:custGeom>
            <a:avLst/>
            <a:gdLst/>
            <a:ahLst/>
            <a:cxnLst/>
            <a:rect l="l" t="t" r="r" b="b"/>
            <a:pathLst>
              <a:path w="565150" h="2015490">
                <a:moveTo>
                  <a:pt x="0" y="0"/>
                </a:moveTo>
                <a:lnTo>
                  <a:pt x="0" y="2015043"/>
                </a:lnTo>
                <a:lnTo>
                  <a:pt x="436557" y="2015043"/>
                </a:lnTo>
                <a:lnTo>
                  <a:pt x="486479" y="2004983"/>
                </a:lnTo>
                <a:lnTo>
                  <a:pt x="527214" y="1977536"/>
                </a:lnTo>
                <a:lnTo>
                  <a:pt x="554661" y="1936802"/>
                </a:lnTo>
                <a:lnTo>
                  <a:pt x="564721" y="1886879"/>
                </a:lnTo>
                <a:lnTo>
                  <a:pt x="564721" y="128163"/>
                </a:lnTo>
                <a:lnTo>
                  <a:pt x="554661" y="78241"/>
                </a:lnTo>
                <a:lnTo>
                  <a:pt x="527214" y="37506"/>
                </a:lnTo>
                <a:lnTo>
                  <a:pt x="486479" y="10059"/>
                </a:lnTo>
                <a:lnTo>
                  <a:pt x="436557" y="0"/>
                </a:lnTo>
                <a:lnTo>
                  <a:pt x="0" y="0"/>
                </a:lnTo>
                <a:close/>
              </a:path>
            </a:pathLst>
          </a:custGeom>
          <a:ln w="41883">
            <a:solidFill>
              <a:srgbClr val="CC84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0761840" y="9212150"/>
            <a:ext cx="1387475" cy="478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50" spc="5" dirty="0">
                <a:solidFill>
                  <a:srgbClr val="FFFFFF"/>
                </a:solidFill>
                <a:latin typeface="Lucida Console"/>
                <a:cs typeface="Lucida Console"/>
              </a:rPr>
              <a:t>object</a:t>
            </a:r>
            <a:endParaRPr sz="2950">
              <a:latin typeface="Lucida Console"/>
              <a:cs typeface="Lucida Console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993110" y="9225736"/>
            <a:ext cx="464820" cy="93345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3445"/>
              </a:lnSpc>
            </a:pPr>
            <a:r>
              <a:rPr sz="2950" i="1" dirty="0">
                <a:solidFill>
                  <a:srgbClr val="FFFFFF"/>
                </a:solidFill>
                <a:latin typeface="Courier New"/>
                <a:cs typeface="Courier New"/>
              </a:rPr>
              <a:t>type</a:t>
            </a:r>
            <a:endParaRPr sz="295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484403" y="9452980"/>
            <a:ext cx="464820" cy="47942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3445"/>
              </a:lnSpc>
            </a:pPr>
            <a:r>
              <a:rPr sz="2950" i="1" dirty="0">
                <a:solidFill>
                  <a:srgbClr val="FFFFFF"/>
                </a:solidFill>
                <a:latin typeface="Courier New"/>
                <a:cs typeface="Courier New"/>
              </a:rPr>
              <a:t>id</a:t>
            </a:r>
            <a:endParaRPr sz="2950">
              <a:latin typeface="Courier New"/>
              <a:cs typeface="Courier New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9545806" y="6655120"/>
            <a:ext cx="1012825" cy="523875"/>
          </a:xfrm>
          <a:custGeom>
            <a:avLst/>
            <a:gdLst/>
            <a:ahLst/>
            <a:cxnLst/>
            <a:rect l="l" t="t" r="r" b="b"/>
            <a:pathLst>
              <a:path w="1012825" h="523875">
                <a:moveTo>
                  <a:pt x="0" y="0"/>
                </a:moveTo>
                <a:lnTo>
                  <a:pt x="1012485" y="0"/>
                </a:lnTo>
                <a:lnTo>
                  <a:pt x="1012485" y="523544"/>
                </a:lnTo>
                <a:lnTo>
                  <a:pt x="0" y="523544"/>
                </a:lnTo>
                <a:lnTo>
                  <a:pt x="0" y="0"/>
                </a:lnTo>
                <a:close/>
              </a:path>
            </a:pathLst>
          </a:custGeom>
          <a:ln w="1047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453223" y="1723373"/>
            <a:ext cx="16352519" cy="5412105"/>
          </a:xfrm>
          <a:prstGeom prst="rect">
            <a:avLst/>
          </a:prstGeom>
        </p:spPr>
        <p:txBody>
          <a:bodyPr vert="horz" wrap="square" lIns="0" tIns="300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70"/>
              </a:spcBef>
            </a:pPr>
            <a:r>
              <a:rPr sz="5250" spc="-10" dirty="0">
                <a:solidFill>
                  <a:srgbClr val="FFFFFF"/>
                </a:solidFill>
                <a:latin typeface="Calibri"/>
                <a:cs typeface="Calibri"/>
              </a:rPr>
              <a:t>An </a:t>
            </a:r>
            <a:r>
              <a:rPr sz="5250" spc="-11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5250" i="1" spc="-110" dirty="0">
                <a:solidFill>
                  <a:srgbClr val="FFFFFF"/>
                </a:solidFill>
                <a:latin typeface="Calibri"/>
                <a:cs typeface="Calibri"/>
              </a:rPr>
              <a:t>bject </a:t>
            </a:r>
            <a:r>
              <a:rPr sz="5250" spc="-95" dirty="0">
                <a:solidFill>
                  <a:srgbClr val="FFFFFF"/>
                </a:solidFill>
                <a:latin typeface="Calibri"/>
                <a:cs typeface="Calibri"/>
              </a:rPr>
              <a:t>has</a:t>
            </a:r>
            <a:r>
              <a:rPr sz="525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5250" spc="-85" dirty="0">
                <a:solidFill>
                  <a:srgbClr val="FFFFFF"/>
                </a:solidFill>
                <a:latin typeface="Calibri"/>
                <a:cs typeface="Calibri"/>
              </a:rPr>
              <a:t>identity</a:t>
            </a:r>
            <a:endParaRPr sz="52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270"/>
              </a:spcBef>
            </a:pPr>
            <a:r>
              <a:rPr sz="5250" spc="-1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5250" i="1" spc="-90" dirty="0">
                <a:solidFill>
                  <a:srgbClr val="FFFFFF"/>
                </a:solidFill>
                <a:latin typeface="Calibri"/>
                <a:cs typeface="Calibri"/>
              </a:rPr>
              <a:t>name </a:t>
            </a:r>
            <a:r>
              <a:rPr sz="5250" spc="-120" dirty="0">
                <a:solidFill>
                  <a:srgbClr val="FFFFFF"/>
                </a:solidFill>
                <a:latin typeface="Calibri"/>
                <a:cs typeface="Calibri"/>
              </a:rPr>
              <a:t>is </a:t>
            </a:r>
            <a:r>
              <a:rPr sz="5250" spc="-165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5250" spc="-155" dirty="0">
                <a:solidFill>
                  <a:srgbClr val="FFFFFF"/>
                </a:solidFill>
                <a:latin typeface="Calibri"/>
                <a:cs typeface="Calibri"/>
              </a:rPr>
              <a:t>reference </a:t>
            </a:r>
            <a:r>
              <a:rPr sz="5250" spc="-110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5250" spc="-75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5250" spc="2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5250" spc="-40" dirty="0">
                <a:solidFill>
                  <a:srgbClr val="FFFFFF"/>
                </a:solidFill>
                <a:latin typeface="Calibri"/>
                <a:cs typeface="Calibri"/>
              </a:rPr>
              <a:t>object</a:t>
            </a:r>
            <a:endParaRPr sz="5250">
              <a:latin typeface="Calibri"/>
              <a:cs typeface="Calibri"/>
            </a:endParaRPr>
          </a:p>
          <a:p>
            <a:pPr marL="12700" marR="5080">
              <a:lnSpc>
                <a:spcPts val="8570"/>
              </a:lnSpc>
              <a:spcBef>
                <a:spcPts val="590"/>
              </a:spcBef>
            </a:pPr>
            <a:r>
              <a:rPr sz="5250" spc="-1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5250" i="1" spc="-125" dirty="0">
                <a:solidFill>
                  <a:srgbClr val="FFFFFF"/>
                </a:solidFill>
                <a:latin typeface="Calibri"/>
                <a:cs typeface="Calibri"/>
              </a:rPr>
              <a:t>namespace </a:t>
            </a:r>
            <a:r>
              <a:rPr sz="5250" spc="-120" dirty="0">
                <a:solidFill>
                  <a:srgbClr val="FFFFFF"/>
                </a:solidFill>
                <a:latin typeface="Calibri"/>
                <a:cs typeface="Calibri"/>
              </a:rPr>
              <a:t>is </a:t>
            </a:r>
            <a:r>
              <a:rPr sz="5250" spc="-75" dirty="0">
                <a:solidFill>
                  <a:srgbClr val="FFFFFF"/>
                </a:solidFill>
                <a:latin typeface="Calibri"/>
                <a:cs typeface="Calibri"/>
              </a:rPr>
              <a:t>an </a:t>
            </a:r>
            <a:r>
              <a:rPr sz="5250" spc="-105" dirty="0">
                <a:solidFill>
                  <a:srgbClr val="FFFFFF"/>
                </a:solidFill>
                <a:latin typeface="Calibri"/>
                <a:cs typeface="Calibri"/>
              </a:rPr>
              <a:t>associative </a:t>
            </a:r>
            <a:r>
              <a:rPr sz="5250" spc="40" dirty="0">
                <a:solidFill>
                  <a:srgbClr val="FFFFFF"/>
                </a:solidFill>
                <a:latin typeface="Calibri"/>
                <a:cs typeface="Calibri"/>
              </a:rPr>
              <a:t>mapping </a:t>
            </a:r>
            <a:r>
              <a:rPr sz="5250" spc="-145" dirty="0">
                <a:solidFill>
                  <a:srgbClr val="FFFFFF"/>
                </a:solidFill>
                <a:latin typeface="Calibri"/>
                <a:cs typeface="Calibri"/>
              </a:rPr>
              <a:t>from </a:t>
            </a:r>
            <a:r>
              <a:rPr sz="5250" spc="-75" dirty="0">
                <a:solidFill>
                  <a:srgbClr val="FFFFFF"/>
                </a:solidFill>
                <a:latin typeface="Calibri"/>
                <a:cs typeface="Calibri"/>
              </a:rPr>
              <a:t>names </a:t>
            </a:r>
            <a:r>
              <a:rPr sz="5250" spc="-110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5250" spc="-50" dirty="0">
                <a:solidFill>
                  <a:srgbClr val="FFFFFF"/>
                </a:solidFill>
                <a:latin typeface="Calibri"/>
                <a:cs typeface="Calibri"/>
              </a:rPr>
              <a:t>objects  </a:t>
            </a:r>
            <a:r>
              <a:rPr sz="5250" spc="-10" dirty="0">
                <a:solidFill>
                  <a:srgbClr val="FFFFFF"/>
                </a:solidFill>
                <a:latin typeface="Calibri"/>
                <a:cs typeface="Calibri"/>
              </a:rPr>
              <a:t>An </a:t>
            </a:r>
            <a:r>
              <a:rPr sz="5250" spc="-17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5250" i="1" spc="-170" dirty="0">
                <a:solidFill>
                  <a:srgbClr val="FFFFFF"/>
                </a:solidFill>
                <a:latin typeface="Calibri"/>
                <a:cs typeface="Calibri"/>
              </a:rPr>
              <a:t>ttribute </a:t>
            </a:r>
            <a:r>
              <a:rPr sz="5250" spc="-120" dirty="0">
                <a:solidFill>
                  <a:srgbClr val="FFFFFF"/>
                </a:solidFill>
                <a:latin typeface="Calibri"/>
                <a:cs typeface="Calibri"/>
              </a:rPr>
              <a:t>is </a:t>
            </a:r>
            <a:r>
              <a:rPr sz="5250" spc="-110" dirty="0">
                <a:solidFill>
                  <a:srgbClr val="FFFFFF"/>
                </a:solidFill>
                <a:latin typeface="Calibri"/>
                <a:cs typeface="Calibri"/>
              </a:rPr>
              <a:t>any </a:t>
            </a:r>
            <a:r>
              <a:rPr sz="5250" spc="-55" dirty="0">
                <a:solidFill>
                  <a:srgbClr val="FFFFFF"/>
                </a:solidFill>
                <a:latin typeface="Calibri"/>
                <a:cs typeface="Calibri"/>
              </a:rPr>
              <a:t>name </a:t>
            </a:r>
            <a:r>
              <a:rPr sz="5250" spc="-50" dirty="0">
                <a:solidFill>
                  <a:srgbClr val="FFFFFF"/>
                </a:solidFill>
                <a:latin typeface="Calibri"/>
                <a:cs typeface="Calibri"/>
              </a:rPr>
              <a:t>following </a:t>
            </a:r>
            <a:r>
              <a:rPr sz="5250" spc="-165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5250" spc="-50" dirty="0">
                <a:solidFill>
                  <a:srgbClr val="FFFFFF"/>
                </a:solidFill>
                <a:latin typeface="Calibri"/>
                <a:cs typeface="Calibri"/>
              </a:rPr>
              <a:t>dot</a:t>
            </a:r>
            <a:r>
              <a:rPr sz="5250" spc="20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5250" spc="-80" dirty="0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r>
              <a:rPr sz="3950" spc="-80" dirty="0">
                <a:solidFill>
                  <a:srgbClr val="FFFFFF"/>
                </a:solidFill>
                <a:latin typeface="Lucida Console"/>
                <a:cs typeface="Lucida Console"/>
              </a:rPr>
              <a:t>'.'</a:t>
            </a:r>
            <a:r>
              <a:rPr sz="5250" spc="-80" dirty="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endParaRPr sz="5250">
              <a:latin typeface="Calibri"/>
              <a:cs typeface="Calibri"/>
            </a:endParaRPr>
          </a:p>
          <a:p>
            <a:pPr marL="852805" algn="ctr">
              <a:lnSpc>
                <a:spcPct val="100000"/>
              </a:lnSpc>
              <a:spcBef>
                <a:spcPts val="3995"/>
              </a:spcBef>
            </a:pPr>
            <a:r>
              <a:rPr sz="2950" spc="5" dirty="0">
                <a:solidFill>
                  <a:srgbClr val="FFFFFF"/>
                </a:solidFill>
                <a:latin typeface="Lucida Console"/>
                <a:cs typeface="Lucida Console"/>
              </a:rPr>
              <a:t>math</a:t>
            </a:r>
            <a:endParaRPr sz="2950">
              <a:latin typeface="Lucida Console"/>
              <a:cs typeface="Lucida Console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347780" y="6659409"/>
            <a:ext cx="11119485" cy="4649470"/>
          </a:xfrm>
          <a:custGeom>
            <a:avLst/>
            <a:gdLst/>
            <a:ahLst/>
            <a:cxnLst/>
            <a:rect l="l" t="t" r="r" b="b"/>
            <a:pathLst>
              <a:path w="11119485" h="4649470">
                <a:moveTo>
                  <a:pt x="0" y="0"/>
                </a:moveTo>
                <a:lnTo>
                  <a:pt x="9408540" y="0"/>
                </a:lnTo>
                <a:lnTo>
                  <a:pt x="9480318" y="10"/>
                </a:lnTo>
                <a:lnTo>
                  <a:pt x="9548668" y="83"/>
                </a:lnTo>
                <a:lnTo>
                  <a:pt x="9613782" y="282"/>
                </a:lnTo>
                <a:lnTo>
                  <a:pt x="9675854" y="670"/>
                </a:lnTo>
                <a:lnTo>
                  <a:pt x="9735075" y="1309"/>
                </a:lnTo>
                <a:lnTo>
                  <a:pt x="9791640" y="2263"/>
                </a:lnTo>
                <a:lnTo>
                  <a:pt x="9845739" y="3593"/>
                </a:lnTo>
                <a:lnTo>
                  <a:pt x="9897566" y="5364"/>
                </a:lnTo>
                <a:lnTo>
                  <a:pt x="9947314" y="7638"/>
                </a:lnTo>
                <a:lnTo>
                  <a:pt x="9995176" y="10477"/>
                </a:lnTo>
                <a:lnTo>
                  <a:pt x="10041343" y="13945"/>
                </a:lnTo>
                <a:lnTo>
                  <a:pt x="10086008" y="18104"/>
                </a:lnTo>
                <a:lnTo>
                  <a:pt x="10129365" y="23018"/>
                </a:lnTo>
                <a:lnTo>
                  <a:pt x="10171605" y="28749"/>
                </a:lnTo>
                <a:lnTo>
                  <a:pt x="10212922" y="35361"/>
                </a:lnTo>
                <a:lnTo>
                  <a:pt x="10253508" y="42915"/>
                </a:lnTo>
                <a:lnTo>
                  <a:pt x="10293555" y="51475"/>
                </a:lnTo>
                <a:lnTo>
                  <a:pt x="10333257" y="61104"/>
                </a:lnTo>
                <a:lnTo>
                  <a:pt x="10372806" y="71864"/>
                </a:lnTo>
                <a:lnTo>
                  <a:pt x="10412395" y="83819"/>
                </a:lnTo>
                <a:lnTo>
                  <a:pt x="10460053" y="102501"/>
                </a:lnTo>
                <a:lnTo>
                  <a:pt x="10506510" y="123392"/>
                </a:lnTo>
                <a:lnTo>
                  <a:pt x="10551705" y="146428"/>
                </a:lnTo>
                <a:lnTo>
                  <a:pt x="10595572" y="171546"/>
                </a:lnTo>
                <a:lnTo>
                  <a:pt x="10638050" y="198684"/>
                </a:lnTo>
                <a:lnTo>
                  <a:pt x="10679076" y="227778"/>
                </a:lnTo>
                <a:lnTo>
                  <a:pt x="10718585" y="258766"/>
                </a:lnTo>
                <a:lnTo>
                  <a:pt x="10756517" y="291584"/>
                </a:lnTo>
                <a:lnTo>
                  <a:pt x="10792807" y="326170"/>
                </a:lnTo>
                <a:lnTo>
                  <a:pt x="10827393" y="362460"/>
                </a:lnTo>
                <a:lnTo>
                  <a:pt x="10860211" y="400391"/>
                </a:lnTo>
                <a:lnTo>
                  <a:pt x="10891199" y="439902"/>
                </a:lnTo>
                <a:lnTo>
                  <a:pt x="10920293" y="480927"/>
                </a:lnTo>
                <a:lnTo>
                  <a:pt x="10947431" y="523406"/>
                </a:lnTo>
                <a:lnTo>
                  <a:pt x="10972550" y="567273"/>
                </a:lnTo>
                <a:lnTo>
                  <a:pt x="10995587" y="612468"/>
                </a:lnTo>
                <a:lnTo>
                  <a:pt x="11016478" y="658926"/>
                </a:lnTo>
                <a:lnTo>
                  <a:pt x="11035161" y="706585"/>
                </a:lnTo>
                <a:lnTo>
                  <a:pt x="11047116" y="746174"/>
                </a:lnTo>
                <a:lnTo>
                  <a:pt x="11057876" y="785730"/>
                </a:lnTo>
                <a:lnTo>
                  <a:pt x="11067505" y="825449"/>
                </a:lnTo>
                <a:lnTo>
                  <a:pt x="11076065" y="865532"/>
                </a:lnTo>
                <a:lnTo>
                  <a:pt x="11083619" y="906175"/>
                </a:lnTo>
                <a:lnTo>
                  <a:pt x="11090230" y="947578"/>
                </a:lnTo>
                <a:lnTo>
                  <a:pt x="11095961" y="989939"/>
                </a:lnTo>
                <a:lnTo>
                  <a:pt x="11100875" y="1033456"/>
                </a:lnTo>
                <a:lnTo>
                  <a:pt x="11105035" y="1078327"/>
                </a:lnTo>
                <a:lnTo>
                  <a:pt x="11108503" y="1124751"/>
                </a:lnTo>
                <a:lnTo>
                  <a:pt x="11111342" y="1172927"/>
                </a:lnTo>
                <a:lnTo>
                  <a:pt x="11113616" y="1223052"/>
                </a:lnTo>
                <a:lnTo>
                  <a:pt x="11115387" y="1275325"/>
                </a:lnTo>
                <a:lnTo>
                  <a:pt x="11116717" y="1329945"/>
                </a:lnTo>
                <a:lnTo>
                  <a:pt x="11117671" y="1387109"/>
                </a:lnTo>
                <a:lnTo>
                  <a:pt x="11118310" y="1447016"/>
                </a:lnTo>
                <a:lnTo>
                  <a:pt x="11118697" y="1509865"/>
                </a:lnTo>
                <a:lnTo>
                  <a:pt x="11118896" y="1575854"/>
                </a:lnTo>
                <a:lnTo>
                  <a:pt x="11118970" y="1645180"/>
                </a:lnTo>
                <a:lnTo>
                  <a:pt x="11118980" y="1718044"/>
                </a:lnTo>
                <a:lnTo>
                  <a:pt x="11118980" y="4430868"/>
                </a:lnTo>
                <a:lnTo>
                  <a:pt x="11118970" y="4502646"/>
                </a:lnTo>
                <a:lnTo>
                  <a:pt x="11118896" y="4570997"/>
                </a:lnTo>
                <a:lnTo>
                  <a:pt x="11118697" y="4636112"/>
                </a:lnTo>
                <a:lnTo>
                  <a:pt x="11118616" y="4649147"/>
                </a:lnTo>
              </a:path>
            </a:pathLst>
          </a:custGeom>
          <a:ln w="52354">
            <a:solidFill>
              <a:srgbClr val="FFD3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637340" y="6659409"/>
            <a:ext cx="1718310" cy="4649470"/>
          </a:xfrm>
          <a:custGeom>
            <a:avLst/>
            <a:gdLst/>
            <a:ahLst/>
            <a:cxnLst/>
            <a:rect l="l" t="t" r="r" b="b"/>
            <a:pathLst>
              <a:path w="1718310" h="4649470">
                <a:moveTo>
                  <a:pt x="392" y="4649147"/>
                </a:moveTo>
                <a:lnTo>
                  <a:pt x="282" y="4631442"/>
                </a:lnTo>
                <a:lnTo>
                  <a:pt x="83" y="4565454"/>
                </a:lnTo>
                <a:lnTo>
                  <a:pt x="10" y="4496127"/>
                </a:lnTo>
                <a:lnTo>
                  <a:pt x="0" y="4423264"/>
                </a:lnTo>
                <a:lnTo>
                  <a:pt x="0" y="1710440"/>
                </a:lnTo>
                <a:lnTo>
                  <a:pt x="10" y="1638661"/>
                </a:lnTo>
                <a:lnTo>
                  <a:pt x="83" y="1570310"/>
                </a:lnTo>
                <a:lnTo>
                  <a:pt x="282" y="1505195"/>
                </a:lnTo>
                <a:lnTo>
                  <a:pt x="670" y="1443123"/>
                </a:lnTo>
                <a:lnTo>
                  <a:pt x="1309" y="1383901"/>
                </a:lnTo>
                <a:lnTo>
                  <a:pt x="2263" y="1327337"/>
                </a:lnTo>
                <a:lnTo>
                  <a:pt x="3593" y="1273237"/>
                </a:lnTo>
                <a:lnTo>
                  <a:pt x="5364" y="1221410"/>
                </a:lnTo>
                <a:lnTo>
                  <a:pt x="7638" y="1171662"/>
                </a:lnTo>
                <a:lnTo>
                  <a:pt x="10477" y="1123801"/>
                </a:lnTo>
                <a:lnTo>
                  <a:pt x="13945" y="1077634"/>
                </a:lnTo>
                <a:lnTo>
                  <a:pt x="18104" y="1032969"/>
                </a:lnTo>
                <a:lnTo>
                  <a:pt x="23018" y="989613"/>
                </a:lnTo>
                <a:lnTo>
                  <a:pt x="28749" y="947373"/>
                </a:lnTo>
                <a:lnTo>
                  <a:pt x="35361" y="906056"/>
                </a:lnTo>
                <a:lnTo>
                  <a:pt x="42915" y="865471"/>
                </a:lnTo>
                <a:lnTo>
                  <a:pt x="51475" y="825424"/>
                </a:lnTo>
                <a:lnTo>
                  <a:pt x="61104" y="785722"/>
                </a:lnTo>
                <a:lnTo>
                  <a:pt x="71864" y="746173"/>
                </a:lnTo>
                <a:lnTo>
                  <a:pt x="83819" y="706585"/>
                </a:lnTo>
                <a:lnTo>
                  <a:pt x="102501" y="658926"/>
                </a:lnTo>
                <a:lnTo>
                  <a:pt x="123392" y="612468"/>
                </a:lnTo>
                <a:lnTo>
                  <a:pt x="146428" y="567273"/>
                </a:lnTo>
                <a:lnTo>
                  <a:pt x="171546" y="523406"/>
                </a:lnTo>
                <a:lnTo>
                  <a:pt x="198684" y="480927"/>
                </a:lnTo>
                <a:lnTo>
                  <a:pt x="227778" y="439902"/>
                </a:lnTo>
                <a:lnTo>
                  <a:pt x="258766" y="400391"/>
                </a:lnTo>
                <a:lnTo>
                  <a:pt x="291584" y="362460"/>
                </a:lnTo>
                <a:lnTo>
                  <a:pt x="326170" y="326170"/>
                </a:lnTo>
                <a:lnTo>
                  <a:pt x="362460" y="291584"/>
                </a:lnTo>
                <a:lnTo>
                  <a:pt x="400391" y="258766"/>
                </a:lnTo>
                <a:lnTo>
                  <a:pt x="439902" y="227778"/>
                </a:lnTo>
                <a:lnTo>
                  <a:pt x="480927" y="198684"/>
                </a:lnTo>
                <a:lnTo>
                  <a:pt x="523406" y="171546"/>
                </a:lnTo>
                <a:lnTo>
                  <a:pt x="567273" y="146428"/>
                </a:lnTo>
                <a:lnTo>
                  <a:pt x="612468" y="123392"/>
                </a:lnTo>
                <a:lnTo>
                  <a:pt x="658926" y="102501"/>
                </a:lnTo>
                <a:lnTo>
                  <a:pt x="706585" y="83819"/>
                </a:lnTo>
                <a:lnTo>
                  <a:pt x="746174" y="71864"/>
                </a:lnTo>
                <a:lnTo>
                  <a:pt x="785730" y="61104"/>
                </a:lnTo>
                <a:lnTo>
                  <a:pt x="825449" y="51475"/>
                </a:lnTo>
                <a:lnTo>
                  <a:pt x="865532" y="42915"/>
                </a:lnTo>
                <a:lnTo>
                  <a:pt x="906175" y="35361"/>
                </a:lnTo>
                <a:lnTo>
                  <a:pt x="947578" y="28749"/>
                </a:lnTo>
                <a:lnTo>
                  <a:pt x="989939" y="23018"/>
                </a:lnTo>
                <a:lnTo>
                  <a:pt x="1033456" y="18104"/>
                </a:lnTo>
                <a:lnTo>
                  <a:pt x="1078327" y="13945"/>
                </a:lnTo>
                <a:lnTo>
                  <a:pt x="1124751" y="10477"/>
                </a:lnTo>
                <a:lnTo>
                  <a:pt x="1172927" y="7638"/>
                </a:lnTo>
                <a:lnTo>
                  <a:pt x="1223052" y="5364"/>
                </a:lnTo>
                <a:lnTo>
                  <a:pt x="1275325" y="3593"/>
                </a:lnTo>
                <a:lnTo>
                  <a:pt x="1329945" y="2263"/>
                </a:lnTo>
                <a:lnTo>
                  <a:pt x="1387109" y="1309"/>
                </a:lnTo>
                <a:lnTo>
                  <a:pt x="1447016" y="670"/>
                </a:lnTo>
                <a:lnTo>
                  <a:pt x="1509865" y="282"/>
                </a:lnTo>
                <a:lnTo>
                  <a:pt x="1575854" y="83"/>
                </a:lnTo>
                <a:lnTo>
                  <a:pt x="1645180" y="10"/>
                </a:lnTo>
                <a:lnTo>
                  <a:pt x="1718044" y="0"/>
                </a:lnTo>
                <a:lnTo>
                  <a:pt x="1710440" y="0"/>
                </a:lnTo>
              </a:path>
            </a:pathLst>
          </a:custGeom>
          <a:ln w="52354">
            <a:solidFill>
              <a:srgbClr val="FFD3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20437" y="2127220"/>
            <a:ext cx="6367145" cy="6690995"/>
          </a:xfrm>
          <a:custGeom>
            <a:avLst/>
            <a:gdLst/>
            <a:ahLst/>
            <a:cxnLst/>
            <a:rect l="l" t="t" r="r" b="b"/>
            <a:pathLst>
              <a:path w="6367145" h="6690995">
                <a:moveTo>
                  <a:pt x="0" y="0"/>
                </a:moveTo>
                <a:lnTo>
                  <a:pt x="6366997" y="0"/>
                </a:lnTo>
                <a:lnTo>
                  <a:pt x="6366997" y="6690598"/>
                </a:lnTo>
                <a:lnTo>
                  <a:pt x="0" y="669059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052050" y="628253"/>
            <a:ext cx="8796020" cy="10052050"/>
          </a:xfrm>
          <a:custGeom>
            <a:avLst/>
            <a:gdLst/>
            <a:ahLst/>
            <a:cxnLst/>
            <a:rect l="l" t="t" r="r" b="b"/>
            <a:pathLst>
              <a:path w="8796019" h="10052050">
                <a:moveTo>
                  <a:pt x="0" y="0"/>
                </a:moveTo>
                <a:lnTo>
                  <a:pt x="8795543" y="0"/>
                </a:lnTo>
                <a:lnTo>
                  <a:pt x="8795543" y="10052050"/>
                </a:lnTo>
                <a:lnTo>
                  <a:pt x="0" y="10052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248767" y="2954749"/>
            <a:ext cx="6567170" cy="49263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656080">
              <a:lnSpc>
                <a:spcPct val="136200"/>
              </a:lnSpc>
              <a:spcBef>
                <a:spcPts val="95"/>
              </a:spcBef>
            </a:pPr>
            <a:r>
              <a:rPr sz="5900" spc="-80" dirty="0">
                <a:solidFill>
                  <a:srgbClr val="FFFFFF"/>
                </a:solidFill>
                <a:latin typeface="Calibri"/>
                <a:cs typeface="Calibri"/>
              </a:rPr>
              <a:t>New </a:t>
            </a:r>
            <a:r>
              <a:rPr sz="5900" spc="-105" dirty="0">
                <a:solidFill>
                  <a:srgbClr val="FFFFFF"/>
                </a:solidFill>
                <a:latin typeface="Calibri"/>
                <a:cs typeface="Calibri"/>
              </a:rPr>
              <a:t>Syntax  </a:t>
            </a:r>
            <a:r>
              <a:rPr sz="5900" spc="-90" dirty="0">
                <a:solidFill>
                  <a:srgbClr val="FFFFFF"/>
                </a:solidFill>
                <a:latin typeface="Calibri"/>
                <a:cs typeface="Calibri"/>
              </a:rPr>
              <a:t>Class </a:t>
            </a:r>
            <a:r>
              <a:rPr sz="5900" spc="-50" dirty="0">
                <a:solidFill>
                  <a:srgbClr val="FFFFFF"/>
                </a:solidFill>
                <a:latin typeface="Calibri"/>
                <a:cs typeface="Calibri"/>
              </a:rPr>
              <a:t>Objects  </a:t>
            </a:r>
            <a:r>
              <a:rPr sz="5900" spc="-100" dirty="0">
                <a:solidFill>
                  <a:srgbClr val="FFFFFF"/>
                </a:solidFill>
                <a:latin typeface="Calibri"/>
                <a:cs typeface="Calibri"/>
              </a:rPr>
              <a:t>Instance</a:t>
            </a:r>
            <a:r>
              <a:rPr sz="5900" spc="-1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5900" spc="-50" dirty="0">
                <a:solidFill>
                  <a:srgbClr val="FFFFFF"/>
                </a:solidFill>
                <a:latin typeface="Calibri"/>
                <a:cs typeface="Calibri"/>
              </a:rPr>
              <a:t>Objects</a:t>
            </a:r>
            <a:endParaRPr sz="5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65"/>
              </a:spcBef>
            </a:pPr>
            <a:r>
              <a:rPr sz="5900" spc="-125" dirty="0">
                <a:solidFill>
                  <a:srgbClr val="FFFFFF"/>
                </a:solidFill>
                <a:latin typeface="Calibri"/>
                <a:cs typeface="Calibri"/>
              </a:rPr>
              <a:t>Methods </a:t>
            </a:r>
            <a:r>
              <a:rPr sz="5900" spc="-235" dirty="0">
                <a:solidFill>
                  <a:srgbClr val="FFFFFF"/>
                </a:solidFill>
                <a:latin typeface="Calibri"/>
                <a:cs typeface="Calibri"/>
              </a:rPr>
              <a:t>vs.</a:t>
            </a:r>
            <a:r>
              <a:rPr sz="5900" spc="-3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5900" spc="-60" dirty="0">
                <a:solidFill>
                  <a:srgbClr val="FFFFFF"/>
                </a:solidFill>
                <a:latin typeface="Calibri"/>
                <a:cs typeface="Calibri"/>
              </a:rPr>
              <a:t>Functions</a:t>
            </a:r>
            <a:endParaRPr sz="59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552545" y="496603"/>
            <a:ext cx="700976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First </a:t>
            </a:r>
            <a:r>
              <a:rPr spc="-90" dirty="0"/>
              <a:t>Look </a:t>
            </a:r>
            <a:r>
              <a:rPr spc="-250" dirty="0"/>
              <a:t>at</a:t>
            </a:r>
            <a:r>
              <a:rPr spc="30" dirty="0"/>
              <a:t> </a:t>
            </a:r>
            <a:r>
              <a:rPr spc="-150" dirty="0"/>
              <a:t>Classes</a:t>
            </a:r>
          </a:p>
        </p:txBody>
      </p:sp>
      <p:sp>
        <p:nvSpPr>
          <p:cNvPr id="6" name="object 6"/>
          <p:cNvSpPr/>
          <p:nvPr/>
        </p:nvSpPr>
        <p:spPr>
          <a:xfrm>
            <a:off x="2085248" y="2535590"/>
            <a:ext cx="6237344" cy="6237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715369" y="2621820"/>
            <a:ext cx="5827195" cy="58271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00808" y="4573547"/>
            <a:ext cx="13301980" cy="18351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850" spc="-200" dirty="0"/>
              <a:t>Class </a:t>
            </a:r>
            <a:r>
              <a:rPr sz="11850" spc="-165" dirty="0"/>
              <a:t>Definition</a:t>
            </a:r>
            <a:r>
              <a:rPr sz="11850" spc="-130" dirty="0"/>
              <a:t> </a:t>
            </a:r>
            <a:r>
              <a:rPr sz="11850" spc="-229" dirty="0"/>
              <a:t>Syntax</a:t>
            </a:r>
            <a:endParaRPr sz="1185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9489" y="646420"/>
            <a:ext cx="6003925" cy="1699260"/>
          </a:xfrm>
          <a:prstGeom prst="rect">
            <a:avLst/>
          </a:prstGeom>
          <a:solidFill>
            <a:srgbClr val="000000"/>
          </a:solidFill>
          <a:ln w="10470">
            <a:solidFill>
              <a:srgbClr val="FFFFFF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1023619" marR="106680" indent="-901065">
              <a:lnSpc>
                <a:spcPts val="6350"/>
              </a:lnSpc>
              <a:spcBef>
                <a:spcPts val="300"/>
              </a:spcBef>
            </a:pPr>
            <a:r>
              <a:rPr sz="3950" spc="-395" dirty="0">
                <a:latin typeface="Arial"/>
                <a:cs typeface="Arial"/>
              </a:rPr>
              <a:t>The </a:t>
            </a:r>
            <a:r>
              <a:rPr sz="2950" spc="5" dirty="0">
                <a:latin typeface="Lucida Console"/>
                <a:cs typeface="Lucida Console"/>
              </a:rPr>
              <a:t>class </a:t>
            </a:r>
            <a:r>
              <a:rPr sz="3950" spc="-335" dirty="0">
                <a:latin typeface="Arial"/>
                <a:cs typeface="Arial"/>
              </a:rPr>
              <a:t>keyword</a:t>
            </a:r>
            <a:r>
              <a:rPr sz="3950" spc="-500" dirty="0">
                <a:latin typeface="Arial"/>
                <a:cs typeface="Arial"/>
              </a:rPr>
              <a:t> </a:t>
            </a:r>
            <a:r>
              <a:rPr sz="3950" spc="-295" dirty="0">
                <a:latin typeface="Arial"/>
                <a:cs typeface="Arial"/>
              </a:rPr>
              <a:t>introduces  </a:t>
            </a:r>
            <a:r>
              <a:rPr sz="3950" spc="-415" dirty="0">
                <a:latin typeface="Arial"/>
                <a:cs typeface="Arial"/>
              </a:rPr>
              <a:t>a </a:t>
            </a:r>
            <a:r>
              <a:rPr sz="3950" spc="-395" dirty="0">
                <a:latin typeface="Arial"/>
                <a:cs typeface="Arial"/>
              </a:rPr>
              <a:t>new </a:t>
            </a:r>
            <a:r>
              <a:rPr sz="3950" spc="-295" dirty="0">
                <a:latin typeface="Arial"/>
                <a:cs typeface="Arial"/>
              </a:rPr>
              <a:t>class</a:t>
            </a:r>
            <a:r>
              <a:rPr sz="3950" spc="-765" dirty="0">
                <a:latin typeface="Arial"/>
                <a:cs typeface="Arial"/>
              </a:rPr>
              <a:t> </a:t>
            </a:r>
            <a:r>
              <a:rPr sz="3950" spc="-260" dirty="0">
                <a:latin typeface="Arial"/>
                <a:cs typeface="Arial"/>
              </a:rPr>
              <a:t>defintion</a:t>
            </a:r>
            <a:endParaRPr sz="395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518583" y="8986766"/>
            <a:ext cx="4344035" cy="1699260"/>
          </a:xfrm>
          <a:custGeom>
            <a:avLst/>
            <a:gdLst/>
            <a:ahLst/>
            <a:cxnLst/>
            <a:rect l="l" t="t" r="r" b="b"/>
            <a:pathLst>
              <a:path w="4344034" h="1699259">
                <a:moveTo>
                  <a:pt x="0" y="0"/>
                </a:moveTo>
                <a:lnTo>
                  <a:pt x="4343532" y="0"/>
                </a:lnTo>
                <a:lnTo>
                  <a:pt x="4343532" y="1699215"/>
                </a:lnTo>
                <a:lnTo>
                  <a:pt x="0" y="1699215"/>
                </a:lnTo>
                <a:lnTo>
                  <a:pt x="0" y="0"/>
                </a:lnTo>
                <a:close/>
              </a:path>
            </a:pathLst>
          </a:custGeom>
          <a:ln w="1047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85689" y="2018651"/>
            <a:ext cx="17541875" cy="85763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ts val="14035"/>
              </a:lnSpc>
              <a:spcBef>
                <a:spcPts val="120"/>
              </a:spcBef>
            </a:pPr>
            <a:r>
              <a:rPr sz="11850" spc="5" dirty="0">
                <a:solidFill>
                  <a:srgbClr val="FFD300"/>
                </a:solidFill>
                <a:latin typeface="Lucida Console"/>
                <a:cs typeface="Lucida Console"/>
              </a:rPr>
              <a:t>class</a:t>
            </a:r>
            <a:r>
              <a:rPr sz="11850" spc="-10" dirty="0">
                <a:solidFill>
                  <a:srgbClr val="FFD300"/>
                </a:solidFill>
                <a:latin typeface="Lucida Console"/>
                <a:cs typeface="Lucida Console"/>
              </a:rPr>
              <a:t> </a:t>
            </a:r>
            <a:r>
              <a:rPr sz="11850" spc="5" dirty="0">
                <a:solidFill>
                  <a:srgbClr val="FFFFFF"/>
                </a:solidFill>
                <a:latin typeface="Lucida Console"/>
                <a:cs typeface="Lucida Console"/>
              </a:rPr>
              <a:t>ClassName:</a:t>
            </a:r>
            <a:endParaRPr sz="11850">
              <a:latin typeface="Lucida Console"/>
              <a:cs typeface="Lucida Console"/>
            </a:endParaRPr>
          </a:p>
          <a:p>
            <a:pPr marL="3643629">
              <a:lnSpc>
                <a:spcPts val="13850"/>
              </a:lnSpc>
            </a:pPr>
            <a:r>
              <a:rPr sz="11850" spc="5" dirty="0">
                <a:solidFill>
                  <a:srgbClr val="FFFFFF"/>
                </a:solidFill>
                <a:latin typeface="Lucida Console"/>
                <a:cs typeface="Lucida Console"/>
              </a:rPr>
              <a:t>&lt;statement&gt;</a:t>
            </a:r>
            <a:endParaRPr sz="11850">
              <a:latin typeface="Lucida Console"/>
              <a:cs typeface="Lucida Console"/>
            </a:endParaRPr>
          </a:p>
          <a:p>
            <a:pPr marL="3643629">
              <a:lnSpc>
                <a:spcPts val="13850"/>
              </a:lnSpc>
            </a:pPr>
            <a:r>
              <a:rPr sz="11850" spc="5" dirty="0">
                <a:solidFill>
                  <a:srgbClr val="FFFFFF"/>
                </a:solidFill>
                <a:latin typeface="Lucida Console"/>
                <a:cs typeface="Lucida Console"/>
              </a:rPr>
              <a:t>&lt;statement&gt;</a:t>
            </a:r>
            <a:endParaRPr sz="11850">
              <a:latin typeface="Lucida Console"/>
              <a:cs typeface="Lucida Console"/>
            </a:endParaRPr>
          </a:p>
          <a:p>
            <a:pPr marL="3643629">
              <a:lnSpc>
                <a:spcPts val="14035"/>
              </a:lnSpc>
            </a:pPr>
            <a:r>
              <a:rPr sz="11850" spc="5" dirty="0">
                <a:solidFill>
                  <a:srgbClr val="FFFFFF"/>
                </a:solidFill>
                <a:latin typeface="Lucida Console"/>
                <a:cs typeface="Lucida Console"/>
              </a:rPr>
              <a:t>...</a:t>
            </a:r>
            <a:endParaRPr sz="11850">
              <a:latin typeface="Lucida Console"/>
              <a:cs typeface="Lucida Console"/>
            </a:endParaRPr>
          </a:p>
          <a:p>
            <a:pPr marL="13275944" algn="ctr">
              <a:lnSpc>
                <a:spcPct val="100000"/>
              </a:lnSpc>
              <a:spcBef>
                <a:spcPts val="440"/>
              </a:spcBef>
            </a:pPr>
            <a:r>
              <a:rPr sz="3950" spc="-215" dirty="0">
                <a:solidFill>
                  <a:srgbClr val="FFFFFF"/>
                </a:solidFill>
                <a:latin typeface="Arial"/>
                <a:cs typeface="Arial"/>
              </a:rPr>
              <a:t>Must </a:t>
            </a:r>
            <a:r>
              <a:rPr sz="3950" spc="-515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3950" spc="-5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50" spc="-390" dirty="0">
                <a:solidFill>
                  <a:srgbClr val="FFFFFF"/>
                </a:solidFill>
                <a:latin typeface="Arial"/>
                <a:cs typeface="Arial"/>
              </a:rPr>
              <a:t>executed</a:t>
            </a:r>
            <a:endParaRPr sz="3950">
              <a:latin typeface="Arial"/>
              <a:cs typeface="Arial"/>
            </a:endParaRPr>
          </a:p>
          <a:p>
            <a:pPr marL="13276580" algn="ctr">
              <a:lnSpc>
                <a:spcPct val="100000"/>
              </a:lnSpc>
              <a:spcBef>
                <a:spcPts val="1610"/>
              </a:spcBef>
            </a:pPr>
            <a:r>
              <a:rPr sz="3950" spc="-15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3950" spc="-484" dirty="0">
                <a:solidFill>
                  <a:srgbClr val="FFFFFF"/>
                </a:solidFill>
                <a:latin typeface="Arial"/>
                <a:cs typeface="Arial"/>
              </a:rPr>
              <a:t>have </a:t>
            </a:r>
            <a:r>
              <a:rPr sz="3950" spc="-250" dirty="0">
                <a:solidFill>
                  <a:srgbClr val="FFFFFF"/>
                </a:solidFill>
                <a:latin typeface="Arial"/>
                <a:cs typeface="Arial"/>
              </a:rPr>
              <a:t>effect </a:t>
            </a:r>
            <a:r>
              <a:rPr sz="3950" spc="-335" dirty="0">
                <a:solidFill>
                  <a:srgbClr val="FFFFFF"/>
                </a:solidFill>
                <a:latin typeface="Arial"/>
                <a:cs typeface="Arial"/>
              </a:rPr>
              <a:t>(like</a:t>
            </a:r>
            <a:r>
              <a:rPr sz="395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50" spc="-260" dirty="0">
                <a:solidFill>
                  <a:srgbClr val="FFFFFF"/>
                </a:solidFill>
                <a:latin typeface="Arial"/>
                <a:cs typeface="Arial"/>
              </a:rPr>
              <a:t>def)</a:t>
            </a:r>
            <a:endParaRPr sz="3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56506" y="628253"/>
            <a:ext cx="17591405" cy="10052050"/>
          </a:xfrm>
          <a:custGeom>
            <a:avLst/>
            <a:gdLst/>
            <a:ahLst/>
            <a:cxnLst/>
            <a:rect l="l" t="t" r="r" b="b"/>
            <a:pathLst>
              <a:path w="17591405" h="10052050">
                <a:moveTo>
                  <a:pt x="0" y="0"/>
                </a:moveTo>
                <a:lnTo>
                  <a:pt x="17591087" y="0"/>
                </a:lnTo>
                <a:lnTo>
                  <a:pt x="17591087" y="10052050"/>
                </a:lnTo>
                <a:lnTo>
                  <a:pt x="0" y="10052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453223" y="1635416"/>
            <a:ext cx="17186275" cy="24758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6200"/>
              </a:lnSpc>
              <a:spcBef>
                <a:spcPts val="95"/>
              </a:spcBef>
            </a:pPr>
            <a:r>
              <a:rPr sz="5900" spc="-120" dirty="0">
                <a:solidFill>
                  <a:srgbClr val="FFFFFF"/>
                </a:solidFill>
                <a:latin typeface="Calibri"/>
                <a:cs typeface="Calibri"/>
              </a:rPr>
              <a:t>Statements </a:t>
            </a:r>
            <a:r>
              <a:rPr sz="5900" spc="-229" dirty="0">
                <a:solidFill>
                  <a:srgbClr val="FFFFFF"/>
                </a:solidFill>
                <a:latin typeface="Calibri"/>
                <a:cs typeface="Calibri"/>
              </a:rPr>
              <a:t>are </a:t>
            </a:r>
            <a:r>
              <a:rPr sz="5900" spc="-105" dirty="0">
                <a:solidFill>
                  <a:srgbClr val="FFFFFF"/>
                </a:solidFill>
                <a:latin typeface="Calibri"/>
                <a:cs typeface="Calibri"/>
              </a:rPr>
              <a:t>usually </a:t>
            </a:r>
            <a:r>
              <a:rPr sz="5900" spc="-55" dirty="0">
                <a:solidFill>
                  <a:srgbClr val="FFFFFF"/>
                </a:solidFill>
                <a:latin typeface="Calibri"/>
                <a:cs typeface="Calibri"/>
              </a:rPr>
              <a:t>assignments </a:t>
            </a:r>
            <a:r>
              <a:rPr sz="5900" spc="-180" dirty="0">
                <a:solidFill>
                  <a:srgbClr val="FFFFFF"/>
                </a:solidFill>
                <a:latin typeface="Calibri"/>
                <a:cs typeface="Calibri"/>
              </a:rPr>
              <a:t>or </a:t>
            </a:r>
            <a:r>
              <a:rPr sz="5900" spc="-55" dirty="0">
                <a:solidFill>
                  <a:srgbClr val="FFFFFF"/>
                </a:solidFill>
                <a:latin typeface="Calibri"/>
                <a:cs typeface="Calibri"/>
              </a:rPr>
              <a:t>function </a:t>
            </a:r>
            <a:r>
              <a:rPr sz="5900" spc="-90" dirty="0">
                <a:solidFill>
                  <a:srgbClr val="FFFFFF"/>
                </a:solidFill>
                <a:latin typeface="Calibri"/>
                <a:cs typeface="Calibri"/>
              </a:rPr>
              <a:t>definitions  </a:t>
            </a:r>
            <a:r>
              <a:rPr sz="5900" spc="-80" dirty="0">
                <a:solidFill>
                  <a:srgbClr val="FFFFFF"/>
                </a:solidFill>
                <a:latin typeface="Calibri"/>
                <a:cs typeface="Calibri"/>
              </a:rPr>
              <a:t>Entering </a:t>
            </a:r>
            <a:r>
              <a:rPr sz="5900" spc="-18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5900" spc="-100" dirty="0">
                <a:solidFill>
                  <a:srgbClr val="FFFFFF"/>
                </a:solidFill>
                <a:latin typeface="Calibri"/>
                <a:cs typeface="Calibri"/>
              </a:rPr>
              <a:t>class </a:t>
            </a:r>
            <a:r>
              <a:rPr sz="5900" spc="-85" dirty="0">
                <a:solidFill>
                  <a:srgbClr val="FFFFFF"/>
                </a:solidFill>
                <a:latin typeface="Calibri"/>
                <a:cs typeface="Calibri"/>
              </a:rPr>
              <a:t>definition </a:t>
            </a:r>
            <a:r>
              <a:rPr sz="5900" spc="-165" dirty="0">
                <a:solidFill>
                  <a:srgbClr val="FFFFFF"/>
                </a:solidFill>
                <a:latin typeface="Calibri"/>
                <a:cs typeface="Calibri"/>
              </a:rPr>
              <a:t>creates </a:t>
            </a:r>
            <a:r>
              <a:rPr sz="5900" spc="-18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5900" spc="-40" dirty="0">
                <a:solidFill>
                  <a:srgbClr val="FFFFFF"/>
                </a:solidFill>
                <a:latin typeface="Calibri"/>
                <a:cs typeface="Calibri"/>
              </a:rPr>
              <a:t>new</a:t>
            </a:r>
            <a:r>
              <a:rPr sz="5900" spc="3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5900" spc="-140" dirty="0">
                <a:solidFill>
                  <a:srgbClr val="FFFFFF"/>
                </a:solidFill>
                <a:latin typeface="Calibri"/>
                <a:cs typeface="Calibri"/>
              </a:rPr>
              <a:t>"namespace"-ish</a:t>
            </a:r>
            <a:endParaRPr sz="59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703293" y="5240217"/>
            <a:ext cx="605790" cy="0"/>
          </a:xfrm>
          <a:custGeom>
            <a:avLst/>
            <a:gdLst/>
            <a:ahLst/>
            <a:cxnLst/>
            <a:rect l="l" t="t" r="r" b="b"/>
            <a:pathLst>
              <a:path w="605790">
                <a:moveTo>
                  <a:pt x="0" y="0"/>
                </a:moveTo>
                <a:lnTo>
                  <a:pt x="605233" y="0"/>
                </a:lnTo>
              </a:path>
            </a:pathLst>
          </a:custGeom>
          <a:ln w="41716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18995" y="5240217"/>
            <a:ext cx="605790" cy="0"/>
          </a:xfrm>
          <a:custGeom>
            <a:avLst/>
            <a:gdLst/>
            <a:ahLst/>
            <a:cxnLst/>
            <a:rect l="l" t="t" r="r" b="b"/>
            <a:pathLst>
              <a:path w="605790">
                <a:moveTo>
                  <a:pt x="0" y="0"/>
                </a:moveTo>
                <a:lnTo>
                  <a:pt x="605233" y="0"/>
                </a:lnTo>
              </a:path>
            </a:pathLst>
          </a:custGeom>
          <a:ln w="41716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295827" y="4657314"/>
            <a:ext cx="1236345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dict</a:t>
            </a:r>
            <a:endParaRPr sz="3950">
              <a:latin typeface="Lucida Console"/>
              <a:cs typeface="Lucida Consol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98565" y="4406013"/>
            <a:ext cx="15902940" cy="930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7186295" algn="l"/>
              </a:tabLst>
            </a:pPr>
            <a:r>
              <a:rPr sz="5900" spc="-245" dirty="0">
                <a:solidFill>
                  <a:srgbClr val="FFFFFF"/>
                </a:solidFill>
                <a:latin typeface="Calibri"/>
                <a:cs typeface="Calibri"/>
              </a:rPr>
              <a:t>Really,</a:t>
            </a:r>
            <a:r>
              <a:rPr sz="5900" spc="-2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5900" spc="-18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59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5900" spc="-80" dirty="0">
                <a:solidFill>
                  <a:srgbClr val="FFFFFF"/>
                </a:solidFill>
                <a:latin typeface="Calibri"/>
                <a:cs typeface="Calibri"/>
              </a:rPr>
              <a:t>special	</a:t>
            </a:r>
            <a:r>
              <a:rPr sz="5900" spc="-140" dirty="0">
                <a:solidFill>
                  <a:srgbClr val="FFFFFF"/>
                </a:solidFill>
                <a:latin typeface="Calibri"/>
                <a:cs typeface="Calibri"/>
              </a:rPr>
              <a:t>attribute </a:t>
            </a:r>
            <a:r>
              <a:rPr sz="5900" spc="-125" dirty="0">
                <a:solidFill>
                  <a:srgbClr val="FFFFFF"/>
                </a:solidFill>
                <a:latin typeface="Calibri"/>
                <a:cs typeface="Calibri"/>
              </a:rPr>
              <a:t>where </a:t>
            </a:r>
            <a:r>
              <a:rPr sz="5900" spc="-145" dirty="0">
                <a:solidFill>
                  <a:srgbClr val="FFFFFF"/>
                </a:solidFill>
                <a:latin typeface="Calibri"/>
                <a:cs typeface="Calibri"/>
              </a:rPr>
              <a:t>attributes</a:t>
            </a:r>
            <a:r>
              <a:rPr sz="59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5900" spc="-120" dirty="0">
                <a:solidFill>
                  <a:srgbClr val="FFFFFF"/>
                </a:solidFill>
                <a:latin typeface="Calibri"/>
                <a:cs typeface="Calibri"/>
              </a:rPr>
              <a:t>live</a:t>
            </a:r>
            <a:endParaRPr sz="59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53223" y="5237402"/>
            <a:ext cx="16750030" cy="3952240"/>
          </a:xfrm>
          <a:prstGeom prst="rect">
            <a:avLst/>
          </a:prstGeom>
        </p:spPr>
        <p:txBody>
          <a:bodyPr vert="horz" wrap="square" lIns="0" tIns="410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35"/>
              </a:spcBef>
            </a:pPr>
            <a:r>
              <a:rPr sz="5900" spc="-40" dirty="0">
                <a:solidFill>
                  <a:srgbClr val="FFFFFF"/>
                </a:solidFill>
                <a:latin typeface="Calibri"/>
                <a:cs typeface="Calibri"/>
              </a:rPr>
              <a:t>Exiting </a:t>
            </a:r>
            <a:r>
              <a:rPr sz="5900" spc="-18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5900" spc="-100" dirty="0">
                <a:solidFill>
                  <a:srgbClr val="FFFFFF"/>
                </a:solidFill>
                <a:latin typeface="Calibri"/>
                <a:cs typeface="Calibri"/>
              </a:rPr>
              <a:t>class </a:t>
            </a:r>
            <a:r>
              <a:rPr sz="5900" spc="-85" dirty="0">
                <a:solidFill>
                  <a:srgbClr val="FFFFFF"/>
                </a:solidFill>
                <a:latin typeface="Calibri"/>
                <a:cs typeface="Calibri"/>
              </a:rPr>
              <a:t>definition </a:t>
            </a:r>
            <a:r>
              <a:rPr sz="5900" spc="-165" dirty="0">
                <a:solidFill>
                  <a:srgbClr val="FFFFFF"/>
                </a:solidFill>
                <a:latin typeface="Calibri"/>
                <a:cs typeface="Calibri"/>
              </a:rPr>
              <a:t>creates </a:t>
            </a:r>
            <a:r>
              <a:rPr sz="5900" spc="-18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5900" i="1" spc="-85" dirty="0">
                <a:solidFill>
                  <a:srgbClr val="FFFFFF"/>
                </a:solidFill>
                <a:latin typeface="Calibri"/>
                <a:cs typeface="Calibri"/>
              </a:rPr>
              <a:t>class</a:t>
            </a:r>
            <a:r>
              <a:rPr sz="5900" i="1" spc="2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5900" i="1" spc="-105" dirty="0">
                <a:solidFill>
                  <a:srgbClr val="FFFFFF"/>
                </a:solidFill>
                <a:latin typeface="Calibri"/>
                <a:cs typeface="Calibri"/>
              </a:rPr>
              <a:t>object</a:t>
            </a:r>
            <a:endParaRPr sz="5900">
              <a:latin typeface="Calibri"/>
              <a:cs typeface="Calibri"/>
            </a:endParaRPr>
          </a:p>
          <a:p>
            <a:pPr marL="657860" marR="5080">
              <a:lnSpc>
                <a:spcPts val="10470"/>
              </a:lnSpc>
              <a:spcBef>
                <a:spcPts val="665"/>
              </a:spcBef>
            </a:pPr>
            <a:r>
              <a:rPr sz="5900" spc="-5" dirty="0">
                <a:solidFill>
                  <a:srgbClr val="FFFFFF"/>
                </a:solidFill>
                <a:latin typeface="Calibri"/>
                <a:cs typeface="Calibri"/>
              </a:rPr>
              <a:t>Defining </a:t>
            </a:r>
            <a:r>
              <a:rPr sz="5900" spc="-18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5900" spc="-100" dirty="0">
                <a:solidFill>
                  <a:srgbClr val="FFFFFF"/>
                </a:solidFill>
                <a:latin typeface="Calibri"/>
                <a:cs typeface="Calibri"/>
              </a:rPr>
              <a:t>class </a:t>
            </a:r>
            <a:r>
              <a:rPr sz="5900" spc="15" dirty="0">
                <a:solidFill>
                  <a:srgbClr val="FFFFFF"/>
                </a:solidFill>
                <a:latin typeface="Lucida Console"/>
                <a:cs typeface="Lucida Console"/>
              </a:rPr>
              <a:t>==</a:t>
            </a:r>
            <a:r>
              <a:rPr sz="5900" spc="-212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5900" spc="-70" dirty="0">
                <a:solidFill>
                  <a:srgbClr val="FFFFFF"/>
                </a:solidFill>
                <a:latin typeface="Calibri"/>
                <a:cs typeface="Calibri"/>
              </a:rPr>
              <a:t>creating </a:t>
            </a:r>
            <a:r>
              <a:rPr sz="5900" spc="-18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5900" spc="-100" dirty="0">
                <a:solidFill>
                  <a:srgbClr val="FFFFFF"/>
                </a:solidFill>
                <a:latin typeface="Calibri"/>
                <a:cs typeface="Calibri"/>
              </a:rPr>
              <a:t>class </a:t>
            </a:r>
            <a:r>
              <a:rPr sz="5900" spc="-40" dirty="0">
                <a:solidFill>
                  <a:srgbClr val="FFFFFF"/>
                </a:solidFill>
                <a:latin typeface="Calibri"/>
                <a:cs typeface="Calibri"/>
              </a:rPr>
              <a:t>object </a:t>
            </a:r>
            <a:r>
              <a:rPr sz="5900" spc="-155" dirty="0">
                <a:solidFill>
                  <a:srgbClr val="FFFFFF"/>
                </a:solidFill>
                <a:latin typeface="Calibri"/>
                <a:cs typeface="Calibri"/>
              </a:rPr>
              <a:t>(like </a:t>
            </a:r>
            <a:r>
              <a:rPr sz="3950" spc="-114" dirty="0">
                <a:solidFill>
                  <a:srgbClr val="FFFFFF"/>
                </a:solidFill>
                <a:latin typeface="Lucida Console"/>
                <a:cs typeface="Lucida Console"/>
              </a:rPr>
              <a:t>int</a:t>
            </a:r>
            <a:r>
              <a:rPr sz="5900" spc="-114" dirty="0">
                <a:solidFill>
                  <a:srgbClr val="FFFFFF"/>
                </a:solidFill>
                <a:latin typeface="Calibri"/>
                <a:cs typeface="Calibri"/>
              </a:rPr>
              <a:t>, </a:t>
            </a:r>
            <a:r>
              <a:rPr sz="3950" spc="-55" dirty="0">
                <a:solidFill>
                  <a:srgbClr val="FFFFFF"/>
                </a:solidFill>
                <a:latin typeface="Lucida Console"/>
                <a:cs typeface="Lucida Console"/>
              </a:rPr>
              <a:t>str</a:t>
            </a:r>
            <a:r>
              <a:rPr sz="5900" spc="-55" dirty="0">
                <a:solidFill>
                  <a:srgbClr val="FFFFFF"/>
                </a:solidFill>
                <a:latin typeface="Calibri"/>
                <a:cs typeface="Calibri"/>
              </a:rPr>
              <a:t>)  </a:t>
            </a:r>
            <a:r>
              <a:rPr sz="5900" spc="-5" dirty="0">
                <a:solidFill>
                  <a:srgbClr val="FFFFFF"/>
                </a:solidFill>
                <a:latin typeface="Calibri"/>
                <a:cs typeface="Calibri"/>
              </a:rPr>
              <a:t>Defining </a:t>
            </a:r>
            <a:r>
              <a:rPr sz="5900" spc="-18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5900" spc="-100" dirty="0">
                <a:solidFill>
                  <a:srgbClr val="FFFFFF"/>
                </a:solidFill>
                <a:latin typeface="Calibri"/>
                <a:cs typeface="Calibri"/>
              </a:rPr>
              <a:t>class </a:t>
            </a:r>
            <a:r>
              <a:rPr sz="5900" spc="15" dirty="0">
                <a:solidFill>
                  <a:srgbClr val="FFFFFF"/>
                </a:solidFill>
                <a:latin typeface="Lucida Console"/>
                <a:cs typeface="Lucida Console"/>
              </a:rPr>
              <a:t>!=</a:t>
            </a:r>
            <a:r>
              <a:rPr sz="5900" spc="-206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5900" spc="-85" dirty="0">
                <a:solidFill>
                  <a:srgbClr val="FFFFFF"/>
                </a:solidFill>
                <a:latin typeface="Calibri"/>
                <a:cs typeface="Calibri"/>
              </a:rPr>
              <a:t>instantiating </a:t>
            </a:r>
            <a:r>
              <a:rPr sz="5900" spc="-18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5900" spc="-100" dirty="0">
                <a:solidFill>
                  <a:srgbClr val="FFFFFF"/>
                </a:solidFill>
                <a:latin typeface="Calibri"/>
                <a:cs typeface="Calibri"/>
              </a:rPr>
              <a:t>class</a:t>
            </a:r>
            <a:endParaRPr sz="59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117973" y="496603"/>
            <a:ext cx="587184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25" dirty="0"/>
              <a:t>Class</a:t>
            </a:r>
            <a:r>
              <a:rPr spc="-145" dirty="0"/>
              <a:t> </a:t>
            </a:r>
            <a:r>
              <a:rPr spc="-114" dirty="0"/>
              <a:t>Definitions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56506" y="628253"/>
            <a:ext cx="17591405" cy="10052050"/>
          </a:xfrm>
          <a:custGeom>
            <a:avLst/>
            <a:gdLst/>
            <a:ahLst/>
            <a:cxnLst/>
            <a:rect l="l" t="t" r="r" b="b"/>
            <a:pathLst>
              <a:path w="17591405" h="10052050">
                <a:moveTo>
                  <a:pt x="0" y="0"/>
                </a:moveTo>
                <a:lnTo>
                  <a:pt x="17591087" y="0"/>
                </a:lnTo>
                <a:lnTo>
                  <a:pt x="17591087" y="10052050"/>
                </a:lnTo>
                <a:lnTo>
                  <a:pt x="0" y="10052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453223" y="2336966"/>
            <a:ext cx="15480665" cy="6151245"/>
          </a:xfrm>
          <a:prstGeom prst="rect">
            <a:avLst/>
          </a:prstGeom>
        </p:spPr>
        <p:txBody>
          <a:bodyPr vert="horz" wrap="square" lIns="0" tIns="3378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60"/>
              </a:spcBef>
            </a:pPr>
            <a:r>
              <a:rPr sz="5900" spc="-5" dirty="0">
                <a:solidFill>
                  <a:srgbClr val="FFFFFF"/>
                </a:solidFill>
                <a:latin typeface="Calibri"/>
                <a:cs typeface="Calibri"/>
              </a:rPr>
              <a:t>Defining </a:t>
            </a:r>
            <a:r>
              <a:rPr sz="5900" spc="-18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5900" spc="-100" dirty="0">
                <a:solidFill>
                  <a:srgbClr val="FFFFFF"/>
                </a:solidFill>
                <a:latin typeface="Calibri"/>
                <a:cs typeface="Calibri"/>
              </a:rPr>
              <a:t>class </a:t>
            </a:r>
            <a:r>
              <a:rPr sz="5900" spc="-165" dirty="0">
                <a:solidFill>
                  <a:srgbClr val="FFFFFF"/>
                </a:solidFill>
                <a:latin typeface="Calibri"/>
                <a:cs typeface="Calibri"/>
              </a:rPr>
              <a:t>creates </a:t>
            </a:r>
            <a:r>
              <a:rPr sz="5900" spc="-18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5900" i="1" spc="-85" dirty="0">
                <a:solidFill>
                  <a:srgbClr val="FFFFFF"/>
                </a:solidFill>
                <a:latin typeface="Calibri"/>
                <a:cs typeface="Calibri"/>
              </a:rPr>
              <a:t>class</a:t>
            </a:r>
            <a:r>
              <a:rPr sz="5900" i="1" spc="2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5900" i="1" spc="-105" dirty="0">
                <a:solidFill>
                  <a:srgbClr val="FFFFFF"/>
                </a:solidFill>
                <a:latin typeface="Calibri"/>
                <a:cs typeface="Calibri"/>
              </a:rPr>
              <a:t>object</a:t>
            </a:r>
            <a:endParaRPr sz="5900">
              <a:latin typeface="Calibri"/>
              <a:cs typeface="Calibri"/>
            </a:endParaRPr>
          </a:p>
          <a:p>
            <a:pPr marL="657860">
              <a:lnSpc>
                <a:spcPct val="100000"/>
              </a:lnSpc>
              <a:spcBef>
                <a:spcPts val="2565"/>
              </a:spcBef>
            </a:pPr>
            <a:r>
              <a:rPr sz="5900" spc="-45" dirty="0">
                <a:solidFill>
                  <a:srgbClr val="FFFFFF"/>
                </a:solidFill>
                <a:latin typeface="Calibri"/>
                <a:cs typeface="Calibri"/>
              </a:rPr>
              <a:t>Supports </a:t>
            </a:r>
            <a:r>
              <a:rPr sz="5900" spc="-140" dirty="0">
                <a:solidFill>
                  <a:srgbClr val="FFFFFF"/>
                </a:solidFill>
                <a:latin typeface="Calibri"/>
                <a:cs typeface="Calibri"/>
              </a:rPr>
              <a:t>attribute </a:t>
            </a:r>
            <a:r>
              <a:rPr sz="5900" spc="-170" dirty="0">
                <a:solidFill>
                  <a:srgbClr val="FFFFFF"/>
                </a:solidFill>
                <a:latin typeface="Calibri"/>
                <a:cs typeface="Calibri"/>
              </a:rPr>
              <a:t>reference </a:t>
            </a:r>
            <a:r>
              <a:rPr sz="5900" spc="-35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5900" spc="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5900" spc="-114" dirty="0">
                <a:solidFill>
                  <a:srgbClr val="FFFFFF"/>
                </a:solidFill>
                <a:latin typeface="Calibri"/>
                <a:cs typeface="Calibri"/>
              </a:rPr>
              <a:t>instantiation</a:t>
            </a:r>
            <a:endParaRPr sz="59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6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400"/>
              </a:spcBef>
            </a:pPr>
            <a:r>
              <a:rPr sz="5900" spc="-95" dirty="0">
                <a:solidFill>
                  <a:srgbClr val="FFFFFF"/>
                </a:solidFill>
                <a:latin typeface="Calibri"/>
                <a:cs typeface="Calibri"/>
              </a:rPr>
              <a:t>Instantiating </a:t>
            </a:r>
            <a:r>
              <a:rPr sz="5900" spc="-18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5900" spc="-100" dirty="0">
                <a:solidFill>
                  <a:srgbClr val="FFFFFF"/>
                </a:solidFill>
                <a:latin typeface="Calibri"/>
                <a:cs typeface="Calibri"/>
              </a:rPr>
              <a:t>class </a:t>
            </a:r>
            <a:r>
              <a:rPr sz="5900" spc="-40" dirty="0">
                <a:solidFill>
                  <a:srgbClr val="FFFFFF"/>
                </a:solidFill>
                <a:latin typeface="Calibri"/>
                <a:cs typeface="Calibri"/>
              </a:rPr>
              <a:t>object </a:t>
            </a:r>
            <a:r>
              <a:rPr sz="5900" spc="-165" dirty="0">
                <a:solidFill>
                  <a:srgbClr val="FFFFFF"/>
                </a:solidFill>
                <a:latin typeface="Calibri"/>
                <a:cs typeface="Calibri"/>
              </a:rPr>
              <a:t>creates </a:t>
            </a:r>
            <a:r>
              <a:rPr sz="5900" spc="-85" dirty="0">
                <a:solidFill>
                  <a:srgbClr val="FFFFFF"/>
                </a:solidFill>
                <a:latin typeface="Calibri"/>
                <a:cs typeface="Calibri"/>
              </a:rPr>
              <a:t>an </a:t>
            </a:r>
            <a:r>
              <a:rPr sz="5900" i="1" spc="-95" dirty="0">
                <a:solidFill>
                  <a:srgbClr val="FFFFFF"/>
                </a:solidFill>
                <a:latin typeface="Calibri"/>
                <a:cs typeface="Calibri"/>
              </a:rPr>
              <a:t>instance</a:t>
            </a:r>
            <a:r>
              <a:rPr sz="5900" i="1" spc="2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5900" i="1" spc="-105" dirty="0">
                <a:solidFill>
                  <a:srgbClr val="FFFFFF"/>
                </a:solidFill>
                <a:latin typeface="Calibri"/>
                <a:cs typeface="Calibri"/>
              </a:rPr>
              <a:t>object</a:t>
            </a:r>
            <a:endParaRPr sz="5900">
              <a:latin typeface="Calibri"/>
              <a:cs typeface="Calibri"/>
            </a:endParaRPr>
          </a:p>
          <a:p>
            <a:pPr marL="657860">
              <a:lnSpc>
                <a:spcPct val="100000"/>
              </a:lnSpc>
              <a:spcBef>
                <a:spcPts val="2565"/>
              </a:spcBef>
            </a:pPr>
            <a:r>
              <a:rPr sz="5900" spc="-65" dirty="0">
                <a:solidFill>
                  <a:srgbClr val="FFFFFF"/>
                </a:solidFill>
                <a:latin typeface="Calibri"/>
                <a:cs typeface="Calibri"/>
              </a:rPr>
              <a:t>Only </a:t>
            </a:r>
            <a:r>
              <a:rPr sz="5900" spc="-60" dirty="0">
                <a:solidFill>
                  <a:srgbClr val="FFFFFF"/>
                </a:solidFill>
                <a:latin typeface="Calibri"/>
                <a:cs typeface="Calibri"/>
              </a:rPr>
              <a:t>supports </a:t>
            </a:r>
            <a:r>
              <a:rPr sz="5900" spc="-140" dirty="0">
                <a:solidFill>
                  <a:srgbClr val="FFFFFF"/>
                </a:solidFill>
                <a:latin typeface="Calibri"/>
                <a:cs typeface="Calibri"/>
              </a:rPr>
              <a:t>attribute</a:t>
            </a:r>
            <a:r>
              <a:rPr sz="59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5900" spc="-170" dirty="0">
                <a:solidFill>
                  <a:srgbClr val="FFFFFF"/>
                </a:solidFill>
                <a:latin typeface="Calibri"/>
                <a:cs typeface="Calibri"/>
              </a:rPr>
              <a:t>reference</a:t>
            </a:r>
            <a:endParaRPr sz="59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02358" y="496603"/>
            <a:ext cx="1190879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25" dirty="0"/>
              <a:t>Class </a:t>
            </a:r>
            <a:r>
              <a:rPr spc="-80" dirty="0"/>
              <a:t>Objects </a:t>
            </a:r>
            <a:r>
              <a:rPr spc="-300" dirty="0"/>
              <a:t>vs. </a:t>
            </a:r>
            <a:r>
              <a:rPr spc="-140" dirty="0"/>
              <a:t>Instance</a:t>
            </a:r>
            <a:r>
              <a:rPr spc="-200" dirty="0"/>
              <a:t> </a:t>
            </a:r>
            <a:r>
              <a:rPr spc="-80" dirty="0"/>
              <a:t>Objects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388182" y="9784438"/>
            <a:ext cx="7327900" cy="893444"/>
          </a:xfrm>
          <a:prstGeom prst="rect">
            <a:avLst/>
          </a:prstGeom>
          <a:solidFill>
            <a:srgbClr val="000000"/>
          </a:solidFill>
          <a:ln w="10470">
            <a:solidFill>
              <a:srgbClr val="FFFFFF"/>
            </a:solidFill>
          </a:ln>
        </p:spPr>
        <p:txBody>
          <a:bodyPr vert="horz" wrap="square" lIns="0" tIns="18478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455"/>
              </a:spcBef>
            </a:pPr>
            <a:r>
              <a:rPr sz="3950" spc="-360" dirty="0">
                <a:solidFill>
                  <a:srgbClr val="FFFFFF"/>
                </a:solidFill>
                <a:latin typeface="Arial"/>
                <a:cs typeface="Arial"/>
              </a:rPr>
              <a:t>Class </a:t>
            </a:r>
            <a:r>
              <a:rPr sz="3950" spc="-315" dirty="0">
                <a:solidFill>
                  <a:srgbClr val="FFFFFF"/>
                </a:solidFill>
                <a:latin typeface="Arial"/>
                <a:cs typeface="Arial"/>
              </a:rPr>
              <a:t>objects </a:t>
            </a:r>
            <a:r>
              <a:rPr sz="3950" spc="-325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3950" spc="-245" dirty="0">
                <a:solidFill>
                  <a:srgbClr val="FFFFFF"/>
                </a:solidFill>
                <a:latin typeface="Arial"/>
                <a:cs typeface="Arial"/>
              </a:rPr>
              <a:t>not </a:t>
            </a:r>
            <a:r>
              <a:rPr sz="3950" spc="-305" dirty="0">
                <a:solidFill>
                  <a:srgbClr val="FFFFFF"/>
                </a:solidFill>
                <a:latin typeface="Arial"/>
                <a:cs typeface="Arial"/>
              </a:rPr>
              <a:t>instance</a:t>
            </a:r>
            <a:r>
              <a:rPr sz="3950" spc="2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50" spc="-285" dirty="0">
                <a:solidFill>
                  <a:srgbClr val="FFFFFF"/>
                </a:solidFill>
                <a:latin typeface="Arial"/>
                <a:cs typeface="Arial"/>
              </a:rPr>
              <a:t>objects!</a:t>
            </a:r>
            <a:endParaRPr sz="3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54651" y="4573547"/>
            <a:ext cx="7786370" cy="18351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850" spc="-200" dirty="0">
                <a:solidFill>
                  <a:srgbClr val="FFFFFF"/>
                </a:solidFill>
                <a:latin typeface="Calibri"/>
                <a:cs typeface="Calibri"/>
              </a:rPr>
              <a:t>Class</a:t>
            </a:r>
            <a:r>
              <a:rPr sz="11850" spc="-2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850" spc="-125" dirty="0">
                <a:solidFill>
                  <a:srgbClr val="FFFFFF"/>
                </a:solidFill>
                <a:latin typeface="Calibri"/>
                <a:cs typeface="Calibri"/>
              </a:rPr>
              <a:t>Objects</a:t>
            </a:r>
            <a:endParaRPr sz="118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55701" y="8996939"/>
            <a:ext cx="5993130" cy="1699260"/>
          </a:xfrm>
          <a:prstGeom prst="rect">
            <a:avLst/>
          </a:prstGeom>
          <a:solidFill>
            <a:srgbClr val="000000"/>
          </a:solidFill>
          <a:ln w="10470">
            <a:solidFill>
              <a:srgbClr val="FFFFFF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1143000" marR="113030" indent="-1026160">
              <a:lnSpc>
                <a:spcPts val="6350"/>
              </a:lnSpc>
              <a:spcBef>
                <a:spcPts val="340"/>
              </a:spcBef>
            </a:pPr>
            <a:r>
              <a:rPr sz="3950" spc="-310" dirty="0">
                <a:solidFill>
                  <a:srgbClr val="FFFFFF"/>
                </a:solidFill>
                <a:latin typeface="Arial"/>
                <a:cs typeface="Arial"/>
              </a:rPr>
              <a:t>Support </a:t>
            </a:r>
            <a:r>
              <a:rPr sz="3950" spc="-670" dirty="0">
                <a:solidFill>
                  <a:srgbClr val="FFFFFF"/>
                </a:solidFill>
                <a:latin typeface="Arial"/>
                <a:cs typeface="Arial"/>
              </a:rPr>
              <a:t>(1) </a:t>
            </a:r>
            <a:r>
              <a:rPr sz="3950" spc="-225" dirty="0">
                <a:solidFill>
                  <a:srgbClr val="FFFFFF"/>
                </a:solidFill>
                <a:latin typeface="Arial"/>
                <a:cs typeface="Arial"/>
              </a:rPr>
              <a:t>attribute </a:t>
            </a:r>
            <a:r>
              <a:rPr sz="3950" spc="-335" dirty="0">
                <a:solidFill>
                  <a:srgbClr val="FFFFFF"/>
                </a:solidFill>
                <a:latin typeface="Arial"/>
                <a:cs typeface="Arial"/>
              </a:rPr>
              <a:t>references  </a:t>
            </a:r>
            <a:r>
              <a:rPr sz="3950" spc="-35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3950" spc="-90" dirty="0">
                <a:solidFill>
                  <a:srgbClr val="FFFFFF"/>
                </a:solidFill>
                <a:latin typeface="Arial"/>
                <a:cs typeface="Arial"/>
              </a:rPr>
              <a:t>(2)</a:t>
            </a:r>
            <a:r>
              <a:rPr sz="3950" spc="-5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50" spc="-265" dirty="0">
                <a:solidFill>
                  <a:srgbClr val="FFFFFF"/>
                </a:solidFill>
                <a:latin typeface="Arial"/>
                <a:cs typeface="Arial"/>
              </a:rPr>
              <a:t>instantation</a:t>
            </a:r>
            <a:endParaRPr sz="3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6545" y="4573547"/>
            <a:ext cx="15262225" cy="18351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850" spc="-200" dirty="0"/>
              <a:t>Class </a:t>
            </a:r>
            <a:r>
              <a:rPr sz="11850" spc="-270" dirty="0"/>
              <a:t>Attribute</a:t>
            </a:r>
            <a:r>
              <a:rPr sz="11850" spc="-120" dirty="0"/>
              <a:t> </a:t>
            </a:r>
            <a:r>
              <a:rPr sz="11850" spc="-335" dirty="0"/>
              <a:t>References</a:t>
            </a:r>
            <a:endParaRPr sz="1185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52050" y="628253"/>
            <a:ext cx="8796020" cy="10052050"/>
          </a:xfrm>
          <a:custGeom>
            <a:avLst/>
            <a:gdLst/>
            <a:ahLst/>
            <a:cxnLst/>
            <a:rect l="l" t="t" r="r" b="b"/>
            <a:pathLst>
              <a:path w="8796019" h="10052050">
                <a:moveTo>
                  <a:pt x="0" y="0"/>
                </a:moveTo>
                <a:lnTo>
                  <a:pt x="8795543" y="0"/>
                </a:lnTo>
                <a:lnTo>
                  <a:pt x="8795543" y="10052050"/>
                </a:lnTo>
                <a:lnTo>
                  <a:pt x="0" y="10052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248767" y="1729655"/>
            <a:ext cx="4620260" cy="73761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6200"/>
              </a:lnSpc>
              <a:spcBef>
                <a:spcPts val="95"/>
              </a:spcBef>
            </a:pPr>
            <a:r>
              <a:rPr sz="5900" spc="-75" dirty="0">
                <a:solidFill>
                  <a:srgbClr val="FFFFFF"/>
                </a:solidFill>
                <a:latin typeface="Calibri"/>
                <a:cs typeface="Calibri"/>
              </a:rPr>
              <a:t>Recap </a:t>
            </a:r>
            <a:r>
              <a:rPr sz="5900" spc="-150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5900" spc="-80" dirty="0">
                <a:solidFill>
                  <a:srgbClr val="FFFFFF"/>
                </a:solidFill>
                <a:latin typeface="Calibri"/>
                <a:cs typeface="Calibri"/>
              </a:rPr>
              <a:t>FP  </a:t>
            </a:r>
            <a:r>
              <a:rPr sz="5900" spc="-110" dirty="0">
                <a:solidFill>
                  <a:srgbClr val="FFFFFF"/>
                </a:solidFill>
                <a:latin typeface="Calibri"/>
                <a:cs typeface="Calibri"/>
              </a:rPr>
              <a:t>Classes  Instances  Inheritance  </a:t>
            </a:r>
            <a:r>
              <a:rPr sz="5900" spc="-65" dirty="0">
                <a:solidFill>
                  <a:srgbClr val="FFFFFF"/>
                </a:solidFill>
                <a:latin typeface="Calibri"/>
                <a:cs typeface="Calibri"/>
              </a:rPr>
              <a:t>Magic</a:t>
            </a:r>
            <a:r>
              <a:rPr sz="5900" spc="-1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5900" spc="-125" dirty="0">
                <a:solidFill>
                  <a:srgbClr val="FFFFFF"/>
                </a:solidFill>
                <a:latin typeface="Calibri"/>
                <a:cs typeface="Calibri"/>
              </a:rPr>
              <a:t>Methods  </a:t>
            </a:r>
            <a:r>
              <a:rPr sz="5900" spc="-75" dirty="0">
                <a:solidFill>
                  <a:srgbClr val="FFFFFF"/>
                </a:solidFill>
                <a:latin typeface="Calibri"/>
                <a:cs typeface="Calibri"/>
              </a:rPr>
              <a:t>Exceptions</a:t>
            </a:r>
            <a:endParaRPr sz="59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332596" y="496603"/>
            <a:ext cx="3434079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5" dirty="0"/>
              <a:t>O</a:t>
            </a:r>
            <a:r>
              <a:rPr spc="-130" dirty="0"/>
              <a:t>v</a:t>
            </a:r>
            <a:r>
              <a:rPr spc="-350" dirty="0"/>
              <a:t>e</a:t>
            </a:r>
            <a:r>
              <a:rPr spc="-60" dirty="0"/>
              <a:t>r</a:t>
            </a:r>
            <a:r>
              <a:rPr spc="-114" dirty="0"/>
              <a:t>vi</a:t>
            </a:r>
            <a:r>
              <a:rPr spc="-165" dirty="0"/>
              <a:t>e</a:t>
            </a:r>
            <a:r>
              <a:rPr spc="-45" dirty="0"/>
              <a:t>w</a:t>
            </a:r>
          </a:p>
        </p:txBody>
      </p:sp>
      <p:sp>
        <p:nvSpPr>
          <p:cNvPr id="5" name="object 5"/>
          <p:cNvSpPr/>
          <p:nvPr/>
        </p:nvSpPr>
        <p:spPr>
          <a:xfrm>
            <a:off x="3221069" y="3036556"/>
            <a:ext cx="4188354" cy="52354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53223" y="1773632"/>
            <a:ext cx="15155544" cy="7941945"/>
          </a:xfrm>
          <a:prstGeom prst="rect">
            <a:avLst/>
          </a:prstGeom>
        </p:spPr>
        <p:txBody>
          <a:bodyPr vert="horz" wrap="square" lIns="0" tIns="2901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85"/>
              </a:spcBef>
            </a:pPr>
            <a:r>
              <a:rPr sz="3950" dirty="0">
                <a:solidFill>
                  <a:srgbClr val="C2349B"/>
                </a:solidFill>
                <a:latin typeface="Lucida Console"/>
                <a:cs typeface="Lucida Console"/>
              </a:rPr>
              <a:t>class</a:t>
            </a:r>
            <a:r>
              <a:rPr sz="3950" spc="-5" dirty="0">
                <a:solidFill>
                  <a:srgbClr val="C2349B"/>
                </a:solidFill>
                <a:latin typeface="Lucida Console"/>
                <a:cs typeface="Lucida Console"/>
              </a:rPr>
              <a:t> </a:t>
            </a: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MyClass:</a:t>
            </a:r>
            <a:endParaRPr sz="3950">
              <a:latin typeface="Lucida Console"/>
              <a:cs typeface="Lucida Console"/>
            </a:endParaRPr>
          </a:p>
          <a:p>
            <a:pPr marL="1223010" marR="5148580" indent="-635">
              <a:lnSpc>
                <a:spcPct val="146100"/>
              </a:lnSpc>
            </a:pPr>
            <a:r>
              <a:rPr sz="3950" dirty="0">
                <a:solidFill>
                  <a:srgbClr val="E44448"/>
                </a:solidFill>
                <a:latin typeface="Lucida Console"/>
                <a:cs typeface="Lucida Console"/>
              </a:rPr>
              <a:t>"""A simple example</a:t>
            </a:r>
            <a:r>
              <a:rPr sz="3950" spc="-35" dirty="0">
                <a:solidFill>
                  <a:srgbClr val="E44448"/>
                </a:solidFill>
                <a:latin typeface="Lucida Console"/>
                <a:cs typeface="Lucida Console"/>
              </a:rPr>
              <a:t> </a:t>
            </a:r>
            <a:r>
              <a:rPr sz="3950" dirty="0">
                <a:solidFill>
                  <a:srgbClr val="E44448"/>
                </a:solidFill>
                <a:latin typeface="Lucida Console"/>
                <a:cs typeface="Lucida Console"/>
              </a:rPr>
              <a:t>class."""  </a:t>
            </a: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num =</a:t>
            </a:r>
            <a:r>
              <a:rPr sz="3950" spc="-1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3950" dirty="0">
                <a:solidFill>
                  <a:srgbClr val="8B84CF"/>
                </a:solidFill>
                <a:latin typeface="Lucida Console"/>
                <a:cs typeface="Lucida Console"/>
              </a:rPr>
              <a:t>12345</a:t>
            </a:r>
            <a:endParaRPr sz="3950">
              <a:latin typeface="Lucida Console"/>
              <a:cs typeface="Lucida Console"/>
            </a:endParaRPr>
          </a:p>
          <a:p>
            <a:pPr marL="1223010">
              <a:lnSpc>
                <a:spcPct val="100000"/>
              </a:lnSpc>
              <a:spcBef>
                <a:spcPts val="2185"/>
              </a:spcBef>
            </a:pPr>
            <a:r>
              <a:rPr sz="3950" dirty="0">
                <a:solidFill>
                  <a:srgbClr val="C2349B"/>
                </a:solidFill>
                <a:latin typeface="Lucida Console"/>
                <a:cs typeface="Lucida Console"/>
              </a:rPr>
              <a:t>def</a:t>
            </a:r>
            <a:r>
              <a:rPr sz="3950" spc="-5" dirty="0">
                <a:solidFill>
                  <a:srgbClr val="C2349B"/>
                </a:solidFill>
                <a:latin typeface="Lucida Console"/>
                <a:cs typeface="Lucida Console"/>
              </a:rPr>
              <a:t> </a:t>
            </a: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greet(self):</a:t>
            </a:r>
            <a:endParaRPr sz="3950">
              <a:latin typeface="Lucida Console"/>
              <a:cs typeface="Lucida Console"/>
            </a:endParaRPr>
          </a:p>
          <a:p>
            <a:pPr marL="2433320">
              <a:lnSpc>
                <a:spcPct val="100000"/>
              </a:lnSpc>
              <a:spcBef>
                <a:spcPts val="2185"/>
              </a:spcBef>
            </a:pPr>
            <a:r>
              <a:rPr sz="3950" dirty="0">
                <a:solidFill>
                  <a:srgbClr val="C2349B"/>
                </a:solidFill>
                <a:latin typeface="Lucida Console"/>
                <a:cs typeface="Lucida Console"/>
              </a:rPr>
              <a:t>return </a:t>
            </a:r>
            <a:r>
              <a:rPr sz="3950" dirty="0">
                <a:solidFill>
                  <a:srgbClr val="E44448"/>
                </a:solidFill>
                <a:latin typeface="Lucida Console"/>
                <a:cs typeface="Lucida Console"/>
              </a:rPr>
              <a:t>"Hello</a:t>
            </a:r>
            <a:r>
              <a:rPr sz="3950" spc="-5" dirty="0">
                <a:solidFill>
                  <a:srgbClr val="E44448"/>
                </a:solidFill>
                <a:latin typeface="Lucida Console"/>
                <a:cs typeface="Lucida Console"/>
              </a:rPr>
              <a:t> </a:t>
            </a:r>
            <a:r>
              <a:rPr sz="3950" dirty="0">
                <a:solidFill>
                  <a:srgbClr val="E44448"/>
                </a:solidFill>
                <a:latin typeface="Lucida Console"/>
                <a:cs typeface="Lucida Console"/>
              </a:rPr>
              <a:t>world!"</a:t>
            </a:r>
            <a:endParaRPr sz="395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</a:pPr>
            <a:endParaRPr sz="46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5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</a:pPr>
            <a:r>
              <a:rPr sz="3950" dirty="0">
                <a:solidFill>
                  <a:srgbClr val="4CBF57"/>
                </a:solidFill>
                <a:latin typeface="Lucida Console"/>
                <a:cs typeface="Lucida Console"/>
              </a:rPr>
              <a:t># Attribute</a:t>
            </a:r>
            <a:r>
              <a:rPr sz="3950" spc="-5" dirty="0">
                <a:solidFill>
                  <a:srgbClr val="4CBF57"/>
                </a:solidFill>
                <a:latin typeface="Lucida Console"/>
                <a:cs typeface="Lucida Console"/>
              </a:rPr>
              <a:t> </a:t>
            </a:r>
            <a:r>
              <a:rPr sz="3950" dirty="0">
                <a:solidFill>
                  <a:srgbClr val="4CBF57"/>
                </a:solidFill>
                <a:latin typeface="Lucida Console"/>
                <a:cs typeface="Lucida Console"/>
              </a:rPr>
              <a:t>References</a:t>
            </a:r>
            <a:endParaRPr sz="3950">
              <a:latin typeface="Lucida Console"/>
              <a:cs typeface="Lucida Console"/>
            </a:endParaRPr>
          </a:p>
          <a:p>
            <a:pPr marL="12700" marR="5080">
              <a:lnSpc>
                <a:spcPct val="146100"/>
              </a:lnSpc>
              <a:tabLst>
                <a:tab pos="4551045" algn="l"/>
                <a:tab pos="9998075" algn="l"/>
              </a:tabLst>
            </a:pP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MyClass.num	</a:t>
            </a:r>
            <a:r>
              <a:rPr sz="3950" dirty="0">
                <a:solidFill>
                  <a:srgbClr val="4CBF57"/>
                </a:solidFill>
                <a:latin typeface="Lucida Console"/>
                <a:cs typeface="Lucida Console"/>
              </a:rPr>
              <a:t>#</a:t>
            </a:r>
            <a:r>
              <a:rPr sz="3950" spc="5" dirty="0">
                <a:solidFill>
                  <a:srgbClr val="4CBF57"/>
                </a:solidFill>
                <a:latin typeface="Lucida Console"/>
                <a:cs typeface="Lucida Console"/>
              </a:rPr>
              <a:t> </a:t>
            </a:r>
            <a:r>
              <a:rPr sz="3950" dirty="0">
                <a:solidFill>
                  <a:srgbClr val="4CBF57"/>
                </a:solidFill>
                <a:latin typeface="Lucida Console"/>
                <a:cs typeface="Lucida Console"/>
              </a:rPr>
              <a:t>=&gt;</a:t>
            </a:r>
            <a:r>
              <a:rPr sz="3950" spc="5" dirty="0">
                <a:solidFill>
                  <a:srgbClr val="4CBF57"/>
                </a:solidFill>
                <a:latin typeface="Lucida Console"/>
                <a:cs typeface="Lucida Console"/>
              </a:rPr>
              <a:t> </a:t>
            </a:r>
            <a:r>
              <a:rPr sz="3950" dirty="0">
                <a:solidFill>
                  <a:srgbClr val="4CBF57"/>
                </a:solidFill>
                <a:latin typeface="Lucida Console"/>
                <a:cs typeface="Lucida Console"/>
              </a:rPr>
              <a:t>12345	(int object)  </a:t>
            </a: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MyClass.greet	</a:t>
            </a:r>
            <a:r>
              <a:rPr sz="3950" dirty="0">
                <a:solidFill>
                  <a:srgbClr val="4CBF57"/>
                </a:solidFill>
                <a:latin typeface="Lucida Console"/>
                <a:cs typeface="Lucida Console"/>
              </a:rPr>
              <a:t># =&gt; &lt;function f&gt; (function</a:t>
            </a:r>
            <a:r>
              <a:rPr sz="3950" spc="-25" dirty="0">
                <a:solidFill>
                  <a:srgbClr val="4CBF57"/>
                </a:solidFill>
                <a:latin typeface="Lucida Console"/>
                <a:cs typeface="Lucida Console"/>
              </a:rPr>
              <a:t> </a:t>
            </a:r>
            <a:r>
              <a:rPr sz="3950" dirty="0">
                <a:solidFill>
                  <a:srgbClr val="4CBF57"/>
                </a:solidFill>
                <a:latin typeface="Lucida Console"/>
                <a:cs typeface="Lucida Console"/>
              </a:rPr>
              <a:t>object)</a:t>
            </a:r>
            <a:endParaRPr sz="3950">
              <a:latin typeface="Lucida Console"/>
              <a:cs typeface="Lucida Console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21689" y="496603"/>
            <a:ext cx="926909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25" dirty="0"/>
              <a:t>Class </a:t>
            </a:r>
            <a:r>
              <a:rPr spc="-170" dirty="0"/>
              <a:t>Attribute</a:t>
            </a:r>
            <a:r>
              <a:rPr spc="-95" dirty="0"/>
              <a:t> </a:t>
            </a:r>
            <a:r>
              <a:rPr spc="-210" dirty="0"/>
              <a:t>References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356097" y="9795929"/>
            <a:ext cx="11391900" cy="893444"/>
          </a:xfrm>
          <a:prstGeom prst="rect">
            <a:avLst/>
          </a:prstGeom>
          <a:solidFill>
            <a:srgbClr val="000000"/>
          </a:solidFill>
          <a:ln w="10470">
            <a:solidFill>
              <a:srgbClr val="FFFFFF"/>
            </a:solidFill>
          </a:ln>
        </p:spPr>
        <p:txBody>
          <a:bodyPr vert="horz" wrap="square" lIns="0" tIns="183515" rIns="0" bIns="0" rtlCol="0">
            <a:spAutoFit/>
          </a:bodyPr>
          <a:lstStyle/>
          <a:p>
            <a:pPr marL="52069">
              <a:lnSpc>
                <a:spcPct val="100000"/>
              </a:lnSpc>
              <a:spcBef>
                <a:spcPts val="1445"/>
              </a:spcBef>
            </a:pPr>
            <a:r>
              <a:rPr sz="3950" spc="-315" dirty="0">
                <a:solidFill>
                  <a:srgbClr val="FFFFFF"/>
                </a:solidFill>
                <a:latin typeface="Arial"/>
                <a:cs typeface="Arial"/>
              </a:rPr>
              <a:t>Warning! Clients </a:t>
            </a:r>
            <a:r>
              <a:rPr sz="3950" spc="-300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3950" spc="-229" dirty="0">
                <a:solidFill>
                  <a:srgbClr val="FFFFFF"/>
                </a:solidFill>
                <a:latin typeface="Arial"/>
                <a:cs typeface="Arial"/>
              </a:rPr>
              <a:t>write </a:t>
            </a:r>
            <a:r>
              <a:rPr sz="3950" spc="-15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3950" spc="-355" dirty="0">
                <a:solidFill>
                  <a:srgbClr val="FFFFFF"/>
                </a:solidFill>
                <a:latin typeface="Arial"/>
                <a:cs typeface="Arial"/>
              </a:rPr>
              <a:t>(and </a:t>
            </a:r>
            <a:r>
              <a:rPr sz="3950" spc="-300" dirty="0">
                <a:solidFill>
                  <a:srgbClr val="FFFFFF"/>
                </a:solidFill>
                <a:latin typeface="Arial"/>
                <a:cs typeface="Arial"/>
              </a:rPr>
              <a:t>override) </a:t>
            </a:r>
            <a:r>
              <a:rPr sz="3950" spc="-295" dirty="0">
                <a:solidFill>
                  <a:srgbClr val="FFFFFF"/>
                </a:solidFill>
                <a:latin typeface="Arial"/>
                <a:cs typeface="Arial"/>
              </a:rPr>
              <a:t>class</a:t>
            </a:r>
            <a:r>
              <a:rPr sz="395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50" spc="-250" dirty="0">
                <a:solidFill>
                  <a:srgbClr val="FFFFFF"/>
                </a:solidFill>
                <a:latin typeface="Arial"/>
                <a:cs typeface="Arial"/>
              </a:rPr>
              <a:t>attributes.</a:t>
            </a:r>
            <a:endParaRPr sz="3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1081" y="4573547"/>
            <a:ext cx="10612120" cy="18351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850" spc="-200" dirty="0"/>
              <a:t>Class</a:t>
            </a:r>
            <a:r>
              <a:rPr sz="11850" spc="-215" dirty="0"/>
              <a:t> </a:t>
            </a:r>
            <a:r>
              <a:rPr sz="11850" spc="-265" dirty="0"/>
              <a:t>Instantiation</a:t>
            </a:r>
            <a:endParaRPr sz="1185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63694" y="4552606"/>
            <a:ext cx="17172940" cy="20358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200" spc="-15" dirty="0">
                <a:solidFill>
                  <a:srgbClr val="F9F9F5"/>
                </a:solidFill>
                <a:latin typeface="Lucida Console"/>
                <a:cs typeface="Lucida Console"/>
              </a:rPr>
              <a:t>x =</a:t>
            </a:r>
            <a:r>
              <a:rPr sz="13200" spc="-75" dirty="0">
                <a:solidFill>
                  <a:srgbClr val="F9F9F5"/>
                </a:solidFill>
                <a:latin typeface="Lucida Console"/>
                <a:cs typeface="Lucida Console"/>
              </a:rPr>
              <a:t> </a:t>
            </a:r>
            <a:r>
              <a:rPr sz="13200" spc="-15" dirty="0">
                <a:solidFill>
                  <a:srgbClr val="F9F9F5"/>
                </a:solidFill>
                <a:latin typeface="Lucida Console"/>
                <a:cs typeface="Lucida Console"/>
              </a:rPr>
              <a:t>MyClass</a:t>
            </a:r>
            <a:r>
              <a:rPr sz="13200" spc="-15" dirty="0">
                <a:solidFill>
                  <a:srgbClr val="FFD300"/>
                </a:solidFill>
                <a:latin typeface="Lucida Console"/>
                <a:cs typeface="Lucida Console"/>
              </a:rPr>
              <a:t>(args)</a:t>
            </a:r>
            <a:endParaRPr sz="13200">
              <a:latin typeface="Lucida Console"/>
              <a:cs typeface="Lucida Console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24788" y="496603"/>
            <a:ext cx="644779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25" dirty="0"/>
              <a:t>Class</a:t>
            </a:r>
            <a:r>
              <a:rPr spc="-180" dirty="0"/>
              <a:t> </a:t>
            </a:r>
            <a:r>
              <a:rPr spc="-165" dirty="0"/>
              <a:t>Instantiation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13500" y="2823728"/>
            <a:ext cx="8183880" cy="1699260"/>
          </a:xfrm>
          <a:prstGeom prst="rect">
            <a:avLst/>
          </a:prstGeom>
          <a:solidFill>
            <a:srgbClr val="000000"/>
          </a:solidFill>
          <a:ln w="10470">
            <a:solidFill>
              <a:srgbClr val="FFFFFF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1367155" marR="107950" indent="-1246505">
              <a:lnSpc>
                <a:spcPts val="6350"/>
              </a:lnSpc>
              <a:spcBef>
                <a:spcPts val="305"/>
              </a:spcBef>
            </a:pPr>
            <a:r>
              <a:rPr sz="3950" spc="-385" dirty="0">
                <a:solidFill>
                  <a:srgbClr val="FFFFFF"/>
                </a:solidFill>
                <a:latin typeface="Arial"/>
                <a:cs typeface="Arial"/>
              </a:rPr>
              <a:t>Classes </a:t>
            </a:r>
            <a:r>
              <a:rPr sz="3950" spc="-325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3950" spc="-270" dirty="0">
                <a:solidFill>
                  <a:srgbClr val="FFFFFF"/>
                </a:solidFill>
                <a:latin typeface="Arial"/>
                <a:cs typeface="Arial"/>
              </a:rPr>
              <a:t>instantiated </a:t>
            </a:r>
            <a:r>
              <a:rPr sz="3950" spc="-355" dirty="0">
                <a:solidFill>
                  <a:srgbClr val="FFFFFF"/>
                </a:solidFill>
                <a:latin typeface="Arial"/>
                <a:cs typeface="Arial"/>
              </a:rPr>
              <a:t>using </a:t>
            </a:r>
            <a:r>
              <a:rPr sz="3950" spc="-385" dirty="0">
                <a:solidFill>
                  <a:srgbClr val="FFFFFF"/>
                </a:solidFill>
                <a:latin typeface="Arial"/>
                <a:cs typeface="Arial"/>
              </a:rPr>
              <a:t>parentheses  </a:t>
            </a:r>
            <a:r>
              <a:rPr sz="3950" spc="-35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3950" spc="-345" dirty="0">
                <a:solidFill>
                  <a:srgbClr val="FFFFFF"/>
                </a:solidFill>
                <a:latin typeface="Arial"/>
                <a:cs typeface="Arial"/>
              </a:rPr>
              <a:t>an </a:t>
            </a:r>
            <a:r>
              <a:rPr sz="3950" spc="-300" dirty="0">
                <a:solidFill>
                  <a:srgbClr val="FFFFFF"/>
                </a:solidFill>
                <a:latin typeface="Arial"/>
                <a:cs typeface="Arial"/>
              </a:rPr>
              <a:t>optional </a:t>
            </a:r>
            <a:r>
              <a:rPr sz="3950" spc="-355" dirty="0">
                <a:solidFill>
                  <a:srgbClr val="FFFFFF"/>
                </a:solidFill>
                <a:latin typeface="Arial"/>
                <a:cs typeface="Arial"/>
              </a:rPr>
              <a:t>argument</a:t>
            </a:r>
            <a:r>
              <a:rPr sz="3950" spc="-7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50" spc="-190" dirty="0">
                <a:solidFill>
                  <a:srgbClr val="FFFFFF"/>
                </a:solidFill>
                <a:latin typeface="Arial"/>
                <a:cs typeface="Arial"/>
              </a:rPr>
              <a:t>list</a:t>
            </a:r>
            <a:endParaRPr sz="395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250354" y="3226857"/>
            <a:ext cx="1662430" cy="893444"/>
          </a:xfrm>
          <a:custGeom>
            <a:avLst/>
            <a:gdLst/>
            <a:ahLst/>
            <a:cxnLst/>
            <a:rect l="l" t="t" r="r" b="b"/>
            <a:pathLst>
              <a:path w="1662429" h="893445">
                <a:moveTo>
                  <a:pt x="0" y="0"/>
                </a:moveTo>
                <a:lnTo>
                  <a:pt x="1662099" y="0"/>
                </a:lnTo>
                <a:lnTo>
                  <a:pt x="1662099" y="892957"/>
                </a:lnTo>
                <a:lnTo>
                  <a:pt x="0" y="892957"/>
                </a:lnTo>
                <a:lnTo>
                  <a:pt x="0" y="0"/>
                </a:lnTo>
                <a:close/>
              </a:path>
            </a:pathLst>
          </a:custGeom>
          <a:ln w="1047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290833" y="3400808"/>
            <a:ext cx="1583055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-490" dirty="0">
                <a:solidFill>
                  <a:srgbClr val="FFFFFF"/>
                </a:solidFill>
                <a:latin typeface="Arial"/>
                <a:cs typeface="Arial"/>
              </a:rPr>
              <a:t>No</a:t>
            </a:r>
            <a:r>
              <a:rPr sz="3950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new</a:t>
            </a:r>
            <a:endParaRPr sz="3950">
              <a:latin typeface="Lucida Console"/>
              <a:cs typeface="Lucida Console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184405" y="8988222"/>
            <a:ext cx="13735685" cy="1699260"/>
          </a:xfrm>
          <a:custGeom>
            <a:avLst/>
            <a:gdLst/>
            <a:ahLst/>
            <a:cxnLst/>
            <a:rect l="l" t="t" r="r" b="b"/>
            <a:pathLst>
              <a:path w="13735685" h="1699259">
                <a:moveTo>
                  <a:pt x="0" y="0"/>
                </a:moveTo>
                <a:lnTo>
                  <a:pt x="13735288" y="0"/>
                </a:lnTo>
                <a:lnTo>
                  <a:pt x="13735288" y="1699215"/>
                </a:lnTo>
                <a:lnTo>
                  <a:pt x="0" y="1699215"/>
                </a:lnTo>
                <a:lnTo>
                  <a:pt x="0" y="0"/>
                </a:lnTo>
                <a:close/>
              </a:path>
            </a:pathLst>
          </a:custGeom>
          <a:ln w="1047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285628" y="8956660"/>
            <a:ext cx="13522960" cy="1638300"/>
          </a:xfrm>
          <a:prstGeom prst="rect">
            <a:avLst/>
          </a:prstGeom>
        </p:spPr>
        <p:txBody>
          <a:bodyPr vert="horz" wrap="square" lIns="0" tIns="2165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05"/>
              </a:spcBef>
            </a:pPr>
            <a:r>
              <a:rPr sz="3950" spc="-270" dirty="0">
                <a:solidFill>
                  <a:srgbClr val="FFFFFF"/>
                </a:solidFill>
                <a:latin typeface="Arial"/>
                <a:cs typeface="Arial"/>
              </a:rPr>
              <a:t>"Instantiating" </a:t>
            </a:r>
            <a:r>
              <a:rPr sz="3950" spc="-41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3950" spc="-295" dirty="0">
                <a:solidFill>
                  <a:srgbClr val="FFFFFF"/>
                </a:solidFill>
                <a:latin typeface="Arial"/>
                <a:cs typeface="Arial"/>
              </a:rPr>
              <a:t>class </a:t>
            </a:r>
            <a:r>
              <a:rPr sz="3950" spc="-229" dirty="0">
                <a:solidFill>
                  <a:srgbClr val="FFFFFF"/>
                </a:solidFill>
                <a:latin typeface="Arial"/>
                <a:cs typeface="Arial"/>
              </a:rPr>
              <a:t>constructs </a:t>
            </a:r>
            <a:r>
              <a:rPr sz="3950" spc="-345" dirty="0">
                <a:solidFill>
                  <a:srgbClr val="FFFFFF"/>
                </a:solidFill>
                <a:latin typeface="Arial"/>
                <a:cs typeface="Arial"/>
              </a:rPr>
              <a:t>an </a:t>
            </a:r>
            <a:r>
              <a:rPr sz="3950" spc="-300" dirty="0">
                <a:solidFill>
                  <a:srgbClr val="FFFFFF"/>
                </a:solidFill>
                <a:latin typeface="Arial"/>
                <a:cs typeface="Arial"/>
              </a:rPr>
              <a:t>instance object </a:t>
            </a:r>
            <a:r>
              <a:rPr sz="3950" spc="-8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3950" spc="-175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3950" spc="-295" dirty="0">
                <a:solidFill>
                  <a:srgbClr val="FFFFFF"/>
                </a:solidFill>
                <a:latin typeface="Arial"/>
                <a:cs typeface="Arial"/>
              </a:rPr>
              <a:t>class</a:t>
            </a:r>
            <a:r>
              <a:rPr sz="3950" spc="4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50" spc="-345" dirty="0">
                <a:solidFill>
                  <a:srgbClr val="FFFFFF"/>
                </a:solidFill>
                <a:latin typeface="Arial"/>
                <a:cs typeface="Arial"/>
              </a:rPr>
              <a:t>object.</a:t>
            </a:r>
            <a:endParaRPr sz="3950">
              <a:latin typeface="Arial"/>
              <a:cs typeface="Arial"/>
            </a:endParaRPr>
          </a:p>
          <a:p>
            <a:pPr marL="635" algn="ctr">
              <a:lnSpc>
                <a:spcPct val="100000"/>
              </a:lnSpc>
              <a:spcBef>
                <a:spcPts val="1610"/>
              </a:spcBef>
            </a:pPr>
            <a:r>
              <a:rPr sz="3950" spc="-31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3950" spc="-225" dirty="0">
                <a:solidFill>
                  <a:srgbClr val="FFFFFF"/>
                </a:solidFill>
                <a:latin typeface="Arial"/>
                <a:cs typeface="Arial"/>
              </a:rPr>
              <a:t>this </a:t>
            </a:r>
            <a:r>
              <a:rPr sz="3950" spc="-345" dirty="0">
                <a:solidFill>
                  <a:srgbClr val="FFFFFF"/>
                </a:solidFill>
                <a:latin typeface="Arial"/>
                <a:cs typeface="Arial"/>
              </a:rPr>
              <a:t>case, </a:t>
            </a: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x </a:t>
            </a:r>
            <a:r>
              <a:rPr sz="3950" spc="-27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3950" spc="-345" dirty="0">
                <a:solidFill>
                  <a:srgbClr val="FFFFFF"/>
                </a:solidFill>
                <a:latin typeface="Arial"/>
                <a:cs typeface="Arial"/>
              </a:rPr>
              <a:t>an </a:t>
            </a:r>
            <a:r>
              <a:rPr sz="3950" spc="-305" dirty="0">
                <a:solidFill>
                  <a:srgbClr val="FFFFFF"/>
                </a:solidFill>
                <a:latin typeface="Arial"/>
                <a:cs typeface="Arial"/>
              </a:rPr>
              <a:t>instance </a:t>
            </a:r>
            <a:r>
              <a:rPr sz="3950" spc="-300" dirty="0">
                <a:solidFill>
                  <a:srgbClr val="FFFFFF"/>
                </a:solidFill>
                <a:latin typeface="Arial"/>
                <a:cs typeface="Arial"/>
              </a:rPr>
              <a:t>object </a:t>
            </a:r>
            <a:r>
              <a:rPr sz="3950" spc="-8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3950" spc="-31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MyClass </a:t>
            </a:r>
            <a:r>
              <a:rPr sz="3950" spc="-295" dirty="0">
                <a:solidFill>
                  <a:srgbClr val="FFFFFF"/>
                </a:solidFill>
                <a:latin typeface="Arial"/>
                <a:cs typeface="Arial"/>
              </a:rPr>
              <a:t>class</a:t>
            </a:r>
            <a:r>
              <a:rPr sz="3950" spc="-6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50" spc="-300" dirty="0">
                <a:solidFill>
                  <a:srgbClr val="FFFFFF"/>
                </a:solidFill>
                <a:latin typeface="Arial"/>
                <a:cs typeface="Arial"/>
              </a:rPr>
              <a:t>object</a:t>
            </a:r>
            <a:endParaRPr sz="3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65923" y="2094177"/>
            <a:ext cx="5144135" cy="880110"/>
          </a:xfrm>
          <a:custGeom>
            <a:avLst/>
            <a:gdLst/>
            <a:ahLst/>
            <a:cxnLst/>
            <a:rect l="l" t="t" r="r" b="b"/>
            <a:pathLst>
              <a:path w="5144134" h="880110">
                <a:moveTo>
                  <a:pt x="0" y="0"/>
                </a:moveTo>
                <a:lnTo>
                  <a:pt x="5144067" y="0"/>
                </a:lnTo>
                <a:lnTo>
                  <a:pt x="5144067" y="879554"/>
                </a:lnTo>
                <a:lnTo>
                  <a:pt x="0" y="87955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465923" y="2973731"/>
            <a:ext cx="3631565" cy="880110"/>
          </a:xfrm>
          <a:custGeom>
            <a:avLst/>
            <a:gdLst/>
            <a:ahLst/>
            <a:cxnLst/>
            <a:rect l="l" t="t" r="r" b="b"/>
            <a:pathLst>
              <a:path w="3631565" h="880110">
                <a:moveTo>
                  <a:pt x="0" y="0"/>
                </a:moveTo>
                <a:lnTo>
                  <a:pt x="3631106" y="0"/>
                </a:lnTo>
                <a:lnTo>
                  <a:pt x="3631106" y="879554"/>
                </a:lnTo>
                <a:lnTo>
                  <a:pt x="0" y="87955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65923" y="3853285"/>
            <a:ext cx="6354445" cy="880110"/>
          </a:xfrm>
          <a:custGeom>
            <a:avLst/>
            <a:gdLst/>
            <a:ahLst/>
            <a:cxnLst/>
            <a:rect l="l" t="t" r="r" b="b"/>
            <a:pathLst>
              <a:path w="6354445" h="880110">
                <a:moveTo>
                  <a:pt x="0" y="0"/>
                </a:moveTo>
                <a:lnTo>
                  <a:pt x="6354436" y="0"/>
                </a:lnTo>
                <a:lnTo>
                  <a:pt x="6354436" y="879554"/>
                </a:lnTo>
                <a:lnTo>
                  <a:pt x="0" y="87955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65923" y="4732840"/>
            <a:ext cx="2118360" cy="880110"/>
          </a:xfrm>
          <a:custGeom>
            <a:avLst/>
            <a:gdLst/>
            <a:ahLst/>
            <a:cxnLst/>
            <a:rect l="l" t="t" r="r" b="b"/>
            <a:pathLst>
              <a:path w="2118360" h="880110">
                <a:moveTo>
                  <a:pt x="0" y="0"/>
                </a:moveTo>
                <a:lnTo>
                  <a:pt x="2118145" y="0"/>
                </a:lnTo>
                <a:lnTo>
                  <a:pt x="2118145" y="879554"/>
                </a:lnTo>
                <a:lnTo>
                  <a:pt x="0" y="87955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65923" y="6491949"/>
            <a:ext cx="4236720" cy="880110"/>
          </a:xfrm>
          <a:custGeom>
            <a:avLst/>
            <a:gdLst/>
            <a:ahLst/>
            <a:cxnLst/>
            <a:rect l="l" t="t" r="r" b="b"/>
            <a:pathLst>
              <a:path w="4236720" h="880109">
                <a:moveTo>
                  <a:pt x="0" y="0"/>
                </a:moveTo>
                <a:lnTo>
                  <a:pt x="4236290" y="0"/>
                </a:lnTo>
                <a:lnTo>
                  <a:pt x="4236290" y="879554"/>
                </a:lnTo>
                <a:lnTo>
                  <a:pt x="0" y="87955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65923" y="7371503"/>
            <a:ext cx="4236720" cy="880110"/>
          </a:xfrm>
          <a:custGeom>
            <a:avLst/>
            <a:gdLst/>
            <a:ahLst/>
            <a:cxnLst/>
            <a:rect l="l" t="t" r="r" b="b"/>
            <a:pathLst>
              <a:path w="4236720" h="880109">
                <a:moveTo>
                  <a:pt x="0" y="0"/>
                </a:moveTo>
                <a:lnTo>
                  <a:pt x="4236290" y="0"/>
                </a:lnTo>
                <a:lnTo>
                  <a:pt x="4236290" y="879554"/>
                </a:lnTo>
                <a:lnTo>
                  <a:pt x="0" y="87955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453223" y="1773632"/>
            <a:ext cx="6379845" cy="6182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46100"/>
              </a:lnSpc>
              <a:spcBef>
                <a:spcPts val="95"/>
              </a:spcBef>
            </a:pPr>
            <a:r>
              <a:rPr sz="3950" dirty="0">
                <a:solidFill>
                  <a:srgbClr val="4DBF56"/>
                </a:solidFill>
                <a:latin typeface="Lucida Console"/>
                <a:cs typeface="Lucida Console"/>
              </a:rPr>
              <a:t># Remember these?  </a:t>
            </a: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float(</a:t>
            </a:r>
            <a:r>
              <a:rPr sz="3950" dirty="0">
                <a:solidFill>
                  <a:srgbClr val="8B84CF"/>
                </a:solidFill>
                <a:latin typeface="Lucida Console"/>
                <a:cs typeface="Lucida Console"/>
              </a:rPr>
              <a:t>'3.5'</a:t>
            </a: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)  int(</a:t>
            </a:r>
            <a:r>
              <a:rPr sz="3950" dirty="0">
                <a:solidFill>
                  <a:srgbClr val="8B84CF"/>
                </a:solidFill>
                <a:latin typeface="Lucida Console"/>
                <a:cs typeface="Lucida Console"/>
              </a:rPr>
              <a:t>'101001'</a:t>
            </a: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,</a:t>
            </a:r>
            <a:r>
              <a:rPr sz="3950" spc="-65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base=</a:t>
            </a:r>
            <a:r>
              <a:rPr sz="3950" dirty="0">
                <a:solidFill>
                  <a:srgbClr val="8B84CF"/>
                </a:solidFill>
                <a:latin typeface="Lucida Console"/>
                <a:cs typeface="Lucida Console"/>
              </a:rPr>
              <a:t>2</a:t>
            </a: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)  str(</a:t>
            </a:r>
            <a:r>
              <a:rPr sz="3950" dirty="0">
                <a:solidFill>
                  <a:srgbClr val="8B84CF"/>
                </a:solidFill>
                <a:latin typeface="Lucida Console"/>
                <a:cs typeface="Lucida Console"/>
              </a:rPr>
              <a:t>41</a:t>
            </a: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)</a:t>
            </a:r>
            <a:endParaRPr sz="395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</a:pPr>
            <a:endParaRPr sz="4600">
              <a:latin typeface="Lucida Console"/>
              <a:cs typeface="Lucida Console"/>
            </a:endParaRPr>
          </a:p>
          <a:p>
            <a:pPr marL="12700" marR="2122805">
              <a:lnSpc>
                <a:spcPct val="146100"/>
              </a:lnSpc>
              <a:spcBef>
                <a:spcPts val="2330"/>
              </a:spcBef>
            </a:pP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list</a:t>
            </a:r>
            <a:r>
              <a:rPr sz="3950" spc="-5" dirty="0">
                <a:solidFill>
                  <a:srgbClr val="FFFFFF"/>
                </a:solidFill>
                <a:latin typeface="Lucida Console"/>
                <a:cs typeface="Lucida Console"/>
              </a:rPr>
              <a:t>(</a:t>
            </a:r>
            <a:r>
              <a:rPr sz="3950" dirty="0">
                <a:solidFill>
                  <a:srgbClr val="8B84CF"/>
                </a:solidFill>
                <a:latin typeface="Lucida Console"/>
                <a:cs typeface="Lucida Console"/>
              </a:rPr>
              <a:t>'hap.py</a:t>
            </a:r>
            <a:r>
              <a:rPr sz="3950" spc="-5" dirty="0">
                <a:solidFill>
                  <a:srgbClr val="8B84CF"/>
                </a:solidFill>
                <a:latin typeface="Lucida Console"/>
                <a:cs typeface="Lucida Console"/>
              </a:rPr>
              <a:t>'</a:t>
            </a: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)  dict(a=</a:t>
            </a:r>
            <a:r>
              <a:rPr sz="3950" dirty="0">
                <a:solidFill>
                  <a:srgbClr val="8B84CF"/>
                </a:solidFill>
                <a:latin typeface="Lucida Console"/>
                <a:cs typeface="Lucida Console"/>
              </a:rPr>
              <a:t>1</a:t>
            </a: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,</a:t>
            </a:r>
            <a:r>
              <a:rPr sz="3950" spc="-8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b=</a:t>
            </a:r>
            <a:r>
              <a:rPr sz="3950" dirty="0">
                <a:solidFill>
                  <a:srgbClr val="8B84CF"/>
                </a:solidFill>
                <a:latin typeface="Lucida Console"/>
                <a:cs typeface="Lucida Console"/>
              </a:rPr>
              <a:t>2</a:t>
            </a: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)</a:t>
            </a:r>
            <a:endParaRPr sz="3950">
              <a:latin typeface="Lucida Console"/>
              <a:cs typeface="Lucida Console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426955" y="496603"/>
            <a:ext cx="1125664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20" dirty="0"/>
              <a:t>We've </a:t>
            </a:r>
            <a:r>
              <a:rPr spc="-85" dirty="0"/>
              <a:t>Seen </a:t>
            </a:r>
            <a:r>
              <a:rPr spc="-165" dirty="0"/>
              <a:t>Instantiation</a:t>
            </a:r>
            <a:r>
              <a:rPr spc="65" dirty="0"/>
              <a:t> </a:t>
            </a:r>
            <a:r>
              <a:rPr spc="-270" dirty="0"/>
              <a:t>Before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53223" y="2050064"/>
            <a:ext cx="4262120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dirty="0">
                <a:solidFill>
                  <a:srgbClr val="C2349B"/>
                </a:solidFill>
                <a:latin typeface="Lucida Console"/>
                <a:cs typeface="Lucida Console"/>
              </a:rPr>
              <a:t>class</a:t>
            </a:r>
            <a:r>
              <a:rPr sz="3950" spc="-65" dirty="0">
                <a:solidFill>
                  <a:srgbClr val="C2349B"/>
                </a:solidFill>
                <a:latin typeface="Lucida Console"/>
                <a:cs typeface="Lucida Console"/>
              </a:rPr>
              <a:t> </a:t>
            </a: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Complex:</a:t>
            </a:r>
            <a:endParaRPr sz="3950">
              <a:latin typeface="Lucida Console"/>
              <a:cs typeface="Lucida Console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886686" y="3512521"/>
            <a:ext cx="605790" cy="0"/>
          </a:xfrm>
          <a:custGeom>
            <a:avLst/>
            <a:gdLst/>
            <a:ahLst/>
            <a:cxnLst/>
            <a:rect l="l" t="t" r="r" b="b"/>
            <a:pathLst>
              <a:path w="605789">
                <a:moveTo>
                  <a:pt x="0" y="0"/>
                </a:moveTo>
                <a:lnTo>
                  <a:pt x="605182" y="0"/>
                </a:lnTo>
              </a:path>
            </a:pathLst>
          </a:custGeom>
          <a:ln w="41716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702235" y="3512521"/>
            <a:ext cx="605790" cy="0"/>
          </a:xfrm>
          <a:custGeom>
            <a:avLst/>
            <a:gdLst/>
            <a:ahLst/>
            <a:cxnLst/>
            <a:rect l="l" t="t" r="r" b="b"/>
            <a:pathLst>
              <a:path w="605789">
                <a:moveTo>
                  <a:pt x="0" y="0"/>
                </a:moveTo>
                <a:lnTo>
                  <a:pt x="605182" y="0"/>
                </a:lnTo>
              </a:path>
            </a:pathLst>
          </a:custGeom>
          <a:ln w="41716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53223" y="7050958"/>
            <a:ext cx="9709150" cy="2664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820545">
              <a:lnSpc>
                <a:spcPct val="146100"/>
              </a:lnSpc>
              <a:spcBef>
                <a:spcPts val="95"/>
              </a:spcBef>
            </a:pPr>
            <a:r>
              <a:rPr sz="3950" dirty="0">
                <a:solidFill>
                  <a:srgbClr val="4CBF57"/>
                </a:solidFill>
                <a:latin typeface="Lucida Console"/>
                <a:cs typeface="Lucida Console"/>
              </a:rPr>
              <a:t># Make an instance</a:t>
            </a:r>
            <a:r>
              <a:rPr sz="3950" spc="-45" dirty="0">
                <a:solidFill>
                  <a:srgbClr val="4CBF57"/>
                </a:solidFill>
                <a:latin typeface="Lucida Console"/>
                <a:cs typeface="Lucida Console"/>
              </a:rPr>
              <a:t> </a:t>
            </a:r>
            <a:r>
              <a:rPr sz="3950" dirty="0">
                <a:solidFill>
                  <a:srgbClr val="4CBF57"/>
                </a:solidFill>
                <a:latin typeface="Lucida Console"/>
                <a:cs typeface="Lucida Console"/>
              </a:rPr>
              <a:t>object!   </a:t>
            </a: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c = Complex(</a:t>
            </a:r>
            <a:r>
              <a:rPr sz="3950" dirty="0">
                <a:solidFill>
                  <a:srgbClr val="8B84CF"/>
                </a:solidFill>
                <a:latin typeface="Lucida Console"/>
                <a:cs typeface="Lucida Console"/>
              </a:rPr>
              <a:t>3.0</a:t>
            </a: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,</a:t>
            </a:r>
            <a:r>
              <a:rPr sz="3950" spc="-3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3950" dirty="0">
                <a:solidFill>
                  <a:srgbClr val="8B84CF"/>
                </a:solidFill>
                <a:latin typeface="Lucida Console"/>
                <a:cs typeface="Lucida Console"/>
              </a:rPr>
              <a:t>-4.5</a:t>
            </a: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)</a:t>
            </a:r>
            <a:endParaRPr sz="395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2190"/>
              </a:spcBef>
              <a:tabLst>
                <a:tab pos="4853940" algn="l"/>
              </a:tabLst>
            </a:pP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c.real,</a:t>
            </a:r>
            <a:r>
              <a:rPr sz="3950" spc="15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c.imag	</a:t>
            </a:r>
            <a:r>
              <a:rPr sz="3950" dirty="0">
                <a:solidFill>
                  <a:srgbClr val="4CBF57"/>
                </a:solidFill>
                <a:latin typeface="Lucida Console"/>
                <a:cs typeface="Lucida Console"/>
              </a:rPr>
              <a:t># =&gt; (3.0,</a:t>
            </a:r>
            <a:r>
              <a:rPr sz="3950" spc="-65" dirty="0">
                <a:solidFill>
                  <a:srgbClr val="4CBF57"/>
                </a:solidFill>
                <a:latin typeface="Lucida Console"/>
                <a:cs typeface="Lucida Console"/>
              </a:rPr>
              <a:t> </a:t>
            </a:r>
            <a:r>
              <a:rPr sz="3950" dirty="0">
                <a:solidFill>
                  <a:srgbClr val="4CBF57"/>
                </a:solidFill>
                <a:latin typeface="Lucida Console"/>
                <a:cs typeface="Lucida Console"/>
              </a:rPr>
              <a:t>-4.5)</a:t>
            </a:r>
            <a:endParaRPr sz="3950">
              <a:latin typeface="Lucida Console"/>
              <a:cs typeface="Lucida Console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599755" y="496603"/>
            <a:ext cx="939736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5" dirty="0"/>
              <a:t>Custom </a:t>
            </a:r>
            <a:r>
              <a:rPr spc="-135" dirty="0"/>
              <a:t>Constructor</a:t>
            </a:r>
            <a:r>
              <a:rPr spc="-120" dirty="0"/>
              <a:t> </a:t>
            </a:r>
            <a:r>
              <a:rPr spc="5" dirty="0"/>
              <a:t>using</a:t>
            </a:r>
          </a:p>
        </p:txBody>
      </p:sp>
      <p:sp>
        <p:nvSpPr>
          <p:cNvPr id="7" name="object 7"/>
          <p:cNvSpPr/>
          <p:nvPr/>
        </p:nvSpPr>
        <p:spPr>
          <a:xfrm>
            <a:off x="13179683" y="1516314"/>
            <a:ext cx="826769" cy="0"/>
          </a:xfrm>
          <a:custGeom>
            <a:avLst/>
            <a:gdLst/>
            <a:ahLst/>
            <a:cxnLst/>
            <a:rect l="l" t="t" r="r" b="b"/>
            <a:pathLst>
              <a:path w="826769">
                <a:moveTo>
                  <a:pt x="0" y="0"/>
                </a:moveTo>
                <a:lnTo>
                  <a:pt x="826144" y="0"/>
                </a:lnTo>
              </a:path>
            </a:pathLst>
          </a:custGeom>
          <a:ln w="56942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658117" y="1516314"/>
            <a:ext cx="826769" cy="0"/>
          </a:xfrm>
          <a:custGeom>
            <a:avLst/>
            <a:gdLst/>
            <a:ahLst/>
            <a:cxnLst/>
            <a:rect l="l" t="t" r="r" b="b"/>
            <a:pathLst>
              <a:path w="826769">
                <a:moveTo>
                  <a:pt x="0" y="0"/>
                </a:moveTo>
                <a:lnTo>
                  <a:pt x="826144" y="0"/>
                </a:lnTo>
              </a:path>
            </a:pathLst>
          </a:custGeom>
          <a:ln w="56942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993128" y="725287"/>
            <a:ext cx="167830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5" dirty="0">
                <a:solidFill>
                  <a:srgbClr val="FFFFFF"/>
                </a:solidFill>
                <a:latin typeface="Lucida Console"/>
                <a:cs typeface="Lucida Console"/>
              </a:rPr>
              <a:t>init</a:t>
            </a:r>
            <a:endParaRPr sz="5400">
              <a:latin typeface="Lucida Console"/>
              <a:cs typeface="Lucida Console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993433" y="5432923"/>
            <a:ext cx="12849225" cy="1699260"/>
          </a:xfrm>
          <a:custGeom>
            <a:avLst/>
            <a:gdLst/>
            <a:ahLst/>
            <a:cxnLst/>
            <a:rect l="l" t="t" r="r" b="b"/>
            <a:pathLst>
              <a:path w="12849225" h="1699259">
                <a:moveTo>
                  <a:pt x="0" y="0"/>
                </a:moveTo>
                <a:lnTo>
                  <a:pt x="12848907" y="0"/>
                </a:lnTo>
                <a:lnTo>
                  <a:pt x="12848907" y="1699215"/>
                </a:lnTo>
                <a:lnTo>
                  <a:pt x="0" y="1699215"/>
                </a:lnTo>
                <a:lnTo>
                  <a:pt x="0" y="0"/>
                </a:lnTo>
                <a:close/>
              </a:path>
            </a:pathLst>
          </a:custGeom>
          <a:ln w="1047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250246" y="6182597"/>
            <a:ext cx="605790" cy="0"/>
          </a:xfrm>
          <a:custGeom>
            <a:avLst/>
            <a:gdLst/>
            <a:ahLst/>
            <a:cxnLst/>
            <a:rect l="l" t="t" r="r" b="b"/>
            <a:pathLst>
              <a:path w="605790">
                <a:moveTo>
                  <a:pt x="0" y="0"/>
                </a:moveTo>
                <a:lnTo>
                  <a:pt x="605233" y="0"/>
                </a:lnTo>
              </a:path>
            </a:pathLst>
          </a:custGeom>
          <a:ln w="41716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6065948" y="6182597"/>
            <a:ext cx="605790" cy="0"/>
          </a:xfrm>
          <a:custGeom>
            <a:avLst/>
            <a:gdLst/>
            <a:ahLst/>
            <a:cxnLst/>
            <a:rect l="l" t="t" r="r" b="b"/>
            <a:pathLst>
              <a:path w="605790">
                <a:moveTo>
                  <a:pt x="0" y="0"/>
                </a:moveTo>
                <a:lnTo>
                  <a:pt x="605233" y="0"/>
                </a:lnTo>
              </a:path>
            </a:pathLst>
          </a:custGeom>
          <a:ln w="41716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663593" y="2653187"/>
            <a:ext cx="13415644" cy="35750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23010" marR="382905" indent="-1210945">
              <a:lnSpc>
                <a:spcPct val="146100"/>
              </a:lnSpc>
              <a:spcBef>
                <a:spcPts val="95"/>
              </a:spcBef>
              <a:tabLst>
                <a:tab pos="1828164" algn="l"/>
                <a:tab pos="3643629" algn="l"/>
              </a:tabLst>
            </a:pPr>
            <a:r>
              <a:rPr sz="3950" dirty="0">
                <a:solidFill>
                  <a:srgbClr val="C2349B"/>
                </a:solidFill>
                <a:latin typeface="Lucida Console"/>
                <a:cs typeface="Lucida Console"/>
              </a:rPr>
              <a:t>def		</a:t>
            </a: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init	(self, realpart=</a:t>
            </a:r>
            <a:r>
              <a:rPr sz="3950" dirty="0">
                <a:solidFill>
                  <a:srgbClr val="8B84CF"/>
                </a:solidFill>
                <a:latin typeface="Lucida Console"/>
                <a:cs typeface="Lucida Console"/>
              </a:rPr>
              <a:t>0</a:t>
            </a: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,</a:t>
            </a:r>
            <a:r>
              <a:rPr sz="3950" spc="-35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imagpart=</a:t>
            </a:r>
            <a:r>
              <a:rPr sz="3950" dirty="0">
                <a:solidFill>
                  <a:srgbClr val="8B84CF"/>
                </a:solidFill>
                <a:latin typeface="Lucida Console"/>
                <a:cs typeface="Lucida Console"/>
              </a:rPr>
              <a:t>0</a:t>
            </a: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):  self.real =</a:t>
            </a:r>
            <a:r>
              <a:rPr sz="3950" spc="-1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realpart</a:t>
            </a:r>
            <a:endParaRPr sz="3950">
              <a:latin typeface="Lucida Console"/>
              <a:cs typeface="Lucida Console"/>
            </a:endParaRPr>
          </a:p>
          <a:p>
            <a:pPr marL="1223010">
              <a:lnSpc>
                <a:spcPct val="100000"/>
              </a:lnSpc>
              <a:spcBef>
                <a:spcPts val="2190"/>
              </a:spcBef>
            </a:pP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self.imag =</a:t>
            </a:r>
            <a:r>
              <a:rPr sz="3950" spc="-55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imagpart</a:t>
            </a:r>
            <a:endParaRPr sz="3950">
              <a:latin typeface="Lucida Console"/>
              <a:cs typeface="Lucida Console"/>
            </a:endParaRPr>
          </a:p>
          <a:p>
            <a:pPr marL="3451225">
              <a:lnSpc>
                <a:spcPct val="100000"/>
              </a:lnSpc>
              <a:spcBef>
                <a:spcPts val="2430"/>
              </a:spcBef>
              <a:tabLst>
                <a:tab pos="12191365" algn="l"/>
              </a:tabLst>
            </a:pPr>
            <a:r>
              <a:rPr sz="3950" spc="-49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3950" spc="-30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3950" spc="-42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950" spc="-37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3950" spc="-2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395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50" spc="-18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950" spc="-39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3950" spc="-42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3950" spc="-2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950" spc="-30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950" spc="-52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3950" spc="24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950" spc="-29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950" spc="-50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950" spc="24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950" spc="-3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950" spc="-39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950" spc="-38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395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50" spc="-21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3950" spc="-31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950" spc="-229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3950" spc="-38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3950" spc="-2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395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50" spc="16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950" spc="-580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3950" spc="-52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95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50" spc="-21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3950" spc="-47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3950" spc="-52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950" spc="-17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3950" spc="-29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950" spc="-31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950" spc="-26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395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50" spc="-71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3950" spc="-68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950" spc="16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950" spc="-580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3950" spc="-39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950" spc="-38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395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init</a:t>
            </a:r>
            <a:endParaRPr sz="3950">
              <a:latin typeface="Lucida Console"/>
              <a:cs typeface="Lucida Console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803526" y="5599694"/>
            <a:ext cx="1936114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3950" spc="-45" dirty="0">
                <a:solidFill>
                  <a:srgbClr val="FFFFFF"/>
                </a:solidFill>
                <a:latin typeface="Arial"/>
                <a:cs typeface="Arial"/>
              </a:rPr>
              <a:t>if </a:t>
            </a:r>
            <a:r>
              <a:rPr sz="3950" spc="-70" dirty="0">
                <a:solidFill>
                  <a:srgbClr val="FFFFFF"/>
                </a:solidFill>
                <a:latin typeface="Arial"/>
                <a:cs typeface="Arial"/>
              </a:rPr>
              <a:t>it</a:t>
            </a:r>
            <a:r>
              <a:rPr sz="3950" spc="-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50" spc="-270" dirty="0">
                <a:solidFill>
                  <a:srgbClr val="FFFFFF"/>
                </a:solidFill>
                <a:latin typeface="Arial"/>
                <a:cs typeface="Arial"/>
              </a:rPr>
              <a:t>exists,</a:t>
            </a:r>
            <a:endParaRPr sz="39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366298" y="6405952"/>
            <a:ext cx="12120880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3950" spc="-345" dirty="0">
                <a:solidFill>
                  <a:srgbClr val="FFFFFF"/>
                </a:solidFill>
                <a:latin typeface="Arial"/>
                <a:cs typeface="Arial"/>
              </a:rPr>
              <a:t>supplying </a:t>
            </a:r>
            <a:r>
              <a:rPr sz="3950" spc="-41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3950" spc="-280" dirty="0">
                <a:solidFill>
                  <a:srgbClr val="FFFFFF"/>
                </a:solidFill>
                <a:latin typeface="Arial"/>
                <a:cs typeface="Arial"/>
              </a:rPr>
              <a:t>freshly-minted </a:t>
            </a:r>
            <a:r>
              <a:rPr sz="3950" spc="-305" dirty="0">
                <a:solidFill>
                  <a:srgbClr val="FFFFFF"/>
                </a:solidFill>
                <a:latin typeface="Arial"/>
                <a:cs typeface="Arial"/>
              </a:rPr>
              <a:t>instance </a:t>
            </a:r>
            <a:r>
              <a:rPr sz="3950" spc="-300" dirty="0">
                <a:solidFill>
                  <a:srgbClr val="FFFFFF"/>
                </a:solidFill>
                <a:latin typeface="Arial"/>
                <a:cs typeface="Arial"/>
              </a:rPr>
              <a:t>object </a:t>
            </a:r>
            <a:r>
              <a:rPr sz="3950" spc="-315" dirty="0">
                <a:solidFill>
                  <a:srgbClr val="FFFFFF"/>
                </a:solidFill>
                <a:latin typeface="Arial"/>
                <a:cs typeface="Arial"/>
              </a:rPr>
              <a:t>as the </a:t>
            </a:r>
            <a:r>
              <a:rPr sz="3950" spc="-70" dirty="0">
                <a:solidFill>
                  <a:srgbClr val="FFFFFF"/>
                </a:solidFill>
                <a:latin typeface="Arial"/>
                <a:cs typeface="Arial"/>
              </a:rPr>
              <a:t>first</a:t>
            </a:r>
            <a:r>
              <a:rPr sz="3950" spc="4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50" spc="-375" dirty="0">
                <a:solidFill>
                  <a:srgbClr val="FFFFFF"/>
                </a:solidFill>
                <a:latin typeface="Arial"/>
                <a:cs typeface="Arial"/>
              </a:rPr>
              <a:t>parameter.</a:t>
            </a:r>
            <a:endParaRPr sz="395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475389" y="8188711"/>
            <a:ext cx="6373495" cy="2505710"/>
          </a:xfrm>
          <a:custGeom>
            <a:avLst/>
            <a:gdLst/>
            <a:ahLst/>
            <a:cxnLst/>
            <a:rect l="l" t="t" r="r" b="b"/>
            <a:pathLst>
              <a:path w="6373494" h="2505709">
                <a:moveTo>
                  <a:pt x="0" y="0"/>
                </a:moveTo>
                <a:lnTo>
                  <a:pt x="6373497" y="0"/>
                </a:lnTo>
                <a:lnTo>
                  <a:pt x="6373497" y="2505473"/>
                </a:lnTo>
                <a:lnTo>
                  <a:pt x="0" y="2505473"/>
                </a:lnTo>
                <a:lnTo>
                  <a:pt x="0" y="0"/>
                </a:lnTo>
                <a:close/>
              </a:path>
            </a:pathLst>
          </a:custGeom>
          <a:ln w="1047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6180658" y="8936439"/>
            <a:ext cx="605790" cy="0"/>
          </a:xfrm>
          <a:custGeom>
            <a:avLst/>
            <a:gdLst/>
            <a:ahLst/>
            <a:cxnLst/>
            <a:rect l="l" t="t" r="r" b="b"/>
            <a:pathLst>
              <a:path w="605790">
                <a:moveTo>
                  <a:pt x="0" y="0"/>
                </a:moveTo>
                <a:lnTo>
                  <a:pt x="605233" y="0"/>
                </a:lnTo>
              </a:path>
            </a:pathLst>
          </a:custGeom>
          <a:ln w="41716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7996360" y="8936439"/>
            <a:ext cx="605790" cy="0"/>
          </a:xfrm>
          <a:custGeom>
            <a:avLst/>
            <a:gdLst/>
            <a:ahLst/>
            <a:cxnLst/>
            <a:rect l="l" t="t" r="r" b="b"/>
            <a:pathLst>
              <a:path w="605790">
                <a:moveTo>
                  <a:pt x="0" y="0"/>
                </a:moveTo>
                <a:lnTo>
                  <a:pt x="605233" y="0"/>
                </a:lnTo>
              </a:path>
            </a:pathLst>
          </a:custGeom>
          <a:ln w="41716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2583775" y="8150401"/>
            <a:ext cx="6162040" cy="2444750"/>
          </a:xfrm>
          <a:prstGeom prst="rect">
            <a:avLst/>
          </a:prstGeom>
        </p:spPr>
        <p:txBody>
          <a:bodyPr vert="horz" wrap="square" lIns="0" tIns="2165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05"/>
              </a:spcBef>
              <a:tabLst>
                <a:tab pos="4189095" algn="l"/>
                <a:tab pos="6004560" algn="l"/>
              </a:tabLst>
            </a:pPr>
            <a:r>
              <a:rPr sz="3950" spc="-795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3950" spc="-38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950" spc="-56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395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50" spc="-21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3950" spc="-30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950" spc="-38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3950" spc="-210" dirty="0">
                <a:solidFill>
                  <a:srgbClr val="FFFFFF"/>
                </a:solidFill>
                <a:latin typeface="Arial"/>
                <a:cs typeface="Arial"/>
              </a:rPr>
              <a:t>'</a:t>
            </a:r>
            <a:r>
              <a:rPr sz="3950" spc="24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95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50" spc="-46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950" spc="-35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3950" spc="-52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950" spc="-155" dirty="0">
                <a:solidFill>
                  <a:srgbClr val="FFFFFF"/>
                </a:solidFill>
                <a:latin typeface="Arial"/>
                <a:cs typeface="Arial"/>
              </a:rPr>
              <a:t>rl</a:t>
            </a:r>
            <a:r>
              <a:rPr sz="3950" spc="-35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950" spc="-37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950" spc="-38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395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init	</a:t>
            </a:r>
            <a:r>
              <a:rPr sz="3950" spc="-65" dirty="0">
                <a:solidFill>
                  <a:srgbClr val="FFFFFF"/>
                </a:solidFill>
                <a:latin typeface="Arial"/>
                <a:cs typeface="Arial"/>
              </a:rPr>
              <a:t>!</a:t>
            </a:r>
            <a:endParaRPr sz="3950">
              <a:latin typeface="Arial"/>
              <a:cs typeface="Arial"/>
            </a:endParaRPr>
          </a:p>
          <a:p>
            <a:pPr marL="818515" marR="818515" algn="ctr">
              <a:lnSpc>
                <a:spcPct val="133900"/>
              </a:lnSpc>
            </a:pPr>
            <a:r>
              <a:rPr sz="3950" spc="-475" dirty="0">
                <a:solidFill>
                  <a:srgbClr val="FFFFFF"/>
                </a:solidFill>
                <a:latin typeface="Arial"/>
                <a:cs typeface="Arial"/>
              </a:rPr>
              <a:t>Use </a:t>
            </a:r>
            <a:r>
              <a:rPr sz="3950" spc="-335" dirty="0">
                <a:solidFill>
                  <a:srgbClr val="FFFFFF"/>
                </a:solidFill>
                <a:latin typeface="Arial"/>
                <a:cs typeface="Arial"/>
              </a:rPr>
              <a:t>keyword </a:t>
            </a:r>
            <a:r>
              <a:rPr sz="3950" spc="-360" dirty="0">
                <a:solidFill>
                  <a:srgbClr val="FFFFFF"/>
                </a:solidFill>
                <a:latin typeface="Arial"/>
                <a:cs typeface="Arial"/>
              </a:rPr>
              <a:t>arguments  </a:t>
            </a:r>
            <a:r>
              <a:rPr sz="3950" spc="-180" dirty="0">
                <a:solidFill>
                  <a:srgbClr val="FFFFFF"/>
                </a:solidFill>
                <a:latin typeface="Arial"/>
                <a:cs typeface="Arial"/>
              </a:rPr>
              <a:t>or </a:t>
            </a:r>
            <a:r>
              <a:rPr sz="3950" spc="-195" dirty="0">
                <a:solidFill>
                  <a:srgbClr val="FFFFFF"/>
                </a:solidFill>
                <a:latin typeface="Arial"/>
                <a:cs typeface="Arial"/>
              </a:rPr>
              <a:t>factory</a:t>
            </a:r>
            <a:r>
              <a:rPr sz="395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50" spc="-409" dirty="0">
                <a:solidFill>
                  <a:srgbClr val="FFFFFF"/>
                </a:solidFill>
                <a:latin typeface="Arial"/>
                <a:cs typeface="Arial"/>
              </a:rPr>
              <a:t>methods</a:t>
            </a:r>
            <a:endParaRPr sz="3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49446" y="4573547"/>
            <a:ext cx="9806940" cy="18351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850" spc="-215" dirty="0"/>
              <a:t>Instance </a:t>
            </a:r>
            <a:r>
              <a:rPr sz="11850" spc="-125" dirty="0"/>
              <a:t>Objects</a:t>
            </a:r>
            <a:endParaRPr sz="11850"/>
          </a:p>
        </p:txBody>
      </p:sp>
      <p:sp>
        <p:nvSpPr>
          <p:cNvPr id="3" name="object 3"/>
          <p:cNvSpPr txBox="1"/>
          <p:nvPr/>
        </p:nvSpPr>
        <p:spPr>
          <a:xfrm>
            <a:off x="6886072" y="9792658"/>
            <a:ext cx="6332220" cy="893444"/>
          </a:xfrm>
          <a:prstGeom prst="rect">
            <a:avLst/>
          </a:prstGeom>
          <a:solidFill>
            <a:srgbClr val="000000"/>
          </a:solidFill>
          <a:ln w="10470">
            <a:solidFill>
              <a:srgbClr val="FFFFFF"/>
            </a:solidFill>
          </a:ln>
        </p:spPr>
        <p:txBody>
          <a:bodyPr vert="horz" wrap="square" lIns="0" tIns="186690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1470"/>
              </a:spcBef>
            </a:pPr>
            <a:r>
              <a:rPr sz="3950" spc="-265" dirty="0">
                <a:solidFill>
                  <a:srgbClr val="FFFFFF"/>
                </a:solidFill>
                <a:latin typeface="Arial"/>
                <a:cs typeface="Arial"/>
              </a:rPr>
              <a:t>Only </a:t>
            </a:r>
            <a:r>
              <a:rPr sz="3950" spc="-290" dirty="0">
                <a:solidFill>
                  <a:srgbClr val="FFFFFF"/>
                </a:solidFill>
                <a:latin typeface="Arial"/>
                <a:cs typeface="Arial"/>
              </a:rPr>
              <a:t>support </a:t>
            </a:r>
            <a:r>
              <a:rPr sz="3950" spc="-225" dirty="0">
                <a:solidFill>
                  <a:srgbClr val="FFFFFF"/>
                </a:solidFill>
                <a:latin typeface="Arial"/>
                <a:cs typeface="Arial"/>
              </a:rPr>
              <a:t>attribute</a:t>
            </a:r>
            <a:r>
              <a:rPr sz="3950" spc="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50" spc="-335" dirty="0">
                <a:solidFill>
                  <a:srgbClr val="FFFFFF"/>
                </a:solidFill>
                <a:latin typeface="Arial"/>
                <a:cs typeface="Arial"/>
              </a:rPr>
              <a:t>references</a:t>
            </a:r>
            <a:endParaRPr sz="3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53223" y="2050064"/>
            <a:ext cx="6682740" cy="2388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c = Complex(</a:t>
            </a:r>
            <a:r>
              <a:rPr sz="3950" dirty="0">
                <a:solidFill>
                  <a:srgbClr val="8B84CF"/>
                </a:solidFill>
                <a:latin typeface="Lucida Console"/>
                <a:cs typeface="Lucida Console"/>
              </a:rPr>
              <a:t>3.0</a:t>
            </a: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,</a:t>
            </a:r>
            <a:r>
              <a:rPr sz="3950" spc="-65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3950" dirty="0">
                <a:solidFill>
                  <a:srgbClr val="8B84CF"/>
                </a:solidFill>
                <a:latin typeface="Lucida Console"/>
                <a:cs typeface="Lucida Console"/>
              </a:rPr>
              <a:t>-4.5</a:t>
            </a: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)</a:t>
            </a:r>
            <a:endParaRPr sz="395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</a:pPr>
            <a:endParaRPr sz="46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5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</a:pPr>
            <a:r>
              <a:rPr sz="3950" dirty="0">
                <a:solidFill>
                  <a:srgbClr val="4CBF57"/>
                </a:solidFill>
                <a:latin typeface="Lucida Console"/>
                <a:cs typeface="Lucida Console"/>
              </a:rPr>
              <a:t># Get</a:t>
            </a:r>
            <a:r>
              <a:rPr sz="3950" spc="-20" dirty="0">
                <a:solidFill>
                  <a:srgbClr val="4CBF57"/>
                </a:solidFill>
                <a:latin typeface="Lucida Console"/>
                <a:cs typeface="Lucida Console"/>
              </a:rPr>
              <a:t> </a:t>
            </a:r>
            <a:r>
              <a:rPr sz="3950" dirty="0">
                <a:solidFill>
                  <a:srgbClr val="4CBF57"/>
                </a:solidFill>
                <a:latin typeface="Lucida Console"/>
                <a:cs typeface="Lucida Console"/>
              </a:rPr>
              <a:t>attributes</a:t>
            </a:r>
            <a:endParaRPr sz="3950">
              <a:latin typeface="Lucida Console"/>
              <a:cs typeface="Lucida Consol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53223" y="4688727"/>
            <a:ext cx="4262120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c.real,</a:t>
            </a:r>
            <a:r>
              <a:rPr sz="3950" spc="-65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c.imag</a:t>
            </a:r>
            <a:endParaRPr sz="3950">
              <a:latin typeface="Lucida Console"/>
              <a:cs typeface="Lucida Consol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94699" y="4688727"/>
            <a:ext cx="4867275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dirty="0">
                <a:solidFill>
                  <a:srgbClr val="4CBF57"/>
                </a:solidFill>
                <a:latin typeface="Lucida Console"/>
                <a:cs typeface="Lucida Console"/>
              </a:rPr>
              <a:t># =&gt; (3.0,</a:t>
            </a:r>
            <a:r>
              <a:rPr sz="3950" spc="-70" dirty="0">
                <a:solidFill>
                  <a:srgbClr val="4CBF57"/>
                </a:solidFill>
                <a:latin typeface="Lucida Console"/>
                <a:cs typeface="Lucida Console"/>
              </a:rPr>
              <a:t> </a:t>
            </a:r>
            <a:r>
              <a:rPr sz="3950" dirty="0">
                <a:solidFill>
                  <a:srgbClr val="4CBF57"/>
                </a:solidFill>
                <a:latin typeface="Lucida Console"/>
                <a:cs typeface="Lucida Console"/>
              </a:rPr>
              <a:t>-4.5)</a:t>
            </a:r>
            <a:endParaRPr sz="3950">
              <a:latin typeface="Lucida Console"/>
              <a:cs typeface="Lucida Consol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53223" y="6447836"/>
            <a:ext cx="4867275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dirty="0">
                <a:solidFill>
                  <a:srgbClr val="4CBF57"/>
                </a:solidFill>
                <a:latin typeface="Lucida Console"/>
                <a:cs typeface="Lucida Console"/>
              </a:rPr>
              <a:t># Set</a:t>
            </a:r>
            <a:r>
              <a:rPr sz="3950" spc="-65" dirty="0">
                <a:solidFill>
                  <a:srgbClr val="4CBF57"/>
                </a:solidFill>
                <a:latin typeface="Lucida Console"/>
                <a:cs typeface="Lucida Console"/>
              </a:rPr>
              <a:t> </a:t>
            </a:r>
            <a:r>
              <a:rPr sz="3950" dirty="0">
                <a:solidFill>
                  <a:srgbClr val="4CBF57"/>
                </a:solidFill>
                <a:latin typeface="Lucida Console"/>
                <a:cs typeface="Lucida Console"/>
              </a:rPr>
              <a:t>attributes</a:t>
            </a:r>
            <a:endParaRPr sz="3950">
              <a:latin typeface="Lucida Console"/>
              <a:cs typeface="Lucida Console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434173" y="7376166"/>
          <a:ext cx="3996689" cy="14646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983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5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31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32307">
                <a:tc>
                  <a:txBody>
                    <a:bodyPr/>
                    <a:lstStyle/>
                    <a:p>
                      <a:pPr marL="31750">
                        <a:lnSpc>
                          <a:spcPts val="4465"/>
                        </a:lnSpc>
                      </a:pPr>
                      <a:r>
                        <a:rPr sz="3950" dirty="0">
                          <a:solidFill>
                            <a:srgbClr val="FFFFFF"/>
                          </a:solidFill>
                          <a:latin typeface="Lucida Console"/>
                          <a:cs typeface="Lucida Console"/>
                        </a:rPr>
                        <a:t>c.real</a:t>
                      </a:r>
                      <a:endParaRPr sz="3950">
                        <a:latin typeface="Lucida Console"/>
                        <a:cs typeface="Lucida Console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43510" algn="r">
                        <a:lnSpc>
                          <a:spcPts val="4465"/>
                        </a:lnSpc>
                      </a:pPr>
                      <a:r>
                        <a:rPr sz="3950" dirty="0">
                          <a:solidFill>
                            <a:srgbClr val="FFFFFF"/>
                          </a:solidFill>
                          <a:latin typeface="Lucida Console"/>
                          <a:cs typeface="Lucida Console"/>
                        </a:rPr>
                        <a:t>=</a:t>
                      </a:r>
                      <a:endParaRPr sz="3950">
                        <a:latin typeface="Lucida Console"/>
                        <a:cs typeface="Lucida Console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51130">
                        <a:lnSpc>
                          <a:spcPts val="4465"/>
                        </a:lnSpc>
                      </a:pPr>
                      <a:r>
                        <a:rPr sz="3950" dirty="0">
                          <a:solidFill>
                            <a:srgbClr val="8B84CF"/>
                          </a:solidFill>
                          <a:latin typeface="Lucida Console"/>
                          <a:cs typeface="Lucida Console"/>
                        </a:rPr>
                        <a:t>-9.2</a:t>
                      </a:r>
                      <a:endParaRPr sz="3950">
                        <a:latin typeface="Lucida Console"/>
                        <a:cs typeface="Lucida Console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2307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3950" dirty="0">
                          <a:solidFill>
                            <a:srgbClr val="FFFFFF"/>
                          </a:solidFill>
                          <a:latin typeface="Lucida Console"/>
                          <a:cs typeface="Lucida Console"/>
                        </a:rPr>
                        <a:t>c.imag</a:t>
                      </a:r>
                      <a:endParaRPr sz="3950">
                        <a:latin typeface="Lucida Console"/>
                        <a:cs typeface="Lucida Console"/>
                      </a:endParaRPr>
                    </a:p>
                  </a:txBody>
                  <a:tcPr marL="0" marR="0" marT="11176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43510" algn="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3950" dirty="0">
                          <a:solidFill>
                            <a:srgbClr val="FFFFFF"/>
                          </a:solidFill>
                          <a:latin typeface="Lucida Console"/>
                          <a:cs typeface="Lucida Console"/>
                        </a:rPr>
                        <a:t>=</a:t>
                      </a:r>
                      <a:endParaRPr sz="3950">
                        <a:latin typeface="Lucida Console"/>
                        <a:cs typeface="Lucida Console"/>
                      </a:endParaRPr>
                    </a:p>
                  </a:txBody>
                  <a:tcPr marL="0" marR="0" marT="11176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5113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3950" dirty="0">
                          <a:solidFill>
                            <a:srgbClr val="8B84CF"/>
                          </a:solidFill>
                          <a:latin typeface="Lucida Console"/>
                          <a:cs typeface="Lucida Console"/>
                        </a:rPr>
                        <a:t>4.1</a:t>
                      </a:r>
                      <a:endParaRPr sz="3950">
                        <a:latin typeface="Lucida Console"/>
                        <a:cs typeface="Lucida Console"/>
                      </a:endParaRPr>
                    </a:p>
                  </a:txBody>
                  <a:tcPr marL="0" marR="0" marT="11176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37861" y="496603"/>
            <a:ext cx="541909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60" dirty="0"/>
              <a:t>Data</a:t>
            </a:r>
            <a:r>
              <a:rPr spc="-150" dirty="0"/>
              <a:t> </a:t>
            </a:r>
            <a:r>
              <a:rPr spc="-175" dirty="0"/>
              <a:t>Attributes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4638087" y="633718"/>
            <a:ext cx="4216400" cy="1699260"/>
          </a:xfrm>
          <a:prstGeom prst="rect">
            <a:avLst/>
          </a:prstGeom>
          <a:solidFill>
            <a:srgbClr val="000000"/>
          </a:solidFill>
          <a:ln w="10470">
            <a:solidFill>
              <a:srgbClr val="FFFFFF"/>
            </a:solidFill>
          </a:ln>
        </p:spPr>
        <p:txBody>
          <a:bodyPr vert="horz" wrap="square" lIns="0" tIns="183515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1445"/>
              </a:spcBef>
            </a:pPr>
            <a:r>
              <a:rPr sz="3950" spc="-365" dirty="0">
                <a:solidFill>
                  <a:srgbClr val="FFFFFF"/>
                </a:solidFill>
                <a:latin typeface="Arial"/>
                <a:cs typeface="Arial"/>
              </a:rPr>
              <a:t>= </a:t>
            </a:r>
            <a:r>
              <a:rPr sz="3950" spc="-315" dirty="0">
                <a:solidFill>
                  <a:srgbClr val="FFFFFF"/>
                </a:solidFill>
                <a:latin typeface="Arial"/>
                <a:cs typeface="Arial"/>
              </a:rPr>
              <a:t>"instance</a:t>
            </a:r>
            <a:r>
              <a:rPr sz="3950" spc="-5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50" spc="-330" dirty="0">
                <a:solidFill>
                  <a:srgbClr val="FFFFFF"/>
                </a:solidFill>
                <a:latin typeface="Arial"/>
                <a:cs typeface="Arial"/>
              </a:rPr>
              <a:t>variables"</a:t>
            </a:r>
            <a:endParaRPr sz="3950">
              <a:latin typeface="Arial"/>
              <a:cs typeface="Arial"/>
            </a:endParaRPr>
          </a:p>
          <a:p>
            <a:pPr marL="41910">
              <a:lnSpc>
                <a:spcPct val="100000"/>
              </a:lnSpc>
              <a:spcBef>
                <a:spcPts val="1610"/>
              </a:spcBef>
            </a:pPr>
            <a:r>
              <a:rPr sz="3950" spc="-365" dirty="0">
                <a:solidFill>
                  <a:srgbClr val="FFFFFF"/>
                </a:solidFill>
                <a:latin typeface="Arial"/>
                <a:cs typeface="Arial"/>
              </a:rPr>
              <a:t>= </a:t>
            </a:r>
            <a:r>
              <a:rPr sz="3950" spc="-370" dirty="0">
                <a:solidFill>
                  <a:srgbClr val="FFFFFF"/>
                </a:solidFill>
                <a:latin typeface="Arial"/>
                <a:cs typeface="Arial"/>
              </a:rPr>
              <a:t>"data</a:t>
            </a:r>
            <a:r>
              <a:rPr sz="3950" spc="-5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50" spc="-490" dirty="0">
                <a:solidFill>
                  <a:srgbClr val="FFFFFF"/>
                </a:solidFill>
                <a:latin typeface="Arial"/>
                <a:cs typeface="Arial"/>
              </a:rPr>
              <a:t>members"</a:t>
            </a:r>
            <a:endParaRPr sz="3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86686" y="4392075"/>
            <a:ext cx="605790" cy="0"/>
          </a:xfrm>
          <a:custGeom>
            <a:avLst/>
            <a:gdLst/>
            <a:ahLst/>
            <a:cxnLst/>
            <a:rect l="l" t="t" r="r" b="b"/>
            <a:pathLst>
              <a:path w="605789">
                <a:moveTo>
                  <a:pt x="0" y="0"/>
                </a:moveTo>
                <a:lnTo>
                  <a:pt x="605182" y="0"/>
                </a:lnTo>
              </a:path>
            </a:pathLst>
          </a:custGeom>
          <a:ln w="41716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702235" y="4392075"/>
            <a:ext cx="605790" cy="0"/>
          </a:xfrm>
          <a:custGeom>
            <a:avLst/>
            <a:gdLst/>
            <a:ahLst/>
            <a:cxnLst/>
            <a:rect l="l" t="t" r="r" b="b"/>
            <a:pathLst>
              <a:path w="605789">
                <a:moveTo>
                  <a:pt x="0" y="0"/>
                </a:moveTo>
                <a:lnTo>
                  <a:pt x="605182" y="0"/>
                </a:lnTo>
              </a:path>
            </a:pathLst>
          </a:custGeom>
          <a:ln w="41716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53223" y="1773632"/>
            <a:ext cx="6985634" cy="5302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23010" marR="1215390" indent="-1210945">
              <a:lnSpc>
                <a:spcPct val="146100"/>
              </a:lnSpc>
              <a:spcBef>
                <a:spcPts val="95"/>
              </a:spcBef>
            </a:pPr>
            <a:r>
              <a:rPr sz="3950" dirty="0">
                <a:solidFill>
                  <a:srgbClr val="C2349B"/>
                </a:solidFill>
                <a:latin typeface="Lucida Console"/>
                <a:cs typeface="Lucida Console"/>
              </a:rPr>
              <a:t>class</a:t>
            </a:r>
            <a:r>
              <a:rPr sz="3950" spc="-55" dirty="0">
                <a:solidFill>
                  <a:srgbClr val="C2349B"/>
                </a:solidFill>
                <a:latin typeface="Lucida Console"/>
                <a:cs typeface="Lucida Console"/>
              </a:rPr>
              <a:t> </a:t>
            </a: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MyOtherClass:  num =</a:t>
            </a:r>
            <a:r>
              <a:rPr sz="3950" spc="-3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3950" dirty="0">
                <a:solidFill>
                  <a:srgbClr val="8B84CF"/>
                </a:solidFill>
                <a:latin typeface="Lucida Console"/>
                <a:cs typeface="Lucida Console"/>
              </a:rPr>
              <a:t>12345</a:t>
            </a:r>
            <a:endParaRPr sz="3950">
              <a:latin typeface="Lucida Console"/>
              <a:cs typeface="Lucida Console"/>
            </a:endParaRPr>
          </a:p>
          <a:p>
            <a:pPr marL="2433320" marR="5080" indent="-1210945">
              <a:lnSpc>
                <a:spcPct val="146100"/>
              </a:lnSpc>
              <a:spcBef>
                <a:spcPts val="5"/>
              </a:spcBef>
              <a:tabLst>
                <a:tab pos="3038475" algn="l"/>
                <a:tab pos="4853940" algn="l"/>
              </a:tabLst>
            </a:pPr>
            <a:r>
              <a:rPr sz="3950" dirty="0">
                <a:solidFill>
                  <a:srgbClr val="C2349B"/>
                </a:solidFill>
                <a:latin typeface="Lucida Console"/>
                <a:cs typeface="Lucida Console"/>
              </a:rPr>
              <a:t>def		</a:t>
            </a: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init	(self):  self.num =</a:t>
            </a:r>
            <a:r>
              <a:rPr sz="3950" spc="-3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3950" dirty="0">
                <a:solidFill>
                  <a:srgbClr val="8B84CF"/>
                </a:solidFill>
                <a:latin typeface="Lucida Console"/>
                <a:cs typeface="Lucida Console"/>
              </a:rPr>
              <a:t>0</a:t>
            </a:r>
            <a:endParaRPr sz="395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</a:pPr>
            <a:endParaRPr sz="46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5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</a:pP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x =</a:t>
            </a:r>
            <a:r>
              <a:rPr sz="3950" spc="-2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MyOtherClass()</a:t>
            </a:r>
            <a:endParaRPr sz="3950">
              <a:latin typeface="Lucida Console"/>
              <a:cs typeface="Lucida Consol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89514" y="7327390"/>
            <a:ext cx="3959860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dirty="0">
                <a:solidFill>
                  <a:srgbClr val="4CBF57"/>
                </a:solidFill>
                <a:latin typeface="Lucida Console"/>
                <a:cs typeface="Lucida Console"/>
              </a:rPr>
              <a:t># 0 or</a:t>
            </a:r>
            <a:r>
              <a:rPr sz="3950" spc="-75" dirty="0">
                <a:solidFill>
                  <a:srgbClr val="4CBF57"/>
                </a:solidFill>
                <a:latin typeface="Lucida Console"/>
                <a:cs typeface="Lucida Console"/>
              </a:rPr>
              <a:t> </a:t>
            </a:r>
            <a:r>
              <a:rPr sz="3950" dirty="0">
                <a:solidFill>
                  <a:srgbClr val="4CBF57"/>
                </a:solidFill>
                <a:latin typeface="Lucida Console"/>
                <a:cs typeface="Lucida Console"/>
              </a:rPr>
              <a:t>12345?</a:t>
            </a:r>
            <a:endParaRPr sz="3950">
              <a:latin typeface="Lucida Console"/>
              <a:cs typeface="Lucida Consol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53223" y="7050958"/>
            <a:ext cx="3656965" cy="2664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46100"/>
              </a:lnSpc>
              <a:spcBef>
                <a:spcPts val="95"/>
              </a:spcBef>
            </a:pPr>
            <a:r>
              <a:rPr sz="3950" dirty="0">
                <a:solidFill>
                  <a:srgbClr val="C2349B"/>
                </a:solidFill>
                <a:latin typeface="Lucida Console"/>
                <a:cs typeface="Lucida Console"/>
              </a:rPr>
              <a:t>prin</a:t>
            </a:r>
            <a:r>
              <a:rPr sz="3950" spc="-5" dirty="0">
                <a:solidFill>
                  <a:srgbClr val="C2349B"/>
                </a:solidFill>
                <a:latin typeface="Lucida Console"/>
                <a:cs typeface="Lucida Console"/>
              </a:rPr>
              <a:t>t</a:t>
            </a: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(x.num)  </a:t>
            </a:r>
            <a:r>
              <a:rPr sz="3950" dirty="0">
                <a:solidFill>
                  <a:srgbClr val="C2349B"/>
                </a:solidFill>
                <a:latin typeface="Lucida Console"/>
                <a:cs typeface="Lucida Console"/>
              </a:rPr>
              <a:t>del </a:t>
            </a: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x.num  </a:t>
            </a:r>
            <a:r>
              <a:rPr sz="3950" dirty="0">
                <a:solidFill>
                  <a:srgbClr val="C2349B"/>
                </a:solidFill>
                <a:latin typeface="Lucida Console"/>
                <a:cs typeface="Lucida Console"/>
              </a:rPr>
              <a:t>prin</a:t>
            </a:r>
            <a:r>
              <a:rPr sz="3950" spc="-5" dirty="0">
                <a:solidFill>
                  <a:srgbClr val="C2349B"/>
                </a:solidFill>
                <a:latin typeface="Lucida Console"/>
                <a:cs typeface="Lucida Console"/>
              </a:rPr>
              <a:t>t</a:t>
            </a: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(x.num)</a:t>
            </a:r>
            <a:endParaRPr sz="3950">
              <a:latin typeface="Lucida Console"/>
              <a:cs typeface="Lucida Consol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89514" y="9086499"/>
            <a:ext cx="3959860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dirty="0">
                <a:solidFill>
                  <a:srgbClr val="4CBF57"/>
                </a:solidFill>
                <a:latin typeface="Lucida Console"/>
                <a:cs typeface="Lucida Console"/>
              </a:rPr>
              <a:t># 0 or</a:t>
            </a:r>
            <a:r>
              <a:rPr sz="3950" spc="-75" dirty="0">
                <a:solidFill>
                  <a:srgbClr val="4CBF57"/>
                </a:solidFill>
                <a:latin typeface="Lucida Console"/>
                <a:cs typeface="Lucida Console"/>
              </a:rPr>
              <a:t> </a:t>
            </a:r>
            <a:r>
              <a:rPr sz="3950" dirty="0">
                <a:solidFill>
                  <a:srgbClr val="4CBF57"/>
                </a:solidFill>
                <a:latin typeface="Lucida Console"/>
                <a:cs typeface="Lucida Console"/>
              </a:rPr>
              <a:t>12345?</a:t>
            </a:r>
            <a:endParaRPr sz="3950">
              <a:latin typeface="Lucida Console"/>
              <a:cs typeface="Lucida Console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981973" y="496603"/>
            <a:ext cx="1414081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0" dirty="0"/>
              <a:t>Instance </a:t>
            </a:r>
            <a:r>
              <a:rPr spc="-170" dirty="0"/>
              <a:t>Attribute </a:t>
            </a:r>
            <a:r>
              <a:rPr spc="-210" dirty="0"/>
              <a:t>Reference</a:t>
            </a:r>
            <a:r>
              <a:rPr spc="70" dirty="0"/>
              <a:t> </a:t>
            </a:r>
            <a:r>
              <a:rPr spc="-145" dirty="0"/>
              <a:t>Resolution</a:t>
            </a:r>
          </a:p>
        </p:txBody>
      </p:sp>
      <p:sp>
        <p:nvSpPr>
          <p:cNvPr id="9" name="object 9"/>
          <p:cNvSpPr/>
          <p:nvPr/>
        </p:nvSpPr>
        <p:spPr>
          <a:xfrm>
            <a:off x="10418530" y="10532056"/>
            <a:ext cx="454025" cy="0"/>
          </a:xfrm>
          <a:custGeom>
            <a:avLst/>
            <a:gdLst/>
            <a:ahLst/>
            <a:cxnLst/>
            <a:rect l="l" t="t" r="r" b="b"/>
            <a:pathLst>
              <a:path w="454025">
                <a:moveTo>
                  <a:pt x="0" y="0"/>
                </a:moveTo>
                <a:lnTo>
                  <a:pt x="453925" y="0"/>
                </a:lnTo>
              </a:path>
            </a:pathLst>
          </a:custGeom>
          <a:ln w="31287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780307" y="10532056"/>
            <a:ext cx="454025" cy="0"/>
          </a:xfrm>
          <a:custGeom>
            <a:avLst/>
            <a:gdLst/>
            <a:ahLst/>
            <a:cxnLst/>
            <a:rect l="l" t="t" r="r" b="b"/>
            <a:pathLst>
              <a:path w="454025">
                <a:moveTo>
                  <a:pt x="0" y="0"/>
                </a:moveTo>
                <a:lnTo>
                  <a:pt x="453925" y="0"/>
                </a:lnTo>
              </a:path>
            </a:pathLst>
          </a:custGeom>
          <a:ln w="31287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886713" y="8989184"/>
            <a:ext cx="8969375" cy="1699260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184150" rIns="0" bIns="0" rtlCol="0">
            <a:spAutoFit/>
          </a:bodyPr>
          <a:lstStyle/>
          <a:p>
            <a:pPr marL="123189">
              <a:lnSpc>
                <a:spcPct val="100000"/>
              </a:lnSpc>
              <a:spcBef>
                <a:spcPts val="1450"/>
              </a:spcBef>
            </a:pPr>
            <a:r>
              <a:rPr sz="3950" spc="-180" dirty="0">
                <a:solidFill>
                  <a:srgbClr val="FFFFFF"/>
                </a:solidFill>
                <a:latin typeface="Arial"/>
                <a:cs typeface="Arial"/>
              </a:rPr>
              <a:t>Attribute </a:t>
            </a:r>
            <a:r>
              <a:rPr sz="3950" spc="-335" dirty="0">
                <a:solidFill>
                  <a:srgbClr val="FFFFFF"/>
                </a:solidFill>
                <a:latin typeface="Arial"/>
                <a:cs typeface="Arial"/>
              </a:rPr>
              <a:t>references </a:t>
            </a:r>
            <a:r>
              <a:rPr sz="3950" spc="-75" dirty="0">
                <a:solidFill>
                  <a:srgbClr val="FFFFFF"/>
                </a:solidFill>
                <a:latin typeface="Arial"/>
                <a:cs typeface="Arial"/>
              </a:rPr>
              <a:t>first </a:t>
            </a:r>
            <a:r>
              <a:rPr sz="3950" spc="-335" dirty="0">
                <a:solidFill>
                  <a:srgbClr val="FFFFFF"/>
                </a:solidFill>
                <a:latin typeface="Arial"/>
                <a:cs typeface="Arial"/>
              </a:rPr>
              <a:t>search </a:t>
            </a:r>
            <a:r>
              <a:rPr sz="3950" spc="-31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3950" spc="-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50" spc="-285" dirty="0">
                <a:solidFill>
                  <a:srgbClr val="FFFFFF"/>
                </a:solidFill>
                <a:latin typeface="Arial"/>
                <a:cs typeface="Arial"/>
              </a:rPr>
              <a:t>instance's</a:t>
            </a:r>
            <a:endParaRPr sz="3950">
              <a:latin typeface="Arial"/>
              <a:cs typeface="Arial"/>
            </a:endParaRPr>
          </a:p>
          <a:p>
            <a:pPr marL="985519">
              <a:lnSpc>
                <a:spcPct val="100000"/>
              </a:lnSpc>
              <a:spcBef>
                <a:spcPts val="1610"/>
              </a:spcBef>
              <a:tabLst>
                <a:tab pos="2479675" algn="l"/>
              </a:tabLst>
            </a:pPr>
            <a:r>
              <a:rPr sz="2950" spc="5" dirty="0">
                <a:solidFill>
                  <a:srgbClr val="FFFFFF"/>
                </a:solidFill>
                <a:latin typeface="Lucida Console"/>
                <a:cs typeface="Lucida Console"/>
              </a:rPr>
              <a:t>dict	</a:t>
            </a:r>
            <a:r>
              <a:rPr sz="3950" spc="-225" dirty="0">
                <a:solidFill>
                  <a:srgbClr val="FFFFFF"/>
                </a:solidFill>
                <a:latin typeface="Arial"/>
                <a:cs typeface="Arial"/>
              </a:rPr>
              <a:t>attribute, </a:t>
            </a:r>
            <a:r>
              <a:rPr sz="3950" spc="-330" dirty="0">
                <a:solidFill>
                  <a:srgbClr val="FFFFFF"/>
                </a:solidFill>
                <a:latin typeface="Arial"/>
                <a:cs typeface="Arial"/>
              </a:rPr>
              <a:t>then </a:t>
            </a:r>
            <a:r>
              <a:rPr sz="3950" spc="-31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3950" spc="-295" dirty="0">
                <a:solidFill>
                  <a:srgbClr val="FFFFFF"/>
                </a:solidFill>
                <a:latin typeface="Arial"/>
                <a:cs typeface="Arial"/>
              </a:rPr>
              <a:t>class</a:t>
            </a:r>
            <a:r>
              <a:rPr sz="3950" spc="-1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50" spc="-280" dirty="0">
                <a:solidFill>
                  <a:srgbClr val="FFFFFF"/>
                </a:solidFill>
                <a:latin typeface="Arial"/>
                <a:cs typeface="Arial"/>
              </a:rPr>
              <a:t>object's</a:t>
            </a:r>
            <a:endParaRPr sz="3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53223" y="1773632"/>
            <a:ext cx="16971010" cy="6182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46100"/>
              </a:lnSpc>
              <a:spcBef>
                <a:spcPts val="95"/>
              </a:spcBef>
            </a:pPr>
            <a:r>
              <a:rPr sz="3950" dirty="0">
                <a:solidFill>
                  <a:srgbClr val="4CBF57"/>
                </a:solidFill>
                <a:latin typeface="Lucida Console"/>
                <a:cs typeface="Lucida Console"/>
              </a:rPr>
              <a:t># You can set attributes on instance (and class) objects   # on the fly (we used this in the constructor!)  </a:t>
            </a: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c.counter =</a:t>
            </a:r>
            <a:r>
              <a:rPr sz="3950" spc="-5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3950" dirty="0">
                <a:solidFill>
                  <a:srgbClr val="8B84CF"/>
                </a:solidFill>
                <a:latin typeface="Lucida Console"/>
                <a:cs typeface="Lucida Console"/>
              </a:rPr>
              <a:t>1</a:t>
            </a:r>
            <a:endParaRPr sz="3950">
              <a:latin typeface="Lucida Console"/>
              <a:cs typeface="Lucida Console"/>
            </a:endParaRPr>
          </a:p>
          <a:p>
            <a:pPr marL="1223010" marR="8174990" indent="-1210945">
              <a:lnSpc>
                <a:spcPct val="146100"/>
              </a:lnSpc>
              <a:spcBef>
                <a:spcPts val="5"/>
              </a:spcBef>
            </a:pPr>
            <a:r>
              <a:rPr sz="3950" dirty="0">
                <a:solidFill>
                  <a:srgbClr val="C2349B"/>
                </a:solidFill>
                <a:latin typeface="Lucida Console"/>
                <a:cs typeface="Lucida Console"/>
              </a:rPr>
              <a:t>while </a:t>
            </a: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c.counter &lt; </a:t>
            </a:r>
            <a:r>
              <a:rPr sz="3950" dirty="0">
                <a:solidFill>
                  <a:srgbClr val="8B84CF"/>
                </a:solidFill>
                <a:latin typeface="Lucida Console"/>
                <a:cs typeface="Lucida Console"/>
              </a:rPr>
              <a:t>10</a:t>
            </a: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:  c.counter = x.counter *</a:t>
            </a:r>
            <a:r>
              <a:rPr sz="3950" spc="-5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3950" dirty="0">
                <a:solidFill>
                  <a:srgbClr val="8B84CF"/>
                </a:solidFill>
                <a:latin typeface="Lucida Console"/>
                <a:cs typeface="Lucida Console"/>
              </a:rPr>
              <a:t>2  </a:t>
            </a:r>
            <a:r>
              <a:rPr sz="3950" dirty="0">
                <a:solidFill>
                  <a:srgbClr val="C2349B"/>
                </a:solidFill>
                <a:latin typeface="Lucida Console"/>
                <a:cs typeface="Lucida Console"/>
              </a:rPr>
              <a:t>print</a:t>
            </a: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(c.counter)</a:t>
            </a:r>
            <a:endParaRPr sz="395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2185"/>
              </a:spcBef>
              <a:tabLst>
                <a:tab pos="4551045" algn="l"/>
              </a:tabLst>
            </a:pPr>
            <a:r>
              <a:rPr sz="3950" dirty="0">
                <a:solidFill>
                  <a:srgbClr val="C2349B"/>
                </a:solidFill>
                <a:latin typeface="Lucida Console"/>
                <a:cs typeface="Lucida Console"/>
              </a:rPr>
              <a:t>del</a:t>
            </a:r>
            <a:r>
              <a:rPr sz="3950" spc="15" dirty="0">
                <a:solidFill>
                  <a:srgbClr val="C2349B"/>
                </a:solidFill>
                <a:latin typeface="Lucida Console"/>
                <a:cs typeface="Lucida Console"/>
              </a:rPr>
              <a:t> </a:t>
            </a: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c.counter	</a:t>
            </a:r>
            <a:r>
              <a:rPr sz="3950" dirty="0">
                <a:solidFill>
                  <a:srgbClr val="4CBF57"/>
                </a:solidFill>
                <a:latin typeface="Lucida Console"/>
                <a:cs typeface="Lucida Console"/>
              </a:rPr>
              <a:t># Leaves no</a:t>
            </a:r>
            <a:r>
              <a:rPr sz="3950" spc="-5" dirty="0">
                <a:solidFill>
                  <a:srgbClr val="4CBF57"/>
                </a:solidFill>
                <a:latin typeface="Lucida Console"/>
                <a:cs typeface="Lucida Console"/>
              </a:rPr>
              <a:t> </a:t>
            </a:r>
            <a:r>
              <a:rPr sz="3950" dirty="0">
                <a:solidFill>
                  <a:srgbClr val="4CBF57"/>
                </a:solidFill>
                <a:latin typeface="Lucida Console"/>
                <a:cs typeface="Lucida Console"/>
              </a:rPr>
              <a:t>trace</a:t>
            </a:r>
            <a:endParaRPr sz="3950">
              <a:latin typeface="Lucida Console"/>
              <a:cs typeface="Lucida Consol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53223" y="9086499"/>
            <a:ext cx="5775325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dirty="0">
                <a:solidFill>
                  <a:srgbClr val="4CBF57"/>
                </a:solidFill>
                <a:latin typeface="Lucida Console"/>
                <a:cs typeface="Lucida Console"/>
              </a:rPr>
              <a:t># prints 1, 2, 4,</a:t>
            </a:r>
            <a:r>
              <a:rPr sz="3950" spc="-65" dirty="0">
                <a:solidFill>
                  <a:srgbClr val="4CBF57"/>
                </a:solidFill>
                <a:latin typeface="Lucida Console"/>
                <a:cs typeface="Lucida Console"/>
              </a:rPr>
              <a:t> </a:t>
            </a:r>
            <a:r>
              <a:rPr sz="3950" dirty="0">
                <a:solidFill>
                  <a:srgbClr val="4CBF57"/>
                </a:solidFill>
                <a:latin typeface="Lucida Console"/>
                <a:cs typeface="Lucida Console"/>
              </a:rPr>
              <a:t>8</a:t>
            </a:r>
            <a:endParaRPr sz="3950">
              <a:latin typeface="Lucida Console"/>
              <a:cs typeface="Lucida Console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966175" y="496603"/>
            <a:ext cx="8179434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Setting </a:t>
            </a:r>
            <a:r>
              <a:rPr spc="-160" dirty="0"/>
              <a:t>Data</a:t>
            </a:r>
            <a:r>
              <a:rPr spc="-185" dirty="0"/>
              <a:t> </a:t>
            </a:r>
            <a:r>
              <a:rPr spc="-175" dirty="0"/>
              <a:t>Attributes</a:t>
            </a:r>
          </a:p>
        </p:txBody>
      </p:sp>
      <p:sp>
        <p:nvSpPr>
          <p:cNvPr id="5" name="object 5"/>
          <p:cNvSpPr/>
          <p:nvPr/>
        </p:nvSpPr>
        <p:spPr>
          <a:xfrm>
            <a:off x="14452962" y="10538485"/>
            <a:ext cx="605790" cy="0"/>
          </a:xfrm>
          <a:custGeom>
            <a:avLst/>
            <a:gdLst/>
            <a:ahLst/>
            <a:cxnLst/>
            <a:rect l="l" t="t" r="r" b="b"/>
            <a:pathLst>
              <a:path w="605790">
                <a:moveTo>
                  <a:pt x="0" y="0"/>
                </a:moveTo>
                <a:lnTo>
                  <a:pt x="605233" y="0"/>
                </a:lnTo>
              </a:path>
            </a:pathLst>
          </a:custGeom>
          <a:ln w="41716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268664" y="10538485"/>
            <a:ext cx="605790" cy="0"/>
          </a:xfrm>
          <a:custGeom>
            <a:avLst/>
            <a:gdLst/>
            <a:ahLst/>
            <a:cxnLst/>
            <a:rect l="l" t="t" r="r" b="b"/>
            <a:pathLst>
              <a:path w="605790">
                <a:moveTo>
                  <a:pt x="0" y="0"/>
                </a:moveTo>
                <a:lnTo>
                  <a:pt x="605233" y="0"/>
                </a:lnTo>
              </a:path>
            </a:pathLst>
          </a:custGeom>
          <a:ln w="41716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926683" y="8983709"/>
            <a:ext cx="7925434" cy="1699260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287020" marR="109220" indent="-167640">
              <a:lnSpc>
                <a:spcPts val="6350"/>
              </a:lnSpc>
              <a:spcBef>
                <a:spcPts val="280"/>
              </a:spcBef>
              <a:tabLst>
                <a:tab pos="4131310" algn="l"/>
                <a:tab pos="6079490" algn="l"/>
              </a:tabLst>
            </a:pPr>
            <a:r>
              <a:rPr sz="3950" spc="-280" dirty="0">
                <a:solidFill>
                  <a:srgbClr val="FFFFFF"/>
                </a:solidFill>
                <a:latin typeface="Arial"/>
                <a:cs typeface="Arial"/>
              </a:rPr>
              <a:t>Setting </a:t>
            </a:r>
            <a:r>
              <a:rPr sz="3950" spc="-229" dirty="0">
                <a:solidFill>
                  <a:srgbClr val="FFFFFF"/>
                </a:solidFill>
                <a:latin typeface="Arial"/>
                <a:cs typeface="Arial"/>
              </a:rPr>
              <a:t>attributes </a:t>
            </a:r>
            <a:r>
              <a:rPr sz="3950" spc="-290" dirty="0">
                <a:solidFill>
                  <a:srgbClr val="FFFFFF"/>
                </a:solidFill>
                <a:latin typeface="Arial"/>
                <a:cs typeface="Arial"/>
              </a:rPr>
              <a:t>actually </a:t>
            </a:r>
            <a:r>
              <a:rPr sz="3950" spc="-254" dirty="0">
                <a:solidFill>
                  <a:srgbClr val="FFFFFF"/>
                </a:solidFill>
                <a:latin typeface="Arial"/>
                <a:cs typeface="Arial"/>
              </a:rPr>
              <a:t>inserts </a:t>
            </a:r>
            <a:r>
              <a:rPr sz="3950" spc="-250" dirty="0">
                <a:solidFill>
                  <a:srgbClr val="FFFFFF"/>
                </a:solidFill>
                <a:latin typeface="Arial"/>
                <a:cs typeface="Arial"/>
              </a:rPr>
              <a:t>into </a:t>
            </a:r>
            <a:r>
              <a:rPr sz="3950" spc="-315" dirty="0">
                <a:solidFill>
                  <a:srgbClr val="FFFFFF"/>
                </a:solidFill>
                <a:latin typeface="Arial"/>
                <a:cs typeface="Arial"/>
              </a:rPr>
              <a:t>the  </a:t>
            </a:r>
            <a:r>
              <a:rPr sz="3950" spc="-300" dirty="0">
                <a:solidFill>
                  <a:srgbClr val="FFFFFF"/>
                </a:solidFill>
                <a:latin typeface="Arial"/>
                <a:cs typeface="Arial"/>
              </a:rPr>
              <a:t>instance</a:t>
            </a:r>
            <a:r>
              <a:rPr sz="395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50" spc="-275" dirty="0">
                <a:solidFill>
                  <a:srgbClr val="FFFFFF"/>
                </a:solidFill>
                <a:latin typeface="Arial"/>
                <a:cs typeface="Arial"/>
              </a:rPr>
              <a:t>object's	</a:t>
            </a: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dict	</a:t>
            </a:r>
            <a:r>
              <a:rPr sz="3950" spc="-225" dirty="0">
                <a:solidFill>
                  <a:srgbClr val="FFFFFF"/>
                </a:solidFill>
                <a:latin typeface="Arial"/>
                <a:cs typeface="Arial"/>
              </a:rPr>
              <a:t>attribute</a:t>
            </a:r>
            <a:endParaRPr sz="3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53223" y="1989333"/>
            <a:ext cx="10465435" cy="4653915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2950" spc="5" dirty="0">
                <a:solidFill>
                  <a:srgbClr val="C2349B"/>
                </a:solidFill>
                <a:latin typeface="Lucida Console"/>
                <a:cs typeface="Lucida Console"/>
              </a:rPr>
              <a:t>class</a:t>
            </a:r>
            <a:r>
              <a:rPr sz="2950" dirty="0">
                <a:solidFill>
                  <a:srgbClr val="C2349B"/>
                </a:solidFill>
                <a:latin typeface="Lucida Console"/>
                <a:cs typeface="Lucida Console"/>
              </a:rPr>
              <a:t> </a:t>
            </a:r>
            <a:r>
              <a:rPr sz="2950" spc="5" dirty="0">
                <a:solidFill>
                  <a:srgbClr val="FFFFFF"/>
                </a:solidFill>
                <a:latin typeface="Lucida Console"/>
                <a:cs typeface="Lucida Console"/>
              </a:rPr>
              <a:t>MyClass:</a:t>
            </a:r>
            <a:endParaRPr sz="2950">
              <a:latin typeface="Lucida Console"/>
              <a:cs typeface="Lucida Console"/>
            </a:endParaRPr>
          </a:p>
          <a:p>
            <a:pPr marL="920115" marR="2955290" indent="-635">
              <a:lnSpc>
                <a:spcPct val="114100"/>
              </a:lnSpc>
            </a:pPr>
            <a:r>
              <a:rPr sz="2950" spc="5" dirty="0">
                <a:solidFill>
                  <a:srgbClr val="E44448"/>
                </a:solidFill>
                <a:latin typeface="Lucida Console"/>
                <a:cs typeface="Lucida Console"/>
              </a:rPr>
              <a:t>"""A simple example class."""  </a:t>
            </a:r>
            <a:r>
              <a:rPr sz="2950" spc="5" dirty="0">
                <a:solidFill>
                  <a:srgbClr val="FFFFFF"/>
                </a:solidFill>
                <a:latin typeface="Lucida Console"/>
                <a:cs typeface="Lucida Console"/>
              </a:rPr>
              <a:t>num =</a:t>
            </a:r>
            <a:r>
              <a:rPr sz="2950" spc="-5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2950" spc="5" dirty="0">
                <a:solidFill>
                  <a:srgbClr val="8B84CF"/>
                </a:solidFill>
                <a:latin typeface="Lucida Console"/>
                <a:cs typeface="Lucida Console"/>
              </a:rPr>
              <a:t>12345</a:t>
            </a:r>
            <a:endParaRPr sz="2950">
              <a:latin typeface="Lucida Console"/>
              <a:cs typeface="Lucida Console"/>
            </a:endParaRPr>
          </a:p>
          <a:p>
            <a:pPr marL="920115">
              <a:lnSpc>
                <a:spcPct val="100000"/>
              </a:lnSpc>
              <a:spcBef>
                <a:spcPts val="500"/>
              </a:spcBef>
            </a:pPr>
            <a:r>
              <a:rPr sz="2950" spc="5" dirty="0">
                <a:solidFill>
                  <a:srgbClr val="C2349B"/>
                </a:solidFill>
                <a:latin typeface="Lucida Console"/>
                <a:cs typeface="Lucida Console"/>
              </a:rPr>
              <a:t>def</a:t>
            </a:r>
            <a:r>
              <a:rPr sz="2950" dirty="0">
                <a:solidFill>
                  <a:srgbClr val="C2349B"/>
                </a:solidFill>
                <a:latin typeface="Lucida Console"/>
                <a:cs typeface="Lucida Console"/>
              </a:rPr>
              <a:t> </a:t>
            </a:r>
            <a:r>
              <a:rPr sz="2950" spc="5" dirty="0">
                <a:solidFill>
                  <a:srgbClr val="FFFFFF"/>
                </a:solidFill>
                <a:latin typeface="Lucida Console"/>
                <a:cs typeface="Lucida Console"/>
              </a:rPr>
              <a:t>greet(self):</a:t>
            </a:r>
            <a:endParaRPr sz="2950">
              <a:latin typeface="Lucida Console"/>
              <a:cs typeface="Lucida Console"/>
            </a:endParaRPr>
          </a:p>
          <a:p>
            <a:pPr marL="1828164">
              <a:lnSpc>
                <a:spcPct val="100000"/>
              </a:lnSpc>
              <a:spcBef>
                <a:spcPts val="500"/>
              </a:spcBef>
            </a:pPr>
            <a:r>
              <a:rPr sz="2950" spc="5" dirty="0">
                <a:solidFill>
                  <a:srgbClr val="C2349B"/>
                </a:solidFill>
                <a:latin typeface="Lucida Console"/>
                <a:cs typeface="Lucida Console"/>
              </a:rPr>
              <a:t>return </a:t>
            </a:r>
            <a:r>
              <a:rPr sz="2950" spc="5" dirty="0">
                <a:solidFill>
                  <a:srgbClr val="E44448"/>
                </a:solidFill>
                <a:latin typeface="Lucida Console"/>
                <a:cs typeface="Lucida Console"/>
              </a:rPr>
              <a:t>"Hello</a:t>
            </a:r>
            <a:r>
              <a:rPr sz="2950" dirty="0">
                <a:solidFill>
                  <a:srgbClr val="E44448"/>
                </a:solidFill>
                <a:latin typeface="Lucida Console"/>
                <a:cs typeface="Lucida Console"/>
              </a:rPr>
              <a:t> </a:t>
            </a:r>
            <a:r>
              <a:rPr sz="2950" spc="5" dirty="0">
                <a:solidFill>
                  <a:srgbClr val="E44448"/>
                </a:solidFill>
                <a:latin typeface="Lucida Console"/>
                <a:cs typeface="Lucida Console"/>
              </a:rPr>
              <a:t>world!"</a:t>
            </a:r>
            <a:endParaRPr sz="295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46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950" spc="5" dirty="0">
                <a:solidFill>
                  <a:srgbClr val="FFFFFF"/>
                </a:solidFill>
                <a:latin typeface="Lucida Console"/>
                <a:cs typeface="Lucida Console"/>
              </a:rPr>
              <a:t>x =</a:t>
            </a:r>
            <a:r>
              <a:rPr sz="295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2950" spc="5" dirty="0">
                <a:solidFill>
                  <a:srgbClr val="FFFFFF"/>
                </a:solidFill>
                <a:latin typeface="Lucida Console"/>
                <a:cs typeface="Lucida Console"/>
              </a:rPr>
              <a:t>MyClass()</a:t>
            </a:r>
            <a:endParaRPr sz="295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  <a:tabLst>
                <a:tab pos="2508885" algn="l"/>
              </a:tabLst>
            </a:pPr>
            <a:r>
              <a:rPr sz="2950" spc="5" dirty="0">
                <a:solidFill>
                  <a:srgbClr val="FFFFFF"/>
                </a:solidFill>
                <a:latin typeface="Lucida Console"/>
                <a:cs typeface="Lucida Console"/>
              </a:rPr>
              <a:t>x.greet()	</a:t>
            </a:r>
            <a:r>
              <a:rPr sz="2950" spc="5" dirty="0">
                <a:solidFill>
                  <a:srgbClr val="4CBF57"/>
                </a:solidFill>
                <a:latin typeface="Lucida Console"/>
                <a:cs typeface="Lucida Console"/>
              </a:rPr>
              <a:t># 'Hello</a:t>
            </a:r>
            <a:r>
              <a:rPr sz="2950" dirty="0">
                <a:solidFill>
                  <a:srgbClr val="4CBF57"/>
                </a:solidFill>
                <a:latin typeface="Lucida Console"/>
                <a:cs typeface="Lucida Console"/>
              </a:rPr>
              <a:t> </a:t>
            </a:r>
            <a:r>
              <a:rPr sz="2950" spc="5" dirty="0">
                <a:solidFill>
                  <a:srgbClr val="4CBF57"/>
                </a:solidFill>
                <a:latin typeface="Lucida Console"/>
                <a:cs typeface="Lucida Console"/>
              </a:rPr>
              <a:t>world!'</a:t>
            </a:r>
            <a:endParaRPr sz="295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2950" spc="5" dirty="0">
                <a:solidFill>
                  <a:srgbClr val="4CBF57"/>
                </a:solidFill>
                <a:latin typeface="Lucida Console"/>
                <a:cs typeface="Lucida Console"/>
              </a:rPr>
              <a:t># Weird... doesn't `greet` accept an</a:t>
            </a:r>
            <a:r>
              <a:rPr sz="2950" spc="80" dirty="0">
                <a:solidFill>
                  <a:srgbClr val="4CBF57"/>
                </a:solidFill>
                <a:latin typeface="Lucida Console"/>
                <a:cs typeface="Lucida Console"/>
              </a:rPr>
              <a:t> </a:t>
            </a:r>
            <a:r>
              <a:rPr sz="2950" spc="5" dirty="0">
                <a:solidFill>
                  <a:srgbClr val="4CBF57"/>
                </a:solidFill>
                <a:latin typeface="Lucida Console"/>
                <a:cs typeface="Lucida Console"/>
              </a:rPr>
              <a:t>argument?</a:t>
            </a:r>
            <a:endParaRPr sz="2950">
              <a:latin typeface="Lucida Console"/>
              <a:cs typeface="Lucida Consol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53223" y="7141009"/>
            <a:ext cx="5926455" cy="1051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4100"/>
              </a:lnSpc>
              <a:spcBef>
                <a:spcPts val="95"/>
              </a:spcBef>
            </a:pPr>
            <a:r>
              <a:rPr sz="2950" spc="5" dirty="0">
                <a:solidFill>
                  <a:srgbClr val="C2349B"/>
                </a:solidFill>
                <a:latin typeface="Lucida Console"/>
                <a:cs typeface="Lucida Console"/>
              </a:rPr>
              <a:t>print</a:t>
            </a:r>
            <a:r>
              <a:rPr sz="2950" spc="5" dirty="0">
                <a:solidFill>
                  <a:srgbClr val="FFFFFF"/>
                </a:solidFill>
                <a:latin typeface="Lucida Console"/>
                <a:cs typeface="Lucida Console"/>
              </a:rPr>
              <a:t>(type(x.greet))  </a:t>
            </a:r>
            <a:r>
              <a:rPr sz="2950" spc="5" dirty="0">
                <a:solidFill>
                  <a:srgbClr val="C2349B"/>
                </a:solidFill>
                <a:latin typeface="Lucida Console"/>
                <a:cs typeface="Lucida Console"/>
              </a:rPr>
              <a:t>print</a:t>
            </a:r>
            <a:r>
              <a:rPr sz="2950" spc="5" dirty="0">
                <a:solidFill>
                  <a:srgbClr val="FFFFFF"/>
                </a:solidFill>
                <a:latin typeface="Lucida Console"/>
                <a:cs typeface="Lucida Console"/>
              </a:rPr>
              <a:t>(type(MyClass.greet))</a:t>
            </a:r>
            <a:endParaRPr sz="2950">
              <a:latin typeface="Lucida Console"/>
              <a:cs typeface="Lucida Consol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07660" y="7141009"/>
            <a:ext cx="10011410" cy="1051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4100"/>
              </a:lnSpc>
              <a:spcBef>
                <a:spcPts val="95"/>
              </a:spcBef>
            </a:pPr>
            <a:r>
              <a:rPr sz="2950" spc="5" dirty="0">
                <a:solidFill>
                  <a:srgbClr val="4CBF57"/>
                </a:solidFill>
                <a:latin typeface="Lucida Console"/>
                <a:cs typeface="Lucida Console"/>
              </a:rPr>
              <a:t># method &lt;bound method MyClass.greet of ...&gt;  </a:t>
            </a:r>
            <a:r>
              <a:rPr sz="2950" dirty="0">
                <a:solidFill>
                  <a:srgbClr val="4CBF57"/>
                </a:solidFill>
                <a:latin typeface="Lucida Console"/>
                <a:cs typeface="Lucida Console"/>
              </a:rPr>
              <a:t> </a:t>
            </a:r>
            <a:r>
              <a:rPr sz="2950" spc="5" dirty="0">
                <a:solidFill>
                  <a:srgbClr val="4CBF57"/>
                </a:solidFill>
                <a:latin typeface="Lucida Console"/>
                <a:cs typeface="Lucida Console"/>
              </a:rPr>
              <a:t># function &lt;function</a:t>
            </a:r>
            <a:r>
              <a:rPr sz="2950" spc="35" dirty="0">
                <a:solidFill>
                  <a:srgbClr val="4CBF57"/>
                </a:solidFill>
                <a:latin typeface="Lucida Console"/>
                <a:cs typeface="Lucida Console"/>
              </a:rPr>
              <a:t> </a:t>
            </a:r>
            <a:r>
              <a:rPr sz="2950" spc="5" dirty="0">
                <a:solidFill>
                  <a:srgbClr val="4CBF57"/>
                </a:solidFill>
                <a:latin typeface="Lucida Console"/>
                <a:cs typeface="Lucida Console"/>
              </a:rPr>
              <a:t>MyClass.greet(self)&gt;</a:t>
            </a:r>
            <a:endParaRPr sz="2950">
              <a:latin typeface="Lucida Console"/>
              <a:cs typeface="Lucida Consol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53223" y="8680229"/>
            <a:ext cx="9103360" cy="1051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4100"/>
              </a:lnSpc>
              <a:spcBef>
                <a:spcPts val="95"/>
              </a:spcBef>
              <a:tabLst>
                <a:tab pos="6593840" algn="l"/>
                <a:tab pos="7501255" algn="l"/>
              </a:tabLst>
            </a:pPr>
            <a:r>
              <a:rPr sz="2950" spc="5" dirty="0">
                <a:solidFill>
                  <a:srgbClr val="C2349B"/>
                </a:solidFill>
                <a:latin typeface="Lucida Console"/>
                <a:cs typeface="Lucida Console"/>
              </a:rPr>
              <a:t>print</a:t>
            </a:r>
            <a:r>
              <a:rPr sz="2950" spc="5" dirty="0">
                <a:solidFill>
                  <a:srgbClr val="FFFFFF"/>
                </a:solidFill>
                <a:latin typeface="Lucida Console"/>
                <a:cs typeface="Lucida Console"/>
              </a:rPr>
              <a:t>(x.num</a:t>
            </a:r>
            <a:r>
              <a:rPr sz="2950" spc="4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2950" spc="5" dirty="0">
                <a:solidFill>
                  <a:srgbClr val="C2349B"/>
                </a:solidFill>
                <a:latin typeface="Lucida Console"/>
                <a:cs typeface="Lucida Console"/>
              </a:rPr>
              <a:t>is</a:t>
            </a:r>
            <a:r>
              <a:rPr sz="2950" spc="45" dirty="0">
                <a:solidFill>
                  <a:srgbClr val="C2349B"/>
                </a:solidFill>
                <a:latin typeface="Lucida Console"/>
                <a:cs typeface="Lucida Console"/>
              </a:rPr>
              <a:t> </a:t>
            </a:r>
            <a:r>
              <a:rPr sz="2950" spc="5" dirty="0">
                <a:solidFill>
                  <a:srgbClr val="FFFFFF"/>
                </a:solidFill>
                <a:latin typeface="Lucida Console"/>
                <a:cs typeface="Lucida Console"/>
              </a:rPr>
              <a:t>MyClass.num)	</a:t>
            </a:r>
            <a:r>
              <a:rPr sz="2950" spc="5" dirty="0">
                <a:solidFill>
                  <a:srgbClr val="4CBF57"/>
                </a:solidFill>
                <a:latin typeface="Lucida Console"/>
                <a:cs typeface="Lucida Console"/>
              </a:rPr>
              <a:t># True  </a:t>
            </a:r>
            <a:r>
              <a:rPr sz="2950" spc="5" dirty="0">
                <a:solidFill>
                  <a:srgbClr val="C2349B"/>
                </a:solidFill>
                <a:latin typeface="Lucida Console"/>
                <a:cs typeface="Lucida Console"/>
              </a:rPr>
              <a:t>print</a:t>
            </a:r>
            <a:r>
              <a:rPr sz="2950" spc="5" dirty="0">
                <a:solidFill>
                  <a:srgbClr val="FFFFFF"/>
                </a:solidFill>
                <a:latin typeface="Lucida Console"/>
                <a:cs typeface="Lucida Console"/>
              </a:rPr>
              <a:t>(x.greet</a:t>
            </a:r>
            <a:r>
              <a:rPr sz="2950" spc="55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2950" spc="5" dirty="0">
                <a:solidFill>
                  <a:srgbClr val="C2349B"/>
                </a:solidFill>
                <a:latin typeface="Lucida Console"/>
                <a:cs typeface="Lucida Console"/>
              </a:rPr>
              <a:t>is</a:t>
            </a:r>
            <a:r>
              <a:rPr sz="2950" spc="60" dirty="0">
                <a:solidFill>
                  <a:srgbClr val="C2349B"/>
                </a:solidFill>
                <a:latin typeface="Lucida Console"/>
                <a:cs typeface="Lucida Console"/>
              </a:rPr>
              <a:t> </a:t>
            </a:r>
            <a:r>
              <a:rPr sz="2950" spc="5" dirty="0">
                <a:solidFill>
                  <a:srgbClr val="FFFFFF"/>
                </a:solidFill>
                <a:latin typeface="Lucida Console"/>
                <a:cs typeface="Lucida Console"/>
              </a:rPr>
              <a:t>MyClass.greet)	</a:t>
            </a:r>
            <a:r>
              <a:rPr sz="2950" spc="5" dirty="0">
                <a:solidFill>
                  <a:srgbClr val="4CBF57"/>
                </a:solidFill>
                <a:latin typeface="Lucida Console"/>
                <a:cs typeface="Lucida Console"/>
              </a:rPr>
              <a:t>#</a:t>
            </a:r>
            <a:r>
              <a:rPr sz="2950" spc="-70" dirty="0">
                <a:solidFill>
                  <a:srgbClr val="4CBF57"/>
                </a:solidFill>
                <a:latin typeface="Lucida Console"/>
                <a:cs typeface="Lucida Console"/>
              </a:rPr>
              <a:t> </a:t>
            </a:r>
            <a:r>
              <a:rPr sz="2950" spc="5" dirty="0">
                <a:solidFill>
                  <a:srgbClr val="4CBF57"/>
                </a:solidFill>
                <a:latin typeface="Lucida Console"/>
                <a:cs typeface="Lucida Console"/>
              </a:rPr>
              <a:t>False</a:t>
            </a:r>
            <a:endParaRPr sz="2950">
              <a:latin typeface="Lucida Console"/>
              <a:cs typeface="Lucida Console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175593" y="496603"/>
            <a:ext cx="77546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0" dirty="0"/>
              <a:t>Recall: </a:t>
            </a:r>
            <a:r>
              <a:rPr spc="-35" dirty="0"/>
              <a:t>A </a:t>
            </a:r>
            <a:r>
              <a:rPr spc="-75" dirty="0"/>
              <a:t>Sample</a:t>
            </a:r>
            <a:r>
              <a:rPr spc="-560" dirty="0"/>
              <a:t> </a:t>
            </a:r>
            <a:r>
              <a:rPr spc="-125" dirty="0"/>
              <a:t>Class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56506" y="1926642"/>
            <a:ext cx="17591405" cy="8796020"/>
          </a:xfrm>
          <a:custGeom>
            <a:avLst/>
            <a:gdLst/>
            <a:ahLst/>
            <a:cxnLst/>
            <a:rect l="l" t="t" r="r" b="b"/>
            <a:pathLst>
              <a:path w="17591405" h="8796020">
                <a:moveTo>
                  <a:pt x="0" y="0"/>
                </a:moveTo>
                <a:lnTo>
                  <a:pt x="17591087" y="0"/>
                </a:lnTo>
                <a:lnTo>
                  <a:pt x="17591087" y="8795543"/>
                </a:lnTo>
                <a:lnTo>
                  <a:pt x="0" y="879554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453223" y="1677299"/>
            <a:ext cx="16620490" cy="8601075"/>
          </a:xfrm>
          <a:prstGeom prst="rect">
            <a:avLst/>
          </a:prstGeom>
        </p:spPr>
        <p:txBody>
          <a:bodyPr vert="horz" wrap="square" lIns="0" tIns="337820" rIns="0" bIns="0" rtlCol="0">
            <a:spAutoFit/>
          </a:bodyPr>
          <a:lstStyle/>
          <a:p>
            <a:pPr marL="3394710">
              <a:lnSpc>
                <a:spcPct val="100000"/>
              </a:lnSpc>
              <a:spcBef>
                <a:spcPts val="2660"/>
              </a:spcBef>
            </a:pPr>
            <a:r>
              <a:rPr sz="5900" spc="-220" dirty="0">
                <a:solidFill>
                  <a:srgbClr val="FFFFFF"/>
                </a:solidFill>
                <a:latin typeface="Calibri"/>
                <a:cs typeface="Calibri"/>
              </a:rPr>
              <a:t>Why </a:t>
            </a:r>
            <a:r>
              <a:rPr sz="5900" spc="-90" dirty="0">
                <a:solidFill>
                  <a:srgbClr val="FFFFFF"/>
                </a:solidFill>
                <a:latin typeface="Calibri"/>
                <a:cs typeface="Calibri"/>
              </a:rPr>
              <a:t>avoid </a:t>
            </a:r>
            <a:r>
              <a:rPr sz="5900" spc="-55" dirty="0">
                <a:solidFill>
                  <a:srgbClr val="FFFFFF"/>
                </a:solidFill>
                <a:latin typeface="Calibri"/>
                <a:cs typeface="Calibri"/>
              </a:rPr>
              <a:t>objects </a:t>
            </a:r>
            <a:r>
              <a:rPr sz="5900" spc="-35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5900" spc="-85" dirty="0">
                <a:solidFill>
                  <a:srgbClr val="FFFFFF"/>
                </a:solidFill>
                <a:latin typeface="Calibri"/>
                <a:cs typeface="Calibri"/>
              </a:rPr>
              <a:t>side</a:t>
            </a:r>
            <a:r>
              <a:rPr sz="5900" spc="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5900" spc="-18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5900" spc="-180" dirty="0">
                <a:solidFill>
                  <a:srgbClr val="FFFFFF"/>
                </a:solidFill>
                <a:latin typeface="Arial"/>
                <a:cs typeface="Arial"/>
              </a:rPr>
              <a:t>ﬀ</a:t>
            </a:r>
            <a:r>
              <a:rPr sz="5900" spc="-180" dirty="0">
                <a:solidFill>
                  <a:srgbClr val="FFFFFF"/>
                </a:solidFill>
                <a:latin typeface="Calibri"/>
                <a:cs typeface="Calibri"/>
              </a:rPr>
              <a:t>ects?</a:t>
            </a:r>
            <a:endParaRPr sz="5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65"/>
              </a:spcBef>
            </a:pPr>
            <a:r>
              <a:rPr sz="5900" b="1" spc="25" dirty="0">
                <a:solidFill>
                  <a:srgbClr val="FFFFFF"/>
                </a:solidFill>
                <a:latin typeface="Calibri"/>
                <a:cs typeface="Calibri"/>
              </a:rPr>
              <a:t>Formal </a:t>
            </a:r>
            <a:r>
              <a:rPr sz="5900" b="1" spc="10" dirty="0">
                <a:solidFill>
                  <a:srgbClr val="FFFFFF"/>
                </a:solidFill>
                <a:latin typeface="Calibri"/>
                <a:cs typeface="Calibri"/>
              </a:rPr>
              <a:t>Provability </a:t>
            </a:r>
            <a:r>
              <a:rPr sz="5900" spc="-55" dirty="0">
                <a:solidFill>
                  <a:srgbClr val="FFFFFF"/>
                </a:solidFill>
                <a:latin typeface="Calibri"/>
                <a:cs typeface="Calibri"/>
              </a:rPr>
              <a:t>Line-by-line</a:t>
            </a:r>
            <a:r>
              <a:rPr sz="59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5900" spc="-150" dirty="0">
                <a:solidFill>
                  <a:srgbClr val="FFFFFF"/>
                </a:solidFill>
                <a:latin typeface="Calibri"/>
                <a:cs typeface="Calibri"/>
              </a:rPr>
              <a:t>invariants</a:t>
            </a:r>
            <a:endParaRPr sz="5900">
              <a:latin typeface="Calibri"/>
              <a:cs typeface="Calibri"/>
            </a:endParaRPr>
          </a:p>
          <a:p>
            <a:pPr marL="12700" marR="5080">
              <a:lnSpc>
                <a:spcPct val="136200"/>
              </a:lnSpc>
              <a:spcBef>
                <a:spcPts val="5"/>
              </a:spcBef>
            </a:pPr>
            <a:r>
              <a:rPr sz="5900" b="1" spc="-5" dirty="0">
                <a:solidFill>
                  <a:srgbClr val="FFFFFF"/>
                </a:solidFill>
                <a:latin typeface="Calibri"/>
                <a:cs typeface="Calibri"/>
              </a:rPr>
              <a:t>Modularity </a:t>
            </a:r>
            <a:r>
              <a:rPr sz="5900" spc="-65" dirty="0">
                <a:solidFill>
                  <a:srgbClr val="FFFFFF"/>
                </a:solidFill>
                <a:latin typeface="Calibri"/>
                <a:cs typeface="Calibri"/>
              </a:rPr>
              <a:t>Encourages </a:t>
            </a:r>
            <a:r>
              <a:rPr sz="5900" spc="-105" dirty="0">
                <a:solidFill>
                  <a:srgbClr val="FFFFFF"/>
                </a:solidFill>
                <a:latin typeface="Calibri"/>
                <a:cs typeface="Calibri"/>
              </a:rPr>
              <a:t>small </a:t>
            </a:r>
            <a:r>
              <a:rPr sz="5900" spc="-45" dirty="0">
                <a:solidFill>
                  <a:srgbClr val="FFFFFF"/>
                </a:solidFill>
                <a:latin typeface="Calibri"/>
                <a:cs typeface="Calibri"/>
              </a:rPr>
              <a:t>independent </a:t>
            </a:r>
            <a:r>
              <a:rPr sz="5900" spc="-65" dirty="0">
                <a:solidFill>
                  <a:srgbClr val="FFFFFF"/>
                </a:solidFill>
                <a:latin typeface="Calibri"/>
                <a:cs typeface="Calibri"/>
              </a:rPr>
              <a:t>functions  </a:t>
            </a:r>
            <a:r>
              <a:rPr sz="5900" b="1" spc="70" dirty="0">
                <a:solidFill>
                  <a:srgbClr val="FFFFFF"/>
                </a:solidFill>
                <a:latin typeface="Calibri"/>
                <a:cs typeface="Calibri"/>
              </a:rPr>
              <a:t>Composability </a:t>
            </a:r>
            <a:r>
              <a:rPr sz="5900" spc="-85" dirty="0">
                <a:solidFill>
                  <a:srgbClr val="FFFFFF"/>
                </a:solidFill>
                <a:latin typeface="Calibri"/>
                <a:cs typeface="Calibri"/>
              </a:rPr>
              <a:t>Arrange </a:t>
            </a:r>
            <a:r>
              <a:rPr sz="5900" spc="-50" dirty="0">
                <a:solidFill>
                  <a:srgbClr val="FFFFFF"/>
                </a:solidFill>
                <a:latin typeface="Calibri"/>
                <a:cs typeface="Calibri"/>
              </a:rPr>
              <a:t>existing </a:t>
            </a:r>
            <a:r>
              <a:rPr sz="5900" spc="-65" dirty="0">
                <a:solidFill>
                  <a:srgbClr val="FFFFFF"/>
                </a:solidFill>
                <a:latin typeface="Calibri"/>
                <a:cs typeface="Calibri"/>
              </a:rPr>
              <a:t>functions </a:t>
            </a:r>
            <a:r>
              <a:rPr sz="5900" spc="-240" dirty="0">
                <a:solidFill>
                  <a:srgbClr val="FFFFFF"/>
                </a:solidFill>
                <a:latin typeface="Calibri"/>
                <a:cs typeface="Calibri"/>
              </a:rPr>
              <a:t>for </a:t>
            </a:r>
            <a:r>
              <a:rPr sz="5900" spc="-40" dirty="0">
                <a:solidFill>
                  <a:srgbClr val="FFFFFF"/>
                </a:solidFill>
                <a:latin typeface="Calibri"/>
                <a:cs typeface="Calibri"/>
              </a:rPr>
              <a:t>new </a:t>
            </a:r>
            <a:r>
              <a:rPr sz="5900" spc="-20" dirty="0">
                <a:solidFill>
                  <a:srgbClr val="FFFFFF"/>
                </a:solidFill>
                <a:latin typeface="Calibri"/>
                <a:cs typeface="Calibri"/>
              </a:rPr>
              <a:t>goals  </a:t>
            </a:r>
            <a:r>
              <a:rPr sz="5900" b="1" spc="35" dirty="0">
                <a:solidFill>
                  <a:srgbClr val="FFFFFF"/>
                </a:solidFill>
                <a:latin typeface="Calibri"/>
                <a:cs typeface="Calibri"/>
              </a:rPr>
              <a:t>Easy </a:t>
            </a:r>
            <a:r>
              <a:rPr sz="5900" b="1" spc="245" dirty="0">
                <a:solidFill>
                  <a:srgbClr val="FFFFFF"/>
                </a:solidFill>
                <a:latin typeface="Calibri"/>
                <a:cs typeface="Calibri"/>
              </a:rPr>
              <a:t>Debugging </a:t>
            </a:r>
            <a:r>
              <a:rPr sz="5900" spc="-145" dirty="0">
                <a:solidFill>
                  <a:srgbClr val="FFFFFF"/>
                </a:solidFill>
                <a:latin typeface="Calibri"/>
                <a:cs typeface="Calibri"/>
              </a:rPr>
              <a:t>Behavior </a:t>
            </a:r>
            <a:r>
              <a:rPr sz="5900" spc="-20" dirty="0">
                <a:solidFill>
                  <a:srgbClr val="FFFFFF"/>
                </a:solidFill>
                <a:latin typeface="Calibri"/>
                <a:cs typeface="Calibri"/>
              </a:rPr>
              <a:t>depends </a:t>
            </a:r>
            <a:r>
              <a:rPr sz="5900" spc="-65" dirty="0">
                <a:solidFill>
                  <a:srgbClr val="FFFFFF"/>
                </a:solidFill>
                <a:latin typeface="Calibri"/>
                <a:cs typeface="Calibri"/>
              </a:rPr>
              <a:t>only </a:t>
            </a:r>
            <a:r>
              <a:rPr sz="5900" spc="-5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5900" spc="-3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5900" spc="-45" dirty="0">
                <a:solidFill>
                  <a:srgbClr val="FFFFFF"/>
                </a:solidFill>
                <a:latin typeface="Calibri"/>
                <a:cs typeface="Calibri"/>
              </a:rPr>
              <a:t>input</a:t>
            </a:r>
            <a:endParaRPr sz="59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6400">
              <a:latin typeface="Calibri"/>
              <a:cs typeface="Calibri"/>
            </a:endParaRPr>
          </a:p>
          <a:p>
            <a:pPr marL="577215" algn="ctr">
              <a:lnSpc>
                <a:spcPct val="100000"/>
              </a:lnSpc>
              <a:spcBef>
                <a:spcPts val="4400"/>
              </a:spcBef>
            </a:pPr>
            <a:r>
              <a:rPr sz="5900" spc="-15" dirty="0">
                <a:solidFill>
                  <a:srgbClr val="FFFFFF"/>
                </a:solidFill>
                <a:latin typeface="Calibri"/>
                <a:cs typeface="Calibri"/>
              </a:rPr>
              <a:t>Let's </a:t>
            </a:r>
            <a:r>
              <a:rPr sz="5900" spc="5" dirty="0">
                <a:solidFill>
                  <a:srgbClr val="FFFFFF"/>
                </a:solidFill>
                <a:latin typeface="Calibri"/>
                <a:cs typeface="Calibri"/>
              </a:rPr>
              <a:t>Get</a:t>
            </a:r>
            <a:r>
              <a:rPr sz="5900" spc="1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5900" spc="-50" dirty="0">
                <a:solidFill>
                  <a:srgbClr val="FFFFFF"/>
                </a:solidFill>
                <a:latin typeface="Calibri"/>
                <a:cs typeface="Calibri"/>
              </a:rPr>
              <a:t>Started!</a:t>
            </a:r>
            <a:endParaRPr sz="59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510722" y="496603"/>
            <a:ext cx="1107313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Why </a:t>
            </a:r>
            <a:r>
              <a:rPr spc="-105" dirty="0"/>
              <a:t>Functional</a:t>
            </a:r>
            <a:r>
              <a:rPr spc="50" dirty="0"/>
              <a:t> </a:t>
            </a:r>
            <a:r>
              <a:rPr spc="-114" dirty="0"/>
              <a:t>Programming?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95046" y="4573547"/>
            <a:ext cx="13108940" cy="18351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850" spc="-270" dirty="0"/>
              <a:t>Methods </a:t>
            </a:r>
            <a:r>
              <a:rPr sz="11850" spc="-484" dirty="0"/>
              <a:t>vs.</a:t>
            </a:r>
            <a:r>
              <a:rPr sz="11850" spc="-600" dirty="0"/>
              <a:t> </a:t>
            </a:r>
            <a:r>
              <a:rPr sz="11850" spc="-140" dirty="0"/>
              <a:t>Functions</a:t>
            </a:r>
            <a:endParaRPr sz="1185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56506" y="628253"/>
            <a:ext cx="17591405" cy="10052050"/>
          </a:xfrm>
          <a:custGeom>
            <a:avLst/>
            <a:gdLst/>
            <a:ahLst/>
            <a:cxnLst/>
            <a:rect l="l" t="t" r="r" b="b"/>
            <a:pathLst>
              <a:path w="17591405" h="10052050">
                <a:moveTo>
                  <a:pt x="0" y="0"/>
                </a:moveTo>
                <a:lnTo>
                  <a:pt x="17591087" y="0"/>
                </a:lnTo>
                <a:lnTo>
                  <a:pt x="17591087" y="10052050"/>
                </a:lnTo>
                <a:lnTo>
                  <a:pt x="0" y="10052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453223" y="2950560"/>
            <a:ext cx="16784955" cy="527812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900" spc="-1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5900" i="1" spc="-80" dirty="0">
                <a:solidFill>
                  <a:srgbClr val="FFFFFF"/>
                </a:solidFill>
                <a:latin typeface="Calibri"/>
                <a:cs typeface="Calibri"/>
              </a:rPr>
              <a:t>method </a:t>
            </a:r>
            <a:r>
              <a:rPr sz="5900" spc="-135" dirty="0">
                <a:solidFill>
                  <a:srgbClr val="FFFFFF"/>
                </a:solidFill>
                <a:latin typeface="Calibri"/>
                <a:cs typeface="Calibri"/>
              </a:rPr>
              <a:t>is </a:t>
            </a:r>
            <a:r>
              <a:rPr sz="5900" spc="-140" dirty="0">
                <a:solidFill>
                  <a:srgbClr val="FFFFFF"/>
                </a:solidFill>
                <a:latin typeface="Calibri"/>
                <a:cs typeface="Calibri"/>
              </a:rPr>
              <a:t>like </a:t>
            </a:r>
            <a:r>
              <a:rPr sz="5900" spc="-18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5900" spc="-55" dirty="0">
                <a:solidFill>
                  <a:srgbClr val="FFFFFF"/>
                </a:solidFill>
                <a:latin typeface="Calibri"/>
                <a:cs typeface="Calibri"/>
              </a:rPr>
              <a:t>function </a:t>
            </a:r>
            <a:r>
              <a:rPr sz="5900" spc="-90" dirty="0">
                <a:solidFill>
                  <a:srgbClr val="FFFFFF"/>
                </a:solidFill>
                <a:latin typeface="Calibri"/>
                <a:cs typeface="Calibri"/>
              </a:rPr>
              <a:t>attached </a:t>
            </a:r>
            <a:r>
              <a:rPr sz="5900" spc="-125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5900" spc="-85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5900" spc="229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5900" spc="-40" dirty="0">
                <a:solidFill>
                  <a:srgbClr val="FFFFFF"/>
                </a:solidFill>
                <a:latin typeface="Calibri"/>
                <a:cs typeface="Calibri"/>
              </a:rPr>
              <a:t>object</a:t>
            </a:r>
            <a:endParaRPr sz="5900">
              <a:latin typeface="Calibri"/>
              <a:cs typeface="Calibri"/>
            </a:endParaRPr>
          </a:p>
          <a:p>
            <a:pPr marL="415925" algn="ctr">
              <a:lnSpc>
                <a:spcPct val="100000"/>
              </a:lnSpc>
              <a:spcBef>
                <a:spcPts val="3279"/>
              </a:spcBef>
            </a:pP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method ≈ (object,</a:t>
            </a:r>
            <a:r>
              <a:rPr sz="3950" spc="-1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function)</a:t>
            </a:r>
            <a:endParaRPr sz="395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</a:pPr>
            <a:endParaRPr sz="46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65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5900" spc="-125" dirty="0">
                <a:solidFill>
                  <a:srgbClr val="FFFFFF"/>
                </a:solidFill>
                <a:latin typeface="Calibri"/>
                <a:cs typeface="Calibri"/>
              </a:rPr>
              <a:t>Methods </a:t>
            </a:r>
            <a:r>
              <a:rPr sz="5900" spc="-100" dirty="0">
                <a:solidFill>
                  <a:srgbClr val="FFFFFF"/>
                </a:solidFill>
                <a:latin typeface="Calibri"/>
                <a:cs typeface="Calibri"/>
              </a:rPr>
              <a:t>calls </a:t>
            </a:r>
            <a:r>
              <a:rPr sz="5900" spc="-105" dirty="0">
                <a:solidFill>
                  <a:srgbClr val="FFFFFF"/>
                </a:solidFill>
                <a:latin typeface="Calibri"/>
                <a:cs typeface="Calibri"/>
              </a:rPr>
              <a:t>invoke </a:t>
            </a:r>
            <a:r>
              <a:rPr sz="5900" spc="-80" dirty="0">
                <a:solidFill>
                  <a:srgbClr val="FFFFFF"/>
                </a:solidFill>
                <a:latin typeface="Calibri"/>
                <a:cs typeface="Calibri"/>
              </a:rPr>
              <a:t>special</a:t>
            </a:r>
            <a:r>
              <a:rPr sz="5900" spc="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5900" spc="-90" dirty="0">
                <a:solidFill>
                  <a:srgbClr val="FFFFFF"/>
                </a:solidFill>
                <a:latin typeface="Calibri"/>
                <a:cs typeface="Calibri"/>
              </a:rPr>
              <a:t>semantics</a:t>
            </a:r>
            <a:endParaRPr sz="5900">
              <a:latin typeface="Calibri"/>
              <a:cs typeface="Calibri"/>
            </a:endParaRPr>
          </a:p>
          <a:p>
            <a:pPr marL="418465" algn="ctr">
              <a:lnSpc>
                <a:spcPct val="100000"/>
              </a:lnSpc>
              <a:spcBef>
                <a:spcPts val="3279"/>
              </a:spcBef>
            </a:pP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object.method(arguments) = function(object,</a:t>
            </a:r>
            <a:r>
              <a:rPr sz="3950" spc="3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arguments)</a:t>
            </a:r>
            <a:endParaRPr sz="3950">
              <a:latin typeface="Lucida Console"/>
              <a:cs typeface="Lucida Console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070884" y="496603"/>
            <a:ext cx="796290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0" dirty="0"/>
              <a:t>Methods </a:t>
            </a:r>
            <a:r>
              <a:rPr spc="-300" dirty="0"/>
              <a:t>vs.</a:t>
            </a:r>
            <a:r>
              <a:rPr spc="-395" dirty="0"/>
              <a:t> </a:t>
            </a:r>
            <a:r>
              <a:rPr spc="-90" dirty="0"/>
              <a:t>Functions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86686" y="3219336"/>
            <a:ext cx="605790" cy="0"/>
          </a:xfrm>
          <a:custGeom>
            <a:avLst/>
            <a:gdLst/>
            <a:ahLst/>
            <a:cxnLst/>
            <a:rect l="l" t="t" r="r" b="b"/>
            <a:pathLst>
              <a:path w="605789">
                <a:moveTo>
                  <a:pt x="0" y="0"/>
                </a:moveTo>
                <a:lnTo>
                  <a:pt x="605182" y="0"/>
                </a:lnTo>
              </a:path>
            </a:pathLst>
          </a:custGeom>
          <a:ln w="41716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702235" y="3219336"/>
            <a:ext cx="605790" cy="0"/>
          </a:xfrm>
          <a:custGeom>
            <a:avLst/>
            <a:gdLst/>
            <a:ahLst/>
            <a:cxnLst/>
            <a:rect l="l" t="t" r="r" b="b"/>
            <a:pathLst>
              <a:path w="605789">
                <a:moveTo>
                  <a:pt x="0" y="0"/>
                </a:moveTo>
                <a:lnTo>
                  <a:pt x="605182" y="0"/>
                </a:lnTo>
              </a:path>
            </a:pathLst>
          </a:custGeom>
          <a:ln w="41716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886686" y="9669402"/>
            <a:ext cx="605790" cy="0"/>
          </a:xfrm>
          <a:custGeom>
            <a:avLst/>
            <a:gdLst/>
            <a:ahLst/>
            <a:cxnLst/>
            <a:rect l="l" t="t" r="r" b="b"/>
            <a:pathLst>
              <a:path w="605789">
                <a:moveTo>
                  <a:pt x="0" y="0"/>
                </a:moveTo>
                <a:lnTo>
                  <a:pt x="605182" y="0"/>
                </a:lnTo>
              </a:path>
            </a:pathLst>
          </a:custGeom>
          <a:ln w="41716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702235" y="9669402"/>
            <a:ext cx="605790" cy="0"/>
          </a:xfrm>
          <a:custGeom>
            <a:avLst/>
            <a:gdLst/>
            <a:ahLst/>
            <a:cxnLst/>
            <a:rect l="l" t="t" r="r" b="b"/>
            <a:pathLst>
              <a:path w="605789">
                <a:moveTo>
                  <a:pt x="0" y="0"/>
                </a:moveTo>
                <a:lnTo>
                  <a:pt x="605182" y="0"/>
                </a:lnTo>
              </a:path>
            </a:pathLst>
          </a:custGeom>
          <a:ln w="41716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453223" y="2050064"/>
            <a:ext cx="15457805" cy="8251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4680"/>
              </a:lnSpc>
              <a:spcBef>
                <a:spcPts val="105"/>
              </a:spcBef>
            </a:pPr>
            <a:r>
              <a:rPr sz="3950" dirty="0">
                <a:solidFill>
                  <a:srgbClr val="C2349B"/>
                </a:solidFill>
                <a:latin typeface="Lucida Console"/>
                <a:cs typeface="Lucida Console"/>
              </a:rPr>
              <a:t>class</a:t>
            </a:r>
            <a:r>
              <a:rPr sz="3950" spc="-5" dirty="0">
                <a:solidFill>
                  <a:srgbClr val="C2349B"/>
                </a:solidFill>
                <a:latin typeface="Lucida Console"/>
                <a:cs typeface="Lucida Console"/>
              </a:rPr>
              <a:t> </a:t>
            </a: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Pizza:</a:t>
            </a:r>
            <a:endParaRPr sz="3950">
              <a:latin typeface="Lucida Console"/>
              <a:cs typeface="Lucida Console"/>
            </a:endParaRPr>
          </a:p>
          <a:p>
            <a:pPr marL="2433320" marR="5080" indent="-1210945">
              <a:lnSpc>
                <a:spcPts val="4620"/>
              </a:lnSpc>
              <a:spcBef>
                <a:spcPts val="195"/>
              </a:spcBef>
              <a:tabLst>
                <a:tab pos="3038475" algn="l"/>
                <a:tab pos="4853940" algn="l"/>
              </a:tabLst>
            </a:pPr>
            <a:r>
              <a:rPr sz="3950" dirty="0">
                <a:solidFill>
                  <a:srgbClr val="C2349B"/>
                </a:solidFill>
                <a:latin typeface="Lucida Console"/>
                <a:cs typeface="Lucida Console"/>
              </a:rPr>
              <a:t>def		</a:t>
            </a: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init	(self, radius, toppings,</a:t>
            </a:r>
            <a:r>
              <a:rPr sz="3950" spc="-25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slices=</a:t>
            </a:r>
            <a:r>
              <a:rPr sz="3950" dirty="0">
                <a:solidFill>
                  <a:srgbClr val="8B84CF"/>
                </a:solidFill>
                <a:latin typeface="Lucida Console"/>
                <a:cs typeface="Lucida Console"/>
              </a:rPr>
              <a:t>8</a:t>
            </a: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):  self.radius =</a:t>
            </a:r>
            <a:r>
              <a:rPr sz="3950" spc="-5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radius</a:t>
            </a:r>
            <a:endParaRPr sz="3950">
              <a:latin typeface="Lucida Console"/>
              <a:cs typeface="Lucida Console"/>
            </a:endParaRPr>
          </a:p>
          <a:p>
            <a:pPr marL="2433320">
              <a:lnSpc>
                <a:spcPts val="4420"/>
              </a:lnSpc>
            </a:pP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self.toppings =</a:t>
            </a:r>
            <a:r>
              <a:rPr sz="3950" spc="-5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toppings</a:t>
            </a:r>
            <a:endParaRPr sz="3950">
              <a:latin typeface="Lucida Console"/>
              <a:cs typeface="Lucida Console"/>
            </a:endParaRPr>
          </a:p>
          <a:p>
            <a:pPr marL="2433320">
              <a:lnSpc>
                <a:spcPts val="4680"/>
              </a:lnSpc>
            </a:pP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self.slices_left =</a:t>
            </a:r>
            <a:r>
              <a:rPr sz="3950" spc="-5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slices</a:t>
            </a:r>
            <a:endParaRPr sz="395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450">
              <a:latin typeface="Lucida Console"/>
              <a:cs typeface="Lucida Console"/>
            </a:endParaRPr>
          </a:p>
          <a:p>
            <a:pPr marL="1223010">
              <a:lnSpc>
                <a:spcPts val="4680"/>
              </a:lnSpc>
              <a:spcBef>
                <a:spcPts val="5"/>
              </a:spcBef>
            </a:pPr>
            <a:r>
              <a:rPr sz="3950" dirty="0">
                <a:solidFill>
                  <a:srgbClr val="C2349B"/>
                </a:solidFill>
                <a:latin typeface="Lucida Console"/>
                <a:cs typeface="Lucida Console"/>
              </a:rPr>
              <a:t>def</a:t>
            </a:r>
            <a:r>
              <a:rPr sz="3950" spc="-5" dirty="0">
                <a:solidFill>
                  <a:srgbClr val="C2349B"/>
                </a:solidFill>
                <a:latin typeface="Lucida Console"/>
                <a:cs typeface="Lucida Console"/>
              </a:rPr>
              <a:t> </a:t>
            </a: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eat_slice(self):</a:t>
            </a:r>
            <a:endParaRPr sz="3950">
              <a:latin typeface="Lucida Console"/>
              <a:cs typeface="Lucida Console"/>
            </a:endParaRPr>
          </a:p>
          <a:p>
            <a:pPr marL="3643629" marR="5451475" indent="-1210945">
              <a:lnSpc>
                <a:spcPts val="4620"/>
              </a:lnSpc>
              <a:spcBef>
                <a:spcPts val="190"/>
              </a:spcBef>
              <a:tabLst>
                <a:tab pos="9695180" algn="l"/>
              </a:tabLst>
            </a:pPr>
            <a:r>
              <a:rPr sz="3950" dirty="0">
                <a:solidFill>
                  <a:srgbClr val="C2349B"/>
                </a:solidFill>
                <a:latin typeface="Lucida Console"/>
                <a:cs typeface="Lucida Console"/>
              </a:rPr>
              <a:t>if </a:t>
            </a: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self.slices_left &gt; </a:t>
            </a:r>
            <a:r>
              <a:rPr sz="3950" dirty="0">
                <a:solidFill>
                  <a:srgbClr val="8B84CF"/>
                </a:solidFill>
                <a:latin typeface="Lucida Console"/>
                <a:cs typeface="Lucida Console"/>
              </a:rPr>
              <a:t>0</a:t>
            </a: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:  self.slices_left -=	</a:t>
            </a:r>
            <a:r>
              <a:rPr sz="3950" dirty="0">
                <a:solidFill>
                  <a:srgbClr val="8B84CF"/>
                </a:solidFill>
                <a:latin typeface="Lucida Console"/>
                <a:cs typeface="Lucida Console"/>
              </a:rPr>
              <a:t>1</a:t>
            </a:r>
            <a:endParaRPr sz="3950">
              <a:latin typeface="Lucida Console"/>
              <a:cs typeface="Lucida Console"/>
            </a:endParaRPr>
          </a:p>
          <a:p>
            <a:pPr marL="2433320">
              <a:lnSpc>
                <a:spcPts val="4420"/>
              </a:lnSpc>
            </a:pPr>
            <a:r>
              <a:rPr sz="3950" dirty="0">
                <a:solidFill>
                  <a:srgbClr val="C2349B"/>
                </a:solidFill>
                <a:latin typeface="Lucida Console"/>
                <a:cs typeface="Lucida Console"/>
              </a:rPr>
              <a:t>else</a:t>
            </a: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:</a:t>
            </a:r>
            <a:endParaRPr sz="3950">
              <a:latin typeface="Lucida Console"/>
              <a:cs typeface="Lucida Console"/>
            </a:endParaRPr>
          </a:p>
          <a:p>
            <a:pPr marL="3643629">
              <a:lnSpc>
                <a:spcPts val="4680"/>
              </a:lnSpc>
            </a:pPr>
            <a:r>
              <a:rPr sz="3950" dirty="0">
                <a:solidFill>
                  <a:srgbClr val="C2349B"/>
                </a:solidFill>
                <a:latin typeface="Lucida Console"/>
                <a:cs typeface="Lucida Console"/>
              </a:rPr>
              <a:t>print</a:t>
            </a: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(</a:t>
            </a:r>
            <a:r>
              <a:rPr sz="3950" dirty="0">
                <a:solidFill>
                  <a:srgbClr val="E44448"/>
                </a:solidFill>
                <a:latin typeface="Lucida Console"/>
                <a:cs typeface="Lucida Console"/>
              </a:rPr>
              <a:t>"Oh no! Out of</a:t>
            </a:r>
            <a:r>
              <a:rPr sz="3950" spc="-15" dirty="0">
                <a:solidFill>
                  <a:srgbClr val="E44448"/>
                </a:solidFill>
                <a:latin typeface="Lucida Console"/>
                <a:cs typeface="Lucida Console"/>
              </a:rPr>
              <a:t> </a:t>
            </a:r>
            <a:r>
              <a:rPr sz="3950" dirty="0">
                <a:solidFill>
                  <a:srgbClr val="E44448"/>
                </a:solidFill>
                <a:latin typeface="Lucida Console"/>
                <a:cs typeface="Lucida Console"/>
              </a:rPr>
              <a:t>pizza"</a:t>
            </a: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)</a:t>
            </a:r>
            <a:endParaRPr sz="395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450">
              <a:latin typeface="Lucida Console"/>
              <a:cs typeface="Lucida Console"/>
            </a:endParaRPr>
          </a:p>
          <a:p>
            <a:pPr marL="1223010">
              <a:lnSpc>
                <a:spcPts val="4680"/>
              </a:lnSpc>
              <a:tabLst>
                <a:tab pos="3038475" algn="l"/>
                <a:tab pos="4853940" algn="l"/>
              </a:tabLst>
            </a:pPr>
            <a:r>
              <a:rPr sz="3950" dirty="0">
                <a:solidFill>
                  <a:srgbClr val="C2349B"/>
                </a:solidFill>
                <a:latin typeface="Lucida Console"/>
                <a:cs typeface="Lucida Console"/>
              </a:rPr>
              <a:t>def	</a:t>
            </a: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repr	(self):</a:t>
            </a:r>
            <a:endParaRPr sz="3950">
              <a:latin typeface="Lucida Console"/>
              <a:cs typeface="Lucida Console"/>
            </a:endParaRPr>
          </a:p>
          <a:p>
            <a:pPr marL="2433320">
              <a:lnSpc>
                <a:spcPts val="4680"/>
              </a:lnSpc>
            </a:pPr>
            <a:r>
              <a:rPr sz="3950" dirty="0">
                <a:solidFill>
                  <a:srgbClr val="C2349B"/>
                </a:solidFill>
                <a:latin typeface="Lucida Console"/>
                <a:cs typeface="Lucida Console"/>
              </a:rPr>
              <a:t>return </a:t>
            </a:r>
            <a:r>
              <a:rPr sz="3950" dirty="0">
                <a:solidFill>
                  <a:srgbClr val="8B84CF"/>
                </a:solidFill>
                <a:latin typeface="Lucida Console"/>
                <a:cs typeface="Lucida Console"/>
              </a:rPr>
              <a:t>'{}"</a:t>
            </a:r>
            <a:r>
              <a:rPr sz="3950" spc="-5" dirty="0">
                <a:solidFill>
                  <a:srgbClr val="8B84CF"/>
                </a:solidFill>
                <a:latin typeface="Lucida Console"/>
                <a:cs typeface="Lucida Console"/>
              </a:rPr>
              <a:t> </a:t>
            </a:r>
            <a:r>
              <a:rPr sz="3950" dirty="0">
                <a:solidFill>
                  <a:srgbClr val="8B84CF"/>
                </a:solidFill>
                <a:latin typeface="Lucida Console"/>
                <a:cs typeface="Lucida Console"/>
              </a:rPr>
              <a:t>pizza'</a:t>
            </a: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.format(self.radius)</a:t>
            </a:r>
            <a:endParaRPr sz="3950">
              <a:latin typeface="Lucida Console"/>
              <a:cs typeface="Lucida Console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159795" y="496603"/>
            <a:ext cx="1790064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0" dirty="0"/>
              <a:t>P</a:t>
            </a:r>
            <a:r>
              <a:rPr spc="-105" dirty="0"/>
              <a:t>izza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99616" y="8255832"/>
            <a:ext cx="605790" cy="0"/>
          </a:xfrm>
          <a:custGeom>
            <a:avLst/>
            <a:gdLst/>
            <a:ahLst/>
            <a:cxnLst/>
            <a:rect l="l" t="t" r="r" b="b"/>
            <a:pathLst>
              <a:path w="605789">
                <a:moveTo>
                  <a:pt x="0" y="0"/>
                </a:moveTo>
                <a:lnTo>
                  <a:pt x="605182" y="0"/>
                </a:lnTo>
              </a:path>
            </a:pathLst>
          </a:custGeom>
          <a:ln w="41716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215165" y="8255832"/>
            <a:ext cx="605790" cy="0"/>
          </a:xfrm>
          <a:custGeom>
            <a:avLst/>
            <a:gdLst/>
            <a:ahLst/>
            <a:cxnLst/>
            <a:rect l="l" t="t" r="r" b="b"/>
            <a:pathLst>
              <a:path w="605790">
                <a:moveTo>
                  <a:pt x="0" y="0"/>
                </a:moveTo>
                <a:lnTo>
                  <a:pt x="605182" y="0"/>
                </a:lnTo>
              </a:path>
            </a:pathLst>
          </a:custGeom>
          <a:ln w="41716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399616" y="8957381"/>
            <a:ext cx="605790" cy="0"/>
          </a:xfrm>
          <a:custGeom>
            <a:avLst/>
            <a:gdLst/>
            <a:ahLst/>
            <a:cxnLst/>
            <a:rect l="l" t="t" r="r" b="b"/>
            <a:pathLst>
              <a:path w="605789">
                <a:moveTo>
                  <a:pt x="0" y="0"/>
                </a:moveTo>
                <a:lnTo>
                  <a:pt x="605182" y="0"/>
                </a:lnTo>
              </a:path>
            </a:pathLst>
          </a:custGeom>
          <a:ln w="41716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215165" y="8957381"/>
            <a:ext cx="605790" cy="0"/>
          </a:xfrm>
          <a:custGeom>
            <a:avLst/>
            <a:gdLst/>
            <a:ahLst/>
            <a:cxnLst/>
            <a:rect l="l" t="t" r="r" b="b"/>
            <a:pathLst>
              <a:path w="605790">
                <a:moveTo>
                  <a:pt x="0" y="0"/>
                </a:moveTo>
                <a:lnTo>
                  <a:pt x="605182" y="0"/>
                </a:lnTo>
              </a:path>
            </a:pathLst>
          </a:custGeom>
          <a:ln w="41716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453223" y="1951637"/>
            <a:ext cx="16668750" cy="8465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820545">
              <a:lnSpc>
                <a:spcPct val="116500"/>
              </a:lnSpc>
              <a:spcBef>
                <a:spcPts val="100"/>
              </a:spcBef>
            </a:pP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p = Pizza(</a:t>
            </a:r>
            <a:r>
              <a:rPr sz="3950" dirty="0">
                <a:solidFill>
                  <a:srgbClr val="8B84CF"/>
                </a:solidFill>
                <a:latin typeface="Lucida Console"/>
                <a:cs typeface="Lucida Console"/>
              </a:rPr>
              <a:t>14</a:t>
            </a: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, (</a:t>
            </a:r>
            <a:r>
              <a:rPr sz="3950" dirty="0">
                <a:solidFill>
                  <a:srgbClr val="E44448"/>
                </a:solidFill>
                <a:latin typeface="Lucida Console"/>
                <a:cs typeface="Lucida Console"/>
              </a:rPr>
              <a:t>"Pepperoni"</a:t>
            </a: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, </a:t>
            </a:r>
            <a:r>
              <a:rPr sz="3950" dirty="0">
                <a:solidFill>
                  <a:srgbClr val="E44448"/>
                </a:solidFill>
                <a:latin typeface="Lucida Console"/>
                <a:cs typeface="Lucida Console"/>
              </a:rPr>
              <a:t>"Olives"</a:t>
            </a: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), slices=</a:t>
            </a:r>
            <a:r>
              <a:rPr sz="3950" dirty="0">
                <a:solidFill>
                  <a:srgbClr val="8B84CF"/>
                </a:solidFill>
                <a:latin typeface="Lucida Console"/>
                <a:cs typeface="Lucida Console"/>
              </a:rPr>
              <a:t>12</a:t>
            </a: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)  </a:t>
            </a:r>
            <a:r>
              <a:rPr sz="3950" dirty="0">
                <a:solidFill>
                  <a:srgbClr val="C2349B"/>
                </a:solidFill>
                <a:latin typeface="Lucida Console"/>
                <a:cs typeface="Lucida Console"/>
              </a:rPr>
              <a:t>print</a:t>
            </a: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(Pizza.eat_slice)</a:t>
            </a:r>
            <a:endParaRPr sz="395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sz="3950" dirty="0">
                <a:solidFill>
                  <a:srgbClr val="4CBF57"/>
                </a:solidFill>
                <a:latin typeface="Lucida Console"/>
                <a:cs typeface="Lucida Console"/>
              </a:rPr>
              <a:t># =&gt; &lt;function</a:t>
            </a:r>
            <a:r>
              <a:rPr sz="3950" spc="-5" dirty="0">
                <a:solidFill>
                  <a:srgbClr val="4CBF57"/>
                </a:solidFill>
                <a:latin typeface="Lucida Console"/>
                <a:cs typeface="Lucida Console"/>
              </a:rPr>
              <a:t> </a:t>
            </a:r>
            <a:r>
              <a:rPr sz="3950" dirty="0">
                <a:solidFill>
                  <a:srgbClr val="4CBF57"/>
                </a:solidFill>
                <a:latin typeface="Lucida Console"/>
                <a:cs typeface="Lucida Console"/>
              </a:rPr>
              <a:t>Pizza.eat_slice&gt;</a:t>
            </a:r>
            <a:endParaRPr sz="395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63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</a:pPr>
            <a:r>
              <a:rPr sz="3950" dirty="0">
                <a:solidFill>
                  <a:srgbClr val="C2349B"/>
                </a:solidFill>
                <a:latin typeface="Lucida Console"/>
                <a:cs typeface="Lucida Console"/>
              </a:rPr>
              <a:t>print</a:t>
            </a: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(p.eat_slice)</a:t>
            </a:r>
            <a:endParaRPr sz="395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3950" dirty="0">
                <a:solidFill>
                  <a:srgbClr val="4CBF57"/>
                </a:solidFill>
                <a:latin typeface="Lucida Console"/>
                <a:cs typeface="Lucida Console"/>
              </a:rPr>
              <a:t># =&gt; &lt;bound method Pizza.eat_slice of 14" Pizza&gt;</a:t>
            </a:r>
            <a:endParaRPr sz="395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63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</a:pP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method =</a:t>
            </a:r>
            <a:r>
              <a:rPr sz="3950" spc="-5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p.eat_slice</a:t>
            </a:r>
            <a:endParaRPr sz="395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785"/>
              </a:spcBef>
              <a:tabLst>
                <a:tab pos="4551045" algn="l"/>
                <a:tab pos="6366510" algn="l"/>
                <a:tab pos="7274559" algn="l"/>
              </a:tabLst>
            </a:pPr>
            <a:r>
              <a:rPr sz="3950" dirty="0">
                <a:solidFill>
                  <a:srgbClr val="C2349B"/>
                </a:solidFill>
                <a:latin typeface="Lucida Console"/>
                <a:cs typeface="Lucida Console"/>
              </a:rPr>
              <a:t>print</a:t>
            </a: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(method.	self	)	</a:t>
            </a:r>
            <a:r>
              <a:rPr sz="3950" dirty="0">
                <a:solidFill>
                  <a:srgbClr val="4CBF57"/>
                </a:solidFill>
                <a:latin typeface="Lucida Console"/>
                <a:cs typeface="Lucida Console"/>
              </a:rPr>
              <a:t># =&gt; 14"</a:t>
            </a:r>
            <a:r>
              <a:rPr sz="3950" spc="-15" dirty="0">
                <a:solidFill>
                  <a:srgbClr val="4CBF57"/>
                </a:solidFill>
                <a:latin typeface="Lucida Console"/>
                <a:cs typeface="Lucida Console"/>
              </a:rPr>
              <a:t> </a:t>
            </a:r>
            <a:r>
              <a:rPr sz="3950" dirty="0">
                <a:solidFill>
                  <a:srgbClr val="4CBF57"/>
                </a:solidFill>
                <a:latin typeface="Lucida Console"/>
                <a:cs typeface="Lucida Console"/>
              </a:rPr>
              <a:t>Pizza</a:t>
            </a:r>
            <a:endParaRPr sz="395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785"/>
              </a:spcBef>
              <a:tabLst>
                <a:tab pos="4551045" algn="l"/>
                <a:tab pos="6366510" algn="l"/>
                <a:tab pos="7274559" algn="l"/>
              </a:tabLst>
            </a:pPr>
            <a:r>
              <a:rPr sz="3950" dirty="0">
                <a:solidFill>
                  <a:srgbClr val="C2349B"/>
                </a:solidFill>
                <a:latin typeface="Lucida Console"/>
                <a:cs typeface="Lucida Console"/>
              </a:rPr>
              <a:t>print</a:t>
            </a: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(method.	func	)	</a:t>
            </a:r>
            <a:r>
              <a:rPr sz="3950" dirty="0">
                <a:solidFill>
                  <a:srgbClr val="4CBF57"/>
                </a:solidFill>
                <a:latin typeface="Lucida Console"/>
                <a:cs typeface="Lucida Console"/>
              </a:rPr>
              <a:t># =&gt; &lt;function</a:t>
            </a:r>
            <a:r>
              <a:rPr sz="3950" spc="-30" dirty="0">
                <a:solidFill>
                  <a:srgbClr val="4CBF57"/>
                </a:solidFill>
                <a:latin typeface="Lucida Console"/>
                <a:cs typeface="Lucida Console"/>
              </a:rPr>
              <a:t> </a:t>
            </a:r>
            <a:r>
              <a:rPr sz="3950" dirty="0">
                <a:solidFill>
                  <a:srgbClr val="4CBF57"/>
                </a:solidFill>
                <a:latin typeface="Lucida Console"/>
                <a:cs typeface="Lucida Console"/>
              </a:rPr>
              <a:t>Pizza.eat_slice&gt;</a:t>
            </a:r>
            <a:endParaRPr sz="395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635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tabLst>
                <a:tab pos="4551045" algn="l"/>
              </a:tabLst>
            </a:pP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p.eat_slice()	</a:t>
            </a:r>
            <a:r>
              <a:rPr sz="3950" dirty="0">
                <a:solidFill>
                  <a:srgbClr val="4CBF57"/>
                </a:solidFill>
                <a:latin typeface="Lucida Console"/>
                <a:cs typeface="Lucida Console"/>
              </a:rPr>
              <a:t># Implicitly calls</a:t>
            </a:r>
            <a:r>
              <a:rPr sz="3950" spc="-10" dirty="0">
                <a:solidFill>
                  <a:srgbClr val="4CBF57"/>
                </a:solidFill>
                <a:latin typeface="Lucida Console"/>
                <a:cs typeface="Lucida Console"/>
              </a:rPr>
              <a:t> </a:t>
            </a:r>
            <a:r>
              <a:rPr sz="3950" dirty="0">
                <a:solidFill>
                  <a:srgbClr val="4CBF57"/>
                </a:solidFill>
                <a:latin typeface="Lucida Console"/>
                <a:cs typeface="Lucida Console"/>
              </a:rPr>
              <a:t>Pizza.eat_slice(p)</a:t>
            </a:r>
            <a:endParaRPr sz="3950">
              <a:latin typeface="Lucida Console"/>
              <a:cs typeface="Lucida Console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159795" y="496603"/>
            <a:ext cx="1790064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0" dirty="0"/>
              <a:t>P</a:t>
            </a:r>
            <a:r>
              <a:rPr spc="-105" dirty="0"/>
              <a:t>izza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53223" y="1863682"/>
            <a:ext cx="4337685" cy="1303020"/>
          </a:xfrm>
          <a:prstGeom prst="rect">
            <a:avLst/>
          </a:prstGeom>
        </p:spPr>
        <p:txBody>
          <a:bodyPr vert="horz" wrap="square" lIns="0" tIns="2012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85"/>
              </a:spcBef>
            </a:pPr>
            <a:r>
              <a:rPr sz="2950" spc="5" dirty="0">
                <a:solidFill>
                  <a:srgbClr val="C2349B"/>
                </a:solidFill>
                <a:latin typeface="Lucida Console"/>
                <a:cs typeface="Lucida Console"/>
              </a:rPr>
              <a:t>class</a:t>
            </a:r>
            <a:r>
              <a:rPr sz="2950" spc="-5" dirty="0">
                <a:solidFill>
                  <a:srgbClr val="C2349B"/>
                </a:solidFill>
                <a:latin typeface="Lucida Console"/>
                <a:cs typeface="Lucida Console"/>
              </a:rPr>
              <a:t> </a:t>
            </a:r>
            <a:r>
              <a:rPr sz="2950" spc="5" dirty="0">
                <a:solidFill>
                  <a:srgbClr val="FFFFFF"/>
                </a:solidFill>
                <a:latin typeface="Lucida Console"/>
                <a:cs typeface="Lucida Console"/>
              </a:rPr>
              <a:t>Dog:</a:t>
            </a:r>
            <a:endParaRPr sz="2950">
              <a:latin typeface="Lucida Console"/>
              <a:cs typeface="Lucida Console"/>
            </a:endParaRPr>
          </a:p>
          <a:p>
            <a:pPr marL="920115">
              <a:lnSpc>
                <a:spcPct val="100000"/>
              </a:lnSpc>
              <a:spcBef>
                <a:spcPts val="1490"/>
              </a:spcBef>
            </a:pPr>
            <a:r>
              <a:rPr sz="2950" spc="5" dirty="0">
                <a:solidFill>
                  <a:srgbClr val="FFFFFF"/>
                </a:solidFill>
                <a:latin typeface="Lucida Console"/>
                <a:cs typeface="Lucida Console"/>
              </a:rPr>
              <a:t>kind =</a:t>
            </a:r>
            <a:r>
              <a:rPr sz="2950" spc="-4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2950" spc="5" dirty="0">
                <a:solidFill>
                  <a:srgbClr val="8B84CF"/>
                </a:solidFill>
                <a:latin typeface="Lucida Console"/>
                <a:cs typeface="Lucida Console"/>
              </a:rPr>
              <a:t>'Canine'</a:t>
            </a:r>
            <a:endParaRPr sz="2950">
              <a:latin typeface="Lucida Console"/>
              <a:cs typeface="Lucida Consol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07660" y="2688788"/>
            <a:ext cx="9103995" cy="478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50" spc="5" dirty="0">
                <a:solidFill>
                  <a:srgbClr val="4CBF57"/>
                </a:solidFill>
                <a:latin typeface="Lucida Console"/>
                <a:cs typeface="Lucida Console"/>
              </a:rPr>
              <a:t># class variable shared by all</a:t>
            </a:r>
            <a:r>
              <a:rPr sz="2950" spc="55" dirty="0">
                <a:solidFill>
                  <a:srgbClr val="4CBF57"/>
                </a:solidFill>
                <a:latin typeface="Lucida Console"/>
                <a:cs typeface="Lucida Console"/>
              </a:rPr>
              <a:t> </a:t>
            </a:r>
            <a:r>
              <a:rPr sz="2950" spc="5" dirty="0">
                <a:solidFill>
                  <a:srgbClr val="4CBF57"/>
                </a:solidFill>
                <a:latin typeface="Lucida Console"/>
                <a:cs typeface="Lucida Console"/>
              </a:rPr>
              <a:t>instances</a:t>
            </a:r>
            <a:endParaRPr sz="2950">
              <a:latin typeface="Lucida Console"/>
              <a:cs typeface="Lucida Consol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81495" y="4417059"/>
            <a:ext cx="454025" cy="0"/>
          </a:xfrm>
          <a:custGeom>
            <a:avLst/>
            <a:gdLst/>
            <a:ahLst/>
            <a:cxnLst/>
            <a:rect l="l" t="t" r="r" b="b"/>
            <a:pathLst>
              <a:path w="454025">
                <a:moveTo>
                  <a:pt x="0" y="0"/>
                </a:moveTo>
                <a:lnTo>
                  <a:pt x="453887" y="0"/>
                </a:lnTo>
              </a:path>
            </a:pathLst>
          </a:custGeom>
          <a:ln w="31287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43157" y="4417059"/>
            <a:ext cx="454025" cy="0"/>
          </a:xfrm>
          <a:custGeom>
            <a:avLst/>
            <a:gdLst/>
            <a:ahLst/>
            <a:cxnLst/>
            <a:rect l="l" t="t" r="r" b="b"/>
            <a:pathLst>
              <a:path w="454025">
                <a:moveTo>
                  <a:pt x="0" y="0"/>
                </a:moveTo>
                <a:lnTo>
                  <a:pt x="453887" y="0"/>
                </a:lnTo>
              </a:path>
            </a:pathLst>
          </a:custGeom>
          <a:ln w="31287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361000" y="3976707"/>
            <a:ext cx="2294890" cy="478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1374140" algn="l"/>
              </a:tabLst>
            </a:pPr>
            <a:r>
              <a:rPr sz="2950" spc="5" dirty="0">
                <a:solidFill>
                  <a:srgbClr val="C2349B"/>
                </a:solidFill>
                <a:latin typeface="Lucida Console"/>
                <a:cs typeface="Lucida Console"/>
              </a:rPr>
              <a:t>def	</a:t>
            </a:r>
            <a:r>
              <a:rPr sz="2950" spc="5" dirty="0">
                <a:solidFill>
                  <a:srgbClr val="FFFFFF"/>
                </a:solidFill>
                <a:latin typeface="Lucida Console"/>
                <a:cs typeface="Lucida Console"/>
              </a:rPr>
              <a:t>init</a:t>
            </a:r>
            <a:endParaRPr sz="2950">
              <a:latin typeface="Lucida Console"/>
              <a:cs typeface="Lucida Consol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84344" y="3976707"/>
            <a:ext cx="2976245" cy="478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50" spc="5" dirty="0">
                <a:solidFill>
                  <a:srgbClr val="FFFFFF"/>
                </a:solidFill>
                <a:latin typeface="Lucida Console"/>
                <a:cs typeface="Lucida Console"/>
              </a:rPr>
              <a:t>(self,</a:t>
            </a:r>
            <a:r>
              <a:rPr sz="2950" spc="-4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2950" spc="5" dirty="0">
                <a:solidFill>
                  <a:srgbClr val="FFFFFF"/>
                </a:solidFill>
                <a:latin typeface="Lucida Console"/>
                <a:cs typeface="Lucida Console"/>
              </a:rPr>
              <a:t>name):</a:t>
            </a:r>
            <a:endParaRPr sz="2950">
              <a:latin typeface="Lucida Console"/>
              <a:cs typeface="Lucida Consol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53223" y="4625902"/>
            <a:ext cx="16139160" cy="240474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828164">
              <a:lnSpc>
                <a:spcPct val="100000"/>
              </a:lnSpc>
              <a:spcBef>
                <a:spcPts val="114"/>
              </a:spcBef>
              <a:tabLst>
                <a:tab pos="6366510" algn="l"/>
              </a:tabLst>
            </a:pPr>
            <a:r>
              <a:rPr sz="2950" spc="5" dirty="0">
                <a:solidFill>
                  <a:srgbClr val="FFFFFF"/>
                </a:solidFill>
                <a:latin typeface="Lucida Console"/>
                <a:cs typeface="Lucida Console"/>
              </a:rPr>
              <a:t>self.name</a:t>
            </a:r>
            <a:r>
              <a:rPr sz="2950" spc="25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2950" spc="5" dirty="0">
                <a:solidFill>
                  <a:srgbClr val="FFFFFF"/>
                </a:solidFill>
                <a:latin typeface="Lucida Console"/>
                <a:cs typeface="Lucida Console"/>
              </a:rPr>
              <a:t>=</a:t>
            </a:r>
            <a:r>
              <a:rPr sz="2950" spc="25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2950" spc="5" dirty="0">
                <a:solidFill>
                  <a:srgbClr val="FFFFFF"/>
                </a:solidFill>
                <a:latin typeface="Lucida Console"/>
                <a:cs typeface="Lucida Console"/>
              </a:rPr>
              <a:t>name	</a:t>
            </a:r>
            <a:r>
              <a:rPr sz="2950" spc="5" dirty="0">
                <a:solidFill>
                  <a:srgbClr val="4CBF57"/>
                </a:solidFill>
                <a:latin typeface="Lucida Console"/>
                <a:cs typeface="Lucida Console"/>
              </a:rPr>
              <a:t># instance variable unique to each</a:t>
            </a:r>
            <a:r>
              <a:rPr sz="2950" spc="70" dirty="0">
                <a:solidFill>
                  <a:srgbClr val="4CBF57"/>
                </a:solidFill>
                <a:latin typeface="Lucida Console"/>
                <a:cs typeface="Lucida Console"/>
              </a:rPr>
              <a:t> </a:t>
            </a:r>
            <a:r>
              <a:rPr sz="2950" spc="5" dirty="0">
                <a:solidFill>
                  <a:srgbClr val="4CBF57"/>
                </a:solidFill>
                <a:latin typeface="Lucida Console"/>
                <a:cs typeface="Lucida Console"/>
              </a:rPr>
              <a:t>instance</a:t>
            </a:r>
            <a:endParaRPr sz="295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</a:pPr>
            <a:endParaRPr sz="3400">
              <a:latin typeface="Lucida Console"/>
              <a:cs typeface="Lucida Console"/>
            </a:endParaRPr>
          </a:p>
          <a:p>
            <a:pPr marL="12700" marR="12486640">
              <a:lnSpc>
                <a:spcPct val="142100"/>
              </a:lnSpc>
              <a:spcBef>
                <a:spcPts val="1710"/>
              </a:spcBef>
            </a:pPr>
            <a:r>
              <a:rPr sz="2950" spc="5" dirty="0">
                <a:solidFill>
                  <a:srgbClr val="FFFFFF"/>
                </a:solidFill>
                <a:latin typeface="Lucida Console"/>
                <a:cs typeface="Lucida Console"/>
              </a:rPr>
              <a:t>a =</a:t>
            </a:r>
            <a:r>
              <a:rPr sz="2950" spc="-45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2950" spc="5" dirty="0">
                <a:solidFill>
                  <a:srgbClr val="FFFFFF"/>
                </a:solidFill>
                <a:latin typeface="Lucida Console"/>
                <a:cs typeface="Lucida Console"/>
              </a:rPr>
              <a:t>Dog(</a:t>
            </a:r>
            <a:r>
              <a:rPr sz="2950" spc="5" dirty="0">
                <a:solidFill>
                  <a:srgbClr val="8B84CF"/>
                </a:solidFill>
                <a:latin typeface="Lucida Console"/>
                <a:cs typeface="Lucida Console"/>
              </a:rPr>
              <a:t>'Astro'</a:t>
            </a:r>
            <a:r>
              <a:rPr sz="2950" spc="5" dirty="0">
                <a:solidFill>
                  <a:srgbClr val="FFFFFF"/>
                </a:solidFill>
                <a:latin typeface="Lucida Console"/>
                <a:cs typeface="Lucida Console"/>
              </a:rPr>
              <a:t>)  </a:t>
            </a:r>
            <a:r>
              <a:rPr sz="295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2950" spc="5" dirty="0">
                <a:solidFill>
                  <a:srgbClr val="FFFFFF"/>
                </a:solidFill>
                <a:latin typeface="Lucida Console"/>
                <a:cs typeface="Lucida Console"/>
              </a:rPr>
              <a:t>b =</a:t>
            </a:r>
            <a:r>
              <a:rPr sz="2950" spc="-45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2950" spc="5" dirty="0">
                <a:solidFill>
                  <a:srgbClr val="FFFFFF"/>
                </a:solidFill>
                <a:latin typeface="Lucida Console"/>
                <a:cs typeface="Lucida Console"/>
              </a:rPr>
              <a:t>Dog(</a:t>
            </a:r>
            <a:r>
              <a:rPr sz="2950" spc="5" dirty="0">
                <a:solidFill>
                  <a:srgbClr val="8B84CF"/>
                </a:solidFill>
                <a:latin typeface="Lucida Console"/>
                <a:cs typeface="Lucida Console"/>
              </a:rPr>
              <a:t>'Buddy'</a:t>
            </a:r>
            <a:r>
              <a:rPr sz="2950" spc="5" dirty="0">
                <a:solidFill>
                  <a:srgbClr val="FFFFFF"/>
                </a:solidFill>
                <a:latin typeface="Lucida Console"/>
                <a:cs typeface="Lucida Console"/>
              </a:rPr>
              <a:t>)</a:t>
            </a:r>
            <a:endParaRPr sz="2950">
              <a:latin typeface="Lucida Console"/>
              <a:cs typeface="Lucida Console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434173" y="7880220"/>
          <a:ext cx="8914761" cy="23759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0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76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91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54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07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10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801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43995">
                <a:tc>
                  <a:txBody>
                    <a:bodyPr/>
                    <a:lstStyle/>
                    <a:p>
                      <a:pPr marL="31750">
                        <a:lnSpc>
                          <a:spcPts val="3345"/>
                        </a:lnSpc>
                      </a:pPr>
                      <a:r>
                        <a:rPr sz="2950" spc="5" dirty="0">
                          <a:solidFill>
                            <a:srgbClr val="FFFFFF"/>
                          </a:solidFill>
                          <a:latin typeface="Lucida Console"/>
                          <a:cs typeface="Lucida Console"/>
                        </a:rPr>
                        <a:t>a.kind</a:t>
                      </a:r>
                      <a:endParaRPr sz="2950">
                        <a:latin typeface="Lucida Console"/>
                        <a:cs typeface="Lucida Console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05410" algn="r">
                        <a:lnSpc>
                          <a:spcPts val="3345"/>
                        </a:lnSpc>
                      </a:pPr>
                      <a:r>
                        <a:rPr sz="2950" dirty="0">
                          <a:solidFill>
                            <a:srgbClr val="4CBF57"/>
                          </a:solidFill>
                          <a:latin typeface="Lucida Console"/>
                          <a:cs typeface="Lucida Console"/>
                        </a:rPr>
                        <a:t>#</a:t>
                      </a:r>
                      <a:endParaRPr sz="2950">
                        <a:latin typeface="Lucida Console"/>
                        <a:cs typeface="Lucida Console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ts val="3345"/>
                        </a:lnSpc>
                      </a:pPr>
                      <a:r>
                        <a:rPr sz="2950" dirty="0">
                          <a:solidFill>
                            <a:srgbClr val="4CBF57"/>
                          </a:solidFill>
                          <a:latin typeface="Lucida Console"/>
                          <a:cs typeface="Lucida Console"/>
                        </a:rPr>
                        <a:t>'Canine'</a:t>
                      </a:r>
                      <a:endParaRPr sz="2950">
                        <a:latin typeface="Lucida Console"/>
                        <a:cs typeface="Lucida Console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3345"/>
                        </a:lnSpc>
                      </a:pPr>
                      <a:r>
                        <a:rPr sz="2950" dirty="0">
                          <a:solidFill>
                            <a:srgbClr val="4CBF57"/>
                          </a:solidFill>
                          <a:latin typeface="Lucida Console"/>
                          <a:cs typeface="Lucida Console"/>
                        </a:rPr>
                        <a:t>(shared</a:t>
                      </a:r>
                      <a:endParaRPr sz="2950">
                        <a:latin typeface="Lucida Console"/>
                        <a:cs typeface="Lucida Console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3345"/>
                        </a:lnSpc>
                      </a:pPr>
                      <a:r>
                        <a:rPr sz="2950" dirty="0">
                          <a:solidFill>
                            <a:srgbClr val="4CBF57"/>
                          </a:solidFill>
                          <a:latin typeface="Lucida Console"/>
                          <a:cs typeface="Lucida Console"/>
                        </a:rPr>
                        <a:t>by</a:t>
                      </a:r>
                      <a:endParaRPr sz="2950">
                        <a:latin typeface="Lucida Console"/>
                        <a:cs typeface="Lucida Console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05410" algn="r">
                        <a:lnSpc>
                          <a:spcPts val="3345"/>
                        </a:lnSpc>
                      </a:pPr>
                      <a:r>
                        <a:rPr sz="2950" dirty="0">
                          <a:solidFill>
                            <a:srgbClr val="4CBF57"/>
                          </a:solidFill>
                          <a:latin typeface="Lucida Console"/>
                          <a:cs typeface="Lucida Console"/>
                        </a:rPr>
                        <a:t>all</a:t>
                      </a:r>
                      <a:endParaRPr sz="2950">
                        <a:latin typeface="Lucida Console"/>
                        <a:cs typeface="Lucida Console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3345"/>
                        </a:lnSpc>
                      </a:pPr>
                      <a:r>
                        <a:rPr sz="2950" dirty="0">
                          <a:solidFill>
                            <a:srgbClr val="4CBF57"/>
                          </a:solidFill>
                          <a:latin typeface="Lucida Console"/>
                          <a:cs typeface="Lucida Console"/>
                        </a:rPr>
                        <a:t>dogs)</a:t>
                      </a:r>
                      <a:endParaRPr sz="2950">
                        <a:latin typeface="Lucida Console"/>
                        <a:cs typeface="Lucida Console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395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2950" spc="5" dirty="0">
                          <a:solidFill>
                            <a:srgbClr val="FFFFFF"/>
                          </a:solidFill>
                          <a:latin typeface="Lucida Console"/>
                          <a:cs typeface="Lucida Console"/>
                        </a:rPr>
                        <a:t>b.kind</a:t>
                      </a:r>
                      <a:endParaRPr sz="2950">
                        <a:latin typeface="Lucida Console"/>
                        <a:cs typeface="Lucida Console"/>
                      </a:endParaRPr>
                    </a:p>
                  </a:txBody>
                  <a:tcPr marL="0" marR="0" marT="8001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05410" algn="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2950" dirty="0">
                          <a:solidFill>
                            <a:srgbClr val="4CBF57"/>
                          </a:solidFill>
                          <a:latin typeface="Lucida Console"/>
                          <a:cs typeface="Lucida Console"/>
                        </a:rPr>
                        <a:t>#</a:t>
                      </a:r>
                      <a:endParaRPr sz="2950">
                        <a:latin typeface="Lucida Console"/>
                        <a:cs typeface="Lucida Console"/>
                      </a:endParaRPr>
                    </a:p>
                  </a:txBody>
                  <a:tcPr marL="0" marR="0" marT="8001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2950" dirty="0">
                          <a:solidFill>
                            <a:srgbClr val="4CBF57"/>
                          </a:solidFill>
                          <a:latin typeface="Lucida Console"/>
                          <a:cs typeface="Lucida Console"/>
                        </a:rPr>
                        <a:t>'Canine'</a:t>
                      </a:r>
                      <a:endParaRPr sz="2950">
                        <a:latin typeface="Lucida Console"/>
                        <a:cs typeface="Lucida Console"/>
                      </a:endParaRPr>
                    </a:p>
                  </a:txBody>
                  <a:tcPr marL="0" marR="0" marT="8001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2950" dirty="0">
                          <a:solidFill>
                            <a:srgbClr val="4CBF57"/>
                          </a:solidFill>
                          <a:latin typeface="Lucida Console"/>
                          <a:cs typeface="Lucida Console"/>
                        </a:rPr>
                        <a:t>(shared</a:t>
                      </a:r>
                      <a:endParaRPr sz="2950">
                        <a:latin typeface="Lucida Console"/>
                        <a:cs typeface="Lucida Console"/>
                      </a:endParaRPr>
                    </a:p>
                  </a:txBody>
                  <a:tcPr marL="0" marR="0" marT="8001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2950" dirty="0">
                          <a:solidFill>
                            <a:srgbClr val="4CBF57"/>
                          </a:solidFill>
                          <a:latin typeface="Lucida Console"/>
                          <a:cs typeface="Lucida Console"/>
                        </a:rPr>
                        <a:t>by</a:t>
                      </a:r>
                      <a:endParaRPr sz="2950">
                        <a:latin typeface="Lucida Console"/>
                        <a:cs typeface="Lucida Console"/>
                      </a:endParaRPr>
                    </a:p>
                  </a:txBody>
                  <a:tcPr marL="0" marR="0" marT="8001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05410" algn="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2950" dirty="0">
                          <a:solidFill>
                            <a:srgbClr val="4CBF57"/>
                          </a:solidFill>
                          <a:latin typeface="Lucida Console"/>
                          <a:cs typeface="Lucida Console"/>
                        </a:rPr>
                        <a:t>all</a:t>
                      </a:r>
                      <a:endParaRPr sz="2950">
                        <a:latin typeface="Lucida Console"/>
                        <a:cs typeface="Lucida Console"/>
                      </a:endParaRPr>
                    </a:p>
                  </a:txBody>
                  <a:tcPr marL="0" marR="0" marT="8001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2950" dirty="0">
                          <a:solidFill>
                            <a:srgbClr val="4CBF57"/>
                          </a:solidFill>
                          <a:latin typeface="Lucida Console"/>
                          <a:cs typeface="Lucida Console"/>
                        </a:rPr>
                        <a:t>dogs)</a:t>
                      </a:r>
                      <a:endParaRPr sz="2950">
                        <a:latin typeface="Lucida Console"/>
                        <a:cs typeface="Lucida Console"/>
                      </a:endParaRPr>
                    </a:p>
                  </a:txBody>
                  <a:tcPr marL="0" marR="0" marT="8001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395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2950" spc="5" dirty="0">
                          <a:solidFill>
                            <a:srgbClr val="FFFFFF"/>
                          </a:solidFill>
                          <a:latin typeface="Lucida Console"/>
                          <a:cs typeface="Lucida Console"/>
                        </a:rPr>
                        <a:t>a.name</a:t>
                      </a:r>
                      <a:endParaRPr sz="2950">
                        <a:latin typeface="Lucida Console"/>
                        <a:cs typeface="Lucida Console"/>
                      </a:endParaRPr>
                    </a:p>
                  </a:txBody>
                  <a:tcPr marL="0" marR="0" marT="7493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05410" algn="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2950" dirty="0">
                          <a:solidFill>
                            <a:srgbClr val="4CBF57"/>
                          </a:solidFill>
                          <a:latin typeface="Lucida Console"/>
                          <a:cs typeface="Lucida Console"/>
                        </a:rPr>
                        <a:t>#</a:t>
                      </a:r>
                      <a:endParaRPr sz="2950">
                        <a:latin typeface="Lucida Console"/>
                        <a:cs typeface="Lucida Console"/>
                      </a:endParaRPr>
                    </a:p>
                  </a:txBody>
                  <a:tcPr marL="0" marR="0" marT="7493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2950" spc="5" dirty="0">
                          <a:solidFill>
                            <a:srgbClr val="4CBF57"/>
                          </a:solidFill>
                          <a:latin typeface="Lucida Console"/>
                          <a:cs typeface="Lucida Console"/>
                        </a:rPr>
                        <a:t>'Astro'</a:t>
                      </a:r>
                      <a:endParaRPr sz="2950">
                        <a:latin typeface="Lucida Console"/>
                        <a:cs typeface="Lucida Console"/>
                      </a:endParaRPr>
                    </a:p>
                  </a:txBody>
                  <a:tcPr marL="0" marR="0" marT="7493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2950" spc="5" dirty="0">
                          <a:solidFill>
                            <a:srgbClr val="4CBF57"/>
                          </a:solidFill>
                          <a:latin typeface="Lucida Console"/>
                          <a:cs typeface="Lucida Console"/>
                        </a:rPr>
                        <a:t>(unique</a:t>
                      </a:r>
                      <a:endParaRPr sz="2950">
                        <a:latin typeface="Lucida Console"/>
                        <a:cs typeface="Lucida Console"/>
                      </a:endParaRPr>
                    </a:p>
                  </a:txBody>
                  <a:tcPr marL="0" marR="0" marT="7493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2950" spc="5" dirty="0">
                          <a:solidFill>
                            <a:srgbClr val="4CBF57"/>
                          </a:solidFill>
                          <a:latin typeface="Lucida Console"/>
                          <a:cs typeface="Lucida Console"/>
                        </a:rPr>
                        <a:t>to</a:t>
                      </a:r>
                      <a:endParaRPr sz="2950">
                        <a:latin typeface="Lucida Console"/>
                        <a:cs typeface="Lucida Console"/>
                      </a:endParaRPr>
                    </a:p>
                  </a:txBody>
                  <a:tcPr marL="0" marR="0" marT="7493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2950" spc="5" dirty="0">
                          <a:solidFill>
                            <a:srgbClr val="4CBF57"/>
                          </a:solidFill>
                          <a:latin typeface="Lucida Console"/>
                          <a:cs typeface="Lucida Console"/>
                        </a:rPr>
                        <a:t>a)</a:t>
                      </a:r>
                      <a:endParaRPr sz="2950">
                        <a:latin typeface="Lucida Console"/>
                        <a:cs typeface="Lucida Console"/>
                      </a:endParaRPr>
                    </a:p>
                  </a:txBody>
                  <a:tcPr marL="0" marR="0" marT="7493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399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2950" spc="5" dirty="0">
                          <a:solidFill>
                            <a:srgbClr val="FFFFFF"/>
                          </a:solidFill>
                          <a:latin typeface="Lucida Console"/>
                          <a:cs typeface="Lucida Console"/>
                        </a:rPr>
                        <a:t>b.name</a:t>
                      </a:r>
                      <a:endParaRPr sz="2950">
                        <a:latin typeface="Lucida Console"/>
                        <a:cs typeface="Lucida Console"/>
                      </a:endParaRPr>
                    </a:p>
                  </a:txBody>
                  <a:tcPr marL="0" marR="0" marT="8001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05410" algn="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2950" dirty="0">
                          <a:solidFill>
                            <a:srgbClr val="4CBF57"/>
                          </a:solidFill>
                          <a:latin typeface="Lucida Console"/>
                          <a:cs typeface="Lucida Console"/>
                        </a:rPr>
                        <a:t>#</a:t>
                      </a:r>
                      <a:endParaRPr sz="2950">
                        <a:latin typeface="Lucida Console"/>
                        <a:cs typeface="Lucida Console"/>
                      </a:endParaRPr>
                    </a:p>
                  </a:txBody>
                  <a:tcPr marL="0" marR="0" marT="8001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2950" spc="5" dirty="0">
                          <a:solidFill>
                            <a:srgbClr val="4CBF57"/>
                          </a:solidFill>
                          <a:latin typeface="Lucida Console"/>
                          <a:cs typeface="Lucida Console"/>
                        </a:rPr>
                        <a:t>'Buddy'</a:t>
                      </a:r>
                      <a:endParaRPr sz="2950">
                        <a:latin typeface="Lucida Console"/>
                        <a:cs typeface="Lucida Console"/>
                      </a:endParaRPr>
                    </a:p>
                  </a:txBody>
                  <a:tcPr marL="0" marR="0" marT="8001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2950" spc="5" dirty="0">
                          <a:solidFill>
                            <a:srgbClr val="4CBF57"/>
                          </a:solidFill>
                          <a:latin typeface="Lucida Console"/>
                          <a:cs typeface="Lucida Console"/>
                        </a:rPr>
                        <a:t>(unique</a:t>
                      </a:r>
                      <a:endParaRPr sz="2950">
                        <a:latin typeface="Lucida Console"/>
                        <a:cs typeface="Lucida Console"/>
                      </a:endParaRPr>
                    </a:p>
                  </a:txBody>
                  <a:tcPr marL="0" marR="0" marT="8001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2950" spc="5" dirty="0">
                          <a:solidFill>
                            <a:srgbClr val="4CBF57"/>
                          </a:solidFill>
                          <a:latin typeface="Lucida Console"/>
                          <a:cs typeface="Lucida Console"/>
                        </a:rPr>
                        <a:t>to</a:t>
                      </a:r>
                      <a:endParaRPr sz="2950">
                        <a:latin typeface="Lucida Console"/>
                        <a:cs typeface="Lucida Console"/>
                      </a:endParaRPr>
                    </a:p>
                  </a:txBody>
                  <a:tcPr marL="0" marR="0" marT="8001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2950" spc="5" dirty="0">
                          <a:solidFill>
                            <a:srgbClr val="4CBF57"/>
                          </a:solidFill>
                          <a:latin typeface="Lucida Console"/>
                          <a:cs typeface="Lucida Console"/>
                        </a:rPr>
                        <a:t>b)</a:t>
                      </a:r>
                      <a:endParaRPr sz="2950">
                        <a:latin typeface="Lucida Console"/>
                        <a:cs typeface="Lucida Console"/>
                      </a:endParaRPr>
                    </a:p>
                  </a:txBody>
                  <a:tcPr marL="0" marR="0" marT="8001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118033" y="496603"/>
            <a:ext cx="986980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25" dirty="0"/>
              <a:t>Class </a:t>
            </a:r>
            <a:r>
              <a:rPr spc="-65" dirty="0"/>
              <a:t>and </a:t>
            </a:r>
            <a:r>
              <a:rPr spc="-140" dirty="0"/>
              <a:t>Instance</a:t>
            </a:r>
            <a:r>
              <a:rPr spc="-365" dirty="0"/>
              <a:t> </a:t>
            </a:r>
            <a:r>
              <a:rPr spc="-250" dirty="0"/>
              <a:t>Variables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86686" y="5271630"/>
            <a:ext cx="605790" cy="0"/>
          </a:xfrm>
          <a:custGeom>
            <a:avLst/>
            <a:gdLst/>
            <a:ahLst/>
            <a:cxnLst/>
            <a:rect l="l" t="t" r="r" b="b"/>
            <a:pathLst>
              <a:path w="605789">
                <a:moveTo>
                  <a:pt x="0" y="0"/>
                </a:moveTo>
                <a:lnTo>
                  <a:pt x="605182" y="0"/>
                </a:lnTo>
              </a:path>
            </a:pathLst>
          </a:custGeom>
          <a:ln w="41716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702235" y="5271630"/>
            <a:ext cx="605790" cy="0"/>
          </a:xfrm>
          <a:custGeom>
            <a:avLst/>
            <a:gdLst/>
            <a:ahLst/>
            <a:cxnLst/>
            <a:rect l="l" t="t" r="r" b="b"/>
            <a:pathLst>
              <a:path w="605789">
                <a:moveTo>
                  <a:pt x="0" y="0"/>
                </a:moveTo>
                <a:lnTo>
                  <a:pt x="605182" y="0"/>
                </a:lnTo>
              </a:path>
            </a:pathLst>
          </a:custGeom>
          <a:ln w="41716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53223" y="1773632"/>
            <a:ext cx="10012045" cy="7061834"/>
          </a:xfrm>
          <a:prstGeom prst="rect">
            <a:avLst/>
          </a:prstGeom>
        </p:spPr>
        <p:txBody>
          <a:bodyPr vert="horz" wrap="square" lIns="0" tIns="2901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85"/>
              </a:spcBef>
            </a:pPr>
            <a:r>
              <a:rPr sz="3950" dirty="0">
                <a:solidFill>
                  <a:srgbClr val="C2349B"/>
                </a:solidFill>
                <a:latin typeface="Lucida Console"/>
                <a:cs typeface="Lucida Console"/>
              </a:rPr>
              <a:t>class</a:t>
            </a:r>
            <a:r>
              <a:rPr sz="3950" spc="-5" dirty="0">
                <a:solidFill>
                  <a:srgbClr val="C2349B"/>
                </a:solidFill>
                <a:latin typeface="Lucida Console"/>
                <a:cs typeface="Lucida Console"/>
              </a:rPr>
              <a:t> </a:t>
            </a: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Dog:</a:t>
            </a:r>
            <a:endParaRPr sz="3950">
              <a:latin typeface="Lucida Console"/>
              <a:cs typeface="Lucida Console"/>
            </a:endParaRPr>
          </a:p>
          <a:p>
            <a:pPr marL="1223010">
              <a:lnSpc>
                <a:spcPct val="100000"/>
              </a:lnSpc>
              <a:spcBef>
                <a:spcPts val="2185"/>
              </a:spcBef>
            </a:pP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tricks =</a:t>
            </a:r>
            <a:r>
              <a:rPr sz="3950" spc="-1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[]</a:t>
            </a:r>
            <a:endParaRPr sz="395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</a:pPr>
            <a:endParaRPr sz="4600">
              <a:latin typeface="Lucida Console"/>
              <a:cs typeface="Lucida Console"/>
            </a:endParaRPr>
          </a:p>
          <a:p>
            <a:pPr marL="2433320" marR="1216025" indent="-1210945">
              <a:lnSpc>
                <a:spcPct val="146100"/>
              </a:lnSpc>
              <a:spcBef>
                <a:spcPts val="2325"/>
              </a:spcBef>
              <a:tabLst>
                <a:tab pos="3038475" algn="l"/>
                <a:tab pos="4853940" algn="l"/>
              </a:tabLst>
            </a:pPr>
            <a:r>
              <a:rPr sz="3950" dirty="0">
                <a:solidFill>
                  <a:srgbClr val="C2349B"/>
                </a:solidFill>
                <a:latin typeface="Lucida Console"/>
                <a:cs typeface="Lucida Console"/>
              </a:rPr>
              <a:t>def		</a:t>
            </a: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init	(self,</a:t>
            </a:r>
            <a:r>
              <a:rPr sz="3950" spc="-7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name):  self.name =</a:t>
            </a:r>
            <a:r>
              <a:rPr sz="3950" spc="-2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name</a:t>
            </a:r>
            <a:endParaRPr sz="395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</a:pPr>
            <a:endParaRPr sz="4600">
              <a:latin typeface="Lucida Console"/>
              <a:cs typeface="Lucida Console"/>
            </a:endParaRPr>
          </a:p>
          <a:p>
            <a:pPr marL="2433320" marR="5080" indent="-1210945">
              <a:lnSpc>
                <a:spcPct val="146100"/>
              </a:lnSpc>
              <a:spcBef>
                <a:spcPts val="2325"/>
              </a:spcBef>
            </a:pPr>
            <a:r>
              <a:rPr sz="3950" dirty="0">
                <a:solidFill>
                  <a:srgbClr val="C2349B"/>
                </a:solidFill>
                <a:latin typeface="Lucida Console"/>
                <a:cs typeface="Lucida Console"/>
              </a:rPr>
              <a:t>def </a:t>
            </a: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teach_trick(self,</a:t>
            </a:r>
            <a:r>
              <a:rPr sz="3950" spc="-3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trick):  self.tricks.append(trick)</a:t>
            </a:r>
            <a:endParaRPr sz="3950">
              <a:latin typeface="Lucida Console"/>
              <a:cs typeface="Lucida Console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531542" y="496603"/>
            <a:ext cx="304863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25" dirty="0"/>
              <a:t>W</a:t>
            </a:r>
            <a:r>
              <a:rPr spc="-385" dirty="0"/>
              <a:t>a</a:t>
            </a:r>
            <a:r>
              <a:rPr spc="-245" dirty="0"/>
              <a:t>r</a:t>
            </a:r>
            <a:r>
              <a:rPr spc="65" dirty="0"/>
              <a:t>ning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862378" y="9780851"/>
            <a:ext cx="4379595" cy="893444"/>
          </a:xfrm>
          <a:prstGeom prst="rect">
            <a:avLst/>
          </a:prstGeom>
          <a:solidFill>
            <a:srgbClr val="000000"/>
          </a:solidFill>
          <a:ln w="10470">
            <a:solidFill>
              <a:srgbClr val="FFFFFF"/>
            </a:solidFill>
          </a:ln>
        </p:spPr>
        <p:txBody>
          <a:bodyPr vert="horz" wrap="square" lIns="0" tIns="187960" rIns="0" bIns="0" rtlCol="0">
            <a:spAutoFit/>
          </a:bodyPr>
          <a:lstStyle/>
          <a:p>
            <a:pPr marL="53340">
              <a:lnSpc>
                <a:spcPct val="100000"/>
              </a:lnSpc>
              <a:spcBef>
                <a:spcPts val="1480"/>
              </a:spcBef>
            </a:pPr>
            <a:r>
              <a:rPr sz="3950" spc="-409" dirty="0">
                <a:solidFill>
                  <a:srgbClr val="FFFFFF"/>
                </a:solidFill>
                <a:latin typeface="Arial"/>
                <a:cs typeface="Arial"/>
              </a:rPr>
              <a:t>What </a:t>
            </a:r>
            <a:r>
              <a:rPr sz="3950" spc="-340" dirty="0">
                <a:solidFill>
                  <a:srgbClr val="FFFFFF"/>
                </a:solidFill>
                <a:latin typeface="Arial"/>
                <a:cs typeface="Arial"/>
              </a:rPr>
              <a:t>could </a:t>
            </a:r>
            <a:r>
              <a:rPr sz="3950" spc="-405" dirty="0">
                <a:solidFill>
                  <a:srgbClr val="FFFFFF"/>
                </a:solidFill>
                <a:latin typeface="Arial"/>
                <a:cs typeface="Arial"/>
              </a:rPr>
              <a:t>go</a:t>
            </a:r>
            <a:r>
              <a:rPr sz="3950" spc="-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50" spc="-235" dirty="0">
                <a:solidFill>
                  <a:srgbClr val="FFFFFF"/>
                </a:solidFill>
                <a:latin typeface="Arial"/>
                <a:cs typeface="Arial"/>
              </a:rPr>
              <a:t>wrong?</a:t>
            </a:r>
            <a:endParaRPr sz="3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53223" y="1773632"/>
            <a:ext cx="16971010" cy="44234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2108815">
              <a:lnSpc>
                <a:spcPct val="146100"/>
              </a:lnSpc>
              <a:spcBef>
                <a:spcPts val="95"/>
              </a:spcBef>
            </a:pP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d = Dog(</a:t>
            </a:r>
            <a:r>
              <a:rPr sz="3950" dirty="0">
                <a:solidFill>
                  <a:srgbClr val="8B84CF"/>
                </a:solidFill>
                <a:latin typeface="Lucida Console"/>
                <a:cs typeface="Lucida Console"/>
              </a:rPr>
              <a:t>'Fido'</a:t>
            </a: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)  e =</a:t>
            </a:r>
            <a:r>
              <a:rPr sz="3950" spc="-75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Dog(</a:t>
            </a:r>
            <a:r>
              <a:rPr sz="3950" dirty="0">
                <a:solidFill>
                  <a:srgbClr val="8B84CF"/>
                </a:solidFill>
                <a:latin typeface="Lucida Console"/>
                <a:cs typeface="Lucida Console"/>
              </a:rPr>
              <a:t>'Buddy'</a:t>
            </a: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)</a:t>
            </a:r>
            <a:endParaRPr sz="3950">
              <a:latin typeface="Lucida Console"/>
              <a:cs typeface="Lucida Console"/>
            </a:endParaRPr>
          </a:p>
          <a:p>
            <a:pPr marL="12700" marR="9083040">
              <a:lnSpc>
                <a:spcPct val="146100"/>
              </a:lnSpc>
              <a:spcBef>
                <a:spcPts val="5"/>
              </a:spcBef>
            </a:pP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d.teach_trick(</a:t>
            </a:r>
            <a:r>
              <a:rPr sz="3950" dirty="0">
                <a:solidFill>
                  <a:srgbClr val="8B84CF"/>
                </a:solidFill>
                <a:latin typeface="Lucida Console"/>
                <a:cs typeface="Lucida Console"/>
              </a:rPr>
              <a:t>'roll</a:t>
            </a:r>
            <a:r>
              <a:rPr sz="3950" spc="-45" dirty="0">
                <a:solidFill>
                  <a:srgbClr val="8B84CF"/>
                </a:solidFill>
                <a:latin typeface="Lucida Console"/>
                <a:cs typeface="Lucida Console"/>
              </a:rPr>
              <a:t> </a:t>
            </a:r>
            <a:r>
              <a:rPr sz="3950" dirty="0">
                <a:solidFill>
                  <a:srgbClr val="8B84CF"/>
                </a:solidFill>
                <a:latin typeface="Lucida Console"/>
                <a:cs typeface="Lucida Console"/>
              </a:rPr>
              <a:t>over'</a:t>
            </a: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)  e.teach_trick(</a:t>
            </a:r>
            <a:r>
              <a:rPr sz="3950" dirty="0">
                <a:solidFill>
                  <a:srgbClr val="8B84CF"/>
                </a:solidFill>
                <a:latin typeface="Lucida Console"/>
                <a:cs typeface="Lucida Console"/>
              </a:rPr>
              <a:t>'come</a:t>
            </a:r>
            <a:r>
              <a:rPr sz="3950" spc="-45" dirty="0">
                <a:solidFill>
                  <a:srgbClr val="8B84CF"/>
                </a:solidFill>
                <a:latin typeface="Lucida Console"/>
                <a:cs typeface="Lucida Console"/>
              </a:rPr>
              <a:t> </a:t>
            </a:r>
            <a:r>
              <a:rPr sz="3950" dirty="0">
                <a:solidFill>
                  <a:srgbClr val="8B84CF"/>
                </a:solidFill>
                <a:latin typeface="Lucida Console"/>
                <a:cs typeface="Lucida Console"/>
              </a:rPr>
              <a:t>here'</a:t>
            </a: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)</a:t>
            </a:r>
            <a:endParaRPr sz="395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2185"/>
              </a:spcBef>
              <a:tabLst>
                <a:tab pos="3038475" algn="l"/>
              </a:tabLst>
            </a:pP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d.tricks	</a:t>
            </a:r>
            <a:r>
              <a:rPr sz="3950" dirty="0">
                <a:solidFill>
                  <a:srgbClr val="4CBF57"/>
                </a:solidFill>
                <a:latin typeface="Lucida Console"/>
                <a:cs typeface="Lucida Console"/>
              </a:rPr>
              <a:t># =&gt; ['roll over', 'come here'] (shared value)</a:t>
            </a:r>
            <a:endParaRPr sz="3950">
              <a:latin typeface="Lucida Console"/>
              <a:cs typeface="Lucida Console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531542" y="496603"/>
            <a:ext cx="304863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25" dirty="0"/>
              <a:t>W</a:t>
            </a:r>
            <a:r>
              <a:rPr spc="-385" dirty="0"/>
              <a:t>a</a:t>
            </a:r>
            <a:r>
              <a:rPr spc="-245" dirty="0"/>
              <a:t>r</a:t>
            </a:r>
            <a:r>
              <a:rPr spc="65" dirty="0"/>
              <a:t>ning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86686" y="4392075"/>
            <a:ext cx="605790" cy="0"/>
          </a:xfrm>
          <a:custGeom>
            <a:avLst/>
            <a:gdLst/>
            <a:ahLst/>
            <a:cxnLst/>
            <a:rect l="l" t="t" r="r" b="b"/>
            <a:pathLst>
              <a:path w="605789">
                <a:moveTo>
                  <a:pt x="0" y="0"/>
                </a:moveTo>
                <a:lnTo>
                  <a:pt x="605182" y="0"/>
                </a:lnTo>
              </a:path>
            </a:pathLst>
          </a:custGeom>
          <a:ln w="41716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702235" y="4392075"/>
            <a:ext cx="605790" cy="0"/>
          </a:xfrm>
          <a:custGeom>
            <a:avLst/>
            <a:gdLst/>
            <a:ahLst/>
            <a:cxnLst/>
            <a:rect l="l" t="t" r="r" b="b"/>
            <a:pathLst>
              <a:path w="605789">
                <a:moveTo>
                  <a:pt x="0" y="0"/>
                </a:moveTo>
                <a:lnTo>
                  <a:pt x="605182" y="0"/>
                </a:lnTo>
              </a:path>
            </a:pathLst>
          </a:custGeom>
          <a:ln w="41716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53223" y="1773632"/>
            <a:ext cx="14550390" cy="7061834"/>
          </a:xfrm>
          <a:prstGeom prst="rect">
            <a:avLst/>
          </a:prstGeom>
        </p:spPr>
        <p:txBody>
          <a:bodyPr vert="horz" wrap="square" lIns="0" tIns="2901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85"/>
              </a:spcBef>
            </a:pPr>
            <a:r>
              <a:rPr sz="3950" dirty="0">
                <a:solidFill>
                  <a:srgbClr val="C2349B"/>
                </a:solidFill>
                <a:latin typeface="Lucida Console"/>
                <a:cs typeface="Lucida Console"/>
              </a:rPr>
              <a:t>class</a:t>
            </a:r>
            <a:r>
              <a:rPr sz="3950" spc="-5" dirty="0">
                <a:solidFill>
                  <a:srgbClr val="C2349B"/>
                </a:solidFill>
                <a:latin typeface="Lucida Console"/>
                <a:cs typeface="Lucida Console"/>
              </a:rPr>
              <a:t> </a:t>
            </a: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Dog:</a:t>
            </a:r>
            <a:endParaRPr sz="3950">
              <a:latin typeface="Lucida Console"/>
              <a:cs typeface="Lucida Console"/>
            </a:endParaRPr>
          </a:p>
          <a:p>
            <a:pPr marL="1223010">
              <a:lnSpc>
                <a:spcPct val="100000"/>
              </a:lnSpc>
              <a:spcBef>
                <a:spcPts val="2185"/>
              </a:spcBef>
            </a:pPr>
            <a:r>
              <a:rPr sz="3950" dirty="0">
                <a:solidFill>
                  <a:srgbClr val="4CBF57"/>
                </a:solidFill>
                <a:latin typeface="Lucida Console"/>
                <a:cs typeface="Lucida Console"/>
              </a:rPr>
              <a:t># Let's try a default</a:t>
            </a:r>
            <a:r>
              <a:rPr sz="3950" spc="-10" dirty="0">
                <a:solidFill>
                  <a:srgbClr val="4CBF57"/>
                </a:solidFill>
                <a:latin typeface="Lucida Console"/>
                <a:cs typeface="Lucida Console"/>
              </a:rPr>
              <a:t> </a:t>
            </a:r>
            <a:r>
              <a:rPr sz="3950" dirty="0">
                <a:solidFill>
                  <a:srgbClr val="4CBF57"/>
                </a:solidFill>
                <a:latin typeface="Lucida Console"/>
                <a:cs typeface="Lucida Console"/>
              </a:rPr>
              <a:t>argument!</a:t>
            </a:r>
            <a:endParaRPr sz="3950">
              <a:latin typeface="Lucida Console"/>
              <a:cs typeface="Lucida Console"/>
            </a:endParaRPr>
          </a:p>
          <a:p>
            <a:pPr marL="2433320" marR="5080" indent="-1210945">
              <a:lnSpc>
                <a:spcPct val="146100"/>
              </a:lnSpc>
              <a:tabLst>
                <a:tab pos="3038475" algn="l"/>
                <a:tab pos="4853940" algn="l"/>
              </a:tabLst>
            </a:pPr>
            <a:r>
              <a:rPr sz="3950" dirty="0">
                <a:solidFill>
                  <a:srgbClr val="C2349B"/>
                </a:solidFill>
                <a:latin typeface="Lucida Console"/>
                <a:cs typeface="Lucida Console"/>
              </a:rPr>
              <a:t>def		</a:t>
            </a: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init	(self, name=</a:t>
            </a:r>
            <a:r>
              <a:rPr sz="3950" dirty="0">
                <a:solidFill>
                  <a:srgbClr val="8B84CF"/>
                </a:solidFill>
                <a:latin typeface="Lucida Console"/>
                <a:cs typeface="Lucida Console"/>
              </a:rPr>
              <a:t>'Mr. B'</a:t>
            </a: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,</a:t>
            </a:r>
            <a:r>
              <a:rPr sz="3950" spc="-35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tricks=[]):  self.name =</a:t>
            </a:r>
            <a:r>
              <a:rPr sz="3950" spc="-5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name</a:t>
            </a:r>
            <a:endParaRPr sz="3950">
              <a:latin typeface="Lucida Console"/>
              <a:cs typeface="Lucida Console"/>
            </a:endParaRPr>
          </a:p>
          <a:p>
            <a:pPr marL="2433320">
              <a:lnSpc>
                <a:spcPct val="100000"/>
              </a:lnSpc>
              <a:spcBef>
                <a:spcPts val="2185"/>
              </a:spcBef>
            </a:pP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self.tricks =</a:t>
            </a:r>
            <a:r>
              <a:rPr sz="3950" spc="-5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tricks</a:t>
            </a:r>
            <a:endParaRPr sz="395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</a:pPr>
            <a:endParaRPr sz="4600">
              <a:latin typeface="Lucida Console"/>
              <a:cs typeface="Lucida Console"/>
            </a:endParaRPr>
          </a:p>
          <a:p>
            <a:pPr marL="2433320" marR="4542790" indent="-1210945">
              <a:lnSpc>
                <a:spcPct val="146100"/>
              </a:lnSpc>
              <a:spcBef>
                <a:spcPts val="2325"/>
              </a:spcBef>
            </a:pPr>
            <a:r>
              <a:rPr sz="3950" dirty="0">
                <a:solidFill>
                  <a:srgbClr val="C2349B"/>
                </a:solidFill>
                <a:latin typeface="Lucida Console"/>
                <a:cs typeface="Lucida Console"/>
              </a:rPr>
              <a:t>def </a:t>
            </a: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teach_trick(self,</a:t>
            </a:r>
            <a:r>
              <a:rPr sz="3950" spc="-3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trick):  self.tricks.append(trick)</a:t>
            </a:r>
            <a:endParaRPr sz="3950">
              <a:latin typeface="Lucida Console"/>
              <a:cs typeface="Lucida Console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12210" y="496603"/>
            <a:ext cx="568261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Did </a:t>
            </a:r>
            <a:r>
              <a:rPr spc="-140" dirty="0"/>
              <a:t>we </a:t>
            </a:r>
            <a:r>
              <a:rPr spc="-105" dirty="0"/>
              <a:t>Solve</a:t>
            </a:r>
            <a:r>
              <a:rPr spc="-204" dirty="0"/>
              <a:t> </a:t>
            </a:r>
            <a:r>
              <a:rPr spc="-355" dirty="0"/>
              <a:t>It?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53223" y="1773632"/>
            <a:ext cx="16971010" cy="44234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2108815">
              <a:lnSpc>
                <a:spcPct val="146100"/>
              </a:lnSpc>
              <a:spcBef>
                <a:spcPts val="95"/>
              </a:spcBef>
            </a:pP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d = Dog(</a:t>
            </a:r>
            <a:r>
              <a:rPr sz="3950" dirty="0">
                <a:solidFill>
                  <a:srgbClr val="8B84CF"/>
                </a:solidFill>
                <a:latin typeface="Lucida Console"/>
                <a:cs typeface="Lucida Console"/>
              </a:rPr>
              <a:t>'Fido'</a:t>
            </a: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)  e =</a:t>
            </a:r>
            <a:r>
              <a:rPr sz="3950" spc="-75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Dog(</a:t>
            </a:r>
            <a:r>
              <a:rPr sz="3950" dirty="0">
                <a:solidFill>
                  <a:srgbClr val="8B84CF"/>
                </a:solidFill>
                <a:latin typeface="Lucida Console"/>
                <a:cs typeface="Lucida Console"/>
              </a:rPr>
              <a:t>'Buddy'</a:t>
            </a: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)</a:t>
            </a:r>
            <a:endParaRPr sz="3950">
              <a:latin typeface="Lucida Console"/>
              <a:cs typeface="Lucida Console"/>
            </a:endParaRPr>
          </a:p>
          <a:p>
            <a:pPr marL="12700" marR="9083040">
              <a:lnSpc>
                <a:spcPct val="146100"/>
              </a:lnSpc>
              <a:spcBef>
                <a:spcPts val="5"/>
              </a:spcBef>
            </a:pP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d.teach_trick(</a:t>
            </a:r>
            <a:r>
              <a:rPr sz="3950" dirty="0">
                <a:solidFill>
                  <a:srgbClr val="8B84CF"/>
                </a:solidFill>
                <a:latin typeface="Lucida Console"/>
                <a:cs typeface="Lucida Console"/>
              </a:rPr>
              <a:t>'roll</a:t>
            </a:r>
            <a:r>
              <a:rPr sz="3950" spc="-45" dirty="0">
                <a:solidFill>
                  <a:srgbClr val="8B84CF"/>
                </a:solidFill>
                <a:latin typeface="Lucida Console"/>
                <a:cs typeface="Lucida Console"/>
              </a:rPr>
              <a:t> </a:t>
            </a:r>
            <a:r>
              <a:rPr sz="3950" dirty="0">
                <a:solidFill>
                  <a:srgbClr val="8B84CF"/>
                </a:solidFill>
                <a:latin typeface="Lucida Console"/>
                <a:cs typeface="Lucida Console"/>
              </a:rPr>
              <a:t>over'</a:t>
            </a: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)  e.teach_trick(</a:t>
            </a:r>
            <a:r>
              <a:rPr sz="3950" dirty="0">
                <a:solidFill>
                  <a:srgbClr val="8B84CF"/>
                </a:solidFill>
                <a:latin typeface="Lucida Console"/>
                <a:cs typeface="Lucida Console"/>
              </a:rPr>
              <a:t>'come</a:t>
            </a:r>
            <a:r>
              <a:rPr sz="3950" spc="-45" dirty="0">
                <a:solidFill>
                  <a:srgbClr val="8B84CF"/>
                </a:solidFill>
                <a:latin typeface="Lucida Console"/>
                <a:cs typeface="Lucida Console"/>
              </a:rPr>
              <a:t> </a:t>
            </a:r>
            <a:r>
              <a:rPr sz="3950" dirty="0">
                <a:solidFill>
                  <a:srgbClr val="8B84CF"/>
                </a:solidFill>
                <a:latin typeface="Lucida Console"/>
                <a:cs typeface="Lucida Console"/>
              </a:rPr>
              <a:t>here'</a:t>
            </a: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)</a:t>
            </a:r>
            <a:endParaRPr sz="395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2185"/>
              </a:spcBef>
              <a:tabLst>
                <a:tab pos="3038475" algn="l"/>
              </a:tabLst>
            </a:pP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d.tricks	</a:t>
            </a:r>
            <a:r>
              <a:rPr sz="3950" dirty="0">
                <a:solidFill>
                  <a:srgbClr val="4CBF57"/>
                </a:solidFill>
                <a:latin typeface="Lucida Console"/>
                <a:cs typeface="Lucida Console"/>
              </a:rPr>
              <a:t># =&gt; ['roll over', 'come here'] (shared value)</a:t>
            </a:r>
            <a:endParaRPr sz="3950">
              <a:latin typeface="Lucida Console"/>
              <a:cs typeface="Lucida Console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562954" y="496603"/>
            <a:ext cx="297307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60" dirty="0"/>
              <a:t>Hmm…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86686" y="3512521"/>
            <a:ext cx="605790" cy="0"/>
          </a:xfrm>
          <a:custGeom>
            <a:avLst/>
            <a:gdLst/>
            <a:ahLst/>
            <a:cxnLst/>
            <a:rect l="l" t="t" r="r" b="b"/>
            <a:pathLst>
              <a:path w="605789">
                <a:moveTo>
                  <a:pt x="0" y="0"/>
                </a:moveTo>
                <a:lnTo>
                  <a:pt x="605182" y="0"/>
                </a:lnTo>
              </a:path>
            </a:pathLst>
          </a:custGeom>
          <a:ln w="41716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702235" y="3512521"/>
            <a:ext cx="605790" cy="0"/>
          </a:xfrm>
          <a:custGeom>
            <a:avLst/>
            <a:gdLst/>
            <a:ahLst/>
            <a:cxnLst/>
            <a:rect l="l" t="t" r="r" b="b"/>
            <a:pathLst>
              <a:path w="605789">
                <a:moveTo>
                  <a:pt x="0" y="0"/>
                </a:moveTo>
                <a:lnTo>
                  <a:pt x="605182" y="0"/>
                </a:lnTo>
              </a:path>
            </a:pathLst>
          </a:custGeom>
          <a:ln w="41716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53223" y="1773632"/>
            <a:ext cx="14852650" cy="6182360"/>
          </a:xfrm>
          <a:prstGeom prst="rect">
            <a:avLst/>
          </a:prstGeom>
        </p:spPr>
        <p:txBody>
          <a:bodyPr vert="horz" wrap="square" lIns="0" tIns="2901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85"/>
              </a:spcBef>
            </a:pPr>
            <a:r>
              <a:rPr sz="3950" dirty="0">
                <a:solidFill>
                  <a:srgbClr val="C2349B"/>
                </a:solidFill>
                <a:latin typeface="Lucida Console"/>
                <a:cs typeface="Lucida Console"/>
              </a:rPr>
              <a:t>class</a:t>
            </a:r>
            <a:r>
              <a:rPr sz="3950" spc="-5" dirty="0">
                <a:solidFill>
                  <a:srgbClr val="C2349B"/>
                </a:solidFill>
                <a:latin typeface="Lucida Console"/>
                <a:cs typeface="Lucida Console"/>
              </a:rPr>
              <a:t> </a:t>
            </a: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Dog:</a:t>
            </a:r>
            <a:endParaRPr sz="3950">
              <a:latin typeface="Lucida Console"/>
              <a:cs typeface="Lucida Console"/>
            </a:endParaRPr>
          </a:p>
          <a:p>
            <a:pPr marL="2433320" marR="6056630" indent="-1210945">
              <a:lnSpc>
                <a:spcPct val="146100"/>
              </a:lnSpc>
              <a:tabLst>
                <a:tab pos="3038475" algn="l"/>
                <a:tab pos="4853940" algn="l"/>
              </a:tabLst>
            </a:pPr>
            <a:r>
              <a:rPr sz="3950" dirty="0">
                <a:solidFill>
                  <a:srgbClr val="C2349B"/>
                </a:solidFill>
                <a:latin typeface="Lucida Console"/>
                <a:cs typeface="Lucida Console"/>
              </a:rPr>
              <a:t>def		</a:t>
            </a: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init	(self,</a:t>
            </a:r>
            <a:r>
              <a:rPr sz="3950" spc="-7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name):  self.name =</a:t>
            </a:r>
            <a:r>
              <a:rPr sz="3950" spc="-2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name</a:t>
            </a:r>
            <a:endParaRPr sz="3950">
              <a:latin typeface="Lucida Console"/>
              <a:cs typeface="Lucida Console"/>
            </a:endParaRPr>
          </a:p>
          <a:p>
            <a:pPr marL="2433320">
              <a:lnSpc>
                <a:spcPct val="100000"/>
              </a:lnSpc>
              <a:spcBef>
                <a:spcPts val="2185"/>
              </a:spcBef>
              <a:tabLst>
                <a:tab pos="7879715" algn="l"/>
              </a:tabLst>
            </a:pP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self.tricks</a:t>
            </a:r>
            <a:r>
              <a:rPr sz="3950" spc="1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=</a:t>
            </a:r>
            <a:r>
              <a:rPr sz="3950" spc="15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[]	</a:t>
            </a:r>
            <a:r>
              <a:rPr sz="3950" dirty="0">
                <a:solidFill>
                  <a:srgbClr val="4CBF57"/>
                </a:solidFill>
                <a:latin typeface="Lucida Console"/>
                <a:cs typeface="Lucida Console"/>
              </a:rPr>
              <a:t># New list for each</a:t>
            </a:r>
            <a:r>
              <a:rPr sz="3950" spc="-55" dirty="0">
                <a:solidFill>
                  <a:srgbClr val="4CBF57"/>
                </a:solidFill>
                <a:latin typeface="Lucida Console"/>
                <a:cs typeface="Lucida Console"/>
              </a:rPr>
              <a:t> </a:t>
            </a:r>
            <a:r>
              <a:rPr sz="3950" dirty="0">
                <a:solidFill>
                  <a:srgbClr val="4CBF57"/>
                </a:solidFill>
                <a:latin typeface="Lucida Console"/>
                <a:cs typeface="Lucida Console"/>
              </a:rPr>
              <a:t>dog</a:t>
            </a:r>
            <a:endParaRPr sz="395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</a:pPr>
            <a:endParaRPr sz="4600">
              <a:latin typeface="Lucida Console"/>
              <a:cs typeface="Lucida Console"/>
            </a:endParaRPr>
          </a:p>
          <a:p>
            <a:pPr marL="2433320" marR="4845685" indent="-1210945">
              <a:lnSpc>
                <a:spcPct val="146100"/>
              </a:lnSpc>
              <a:spcBef>
                <a:spcPts val="2325"/>
              </a:spcBef>
            </a:pPr>
            <a:r>
              <a:rPr sz="3950" dirty="0">
                <a:solidFill>
                  <a:srgbClr val="C2349B"/>
                </a:solidFill>
                <a:latin typeface="Lucida Console"/>
                <a:cs typeface="Lucida Console"/>
              </a:rPr>
              <a:t>def </a:t>
            </a: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teach_trick(self,</a:t>
            </a:r>
            <a:r>
              <a:rPr sz="3950" spc="-3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trick):  self.tricks.append(trick)</a:t>
            </a:r>
            <a:endParaRPr sz="3950">
              <a:latin typeface="Lucida Console"/>
              <a:cs typeface="Lucida Console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100"/>
              </a:spcBef>
            </a:pPr>
            <a:r>
              <a:rPr spc="-95" dirty="0"/>
              <a:t>Solution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01334" y="9159795"/>
            <a:ext cx="631190" cy="12319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900" spc="5" dirty="0">
                <a:solidFill>
                  <a:srgbClr val="FFFFFF"/>
                </a:solidFill>
                <a:latin typeface="Lucida Console"/>
                <a:cs typeface="Lucida Console"/>
              </a:rPr>
              <a:t>,</a:t>
            </a:r>
            <a:endParaRPr sz="7900">
              <a:latin typeface="Lucida Console"/>
              <a:cs typeface="Lucida Console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125" y="395533"/>
            <a:ext cx="19996785" cy="2666365"/>
          </a:xfrm>
          <a:prstGeom prst="rect">
            <a:avLst/>
          </a:prstGeom>
        </p:spPr>
        <p:txBody>
          <a:bodyPr vert="horz" wrap="square" lIns="0" tIns="204470" rIns="0" bIns="0" rtlCol="0">
            <a:spAutoFit/>
          </a:bodyPr>
          <a:lstStyle/>
          <a:p>
            <a:pPr marL="16510" algn="ctr">
              <a:lnSpc>
                <a:spcPct val="100000"/>
              </a:lnSpc>
              <a:spcBef>
                <a:spcPts val="1610"/>
              </a:spcBef>
            </a:pPr>
            <a:r>
              <a:rPr sz="6650" spc="-5" dirty="0">
                <a:solidFill>
                  <a:srgbClr val="F9F9F5"/>
                </a:solidFill>
                <a:latin typeface="Lucida Console"/>
                <a:cs typeface="Lucida Console"/>
              </a:rPr>
              <a:t>[len(s) </a:t>
            </a:r>
            <a:r>
              <a:rPr sz="6650" spc="-5" dirty="0">
                <a:solidFill>
                  <a:srgbClr val="C2349B"/>
                </a:solidFill>
                <a:latin typeface="Lucida Console"/>
                <a:cs typeface="Lucida Console"/>
              </a:rPr>
              <a:t>for </a:t>
            </a:r>
            <a:r>
              <a:rPr sz="6650" spc="-5" dirty="0">
                <a:solidFill>
                  <a:srgbClr val="F9F9F5"/>
                </a:solidFill>
                <a:latin typeface="Lucida Console"/>
                <a:cs typeface="Lucida Console"/>
              </a:rPr>
              <a:t>s </a:t>
            </a:r>
            <a:r>
              <a:rPr sz="6650" spc="-5" dirty="0">
                <a:solidFill>
                  <a:srgbClr val="C2349B"/>
                </a:solidFill>
                <a:latin typeface="Lucida Console"/>
                <a:cs typeface="Lucida Console"/>
              </a:rPr>
              <a:t>in</a:t>
            </a:r>
            <a:r>
              <a:rPr sz="6650" spc="-40" dirty="0">
                <a:solidFill>
                  <a:srgbClr val="C2349B"/>
                </a:solidFill>
                <a:latin typeface="Lucida Console"/>
                <a:cs typeface="Lucida Console"/>
              </a:rPr>
              <a:t> </a:t>
            </a:r>
            <a:r>
              <a:rPr sz="6650" spc="-5" dirty="0">
                <a:solidFill>
                  <a:srgbClr val="F9F9F5"/>
                </a:solidFill>
                <a:latin typeface="Lucida Console"/>
                <a:cs typeface="Lucida Console"/>
              </a:rPr>
              <a:t>languages]</a:t>
            </a:r>
            <a:endParaRPr sz="6650">
              <a:latin typeface="Lucida Console"/>
              <a:cs typeface="Lucida Console"/>
            </a:endParaRPr>
          </a:p>
          <a:p>
            <a:pPr algn="ctr">
              <a:lnSpc>
                <a:spcPct val="100000"/>
              </a:lnSpc>
              <a:spcBef>
                <a:spcPts val="1820"/>
              </a:spcBef>
            </a:pPr>
            <a:r>
              <a:rPr sz="7900" dirty="0">
                <a:latin typeface="Lucida Console"/>
                <a:cs typeface="Lucida Console"/>
              </a:rPr>
              <a:t>[</a:t>
            </a:r>
            <a:r>
              <a:rPr sz="7900" dirty="0">
                <a:solidFill>
                  <a:srgbClr val="E44448"/>
                </a:solidFill>
                <a:latin typeface="Lucida Console"/>
                <a:cs typeface="Lucida Console"/>
              </a:rPr>
              <a:t>"python"</a:t>
            </a:r>
            <a:r>
              <a:rPr sz="7900" dirty="0">
                <a:latin typeface="Lucida Console"/>
                <a:cs typeface="Lucida Console"/>
              </a:rPr>
              <a:t>, </a:t>
            </a:r>
            <a:r>
              <a:rPr sz="7900" dirty="0">
                <a:solidFill>
                  <a:srgbClr val="E44448"/>
                </a:solidFill>
                <a:latin typeface="Lucida Console"/>
                <a:cs typeface="Lucida Console"/>
              </a:rPr>
              <a:t>"perl"</a:t>
            </a:r>
            <a:r>
              <a:rPr sz="7900" dirty="0">
                <a:latin typeface="Lucida Console"/>
                <a:cs typeface="Lucida Console"/>
              </a:rPr>
              <a:t>, </a:t>
            </a:r>
            <a:r>
              <a:rPr sz="7900" dirty="0">
                <a:solidFill>
                  <a:srgbClr val="E44448"/>
                </a:solidFill>
                <a:latin typeface="Lucida Console"/>
                <a:cs typeface="Lucida Console"/>
              </a:rPr>
              <a:t>"java"</a:t>
            </a:r>
            <a:r>
              <a:rPr sz="7900" dirty="0">
                <a:latin typeface="Lucida Console"/>
                <a:cs typeface="Lucida Console"/>
              </a:rPr>
              <a:t>,</a:t>
            </a:r>
            <a:r>
              <a:rPr sz="7900" spc="50" dirty="0">
                <a:latin typeface="Lucida Console"/>
                <a:cs typeface="Lucida Console"/>
              </a:rPr>
              <a:t> </a:t>
            </a:r>
            <a:r>
              <a:rPr sz="7900" dirty="0">
                <a:solidFill>
                  <a:srgbClr val="E44448"/>
                </a:solidFill>
                <a:latin typeface="Lucida Console"/>
                <a:cs typeface="Lucida Console"/>
              </a:rPr>
              <a:t>"c++"</a:t>
            </a:r>
            <a:r>
              <a:rPr sz="7900" dirty="0">
                <a:latin typeface="Lucida Console"/>
                <a:cs typeface="Lucida Console"/>
              </a:rPr>
              <a:t>]</a:t>
            </a:r>
            <a:endParaRPr sz="7900">
              <a:latin typeface="Lucida Console"/>
              <a:cs typeface="Lucida Consol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95420" y="9159795"/>
            <a:ext cx="1973580" cy="12319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900" spc="5" dirty="0">
                <a:solidFill>
                  <a:srgbClr val="FFFFFF"/>
                </a:solidFill>
                <a:latin typeface="Lucida Console"/>
                <a:cs typeface="Lucida Console"/>
              </a:rPr>
              <a:t>4</a:t>
            </a:r>
            <a:r>
              <a:rPr sz="7900" spc="944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7900" spc="5" dirty="0">
                <a:solidFill>
                  <a:srgbClr val="FFFFFF"/>
                </a:solidFill>
                <a:latin typeface="Lucida Console"/>
                <a:cs typeface="Lucida Console"/>
              </a:rPr>
              <a:t>,</a:t>
            </a:r>
            <a:endParaRPr sz="7900">
              <a:latin typeface="Lucida Console"/>
              <a:cs typeface="Lucida Consol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64747" y="9159795"/>
            <a:ext cx="2012950" cy="12319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900" spc="5" dirty="0">
                <a:solidFill>
                  <a:srgbClr val="FFFFFF"/>
                </a:solidFill>
                <a:latin typeface="Lucida Console"/>
                <a:cs typeface="Lucida Console"/>
              </a:rPr>
              <a:t>&lt;</a:t>
            </a:r>
            <a:r>
              <a:rPr sz="7900" spc="1255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7900" spc="5" dirty="0">
                <a:solidFill>
                  <a:srgbClr val="FFFFFF"/>
                </a:solidFill>
                <a:latin typeface="Lucida Console"/>
                <a:cs typeface="Lucida Console"/>
              </a:rPr>
              <a:t>6</a:t>
            </a:r>
            <a:endParaRPr sz="7900">
              <a:latin typeface="Lucida Console"/>
              <a:cs typeface="Lucida Consol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358620" y="9159795"/>
            <a:ext cx="1246505" cy="12319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900" spc="85" dirty="0">
                <a:solidFill>
                  <a:srgbClr val="FFFFFF"/>
                </a:solidFill>
                <a:latin typeface="Lucida Console"/>
                <a:cs typeface="Lucida Console"/>
              </a:rPr>
              <a:t>4</a:t>
            </a:r>
            <a:r>
              <a:rPr sz="7900" spc="5" dirty="0">
                <a:solidFill>
                  <a:srgbClr val="FFFFFF"/>
                </a:solidFill>
                <a:latin typeface="Lucida Console"/>
                <a:cs typeface="Lucida Console"/>
              </a:rPr>
              <a:t>,</a:t>
            </a:r>
            <a:endParaRPr sz="7900">
              <a:latin typeface="Lucida Console"/>
              <a:cs typeface="Lucida Consol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484149" y="9159795"/>
            <a:ext cx="1357630" cy="12319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900" spc="5" dirty="0">
                <a:solidFill>
                  <a:srgbClr val="FFFFFF"/>
                </a:solidFill>
                <a:latin typeface="Lucida Console"/>
                <a:cs typeface="Lucida Console"/>
              </a:rPr>
              <a:t>3</a:t>
            </a:r>
            <a:r>
              <a:rPr sz="7900" spc="-3895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7900" spc="5" dirty="0">
                <a:solidFill>
                  <a:srgbClr val="FFFFFF"/>
                </a:solidFill>
                <a:latin typeface="Lucida Console"/>
                <a:cs typeface="Lucida Console"/>
              </a:rPr>
              <a:t>&gt;</a:t>
            </a:r>
            <a:endParaRPr sz="7900">
              <a:latin typeface="Lucida Console"/>
              <a:cs typeface="Lucida Console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290295" y="4724241"/>
            <a:ext cx="17524095" cy="1860550"/>
          </a:xfrm>
          <a:custGeom>
            <a:avLst/>
            <a:gdLst/>
            <a:ahLst/>
            <a:cxnLst/>
            <a:rect l="l" t="t" r="r" b="b"/>
            <a:pathLst>
              <a:path w="17524095" h="1860550">
                <a:moveTo>
                  <a:pt x="0" y="0"/>
                </a:moveTo>
                <a:lnTo>
                  <a:pt x="17523508" y="0"/>
                </a:lnTo>
                <a:lnTo>
                  <a:pt x="17523508" y="1860073"/>
                </a:lnTo>
                <a:lnTo>
                  <a:pt x="0" y="1860073"/>
                </a:lnTo>
                <a:lnTo>
                  <a:pt x="0" y="0"/>
                </a:lnTo>
                <a:close/>
              </a:path>
            </a:pathLst>
          </a:custGeom>
          <a:solidFill>
            <a:srgbClr val="5D92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90295" y="4724241"/>
            <a:ext cx="17524095" cy="1860550"/>
          </a:xfrm>
          <a:custGeom>
            <a:avLst/>
            <a:gdLst/>
            <a:ahLst/>
            <a:cxnLst/>
            <a:rect l="l" t="t" r="r" b="b"/>
            <a:pathLst>
              <a:path w="17524095" h="1860550">
                <a:moveTo>
                  <a:pt x="0" y="0"/>
                </a:moveTo>
                <a:lnTo>
                  <a:pt x="17523508" y="0"/>
                </a:lnTo>
                <a:lnTo>
                  <a:pt x="17523508" y="1860073"/>
                </a:lnTo>
                <a:lnTo>
                  <a:pt x="0" y="1860073"/>
                </a:lnTo>
                <a:lnTo>
                  <a:pt x="0" y="0"/>
                </a:lnTo>
                <a:close/>
              </a:path>
            </a:pathLst>
          </a:custGeom>
          <a:ln w="1047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324475" y="5172617"/>
            <a:ext cx="11308556" cy="10994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290295" y="4992383"/>
            <a:ext cx="17524095" cy="12319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15"/>
              </a:spcBef>
            </a:pPr>
            <a:r>
              <a:rPr sz="7900" spc="5" dirty="0">
                <a:solidFill>
                  <a:srgbClr val="FFFFFF"/>
                </a:solidFill>
                <a:latin typeface="Lucida Console"/>
                <a:cs typeface="Lucida Console"/>
              </a:rPr>
              <a:t>map(len,</a:t>
            </a:r>
            <a:r>
              <a:rPr sz="7900" spc="-15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7900" spc="5" dirty="0">
                <a:solidFill>
                  <a:srgbClr val="FFFFFF"/>
                </a:solidFill>
                <a:latin typeface="Lucida Console"/>
                <a:cs typeface="Lucida Console"/>
              </a:rPr>
              <a:t>languages)</a:t>
            </a:r>
            <a:endParaRPr sz="7900">
              <a:latin typeface="Lucida Console"/>
              <a:cs typeface="Lucida Console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963632" y="3318201"/>
            <a:ext cx="0" cy="925830"/>
          </a:xfrm>
          <a:custGeom>
            <a:avLst/>
            <a:gdLst/>
            <a:ahLst/>
            <a:cxnLst/>
            <a:rect l="l" t="t" r="r" b="b"/>
            <a:pathLst>
              <a:path h="925829">
                <a:moveTo>
                  <a:pt x="-52354" y="462700"/>
                </a:moveTo>
                <a:lnTo>
                  <a:pt x="52354" y="462700"/>
                </a:lnTo>
              </a:path>
            </a:pathLst>
          </a:custGeom>
          <a:ln w="92540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762591" y="4191249"/>
            <a:ext cx="402590" cy="402590"/>
          </a:xfrm>
          <a:custGeom>
            <a:avLst/>
            <a:gdLst/>
            <a:ahLst/>
            <a:cxnLst/>
            <a:rect l="l" t="t" r="r" b="b"/>
            <a:pathLst>
              <a:path w="402589" h="402589">
                <a:moveTo>
                  <a:pt x="402081" y="0"/>
                </a:moveTo>
                <a:lnTo>
                  <a:pt x="0" y="0"/>
                </a:lnTo>
                <a:lnTo>
                  <a:pt x="201040" y="402081"/>
                </a:lnTo>
                <a:lnTo>
                  <a:pt x="40208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707621" y="6710989"/>
            <a:ext cx="0" cy="1615440"/>
          </a:xfrm>
          <a:custGeom>
            <a:avLst/>
            <a:gdLst/>
            <a:ahLst/>
            <a:cxnLst/>
            <a:rect l="l" t="t" r="r" b="b"/>
            <a:pathLst>
              <a:path h="1615440">
                <a:moveTo>
                  <a:pt x="-52354" y="807527"/>
                </a:moveTo>
                <a:lnTo>
                  <a:pt x="52354" y="807527"/>
                </a:lnTo>
              </a:path>
            </a:pathLst>
          </a:custGeom>
          <a:ln w="161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506580" y="8273689"/>
            <a:ext cx="402590" cy="402590"/>
          </a:xfrm>
          <a:custGeom>
            <a:avLst/>
            <a:gdLst/>
            <a:ahLst/>
            <a:cxnLst/>
            <a:rect l="l" t="t" r="r" b="b"/>
            <a:pathLst>
              <a:path w="402590" h="402590">
                <a:moveTo>
                  <a:pt x="402081" y="0"/>
                </a:moveTo>
                <a:lnTo>
                  <a:pt x="0" y="0"/>
                </a:lnTo>
                <a:lnTo>
                  <a:pt x="201040" y="402081"/>
                </a:lnTo>
                <a:lnTo>
                  <a:pt x="40208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7798902" y="3318201"/>
            <a:ext cx="0" cy="925830"/>
          </a:xfrm>
          <a:custGeom>
            <a:avLst/>
            <a:gdLst/>
            <a:ahLst/>
            <a:cxnLst/>
            <a:rect l="l" t="t" r="r" b="b"/>
            <a:pathLst>
              <a:path h="925829">
                <a:moveTo>
                  <a:pt x="-52354" y="462700"/>
                </a:moveTo>
                <a:lnTo>
                  <a:pt x="52354" y="462700"/>
                </a:lnTo>
              </a:path>
            </a:pathLst>
          </a:custGeom>
          <a:ln w="92540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597862" y="4191249"/>
            <a:ext cx="402590" cy="402590"/>
          </a:xfrm>
          <a:custGeom>
            <a:avLst/>
            <a:gdLst/>
            <a:ahLst/>
            <a:cxnLst/>
            <a:rect l="l" t="t" r="r" b="b"/>
            <a:pathLst>
              <a:path w="402590" h="402589">
                <a:moveTo>
                  <a:pt x="402081" y="0"/>
                </a:moveTo>
                <a:lnTo>
                  <a:pt x="0" y="0"/>
                </a:lnTo>
                <a:lnTo>
                  <a:pt x="201040" y="402081"/>
                </a:lnTo>
                <a:lnTo>
                  <a:pt x="40208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707620" y="3318201"/>
            <a:ext cx="0" cy="925830"/>
          </a:xfrm>
          <a:custGeom>
            <a:avLst/>
            <a:gdLst/>
            <a:ahLst/>
            <a:cxnLst/>
            <a:rect l="l" t="t" r="r" b="b"/>
            <a:pathLst>
              <a:path h="925829">
                <a:moveTo>
                  <a:pt x="-52354" y="462700"/>
                </a:moveTo>
                <a:lnTo>
                  <a:pt x="52354" y="462700"/>
                </a:lnTo>
              </a:path>
            </a:pathLst>
          </a:custGeom>
          <a:ln w="92540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506579" y="4191249"/>
            <a:ext cx="402590" cy="402590"/>
          </a:xfrm>
          <a:custGeom>
            <a:avLst/>
            <a:gdLst/>
            <a:ahLst/>
            <a:cxnLst/>
            <a:rect l="l" t="t" r="r" b="b"/>
            <a:pathLst>
              <a:path w="402590" h="402589">
                <a:moveTo>
                  <a:pt x="402081" y="0"/>
                </a:moveTo>
                <a:lnTo>
                  <a:pt x="0" y="0"/>
                </a:lnTo>
                <a:lnTo>
                  <a:pt x="201040" y="402081"/>
                </a:lnTo>
                <a:lnTo>
                  <a:pt x="40208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3674201" y="3318201"/>
            <a:ext cx="0" cy="925830"/>
          </a:xfrm>
          <a:custGeom>
            <a:avLst/>
            <a:gdLst/>
            <a:ahLst/>
            <a:cxnLst/>
            <a:rect l="l" t="t" r="r" b="b"/>
            <a:pathLst>
              <a:path h="925829">
                <a:moveTo>
                  <a:pt x="-52354" y="462700"/>
                </a:moveTo>
                <a:lnTo>
                  <a:pt x="52354" y="462700"/>
                </a:lnTo>
              </a:path>
            </a:pathLst>
          </a:custGeom>
          <a:ln w="92540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3473160" y="4191249"/>
            <a:ext cx="402590" cy="402590"/>
          </a:xfrm>
          <a:custGeom>
            <a:avLst/>
            <a:gdLst/>
            <a:ahLst/>
            <a:cxnLst/>
            <a:rect l="l" t="t" r="r" b="b"/>
            <a:pathLst>
              <a:path w="402590" h="402589">
                <a:moveTo>
                  <a:pt x="402081" y="0"/>
                </a:moveTo>
                <a:lnTo>
                  <a:pt x="0" y="0"/>
                </a:lnTo>
                <a:lnTo>
                  <a:pt x="201040" y="402081"/>
                </a:lnTo>
                <a:lnTo>
                  <a:pt x="40208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963632" y="6710989"/>
            <a:ext cx="0" cy="1615440"/>
          </a:xfrm>
          <a:custGeom>
            <a:avLst/>
            <a:gdLst/>
            <a:ahLst/>
            <a:cxnLst/>
            <a:rect l="l" t="t" r="r" b="b"/>
            <a:pathLst>
              <a:path h="1615440">
                <a:moveTo>
                  <a:pt x="-52354" y="807527"/>
                </a:moveTo>
                <a:lnTo>
                  <a:pt x="52354" y="807527"/>
                </a:lnTo>
              </a:path>
            </a:pathLst>
          </a:custGeom>
          <a:ln w="161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762591" y="8273689"/>
            <a:ext cx="402590" cy="402590"/>
          </a:xfrm>
          <a:custGeom>
            <a:avLst/>
            <a:gdLst/>
            <a:ahLst/>
            <a:cxnLst/>
            <a:rect l="l" t="t" r="r" b="b"/>
            <a:pathLst>
              <a:path w="402589" h="402590">
                <a:moveTo>
                  <a:pt x="402081" y="0"/>
                </a:moveTo>
                <a:lnTo>
                  <a:pt x="0" y="0"/>
                </a:lnTo>
                <a:lnTo>
                  <a:pt x="201040" y="402081"/>
                </a:lnTo>
                <a:lnTo>
                  <a:pt x="40208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3674201" y="6710989"/>
            <a:ext cx="0" cy="1615440"/>
          </a:xfrm>
          <a:custGeom>
            <a:avLst/>
            <a:gdLst/>
            <a:ahLst/>
            <a:cxnLst/>
            <a:rect l="l" t="t" r="r" b="b"/>
            <a:pathLst>
              <a:path h="1615440">
                <a:moveTo>
                  <a:pt x="-52354" y="807527"/>
                </a:moveTo>
                <a:lnTo>
                  <a:pt x="52354" y="807527"/>
                </a:lnTo>
              </a:path>
            </a:pathLst>
          </a:custGeom>
          <a:ln w="161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473160" y="8273689"/>
            <a:ext cx="402590" cy="402590"/>
          </a:xfrm>
          <a:custGeom>
            <a:avLst/>
            <a:gdLst/>
            <a:ahLst/>
            <a:cxnLst/>
            <a:rect l="l" t="t" r="r" b="b"/>
            <a:pathLst>
              <a:path w="402590" h="402590">
                <a:moveTo>
                  <a:pt x="402081" y="0"/>
                </a:moveTo>
                <a:lnTo>
                  <a:pt x="0" y="0"/>
                </a:lnTo>
                <a:lnTo>
                  <a:pt x="201040" y="402081"/>
                </a:lnTo>
                <a:lnTo>
                  <a:pt x="40208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7798902" y="6710989"/>
            <a:ext cx="0" cy="1615440"/>
          </a:xfrm>
          <a:custGeom>
            <a:avLst/>
            <a:gdLst/>
            <a:ahLst/>
            <a:cxnLst/>
            <a:rect l="l" t="t" r="r" b="b"/>
            <a:pathLst>
              <a:path h="1615440">
                <a:moveTo>
                  <a:pt x="-52354" y="807527"/>
                </a:moveTo>
                <a:lnTo>
                  <a:pt x="52354" y="807527"/>
                </a:lnTo>
              </a:path>
            </a:pathLst>
          </a:custGeom>
          <a:ln w="161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7597862" y="8273689"/>
            <a:ext cx="402590" cy="402590"/>
          </a:xfrm>
          <a:custGeom>
            <a:avLst/>
            <a:gdLst/>
            <a:ahLst/>
            <a:cxnLst/>
            <a:rect l="l" t="t" r="r" b="b"/>
            <a:pathLst>
              <a:path w="402590" h="402590">
                <a:moveTo>
                  <a:pt x="402081" y="0"/>
                </a:moveTo>
                <a:lnTo>
                  <a:pt x="0" y="0"/>
                </a:lnTo>
                <a:lnTo>
                  <a:pt x="201040" y="402081"/>
                </a:lnTo>
                <a:lnTo>
                  <a:pt x="40208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53223" y="1773632"/>
            <a:ext cx="7893050" cy="35439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3030855">
              <a:lnSpc>
                <a:spcPct val="146100"/>
              </a:lnSpc>
              <a:spcBef>
                <a:spcPts val="95"/>
              </a:spcBef>
            </a:pP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d = Dog(</a:t>
            </a:r>
            <a:r>
              <a:rPr sz="3950" dirty="0">
                <a:solidFill>
                  <a:srgbClr val="8B84CF"/>
                </a:solidFill>
                <a:latin typeface="Lucida Console"/>
                <a:cs typeface="Lucida Console"/>
              </a:rPr>
              <a:t>'Fido'</a:t>
            </a: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)  e =</a:t>
            </a:r>
            <a:r>
              <a:rPr sz="3950" spc="-75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Dog(</a:t>
            </a:r>
            <a:r>
              <a:rPr sz="3950" dirty="0">
                <a:solidFill>
                  <a:srgbClr val="8B84CF"/>
                </a:solidFill>
                <a:latin typeface="Lucida Console"/>
                <a:cs typeface="Lucida Console"/>
              </a:rPr>
              <a:t>'Buddy'</a:t>
            </a: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)</a:t>
            </a:r>
            <a:endParaRPr sz="3950">
              <a:latin typeface="Lucida Console"/>
              <a:cs typeface="Lucida Console"/>
            </a:endParaRPr>
          </a:p>
          <a:p>
            <a:pPr marL="12700" marR="5080">
              <a:lnSpc>
                <a:spcPct val="146100"/>
              </a:lnSpc>
              <a:spcBef>
                <a:spcPts val="5"/>
              </a:spcBef>
            </a:pP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d.teach_trick(</a:t>
            </a:r>
            <a:r>
              <a:rPr sz="3950" dirty="0">
                <a:solidFill>
                  <a:srgbClr val="8B84CF"/>
                </a:solidFill>
                <a:latin typeface="Lucida Console"/>
                <a:cs typeface="Lucida Console"/>
              </a:rPr>
              <a:t>'roll</a:t>
            </a:r>
            <a:r>
              <a:rPr sz="3950" spc="-45" dirty="0">
                <a:solidFill>
                  <a:srgbClr val="8B84CF"/>
                </a:solidFill>
                <a:latin typeface="Lucida Console"/>
                <a:cs typeface="Lucida Console"/>
              </a:rPr>
              <a:t> </a:t>
            </a:r>
            <a:r>
              <a:rPr sz="3950" dirty="0">
                <a:solidFill>
                  <a:srgbClr val="8B84CF"/>
                </a:solidFill>
                <a:latin typeface="Lucida Console"/>
                <a:cs typeface="Lucida Console"/>
              </a:rPr>
              <a:t>over'</a:t>
            </a: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)  e.teach_trick(</a:t>
            </a:r>
            <a:r>
              <a:rPr sz="3950" dirty="0">
                <a:solidFill>
                  <a:srgbClr val="8B84CF"/>
                </a:solidFill>
                <a:latin typeface="Lucida Console"/>
                <a:cs typeface="Lucida Console"/>
              </a:rPr>
              <a:t>'come</a:t>
            </a:r>
            <a:r>
              <a:rPr sz="3950" spc="-45" dirty="0">
                <a:solidFill>
                  <a:srgbClr val="8B84CF"/>
                </a:solidFill>
                <a:latin typeface="Lucida Console"/>
                <a:cs typeface="Lucida Console"/>
              </a:rPr>
              <a:t> </a:t>
            </a:r>
            <a:r>
              <a:rPr sz="3950" dirty="0">
                <a:solidFill>
                  <a:srgbClr val="8B84CF"/>
                </a:solidFill>
                <a:latin typeface="Lucida Console"/>
                <a:cs typeface="Lucida Console"/>
              </a:rPr>
              <a:t>here'</a:t>
            </a: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)</a:t>
            </a:r>
            <a:endParaRPr sz="3950">
              <a:latin typeface="Lucida Console"/>
              <a:cs typeface="Lucida Console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434173" y="5617057"/>
          <a:ext cx="8537574" cy="14646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552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6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8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183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989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32307">
                <a:tc>
                  <a:txBody>
                    <a:bodyPr/>
                    <a:lstStyle/>
                    <a:p>
                      <a:pPr marL="31750">
                        <a:lnSpc>
                          <a:spcPts val="4465"/>
                        </a:lnSpc>
                      </a:pPr>
                      <a:r>
                        <a:rPr sz="3950" dirty="0">
                          <a:solidFill>
                            <a:srgbClr val="FFFFFF"/>
                          </a:solidFill>
                          <a:latin typeface="Lucida Console"/>
                          <a:cs typeface="Lucida Console"/>
                        </a:rPr>
                        <a:t>d.tricks</a:t>
                      </a:r>
                      <a:endParaRPr sz="3950">
                        <a:latin typeface="Lucida Console"/>
                        <a:cs typeface="Lucida Console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43510" algn="r">
                        <a:lnSpc>
                          <a:spcPts val="4465"/>
                        </a:lnSpc>
                      </a:pPr>
                      <a:r>
                        <a:rPr sz="3950" dirty="0">
                          <a:solidFill>
                            <a:srgbClr val="4CBF57"/>
                          </a:solidFill>
                          <a:latin typeface="Lucida Console"/>
                          <a:cs typeface="Lucida Console"/>
                        </a:rPr>
                        <a:t>#</a:t>
                      </a:r>
                      <a:endParaRPr sz="3950">
                        <a:latin typeface="Lucida Console"/>
                        <a:cs typeface="Lucida Console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465"/>
                        </a:lnSpc>
                      </a:pPr>
                      <a:r>
                        <a:rPr sz="3950" dirty="0">
                          <a:solidFill>
                            <a:srgbClr val="4CBF57"/>
                          </a:solidFill>
                          <a:latin typeface="Lucida Console"/>
                          <a:cs typeface="Lucida Console"/>
                        </a:rPr>
                        <a:t>=&gt;</a:t>
                      </a:r>
                      <a:endParaRPr sz="3950">
                        <a:latin typeface="Lucida Console"/>
                        <a:cs typeface="Lucida Console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465"/>
                        </a:lnSpc>
                      </a:pPr>
                      <a:r>
                        <a:rPr sz="3950" dirty="0">
                          <a:solidFill>
                            <a:srgbClr val="4CBF57"/>
                          </a:solidFill>
                          <a:latin typeface="Lucida Console"/>
                          <a:cs typeface="Lucida Console"/>
                        </a:rPr>
                        <a:t>['roll</a:t>
                      </a:r>
                      <a:endParaRPr sz="3950">
                        <a:latin typeface="Lucida Console"/>
                        <a:cs typeface="Lucida Console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4465"/>
                        </a:lnSpc>
                      </a:pPr>
                      <a:r>
                        <a:rPr sz="3950" dirty="0">
                          <a:solidFill>
                            <a:srgbClr val="4CBF57"/>
                          </a:solidFill>
                          <a:latin typeface="Lucida Console"/>
                          <a:cs typeface="Lucida Console"/>
                        </a:rPr>
                        <a:t>over']</a:t>
                      </a:r>
                      <a:endParaRPr sz="3950">
                        <a:latin typeface="Lucida Console"/>
                        <a:cs typeface="Lucida Console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2307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3950" dirty="0">
                          <a:solidFill>
                            <a:srgbClr val="FFFFFF"/>
                          </a:solidFill>
                          <a:latin typeface="Lucida Console"/>
                          <a:cs typeface="Lucida Console"/>
                        </a:rPr>
                        <a:t>e.tricks</a:t>
                      </a:r>
                      <a:endParaRPr sz="3950">
                        <a:latin typeface="Lucida Console"/>
                        <a:cs typeface="Lucida Console"/>
                      </a:endParaRPr>
                    </a:p>
                  </a:txBody>
                  <a:tcPr marL="0" marR="0" marT="11176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43510" algn="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3950" dirty="0">
                          <a:solidFill>
                            <a:srgbClr val="4CBF57"/>
                          </a:solidFill>
                          <a:latin typeface="Lucida Console"/>
                          <a:cs typeface="Lucida Console"/>
                        </a:rPr>
                        <a:t>#</a:t>
                      </a:r>
                      <a:endParaRPr sz="3950">
                        <a:latin typeface="Lucida Console"/>
                        <a:cs typeface="Lucida Console"/>
                      </a:endParaRPr>
                    </a:p>
                  </a:txBody>
                  <a:tcPr marL="0" marR="0" marT="11176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3950" dirty="0">
                          <a:solidFill>
                            <a:srgbClr val="4CBF57"/>
                          </a:solidFill>
                          <a:latin typeface="Lucida Console"/>
                          <a:cs typeface="Lucida Console"/>
                        </a:rPr>
                        <a:t>=&gt;</a:t>
                      </a:r>
                      <a:endParaRPr sz="3950">
                        <a:latin typeface="Lucida Console"/>
                        <a:cs typeface="Lucida Console"/>
                      </a:endParaRPr>
                    </a:p>
                  </a:txBody>
                  <a:tcPr marL="0" marR="0" marT="11176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3950" dirty="0">
                          <a:solidFill>
                            <a:srgbClr val="4CBF57"/>
                          </a:solidFill>
                          <a:latin typeface="Lucida Console"/>
                          <a:cs typeface="Lucida Console"/>
                        </a:rPr>
                        <a:t>['come</a:t>
                      </a:r>
                      <a:endParaRPr sz="3950">
                        <a:latin typeface="Lucida Console"/>
                        <a:cs typeface="Lucida Console"/>
                      </a:endParaRPr>
                    </a:p>
                  </a:txBody>
                  <a:tcPr marL="0" marR="0" marT="11176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3950" dirty="0">
                          <a:solidFill>
                            <a:srgbClr val="4CBF57"/>
                          </a:solidFill>
                          <a:latin typeface="Lucida Console"/>
                          <a:cs typeface="Lucida Console"/>
                        </a:rPr>
                        <a:t>here']</a:t>
                      </a:r>
                      <a:endParaRPr sz="3950">
                        <a:latin typeface="Lucida Console"/>
                        <a:cs typeface="Lucida Console"/>
                      </a:endParaRPr>
                    </a:p>
                  </a:txBody>
                  <a:tcPr marL="0" marR="0" marT="11176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100"/>
              </a:spcBef>
            </a:pPr>
            <a:r>
              <a:rPr spc="-95" dirty="0"/>
              <a:t>Solution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07563" y="4573547"/>
            <a:ext cx="9895840" cy="18351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850" spc="-280" dirty="0"/>
              <a:t>Privacy </a:t>
            </a:r>
            <a:r>
              <a:rPr sz="11850" spc="-95" dirty="0"/>
              <a:t>and</a:t>
            </a:r>
            <a:r>
              <a:rPr sz="11850" spc="-55" dirty="0"/>
              <a:t> </a:t>
            </a:r>
            <a:r>
              <a:rPr sz="11850" spc="-215" dirty="0"/>
              <a:t>Style</a:t>
            </a:r>
            <a:endParaRPr sz="1185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56506" y="628253"/>
            <a:ext cx="8796020" cy="10052050"/>
          </a:xfrm>
          <a:custGeom>
            <a:avLst/>
            <a:gdLst/>
            <a:ahLst/>
            <a:cxnLst/>
            <a:rect l="l" t="t" r="r" b="b"/>
            <a:pathLst>
              <a:path w="8796020" h="10052050">
                <a:moveTo>
                  <a:pt x="0" y="0"/>
                </a:moveTo>
                <a:lnTo>
                  <a:pt x="8795543" y="0"/>
                </a:lnTo>
                <a:lnTo>
                  <a:pt x="8795543" y="10052050"/>
                </a:lnTo>
                <a:lnTo>
                  <a:pt x="0" y="10052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053141" y="2973731"/>
            <a:ext cx="5361093" cy="53610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53223" y="3562059"/>
            <a:ext cx="8235950" cy="37007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6200"/>
              </a:lnSpc>
              <a:spcBef>
                <a:spcPts val="95"/>
              </a:spcBef>
            </a:pPr>
            <a:r>
              <a:rPr sz="5900" spc="-5" dirty="0">
                <a:solidFill>
                  <a:srgbClr val="FFFFFF"/>
                </a:solidFill>
                <a:latin typeface="Calibri"/>
                <a:cs typeface="Calibri"/>
              </a:rPr>
              <a:t>Nothing </a:t>
            </a:r>
            <a:r>
              <a:rPr sz="5900" spc="-135" dirty="0">
                <a:solidFill>
                  <a:srgbClr val="FFFFFF"/>
                </a:solidFill>
                <a:latin typeface="Calibri"/>
                <a:cs typeface="Calibri"/>
              </a:rPr>
              <a:t>is </a:t>
            </a:r>
            <a:r>
              <a:rPr sz="5900" spc="-160" dirty="0">
                <a:solidFill>
                  <a:srgbClr val="FFFFFF"/>
                </a:solidFill>
                <a:latin typeface="Calibri"/>
                <a:cs typeface="Calibri"/>
              </a:rPr>
              <a:t>truly </a:t>
            </a:r>
            <a:r>
              <a:rPr sz="5900" spc="-215" dirty="0">
                <a:solidFill>
                  <a:srgbClr val="FFFFFF"/>
                </a:solidFill>
                <a:latin typeface="Calibri"/>
                <a:cs typeface="Calibri"/>
              </a:rPr>
              <a:t>private!  </a:t>
            </a:r>
            <a:r>
              <a:rPr sz="5900" spc="-85" dirty="0">
                <a:solidFill>
                  <a:srgbClr val="FFFFFF"/>
                </a:solidFill>
                <a:latin typeface="Calibri"/>
                <a:cs typeface="Calibri"/>
              </a:rPr>
              <a:t>Clients </a:t>
            </a:r>
            <a:r>
              <a:rPr sz="5900" spc="-25" dirty="0">
                <a:solidFill>
                  <a:srgbClr val="FFFFFF"/>
                </a:solidFill>
                <a:latin typeface="Calibri"/>
                <a:cs typeface="Calibri"/>
              </a:rPr>
              <a:t>can </a:t>
            </a:r>
            <a:r>
              <a:rPr sz="5900" spc="-75" dirty="0">
                <a:solidFill>
                  <a:srgbClr val="FFFFFF"/>
                </a:solidFill>
                <a:latin typeface="Calibri"/>
                <a:cs typeface="Calibri"/>
              </a:rPr>
              <a:t>modify</a:t>
            </a:r>
            <a:r>
              <a:rPr sz="5900" spc="-1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5900" i="1" spc="-70" dirty="0">
                <a:solidFill>
                  <a:srgbClr val="FFFFFF"/>
                </a:solidFill>
                <a:latin typeface="Calibri"/>
                <a:cs typeface="Calibri"/>
              </a:rPr>
              <a:t>anything  </a:t>
            </a:r>
            <a:r>
              <a:rPr sz="5900" spc="-265" dirty="0">
                <a:solidFill>
                  <a:srgbClr val="FFFFFF"/>
                </a:solidFill>
                <a:latin typeface="Calibri"/>
                <a:cs typeface="Calibri"/>
              </a:rPr>
              <a:t>"With </a:t>
            </a:r>
            <a:r>
              <a:rPr sz="5900" spc="-100" dirty="0">
                <a:solidFill>
                  <a:srgbClr val="FFFFFF"/>
                </a:solidFill>
                <a:latin typeface="Calibri"/>
                <a:cs typeface="Calibri"/>
              </a:rPr>
              <a:t>great</a:t>
            </a:r>
            <a:r>
              <a:rPr sz="5900" spc="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5900" spc="110" dirty="0">
                <a:solidFill>
                  <a:srgbClr val="FFFFFF"/>
                </a:solidFill>
                <a:latin typeface="Calibri"/>
                <a:cs typeface="Calibri"/>
              </a:rPr>
              <a:t>power…"</a:t>
            </a:r>
            <a:endParaRPr sz="59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0"/>
              </a:spcBef>
            </a:pPr>
            <a:r>
              <a:rPr spc="-110" dirty="0"/>
              <a:t>Keep </a:t>
            </a:r>
            <a:r>
              <a:rPr spc="-120" dirty="0"/>
              <a:t>an </a:t>
            </a:r>
            <a:r>
              <a:rPr spc="-229" dirty="0"/>
              <a:t>Eye</a:t>
            </a:r>
            <a:r>
              <a:rPr spc="-114" dirty="0"/>
              <a:t> </a:t>
            </a:r>
            <a:r>
              <a:rPr spc="-300" dirty="0"/>
              <a:t>Out!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56506" y="1926642"/>
            <a:ext cx="17591405" cy="8796020"/>
          </a:xfrm>
          <a:custGeom>
            <a:avLst/>
            <a:gdLst/>
            <a:ahLst/>
            <a:cxnLst/>
            <a:rect l="l" t="t" r="r" b="b"/>
            <a:pathLst>
              <a:path w="17591405" h="8796020">
                <a:moveTo>
                  <a:pt x="0" y="0"/>
                </a:moveTo>
                <a:lnTo>
                  <a:pt x="17591087" y="0"/>
                </a:lnTo>
                <a:lnTo>
                  <a:pt x="17591087" y="8795543"/>
                </a:lnTo>
                <a:lnTo>
                  <a:pt x="0" y="879554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589237" y="8957381"/>
            <a:ext cx="605790" cy="0"/>
          </a:xfrm>
          <a:custGeom>
            <a:avLst/>
            <a:gdLst/>
            <a:ahLst/>
            <a:cxnLst/>
            <a:rect l="l" t="t" r="r" b="b"/>
            <a:pathLst>
              <a:path w="605790">
                <a:moveTo>
                  <a:pt x="0" y="0"/>
                </a:moveTo>
                <a:lnTo>
                  <a:pt x="605233" y="0"/>
                </a:lnTo>
              </a:path>
            </a:pathLst>
          </a:custGeom>
          <a:ln w="41716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53223" y="1677299"/>
            <a:ext cx="17066260" cy="8601075"/>
          </a:xfrm>
          <a:prstGeom prst="rect">
            <a:avLst/>
          </a:prstGeom>
        </p:spPr>
        <p:txBody>
          <a:bodyPr vert="horz" wrap="square" lIns="0" tIns="3378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60"/>
              </a:spcBef>
            </a:pPr>
            <a:r>
              <a:rPr sz="5900" spc="-1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5900" spc="-75" dirty="0">
                <a:solidFill>
                  <a:srgbClr val="FFFFFF"/>
                </a:solidFill>
                <a:latin typeface="Calibri"/>
                <a:cs typeface="Calibri"/>
              </a:rPr>
              <a:t>method's </a:t>
            </a:r>
            <a:r>
              <a:rPr sz="5900" spc="-195" dirty="0">
                <a:solidFill>
                  <a:srgbClr val="FFFFFF"/>
                </a:solidFill>
                <a:latin typeface="Calibri"/>
                <a:cs typeface="Calibri"/>
              </a:rPr>
              <a:t>first </a:t>
            </a:r>
            <a:r>
              <a:rPr sz="5900" spc="-155" dirty="0">
                <a:solidFill>
                  <a:srgbClr val="FFFFFF"/>
                </a:solidFill>
                <a:latin typeface="Calibri"/>
                <a:cs typeface="Calibri"/>
              </a:rPr>
              <a:t>parameter </a:t>
            </a:r>
            <a:r>
              <a:rPr sz="5900" spc="-40" dirty="0">
                <a:solidFill>
                  <a:srgbClr val="FFFFFF"/>
                </a:solidFill>
                <a:latin typeface="Calibri"/>
                <a:cs typeface="Calibri"/>
              </a:rPr>
              <a:t>should </a:t>
            </a:r>
            <a:r>
              <a:rPr sz="5900" spc="-145" dirty="0">
                <a:solidFill>
                  <a:srgbClr val="FFFFFF"/>
                </a:solidFill>
                <a:latin typeface="Calibri"/>
                <a:cs typeface="Calibri"/>
              </a:rPr>
              <a:t>always </a:t>
            </a:r>
            <a:r>
              <a:rPr sz="5900" spc="-10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5900" spc="1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5250" spc="10" dirty="0">
                <a:solidFill>
                  <a:srgbClr val="FFFFFF"/>
                </a:solidFill>
                <a:latin typeface="Lucida Console"/>
                <a:cs typeface="Lucida Console"/>
              </a:rPr>
              <a:t>self</a:t>
            </a:r>
            <a:endParaRPr sz="5250">
              <a:latin typeface="Lucida Console"/>
              <a:cs typeface="Lucida Console"/>
            </a:endParaRPr>
          </a:p>
          <a:p>
            <a:pPr marL="657860" marR="5080" indent="-27305">
              <a:lnSpc>
                <a:spcPct val="136200"/>
              </a:lnSpc>
            </a:pPr>
            <a:r>
              <a:rPr sz="5900" spc="-290" dirty="0">
                <a:solidFill>
                  <a:srgbClr val="FFFFFF"/>
                </a:solidFill>
                <a:latin typeface="Calibri"/>
                <a:cs typeface="Calibri"/>
              </a:rPr>
              <a:t>Why? </a:t>
            </a:r>
            <a:r>
              <a:rPr sz="5900" spc="-90" dirty="0">
                <a:solidFill>
                  <a:srgbClr val="FFFFFF"/>
                </a:solidFill>
                <a:latin typeface="Calibri"/>
                <a:cs typeface="Calibri"/>
              </a:rPr>
              <a:t>Explicitly </a:t>
            </a:r>
            <a:r>
              <a:rPr sz="5900" spc="-160" dirty="0">
                <a:solidFill>
                  <a:srgbClr val="FFFFFF"/>
                </a:solidFill>
                <a:latin typeface="Calibri"/>
                <a:cs typeface="Calibri"/>
              </a:rPr>
              <a:t>di</a:t>
            </a:r>
            <a:r>
              <a:rPr sz="5900" spc="-160" dirty="0">
                <a:solidFill>
                  <a:srgbClr val="FFFFFF"/>
                </a:solidFill>
                <a:latin typeface="Arial"/>
                <a:cs typeface="Arial"/>
              </a:rPr>
              <a:t>ﬀ</a:t>
            </a:r>
            <a:r>
              <a:rPr sz="5900" spc="-160" dirty="0">
                <a:solidFill>
                  <a:srgbClr val="FFFFFF"/>
                </a:solidFill>
                <a:latin typeface="Calibri"/>
                <a:cs typeface="Calibri"/>
              </a:rPr>
              <a:t>erentiate </a:t>
            </a:r>
            <a:r>
              <a:rPr sz="5900" spc="-85" dirty="0">
                <a:solidFill>
                  <a:srgbClr val="FFFFFF"/>
                </a:solidFill>
                <a:latin typeface="Calibri"/>
                <a:cs typeface="Calibri"/>
              </a:rPr>
              <a:t>instance </a:t>
            </a:r>
            <a:r>
              <a:rPr sz="5900" spc="-35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5900" spc="-75" dirty="0">
                <a:solidFill>
                  <a:srgbClr val="FFFFFF"/>
                </a:solidFill>
                <a:latin typeface="Calibri"/>
                <a:cs typeface="Calibri"/>
              </a:rPr>
              <a:t>local </a:t>
            </a:r>
            <a:r>
              <a:rPr sz="5900" spc="-140" dirty="0">
                <a:solidFill>
                  <a:srgbClr val="FFFFFF"/>
                </a:solidFill>
                <a:latin typeface="Calibri"/>
                <a:cs typeface="Calibri"/>
              </a:rPr>
              <a:t>variables  </a:t>
            </a:r>
            <a:r>
              <a:rPr sz="5900" spc="-10" dirty="0">
                <a:solidFill>
                  <a:srgbClr val="FFFFFF"/>
                </a:solidFill>
                <a:latin typeface="Calibri"/>
                <a:cs typeface="Calibri"/>
              </a:rPr>
              <a:t>Calling </a:t>
            </a:r>
            <a:r>
              <a:rPr sz="5900" spc="-18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5900" spc="-35" dirty="0">
                <a:solidFill>
                  <a:srgbClr val="FFFFFF"/>
                </a:solidFill>
                <a:latin typeface="Calibri"/>
                <a:cs typeface="Calibri"/>
              </a:rPr>
              <a:t>method </a:t>
            </a:r>
            <a:r>
              <a:rPr sz="5900" spc="-135" dirty="0">
                <a:solidFill>
                  <a:srgbClr val="FFFFFF"/>
                </a:solidFill>
                <a:latin typeface="Calibri"/>
                <a:cs typeface="Calibri"/>
              </a:rPr>
              <a:t>ensures </a:t>
            </a:r>
            <a:r>
              <a:rPr sz="5900" spc="-9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5900" spc="-140" dirty="0">
                <a:solidFill>
                  <a:srgbClr val="FFFFFF"/>
                </a:solidFill>
                <a:latin typeface="Calibri"/>
                <a:cs typeface="Calibri"/>
              </a:rPr>
              <a:t>caller </a:t>
            </a:r>
            <a:r>
              <a:rPr sz="5900" spc="-135" dirty="0">
                <a:solidFill>
                  <a:srgbClr val="FFFFFF"/>
                </a:solidFill>
                <a:latin typeface="Calibri"/>
                <a:cs typeface="Calibri"/>
              </a:rPr>
              <a:t>is </a:t>
            </a:r>
            <a:r>
              <a:rPr sz="5900" spc="-9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5900" spc="-195" dirty="0">
                <a:solidFill>
                  <a:srgbClr val="FFFFFF"/>
                </a:solidFill>
                <a:latin typeface="Calibri"/>
                <a:cs typeface="Calibri"/>
              </a:rPr>
              <a:t>first</a:t>
            </a:r>
            <a:r>
              <a:rPr sz="5900" spc="2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5900" spc="-65" dirty="0">
                <a:solidFill>
                  <a:srgbClr val="FFFFFF"/>
                </a:solidFill>
                <a:latin typeface="Calibri"/>
                <a:cs typeface="Calibri"/>
              </a:rPr>
              <a:t>argument</a:t>
            </a:r>
            <a:endParaRPr sz="5900">
              <a:latin typeface="Calibri"/>
              <a:cs typeface="Calibri"/>
            </a:endParaRPr>
          </a:p>
          <a:p>
            <a:pPr marL="657860" marR="1221105" indent="-645795">
              <a:lnSpc>
                <a:spcPct val="136200"/>
              </a:lnSpc>
              <a:spcBef>
                <a:spcPts val="5"/>
              </a:spcBef>
            </a:pPr>
            <a:r>
              <a:rPr sz="5900" spc="-190" dirty="0">
                <a:solidFill>
                  <a:srgbClr val="FFFFFF"/>
                </a:solidFill>
                <a:latin typeface="Calibri"/>
                <a:cs typeface="Calibri"/>
              </a:rPr>
              <a:t>Prefix </a:t>
            </a:r>
            <a:r>
              <a:rPr sz="5900" spc="-145" dirty="0">
                <a:solidFill>
                  <a:srgbClr val="FFFFFF"/>
                </a:solidFill>
                <a:latin typeface="Calibri"/>
                <a:cs typeface="Calibri"/>
              </a:rPr>
              <a:t>private attributes </a:t>
            </a:r>
            <a:r>
              <a:rPr sz="5900" spc="-80" dirty="0">
                <a:solidFill>
                  <a:srgbClr val="FFFFFF"/>
                </a:solidFill>
                <a:latin typeface="Calibri"/>
                <a:cs typeface="Calibri"/>
              </a:rPr>
              <a:t>with </a:t>
            </a:r>
            <a:r>
              <a:rPr sz="5900" spc="-85" dirty="0">
                <a:solidFill>
                  <a:srgbClr val="FFFFFF"/>
                </a:solidFill>
                <a:latin typeface="Calibri"/>
                <a:cs typeface="Calibri"/>
              </a:rPr>
              <a:t>an </a:t>
            </a:r>
            <a:r>
              <a:rPr sz="5900" spc="-100" dirty="0">
                <a:solidFill>
                  <a:srgbClr val="FFFFFF"/>
                </a:solidFill>
                <a:latin typeface="Calibri"/>
                <a:cs typeface="Calibri"/>
              </a:rPr>
              <a:t>underscore </a:t>
            </a:r>
            <a:r>
              <a:rPr sz="5900" spc="-215" dirty="0">
                <a:solidFill>
                  <a:srgbClr val="FFFFFF"/>
                </a:solidFill>
                <a:latin typeface="Calibri"/>
                <a:cs typeface="Calibri"/>
              </a:rPr>
              <a:t>(e.g. </a:t>
            </a:r>
            <a:r>
              <a:rPr sz="3950" spc="-40" dirty="0">
                <a:solidFill>
                  <a:srgbClr val="FFFFFF"/>
                </a:solidFill>
                <a:latin typeface="Lucida Console"/>
                <a:cs typeface="Lucida Console"/>
              </a:rPr>
              <a:t>_spam</a:t>
            </a:r>
            <a:r>
              <a:rPr sz="5900" spc="-40" dirty="0">
                <a:solidFill>
                  <a:srgbClr val="FFFFFF"/>
                </a:solidFill>
                <a:latin typeface="Calibri"/>
                <a:cs typeface="Calibri"/>
              </a:rPr>
              <a:t>)  </a:t>
            </a:r>
            <a:r>
              <a:rPr sz="5900" spc="-110" dirty="0">
                <a:solidFill>
                  <a:srgbClr val="FFFFFF"/>
                </a:solidFill>
                <a:latin typeface="Calibri"/>
                <a:cs typeface="Calibri"/>
              </a:rPr>
              <a:t>Not </a:t>
            </a:r>
            <a:r>
              <a:rPr sz="5900" spc="-165" dirty="0">
                <a:solidFill>
                  <a:srgbClr val="FFFFFF"/>
                </a:solidFill>
                <a:latin typeface="Calibri"/>
                <a:cs typeface="Calibri"/>
              </a:rPr>
              <a:t>enforced, </a:t>
            </a:r>
            <a:r>
              <a:rPr sz="5900" spc="-35" dirty="0">
                <a:solidFill>
                  <a:srgbClr val="FFFFFF"/>
                </a:solidFill>
                <a:latin typeface="Calibri"/>
                <a:cs typeface="Calibri"/>
              </a:rPr>
              <a:t>but </a:t>
            </a:r>
            <a:r>
              <a:rPr sz="5900" spc="-18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5900" spc="-114" dirty="0">
                <a:solidFill>
                  <a:srgbClr val="FFFFFF"/>
                </a:solidFill>
                <a:latin typeface="Calibri"/>
                <a:cs typeface="Calibri"/>
              </a:rPr>
              <a:t>standard </a:t>
            </a:r>
            <a:r>
              <a:rPr sz="5900" spc="35" dirty="0">
                <a:solidFill>
                  <a:srgbClr val="FFFFFF"/>
                </a:solidFill>
                <a:latin typeface="Calibri"/>
                <a:cs typeface="Calibri"/>
              </a:rPr>
              <a:t>hiding</a:t>
            </a:r>
            <a:r>
              <a:rPr sz="59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5900" spc="-65" dirty="0">
                <a:solidFill>
                  <a:srgbClr val="FFFFFF"/>
                </a:solidFill>
                <a:latin typeface="Calibri"/>
                <a:cs typeface="Calibri"/>
              </a:rPr>
              <a:t>convention</a:t>
            </a:r>
            <a:endParaRPr sz="5900">
              <a:latin typeface="Calibri"/>
              <a:cs typeface="Calibri"/>
            </a:endParaRPr>
          </a:p>
          <a:p>
            <a:pPr marL="12700" marR="566420" indent="645160">
              <a:lnSpc>
                <a:spcPct val="136200"/>
              </a:lnSpc>
              <a:spcBef>
                <a:spcPts val="5"/>
              </a:spcBef>
              <a:tabLst>
                <a:tab pos="8740775" algn="l"/>
              </a:tabLst>
            </a:pPr>
            <a:r>
              <a:rPr sz="5900" spc="-145" dirty="0">
                <a:solidFill>
                  <a:srgbClr val="FFFFFF"/>
                </a:solidFill>
                <a:latin typeface="Calibri"/>
                <a:cs typeface="Calibri"/>
              </a:rPr>
              <a:t>Use </a:t>
            </a:r>
            <a:r>
              <a:rPr sz="5900" spc="-25" dirty="0">
                <a:solidFill>
                  <a:srgbClr val="FFFFFF"/>
                </a:solidFill>
                <a:latin typeface="Calibri"/>
                <a:cs typeface="Calibri"/>
              </a:rPr>
              <a:t>double</a:t>
            </a:r>
            <a:r>
              <a:rPr sz="59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5900" spc="-110" dirty="0">
                <a:solidFill>
                  <a:srgbClr val="FFFFFF"/>
                </a:solidFill>
                <a:latin typeface="Calibri"/>
                <a:cs typeface="Calibri"/>
              </a:rPr>
              <a:t>underscores</a:t>
            </a:r>
            <a:r>
              <a:rPr sz="59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5900" spc="-225" dirty="0">
                <a:solidFill>
                  <a:srgbClr val="FFFFFF"/>
                </a:solidFill>
                <a:latin typeface="Calibri"/>
                <a:cs typeface="Calibri"/>
              </a:rPr>
              <a:t>(	</a:t>
            </a:r>
            <a:r>
              <a:rPr sz="3950" spc="-45" dirty="0">
                <a:solidFill>
                  <a:srgbClr val="FFFFFF"/>
                </a:solidFill>
                <a:latin typeface="Lucida Console"/>
                <a:cs typeface="Lucida Console"/>
              </a:rPr>
              <a:t>spam</a:t>
            </a:r>
            <a:r>
              <a:rPr sz="5900" spc="-45" dirty="0">
                <a:solidFill>
                  <a:srgbClr val="FFFFFF"/>
                </a:solidFill>
                <a:latin typeface="Calibri"/>
                <a:cs typeface="Calibri"/>
              </a:rPr>
              <a:t>) </a:t>
            </a:r>
            <a:r>
              <a:rPr sz="5900" spc="-240" dirty="0">
                <a:solidFill>
                  <a:srgbClr val="FFFFFF"/>
                </a:solidFill>
                <a:latin typeface="Calibri"/>
                <a:cs typeface="Calibri"/>
              </a:rPr>
              <a:t>for </a:t>
            </a:r>
            <a:r>
              <a:rPr sz="5900" spc="-120" dirty="0">
                <a:solidFill>
                  <a:srgbClr val="FFFFFF"/>
                </a:solidFill>
                <a:latin typeface="Calibri"/>
                <a:cs typeface="Calibri"/>
              </a:rPr>
              <a:t>more </a:t>
            </a:r>
            <a:r>
              <a:rPr sz="5900" spc="-75" dirty="0">
                <a:solidFill>
                  <a:srgbClr val="FFFFFF"/>
                </a:solidFill>
                <a:latin typeface="Calibri"/>
                <a:cs typeface="Calibri"/>
              </a:rPr>
              <a:t>obfuscation  </a:t>
            </a:r>
            <a:r>
              <a:rPr sz="5900" spc="-145" dirty="0">
                <a:solidFill>
                  <a:srgbClr val="FFFFFF"/>
                </a:solidFill>
                <a:latin typeface="Calibri"/>
                <a:cs typeface="Calibri"/>
              </a:rPr>
              <a:t>Use </a:t>
            </a:r>
            <a:r>
              <a:rPr sz="5900" spc="-120" dirty="0">
                <a:solidFill>
                  <a:srgbClr val="FFFFFF"/>
                </a:solidFill>
                <a:latin typeface="Calibri"/>
                <a:cs typeface="Calibri"/>
              </a:rPr>
              <a:t>verbs </a:t>
            </a:r>
            <a:r>
              <a:rPr sz="5900" spc="-240" dirty="0">
                <a:solidFill>
                  <a:srgbClr val="FFFFFF"/>
                </a:solidFill>
                <a:latin typeface="Calibri"/>
                <a:cs typeface="Calibri"/>
              </a:rPr>
              <a:t>for </a:t>
            </a:r>
            <a:r>
              <a:rPr sz="5900" spc="-50" dirty="0">
                <a:solidFill>
                  <a:srgbClr val="FFFFFF"/>
                </a:solidFill>
                <a:latin typeface="Calibri"/>
                <a:cs typeface="Calibri"/>
              </a:rPr>
              <a:t>methods </a:t>
            </a:r>
            <a:r>
              <a:rPr sz="5900" spc="-35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5900" spc="-30" dirty="0">
                <a:solidFill>
                  <a:srgbClr val="FFFFFF"/>
                </a:solidFill>
                <a:latin typeface="Calibri"/>
                <a:cs typeface="Calibri"/>
              </a:rPr>
              <a:t>nouns </a:t>
            </a:r>
            <a:r>
              <a:rPr sz="5900" spc="-240" dirty="0">
                <a:solidFill>
                  <a:srgbClr val="FFFFFF"/>
                </a:solidFill>
                <a:latin typeface="Calibri"/>
                <a:cs typeface="Calibri"/>
              </a:rPr>
              <a:t>for </a:t>
            </a:r>
            <a:r>
              <a:rPr sz="5900" spc="-13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5900" spc="3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5900" spc="-145" dirty="0">
                <a:solidFill>
                  <a:srgbClr val="FFFFFF"/>
                </a:solidFill>
                <a:latin typeface="Calibri"/>
                <a:cs typeface="Calibri"/>
              </a:rPr>
              <a:t>attributes</a:t>
            </a:r>
            <a:endParaRPr sz="59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353598" y="496603"/>
            <a:ext cx="739330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0" dirty="0"/>
              <a:t>Stylistic</a:t>
            </a:r>
            <a:r>
              <a:rPr spc="-160" dirty="0"/>
              <a:t> </a:t>
            </a:r>
            <a:r>
              <a:rPr spc="-100" dirty="0"/>
              <a:t>Conventions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65923" y="2094177"/>
            <a:ext cx="3177540" cy="515620"/>
          </a:xfrm>
          <a:custGeom>
            <a:avLst/>
            <a:gdLst/>
            <a:ahLst/>
            <a:cxnLst/>
            <a:rect l="l" t="t" r="r" b="b"/>
            <a:pathLst>
              <a:path w="3177540" h="515619">
                <a:moveTo>
                  <a:pt x="0" y="0"/>
                </a:moveTo>
                <a:lnTo>
                  <a:pt x="3177218" y="0"/>
                </a:lnTo>
                <a:lnTo>
                  <a:pt x="3177218" y="515167"/>
                </a:lnTo>
                <a:lnTo>
                  <a:pt x="0" y="5151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465923" y="2609344"/>
            <a:ext cx="6808470" cy="515620"/>
          </a:xfrm>
          <a:custGeom>
            <a:avLst/>
            <a:gdLst/>
            <a:ahLst/>
            <a:cxnLst/>
            <a:rect l="l" t="t" r="r" b="b"/>
            <a:pathLst>
              <a:path w="6808470" h="515619">
                <a:moveTo>
                  <a:pt x="0" y="0"/>
                </a:moveTo>
                <a:lnTo>
                  <a:pt x="6808324" y="0"/>
                </a:lnTo>
                <a:lnTo>
                  <a:pt x="6808324" y="515167"/>
                </a:lnTo>
                <a:lnTo>
                  <a:pt x="0" y="5151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65923" y="3124512"/>
            <a:ext cx="908050" cy="515620"/>
          </a:xfrm>
          <a:custGeom>
            <a:avLst/>
            <a:gdLst/>
            <a:ahLst/>
            <a:cxnLst/>
            <a:rect l="l" t="t" r="r" b="b"/>
            <a:pathLst>
              <a:path w="908050" h="515620">
                <a:moveTo>
                  <a:pt x="0" y="0"/>
                </a:moveTo>
                <a:lnTo>
                  <a:pt x="907776" y="0"/>
                </a:lnTo>
                <a:lnTo>
                  <a:pt x="907776" y="515167"/>
                </a:lnTo>
                <a:lnTo>
                  <a:pt x="0" y="5151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65923" y="3639679"/>
            <a:ext cx="8397240" cy="515620"/>
          </a:xfrm>
          <a:custGeom>
            <a:avLst/>
            <a:gdLst/>
            <a:ahLst/>
            <a:cxnLst/>
            <a:rect l="l" t="t" r="r" b="b"/>
            <a:pathLst>
              <a:path w="8397240" h="515620">
                <a:moveTo>
                  <a:pt x="0" y="0"/>
                </a:moveTo>
                <a:lnTo>
                  <a:pt x="8396933" y="0"/>
                </a:lnTo>
                <a:lnTo>
                  <a:pt x="8396933" y="515167"/>
                </a:lnTo>
                <a:lnTo>
                  <a:pt x="0" y="5151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65923" y="4154847"/>
            <a:ext cx="5220335" cy="515620"/>
          </a:xfrm>
          <a:custGeom>
            <a:avLst/>
            <a:gdLst/>
            <a:ahLst/>
            <a:cxnLst/>
            <a:rect l="l" t="t" r="r" b="b"/>
            <a:pathLst>
              <a:path w="5220334" h="515620">
                <a:moveTo>
                  <a:pt x="0" y="0"/>
                </a:moveTo>
                <a:lnTo>
                  <a:pt x="5219715" y="0"/>
                </a:lnTo>
                <a:lnTo>
                  <a:pt x="5219715" y="515167"/>
                </a:lnTo>
                <a:lnTo>
                  <a:pt x="0" y="5151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65923" y="4670014"/>
            <a:ext cx="5447030" cy="515620"/>
          </a:xfrm>
          <a:custGeom>
            <a:avLst/>
            <a:gdLst/>
            <a:ahLst/>
            <a:cxnLst/>
            <a:rect l="l" t="t" r="r" b="b"/>
            <a:pathLst>
              <a:path w="5447030" h="515620">
                <a:moveTo>
                  <a:pt x="0" y="0"/>
                </a:moveTo>
                <a:lnTo>
                  <a:pt x="5446660" y="0"/>
                </a:lnTo>
                <a:lnTo>
                  <a:pt x="5446660" y="515167"/>
                </a:lnTo>
                <a:lnTo>
                  <a:pt x="0" y="5151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65923" y="5185182"/>
            <a:ext cx="4766310" cy="515620"/>
          </a:xfrm>
          <a:custGeom>
            <a:avLst/>
            <a:gdLst/>
            <a:ahLst/>
            <a:cxnLst/>
            <a:rect l="l" t="t" r="r" b="b"/>
            <a:pathLst>
              <a:path w="4766310" h="515620">
                <a:moveTo>
                  <a:pt x="0" y="0"/>
                </a:moveTo>
                <a:lnTo>
                  <a:pt x="4765827" y="0"/>
                </a:lnTo>
                <a:lnTo>
                  <a:pt x="4765827" y="515167"/>
                </a:lnTo>
                <a:lnTo>
                  <a:pt x="0" y="5151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65923" y="6215517"/>
            <a:ext cx="8170545" cy="515620"/>
          </a:xfrm>
          <a:custGeom>
            <a:avLst/>
            <a:gdLst/>
            <a:ahLst/>
            <a:cxnLst/>
            <a:rect l="l" t="t" r="r" b="b"/>
            <a:pathLst>
              <a:path w="8170545" h="515620">
                <a:moveTo>
                  <a:pt x="0" y="0"/>
                </a:moveTo>
                <a:lnTo>
                  <a:pt x="8169989" y="0"/>
                </a:lnTo>
                <a:lnTo>
                  <a:pt x="8169989" y="515167"/>
                </a:lnTo>
                <a:lnTo>
                  <a:pt x="0" y="5151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65923" y="6730685"/>
            <a:ext cx="9305290" cy="515620"/>
          </a:xfrm>
          <a:custGeom>
            <a:avLst/>
            <a:gdLst/>
            <a:ahLst/>
            <a:cxnLst/>
            <a:rect l="l" t="t" r="r" b="b"/>
            <a:pathLst>
              <a:path w="9305290" h="515620">
                <a:moveTo>
                  <a:pt x="0" y="0"/>
                </a:moveTo>
                <a:lnTo>
                  <a:pt x="9304711" y="0"/>
                </a:lnTo>
                <a:lnTo>
                  <a:pt x="9304711" y="515167"/>
                </a:lnTo>
                <a:lnTo>
                  <a:pt x="0" y="5151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65923" y="7761020"/>
            <a:ext cx="8397240" cy="515620"/>
          </a:xfrm>
          <a:custGeom>
            <a:avLst/>
            <a:gdLst/>
            <a:ahLst/>
            <a:cxnLst/>
            <a:rect l="l" t="t" r="r" b="b"/>
            <a:pathLst>
              <a:path w="8397240" h="515620">
                <a:moveTo>
                  <a:pt x="0" y="0"/>
                </a:moveTo>
                <a:lnTo>
                  <a:pt x="8396933" y="0"/>
                </a:lnTo>
                <a:lnTo>
                  <a:pt x="8396933" y="515167"/>
                </a:lnTo>
                <a:lnTo>
                  <a:pt x="0" y="5151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65923" y="8276187"/>
            <a:ext cx="10440035" cy="515620"/>
          </a:xfrm>
          <a:custGeom>
            <a:avLst/>
            <a:gdLst/>
            <a:ahLst/>
            <a:cxnLst/>
            <a:rect l="l" t="t" r="r" b="b"/>
            <a:pathLst>
              <a:path w="10440035" h="515620">
                <a:moveTo>
                  <a:pt x="0" y="0"/>
                </a:moveTo>
                <a:lnTo>
                  <a:pt x="10439430" y="0"/>
                </a:lnTo>
                <a:lnTo>
                  <a:pt x="10439430" y="515167"/>
                </a:lnTo>
                <a:lnTo>
                  <a:pt x="0" y="5151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465923" y="9306522"/>
            <a:ext cx="4993005" cy="515620"/>
          </a:xfrm>
          <a:custGeom>
            <a:avLst/>
            <a:gdLst/>
            <a:ahLst/>
            <a:cxnLst/>
            <a:rect l="l" t="t" r="r" b="b"/>
            <a:pathLst>
              <a:path w="4993005" h="515620">
                <a:moveTo>
                  <a:pt x="0" y="0"/>
                </a:moveTo>
                <a:lnTo>
                  <a:pt x="4992771" y="0"/>
                </a:lnTo>
                <a:lnTo>
                  <a:pt x="4992771" y="515167"/>
                </a:lnTo>
                <a:lnTo>
                  <a:pt x="0" y="5151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465923" y="9821690"/>
            <a:ext cx="9986010" cy="515620"/>
          </a:xfrm>
          <a:custGeom>
            <a:avLst/>
            <a:gdLst/>
            <a:ahLst/>
            <a:cxnLst/>
            <a:rect l="l" t="t" r="r" b="b"/>
            <a:pathLst>
              <a:path w="9986010" h="515620">
                <a:moveTo>
                  <a:pt x="0" y="0"/>
                </a:moveTo>
                <a:lnTo>
                  <a:pt x="9985538" y="0"/>
                </a:lnTo>
                <a:lnTo>
                  <a:pt x="9985538" y="515167"/>
                </a:lnTo>
                <a:lnTo>
                  <a:pt x="0" y="5151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281495" y="4029636"/>
            <a:ext cx="454025" cy="0"/>
          </a:xfrm>
          <a:custGeom>
            <a:avLst/>
            <a:gdLst/>
            <a:ahLst/>
            <a:cxnLst/>
            <a:rect l="l" t="t" r="r" b="b"/>
            <a:pathLst>
              <a:path w="454025">
                <a:moveTo>
                  <a:pt x="0" y="0"/>
                </a:moveTo>
                <a:lnTo>
                  <a:pt x="453887" y="0"/>
                </a:lnTo>
              </a:path>
            </a:pathLst>
          </a:custGeom>
          <a:ln w="31287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643157" y="4029636"/>
            <a:ext cx="454025" cy="0"/>
          </a:xfrm>
          <a:custGeom>
            <a:avLst/>
            <a:gdLst/>
            <a:ahLst/>
            <a:cxnLst/>
            <a:rect l="l" t="t" r="r" b="b"/>
            <a:pathLst>
              <a:path w="454025">
                <a:moveTo>
                  <a:pt x="0" y="0"/>
                </a:moveTo>
                <a:lnTo>
                  <a:pt x="453887" y="0"/>
                </a:lnTo>
              </a:path>
            </a:pathLst>
          </a:custGeom>
          <a:ln w="31287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281495" y="9694385"/>
            <a:ext cx="454025" cy="0"/>
          </a:xfrm>
          <a:custGeom>
            <a:avLst/>
            <a:gdLst/>
            <a:ahLst/>
            <a:cxnLst/>
            <a:rect l="l" t="t" r="r" b="b"/>
            <a:pathLst>
              <a:path w="454025">
                <a:moveTo>
                  <a:pt x="0" y="0"/>
                </a:moveTo>
                <a:lnTo>
                  <a:pt x="453925" y="0"/>
                </a:lnTo>
              </a:path>
            </a:pathLst>
          </a:custGeom>
          <a:ln w="31287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416309" y="9694385"/>
            <a:ext cx="454025" cy="0"/>
          </a:xfrm>
          <a:custGeom>
            <a:avLst/>
            <a:gdLst/>
            <a:ahLst/>
            <a:cxnLst/>
            <a:rect l="l" t="t" r="r" b="b"/>
            <a:pathLst>
              <a:path w="454025">
                <a:moveTo>
                  <a:pt x="0" y="0"/>
                </a:moveTo>
                <a:lnTo>
                  <a:pt x="453925" y="0"/>
                </a:lnTo>
              </a:path>
            </a:pathLst>
          </a:custGeom>
          <a:ln w="31287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453223" y="1989333"/>
            <a:ext cx="10466070" cy="8266430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2950" spc="5" dirty="0">
                <a:solidFill>
                  <a:srgbClr val="C2349B"/>
                </a:solidFill>
                <a:latin typeface="Lucida Console"/>
                <a:cs typeface="Lucida Console"/>
              </a:rPr>
              <a:t>class</a:t>
            </a:r>
            <a:r>
              <a:rPr sz="2950" dirty="0">
                <a:solidFill>
                  <a:srgbClr val="C2349B"/>
                </a:solidFill>
                <a:latin typeface="Lucida Console"/>
                <a:cs typeface="Lucida Console"/>
              </a:rPr>
              <a:t> </a:t>
            </a:r>
            <a:r>
              <a:rPr sz="2950" spc="5" dirty="0">
                <a:solidFill>
                  <a:srgbClr val="FFFFFF"/>
                </a:solidFill>
                <a:latin typeface="Lucida Console"/>
                <a:cs typeface="Lucida Console"/>
              </a:rPr>
              <a:t>MyClass:</a:t>
            </a:r>
            <a:endParaRPr sz="2950">
              <a:latin typeface="Lucida Console"/>
              <a:cs typeface="Lucida Console"/>
            </a:endParaRPr>
          </a:p>
          <a:p>
            <a:pPr marL="920115">
              <a:lnSpc>
                <a:spcPct val="100000"/>
              </a:lnSpc>
              <a:spcBef>
                <a:spcPts val="500"/>
              </a:spcBef>
            </a:pPr>
            <a:r>
              <a:rPr sz="2950" spc="5" dirty="0">
                <a:solidFill>
                  <a:srgbClr val="FFFFFF"/>
                </a:solidFill>
                <a:latin typeface="Lucida Console"/>
                <a:cs typeface="Lucida Console"/>
              </a:rPr>
              <a:t>CLASS_LEVEL_CONSTANT = </a:t>
            </a:r>
            <a:r>
              <a:rPr sz="2950" spc="5" dirty="0">
                <a:solidFill>
                  <a:srgbClr val="8B84CF"/>
                </a:solidFill>
                <a:latin typeface="Lucida Console"/>
                <a:cs typeface="Lucida Console"/>
              </a:rPr>
              <a:t>100</a:t>
            </a:r>
            <a:endParaRPr sz="295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000">
              <a:latin typeface="Lucida Console"/>
              <a:cs typeface="Lucida Console"/>
            </a:endParaRPr>
          </a:p>
          <a:p>
            <a:pPr marL="1828164" marR="2047875" indent="-908050">
              <a:lnSpc>
                <a:spcPct val="114100"/>
              </a:lnSpc>
              <a:tabLst>
                <a:tab pos="2281555" algn="l"/>
                <a:tab pos="3643629" algn="l"/>
              </a:tabLst>
            </a:pPr>
            <a:r>
              <a:rPr sz="2950" spc="5" dirty="0">
                <a:solidFill>
                  <a:srgbClr val="C2349B"/>
                </a:solidFill>
                <a:latin typeface="Lucida Console"/>
                <a:cs typeface="Lucida Console"/>
              </a:rPr>
              <a:t>def		</a:t>
            </a:r>
            <a:r>
              <a:rPr sz="2950" spc="5" dirty="0">
                <a:solidFill>
                  <a:srgbClr val="FFFFFF"/>
                </a:solidFill>
                <a:latin typeface="Lucida Console"/>
                <a:cs typeface="Lucida Console"/>
              </a:rPr>
              <a:t>init	(self, arg1, arg2=</a:t>
            </a:r>
            <a:r>
              <a:rPr sz="2950" spc="5" dirty="0">
                <a:solidFill>
                  <a:srgbClr val="8B84CF"/>
                </a:solidFill>
                <a:latin typeface="Lucida Console"/>
                <a:cs typeface="Lucida Console"/>
              </a:rPr>
              <a:t>0</a:t>
            </a:r>
            <a:r>
              <a:rPr sz="2950" spc="5" dirty="0">
                <a:solidFill>
                  <a:srgbClr val="FFFFFF"/>
                </a:solidFill>
                <a:latin typeface="Lucida Console"/>
                <a:cs typeface="Lucida Console"/>
              </a:rPr>
              <a:t>):  self.foo =</a:t>
            </a:r>
            <a:r>
              <a:rPr sz="2950" spc="-5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2950" spc="5" dirty="0">
                <a:solidFill>
                  <a:srgbClr val="FFFFFF"/>
                </a:solidFill>
                <a:latin typeface="Lucida Console"/>
                <a:cs typeface="Lucida Console"/>
              </a:rPr>
              <a:t>arg1</a:t>
            </a:r>
            <a:endParaRPr sz="2950">
              <a:latin typeface="Lucida Console"/>
              <a:cs typeface="Lucida Console"/>
            </a:endParaRPr>
          </a:p>
          <a:p>
            <a:pPr marL="1828164" marR="4998085">
              <a:lnSpc>
                <a:spcPct val="114100"/>
              </a:lnSpc>
              <a:spcBef>
                <a:spcPts val="85"/>
              </a:spcBef>
            </a:pPr>
            <a:r>
              <a:rPr sz="2950" spc="5" dirty="0">
                <a:solidFill>
                  <a:srgbClr val="FFFFFF"/>
                </a:solidFill>
                <a:latin typeface="Lucida Console"/>
                <a:cs typeface="Lucida Console"/>
              </a:rPr>
              <a:t>self._bar =</a:t>
            </a:r>
            <a:r>
              <a:rPr sz="2950" spc="-35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2950" spc="5" dirty="0">
                <a:solidFill>
                  <a:srgbClr val="FFFFFF"/>
                </a:solidFill>
                <a:latin typeface="Lucida Console"/>
                <a:cs typeface="Lucida Console"/>
              </a:rPr>
              <a:t>arg2  self.baz =</a:t>
            </a:r>
            <a:r>
              <a:rPr sz="2950" spc="-2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2950" spc="5" dirty="0">
                <a:solidFill>
                  <a:srgbClr val="FFFFFF"/>
                </a:solidFill>
                <a:latin typeface="Lucida Console"/>
                <a:cs typeface="Lucida Console"/>
              </a:rPr>
              <a:t>[]</a:t>
            </a:r>
            <a:endParaRPr sz="295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000">
              <a:latin typeface="Lucida Console"/>
              <a:cs typeface="Lucida Console"/>
            </a:endParaRPr>
          </a:p>
          <a:p>
            <a:pPr marL="1828164" marR="1139825" indent="-908050">
              <a:lnSpc>
                <a:spcPct val="114100"/>
              </a:lnSpc>
            </a:pPr>
            <a:r>
              <a:rPr sz="2950" spc="5" dirty="0">
                <a:solidFill>
                  <a:srgbClr val="C2349B"/>
                </a:solidFill>
                <a:latin typeface="Lucida Console"/>
                <a:cs typeface="Lucida Console"/>
              </a:rPr>
              <a:t>def </a:t>
            </a:r>
            <a:r>
              <a:rPr sz="2950" spc="5" dirty="0">
                <a:solidFill>
                  <a:srgbClr val="FFFFFF"/>
                </a:solidFill>
                <a:latin typeface="Lucida Console"/>
                <a:cs typeface="Lucida Console"/>
              </a:rPr>
              <a:t>my_first_method(self, args):  do_something_with_self_and_args()</a:t>
            </a:r>
            <a:endParaRPr sz="295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4100">
              <a:latin typeface="Lucida Console"/>
              <a:cs typeface="Lucida Console"/>
            </a:endParaRPr>
          </a:p>
          <a:p>
            <a:pPr marL="1828164" marR="5080" indent="-908050">
              <a:lnSpc>
                <a:spcPct val="114100"/>
              </a:lnSpc>
              <a:spcBef>
                <a:spcPts val="5"/>
              </a:spcBef>
            </a:pPr>
            <a:r>
              <a:rPr sz="2950" spc="5" dirty="0">
                <a:solidFill>
                  <a:srgbClr val="C2349B"/>
                </a:solidFill>
                <a:latin typeface="Lucida Console"/>
                <a:cs typeface="Lucida Console"/>
              </a:rPr>
              <a:t>def </a:t>
            </a:r>
            <a:r>
              <a:rPr sz="2950" spc="5" dirty="0">
                <a:solidFill>
                  <a:srgbClr val="FFFFFF"/>
                </a:solidFill>
                <a:latin typeface="Lucida Console"/>
                <a:cs typeface="Lucida Console"/>
              </a:rPr>
              <a:t>my_second_method(self, args):  do_something_else_with_self_and_args()</a:t>
            </a:r>
            <a:endParaRPr sz="295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500">
              <a:latin typeface="Lucida Console"/>
              <a:cs typeface="Lucida Console"/>
            </a:endParaRPr>
          </a:p>
          <a:p>
            <a:pPr marL="920115">
              <a:lnSpc>
                <a:spcPct val="100000"/>
              </a:lnSpc>
              <a:spcBef>
                <a:spcPts val="5"/>
              </a:spcBef>
              <a:tabLst>
                <a:tab pos="2281555" algn="l"/>
                <a:tab pos="3416935" algn="l"/>
              </a:tabLst>
            </a:pPr>
            <a:r>
              <a:rPr sz="2950" spc="5" dirty="0">
                <a:solidFill>
                  <a:srgbClr val="C2349B"/>
                </a:solidFill>
                <a:latin typeface="Lucida Console"/>
                <a:cs typeface="Lucida Console"/>
              </a:rPr>
              <a:t>def	</a:t>
            </a:r>
            <a:r>
              <a:rPr sz="2950" spc="5" dirty="0">
                <a:solidFill>
                  <a:srgbClr val="FFFFFF"/>
                </a:solidFill>
                <a:latin typeface="Lucida Console"/>
                <a:cs typeface="Lucida Console"/>
              </a:rPr>
              <a:t>str	(self):</a:t>
            </a:r>
            <a:endParaRPr sz="2950">
              <a:latin typeface="Lucida Console"/>
              <a:cs typeface="Lucida Console"/>
            </a:endParaRPr>
          </a:p>
          <a:p>
            <a:pPr marL="1828164">
              <a:lnSpc>
                <a:spcPct val="100000"/>
              </a:lnSpc>
              <a:spcBef>
                <a:spcPts val="580"/>
              </a:spcBef>
            </a:pPr>
            <a:r>
              <a:rPr sz="2950" spc="5" dirty="0">
                <a:solidFill>
                  <a:srgbClr val="C2349B"/>
                </a:solidFill>
                <a:latin typeface="Lucida Console"/>
                <a:cs typeface="Lucida Console"/>
              </a:rPr>
              <a:t>return</a:t>
            </a:r>
            <a:r>
              <a:rPr sz="2950" spc="20" dirty="0">
                <a:solidFill>
                  <a:srgbClr val="C2349B"/>
                </a:solidFill>
                <a:latin typeface="Lucida Console"/>
                <a:cs typeface="Lucida Console"/>
              </a:rPr>
              <a:t> </a:t>
            </a:r>
            <a:r>
              <a:rPr sz="2950" spc="5" dirty="0">
                <a:solidFill>
                  <a:srgbClr val="FFFFFF"/>
                </a:solidFill>
                <a:latin typeface="Lucida Console"/>
                <a:cs typeface="Lucida Console"/>
              </a:rPr>
              <a:t>string_representation_of_self</a:t>
            </a:r>
            <a:endParaRPr sz="2950">
              <a:latin typeface="Lucida Console"/>
              <a:cs typeface="Lucida Console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5903350" y="496603"/>
            <a:ext cx="829119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0" dirty="0"/>
              <a:t>Starting </a:t>
            </a:r>
            <a:r>
              <a:rPr spc="-125" dirty="0"/>
              <a:t>Class</a:t>
            </a:r>
            <a:r>
              <a:rPr spc="-465" dirty="0"/>
              <a:t> </a:t>
            </a:r>
            <a:r>
              <a:rPr spc="-200" dirty="0"/>
              <a:t>Template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09608" y="4573547"/>
            <a:ext cx="6675120" cy="18351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850" spc="-240" dirty="0"/>
              <a:t>Inheritance</a:t>
            </a:r>
            <a:endParaRPr sz="1185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85689" y="4269892"/>
            <a:ext cx="17273270" cy="930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900" spc="15" dirty="0">
                <a:solidFill>
                  <a:srgbClr val="C2349B"/>
                </a:solidFill>
                <a:latin typeface="Lucida Console"/>
                <a:cs typeface="Lucida Console"/>
              </a:rPr>
              <a:t>class</a:t>
            </a:r>
            <a:r>
              <a:rPr sz="5900" spc="50" dirty="0">
                <a:solidFill>
                  <a:srgbClr val="C2349B"/>
                </a:solidFill>
                <a:latin typeface="Lucida Console"/>
                <a:cs typeface="Lucida Console"/>
              </a:rPr>
              <a:t> </a:t>
            </a:r>
            <a:r>
              <a:rPr sz="5900" spc="15" dirty="0">
                <a:solidFill>
                  <a:srgbClr val="FFFFFF"/>
                </a:solidFill>
                <a:latin typeface="Lucida Console"/>
                <a:cs typeface="Lucida Console"/>
              </a:rPr>
              <a:t>DerivedClassName</a:t>
            </a:r>
            <a:r>
              <a:rPr sz="5900" spc="15" dirty="0">
                <a:solidFill>
                  <a:srgbClr val="FFD300"/>
                </a:solidFill>
                <a:latin typeface="Lucida Console"/>
                <a:cs typeface="Lucida Console"/>
              </a:rPr>
              <a:t>(BaseClassName)</a:t>
            </a:r>
            <a:r>
              <a:rPr sz="5900" spc="15" dirty="0">
                <a:solidFill>
                  <a:srgbClr val="FFFFFF"/>
                </a:solidFill>
                <a:latin typeface="Lucida Console"/>
                <a:cs typeface="Lucida Console"/>
              </a:rPr>
              <a:t>:</a:t>
            </a:r>
            <a:endParaRPr sz="5900">
              <a:latin typeface="Lucida Console"/>
              <a:cs typeface="Lucida Consol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01242" y="5149446"/>
            <a:ext cx="1841500" cy="930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900" spc="15" dirty="0">
                <a:solidFill>
                  <a:srgbClr val="C2349B"/>
                </a:solidFill>
                <a:latin typeface="Lucida Console"/>
                <a:cs typeface="Lucida Console"/>
              </a:rPr>
              <a:t>pass</a:t>
            </a:r>
            <a:endParaRPr sz="5900">
              <a:latin typeface="Lucida Console"/>
              <a:cs typeface="Lucida Consol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727182" y="5207799"/>
            <a:ext cx="4373880" cy="893444"/>
          </a:xfrm>
          <a:prstGeom prst="rect">
            <a:avLst/>
          </a:prstGeom>
          <a:solidFill>
            <a:srgbClr val="000000"/>
          </a:solidFill>
          <a:ln w="10470">
            <a:solidFill>
              <a:srgbClr val="FFFFFF"/>
            </a:solidFill>
          </a:ln>
        </p:spPr>
        <p:txBody>
          <a:bodyPr vert="horz" wrap="square" lIns="0" tIns="185420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1460"/>
              </a:spcBef>
            </a:pPr>
            <a:r>
              <a:rPr sz="3950" spc="-235" dirty="0">
                <a:solidFill>
                  <a:srgbClr val="FFFFFF"/>
                </a:solidFill>
                <a:latin typeface="Arial"/>
                <a:cs typeface="Arial"/>
              </a:rPr>
              <a:t>Any </a:t>
            </a:r>
            <a:r>
              <a:rPr sz="3950" spc="-365" dirty="0">
                <a:solidFill>
                  <a:srgbClr val="FFFFFF"/>
                </a:solidFill>
                <a:latin typeface="Arial"/>
                <a:cs typeface="Arial"/>
              </a:rPr>
              <a:t>expression </a:t>
            </a:r>
            <a:r>
              <a:rPr sz="3950" spc="-275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3950" spc="-3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50" spc="-315" dirty="0">
                <a:solidFill>
                  <a:srgbClr val="FFFFFF"/>
                </a:solidFill>
                <a:latin typeface="Arial"/>
                <a:cs typeface="Arial"/>
              </a:rPr>
              <a:t>valid</a:t>
            </a:r>
            <a:endParaRPr sz="395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30816" y="3118620"/>
            <a:ext cx="6146165" cy="893444"/>
          </a:xfrm>
          <a:custGeom>
            <a:avLst/>
            <a:gdLst/>
            <a:ahLst/>
            <a:cxnLst/>
            <a:rect l="l" t="t" r="r" b="b"/>
            <a:pathLst>
              <a:path w="6146165" h="893445">
                <a:moveTo>
                  <a:pt x="0" y="0"/>
                </a:moveTo>
                <a:lnTo>
                  <a:pt x="6145990" y="0"/>
                </a:lnTo>
                <a:lnTo>
                  <a:pt x="6145990" y="892957"/>
                </a:lnTo>
                <a:lnTo>
                  <a:pt x="0" y="892957"/>
                </a:lnTo>
                <a:lnTo>
                  <a:pt x="0" y="0"/>
                </a:lnTo>
                <a:close/>
              </a:path>
            </a:pathLst>
          </a:custGeom>
          <a:ln w="1047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374479" y="3285628"/>
            <a:ext cx="6067425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-360" dirty="0">
                <a:latin typeface="Arial"/>
                <a:cs typeface="Arial"/>
              </a:rPr>
              <a:t>Parentheses </a:t>
            </a:r>
            <a:r>
              <a:rPr sz="3950" spc="-300" dirty="0">
                <a:latin typeface="Arial"/>
                <a:cs typeface="Arial"/>
              </a:rPr>
              <a:t>indicate</a:t>
            </a:r>
            <a:r>
              <a:rPr sz="3950" spc="-509" dirty="0">
                <a:latin typeface="Arial"/>
                <a:cs typeface="Arial"/>
              </a:rPr>
              <a:t> </a:t>
            </a:r>
            <a:r>
              <a:rPr sz="3950" spc="-310" dirty="0">
                <a:latin typeface="Arial"/>
                <a:cs typeface="Arial"/>
              </a:rPr>
              <a:t>inheritance</a:t>
            </a:r>
            <a:endParaRPr sz="3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56506" y="1926642"/>
            <a:ext cx="17591405" cy="8796020"/>
          </a:xfrm>
          <a:custGeom>
            <a:avLst/>
            <a:gdLst/>
            <a:ahLst/>
            <a:cxnLst/>
            <a:rect l="l" t="t" r="r" b="b"/>
            <a:pathLst>
              <a:path w="17591405" h="8796020">
                <a:moveTo>
                  <a:pt x="0" y="0"/>
                </a:moveTo>
                <a:lnTo>
                  <a:pt x="17591087" y="0"/>
                </a:lnTo>
                <a:lnTo>
                  <a:pt x="17591087" y="8795543"/>
                </a:lnTo>
                <a:lnTo>
                  <a:pt x="0" y="879554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453223" y="1677299"/>
            <a:ext cx="16703675" cy="8601075"/>
          </a:xfrm>
          <a:prstGeom prst="rect">
            <a:avLst/>
          </a:prstGeom>
        </p:spPr>
        <p:txBody>
          <a:bodyPr vert="horz" wrap="square" lIns="0" tIns="3378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60"/>
              </a:spcBef>
            </a:pPr>
            <a:r>
              <a:rPr sz="5900" spc="-1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5900" spc="-100" dirty="0">
                <a:solidFill>
                  <a:srgbClr val="FFFFFF"/>
                </a:solidFill>
                <a:latin typeface="Calibri"/>
                <a:cs typeface="Calibri"/>
              </a:rPr>
              <a:t>class </a:t>
            </a:r>
            <a:r>
              <a:rPr sz="5900" spc="-40" dirty="0">
                <a:solidFill>
                  <a:srgbClr val="FFFFFF"/>
                </a:solidFill>
                <a:latin typeface="Calibri"/>
                <a:cs typeface="Calibri"/>
              </a:rPr>
              <a:t>object </a:t>
            </a:r>
            <a:r>
              <a:rPr sz="5900" spc="-140" dirty="0">
                <a:solidFill>
                  <a:srgbClr val="FFFFFF"/>
                </a:solidFill>
                <a:latin typeface="Calibri"/>
                <a:cs typeface="Calibri"/>
              </a:rPr>
              <a:t>'remembers' </a:t>
            </a:r>
            <a:r>
              <a:rPr sz="5900" spc="-150" dirty="0">
                <a:solidFill>
                  <a:srgbClr val="FFFFFF"/>
                </a:solidFill>
                <a:latin typeface="Calibri"/>
                <a:cs typeface="Calibri"/>
              </a:rPr>
              <a:t>its </a:t>
            </a:r>
            <a:r>
              <a:rPr sz="5900" spc="-85" dirty="0">
                <a:solidFill>
                  <a:srgbClr val="FFFFFF"/>
                </a:solidFill>
                <a:latin typeface="Calibri"/>
                <a:cs typeface="Calibri"/>
              </a:rPr>
              <a:t>base</a:t>
            </a:r>
            <a:r>
              <a:rPr sz="5900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5900" spc="-100" dirty="0">
                <a:solidFill>
                  <a:srgbClr val="FFFFFF"/>
                </a:solidFill>
                <a:latin typeface="Calibri"/>
                <a:cs typeface="Calibri"/>
              </a:rPr>
              <a:t>class</a:t>
            </a:r>
            <a:endParaRPr sz="5900">
              <a:latin typeface="Calibri"/>
              <a:cs typeface="Calibri"/>
            </a:endParaRPr>
          </a:p>
          <a:p>
            <a:pPr marL="12700" marR="353060">
              <a:lnSpc>
                <a:spcPct val="136200"/>
              </a:lnSpc>
            </a:pPr>
            <a:r>
              <a:rPr sz="5900" spc="-95" dirty="0">
                <a:solidFill>
                  <a:srgbClr val="FFFFFF"/>
                </a:solidFill>
                <a:latin typeface="Calibri"/>
                <a:cs typeface="Calibri"/>
              </a:rPr>
              <a:t>All </a:t>
            </a:r>
            <a:r>
              <a:rPr sz="5900" spc="-100" dirty="0">
                <a:solidFill>
                  <a:srgbClr val="FFFFFF"/>
                </a:solidFill>
                <a:latin typeface="Calibri"/>
                <a:cs typeface="Calibri"/>
              </a:rPr>
              <a:t>class </a:t>
            </a:r>
            <a:r>
              <a:rPr sz="5900" spc="-55" dirty="0">
                <a:solidFill>
                  <a:srgbClr val="FFFFFF"/>
                </a:solidFill>
                <a:latin typeface="Calibri"/>
                <a:cs typeface="Calibri"/>
              </a:rPr>
              <a:t>objects </a:t>
            </a:r>
            <a:r>
              <a:rPr sz="5900" spc="-125" dirty="0">
                <a:solidFill>
                  <a:srgbClr val="FFFFFF"/>
                </a:solidFill>
                <a:latin typeface="Calibri"/>
                <a:cs typeface="Calibri"/>
              </a:rPr>
              <a:t>inherit </a:t>
            </a:r>
            <a:r>
              <a:rPr sz="5900" spc="-160" dirty="0">
                <a:solidFill>
                  <a:srgbClr val="FFFFFF"/>
                </a:solidFill>
                <a:latin typeface="Calibri"/>
                <a:cs typeface="Calibri"/>
              </a:rPr>
              <a:t>from </a:t>
            </a: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object </a:t>
            </a:r>
            <a:r>
              <a:rPr sz="5900" spc="-145" dirty="0">
                <a:solidFill>
                  <a:srgbClr val="FFFFFF"/>
                </a:solidFill>
                <a:latin typeface="Calibri"/>
                <a:cs typeface="Calibri"/>
              </a:rPr>
              <a:t>(default </a:t>
            </a:r>
            <a:r>
              <a:rPr sz="5900" spc="-60" dirty="0">
                <a:solidFill>
                  <a:srgbClr val="FFFFFF"/>
                </a:solidFill>
                <a:latin typeface="Calibri"/>
                <a:cs typeface="Calibri"/>
              </a:rPr>
              <a:t>in </a:t>
            </a:r>
            <a:r>
              <a:rPr sz="5900" spc="-65" dirty="0">
                <a:solidFill>
                  <a:srgbClr val="FFFFFF"/>
                </a:solidFill>
                <a:latin typeface="Calibri"/>
                <a:cs typeface="Calibri"/>
              </a:rPr>
              <a:t>Python</a:t>
            </a:r>
            <a:r>
              <a:rPr sz="5900" spc="-8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5900" spc="-185" dirty="0">
                <a:solidFill>
                  <a:srgbClr val="FFFFFF"/>
                </a:solidFill>
                <a:latin typeface="Calibri"/>
                <a:cs typeface="Calibri"/>
              </a:rPr>
              <a:t>3)  </a:t>
            </a:r>
            <a:r>
              <a:rPr sz="5900" spc="-95" dirty="0">
                <a:solidFill>
                  <a:srgbClr val="FFFFFF"/>
                </a:solidFill>
                <a:latin typeface="Calibri"/>
                <a:cs typeface="Calibri"/>
              </a:rPr>
              <a:t>All </a:t>
            </a:r>
            <a:r>
              <a:rPr sz="5900" spc="-140" dirty="0">
                <a:solidFill>
                  <a:srgbClr val="FFFFFF"/>
                </a:solidFill>
                <a:latin typeface="Calibri"/>
                <a:cs typeface="Calibri"/>
              </a:rPr>
              <a:t>attribute </a:t>
            </a:r>
            <a:r>
              <a:rPr sz="5900" spc="-170" dirty="0">
                <a:solidFill>
                  <a:srgbClr val="FFFFFF"/>
                </a:solidFill>
                <a:latin typeface="Calibri"/>
                <a:cs typeface="Calibri"/>
              </a:rPr>
              <a:t>references </a:t>
            </a:r>
            <a:r>
              <a:rPr sz="5900" spc="-175" dirty="0">
                <a:solidFill>
                  <a:srgbClr val="FFFFFF"/>
                </a:solidFill>
                <a:latin typeface="Calibri"/>
                <a:cs typeface="Calibri"/>
              </a:rPr>
              <a:t>start </a:t>
            </a:r>
            <a:r>
              <a:rPr sz="5900" spc="-160" dirty="0">
                <a:solidFill>
                  <a:srgbClr val="FFFFFF"/>
                </a:solidFill>
                <a:latin typeface="Calibri"/>
                <a:cs typeface="Calibri"/>
              </a:rPr>
              <a:t>from </a:t>
            </a:r>
            <a:r>
              <a:rPr sz="5900" spc="-95" dirty="0">
                <a:solidFill>
                  <a:srgbClr val="FFFFFF"/>
                </a:solidFill>
                <a:latin typeface="Calibri"/>
                <a:cs typeface="Calibri"/>
              </a:rPr>
              <a:t>derived</a:t>
            </a:r>
            <a:r>
              <a:rPr sz="5900" spc="3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5900" spc="-100" dirty="0">
                <a:solidFill>
                  <a:srgbClr val="FFFFFF"/>
                </a:solidFill>
                <a:latin typeface="Calibri"/>
                <a:cs typeface="Calibri"/>
              </a:rPr>
              <a:t>class</a:t>
            </a:r>
            <a:endParaRPr sz="5900">
              <a:latin typeface="Calibri"/>
              <a:cs typeface="Calibri"/>
            </a:endParaRPr>
          </a:p>
          <a:p>
            <a:pPr marL="657860" marR="5080" indent="-31115">
              <a:lnSpc>
                <a:spcPct val="136200"/>
              </a:lnSpc>
              <a:spcBef>
                <a:spcPts val="5"/>
              </a:spcBef>
            </a:pPr>
            <a:r>
              <a:rPr sz="5900" spc="-120" dirty="0">
                <a:solidFill>
                  <a:srgbClr val="FFFFFF"/>
                </a:solidFill>
                <a:latin typeface="Calibri"/>
                <a:cs typeface="Calibri"/>
              </a:rPr>
              <a:t>This </a:t>
            </a:r>
            <a:r>
              <a:rPr sz="5900" spc="-55" dirty="0">
                <a:solidFill>
                  <a:srgbClr val="FFFFFF"/>
                </a:solidFill>
                <a:latin typeface="Calibri"/>
                <a:cs typeface="Calibri"/>
              </a:rPr>
              <a:t>includes </a:t>
            </a:r>
            <a:r>
              <a:rPr sz="5900" spc="-110" dirty="0">
                <a:solidFill>
                  <a:srgbClr val="FFFFFF"/>
                </a:solidFill>
                <a:latin typeface="Calibri"/>
                <a:cs typeface="Calibri"/>
              </a:rPr>
              <a:t>methods, </a:t>
            </a:r>
            <a:r>
              <a:rPr sz="5900" spc="-160" dirty="0">
                <a:solidFill>
                  <a:srgbClr val="FFFFFF"/>
                </a:solidFill>
                <a:latin typeface="Calibri"/>
                <a:cs typeface="Calibri"/>
              </a:rPr>
              <a:t>as </a:t>
            </a:r>
            <a:r>
              <a:rPr sz="5900" spc="-145" dirty="0">
                <a:solidFill>
                  <a:srgbClr val="FFFFFF"/>
                </a:solidFill>
                <a:latin typeface="Calibri"/>
                <a:cs typeface="Calibri"/>
              </a:rPr>
              <a:t>attributes </a:t>
            </a:r>
            <a:r>
              <a:rPr sz="5900" spc="-150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5900" spc="-9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5900" spc="-100" dirty="0">
                <a:solidFill>
                  <a:srgbClr val="FFFFFF"/>
                </a:solidFill>
                <a:latin typeface="Calibri"/>
                <a:cs typeface="Calibri"/>
              </a:rPr>
              <a:t>class </a:t>
            </a:r>
            <a:r>
              <a:rPr sz="5900" spc="-135" dirty="0">
                <a:solidFill>
                  <a:srgbClr val="FFFFFF"/>
                </a:solidFill>
                <a:latin typeface="Calibri"/>
                <a:cs typeface="Calibri"/>
              </a:rPr>
              <a:t>object!  </a:t>
            </a:r>
            <a:r>
              <a:rPr sz="5900" spc="-114" dirty="0">
                <a:solidFill>
                  <a:srgbClr val="FFFFFF"/>
                </a:solidFill>
                <a:latin typeface="Calibri"/>
                <a:cs typeface="Calibri"/>
              </a:rPr>
              <a:t>Proceeds </a:t>
            </a:r>
            <a:r>
              <a:rPr sz="5900" spc="40" dirty="0">
                <a:solidFill>
                  <a:srgbClr val="FFFFFF"/>
                </a:solidFill>
                <a:latin typeface="Calibri"/>
                <a:cs typeface="Calibri"/>
              </a:rPr>
              <a:t>up </a:t>
            </a:r>
            <a:r>
              <a:rPr sz="5900" spc="-9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5900" spc="-40" dirty="0">
                <a:solidFill>
                  <a:srgbClr val="FFFFFF"/>
                </a:solidFill>
                <a:latin typeface="Calibri"/>
                <a:cs typeface="Calibri"/>
              </a:rPr>
              <a:t>chain </a:t>
            </a:r>
            <a:r>
              <a:rPr sz="5900" spc="-150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5900" spc="-85" dirty="0">
                <a:solidFill>
                  <a:srgbClr val="FFFFFF"/>
                </a:solidFill>
                <a:latin typeface="Calibri"/>
                <a:cs typeface="Calibri"/>
              </a:rPr>
              <a:t>base</a:t>
            </a:r>
            <a:r>
              <a:rPr sz="59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5900" spc="-114" dirty="0">
                <a:solidFill>
                  <a:srgbClr val="FFFFFF"/>
                </a:solidFill>
                <a:latin typeface="Calibri"/>
                <a:cs typeface="Calibri"/>
              </a:rPr>
              <a:t>classes</a:t>
            </a:r>
            <a:endParaRPr sz="5900">
              <a:latin typeface="Calibri"/>
              <a:cs typeface="Calibri"/>
            </a:endParaRPr>
          </a:p>
          <a:p>
            <a:pPr marL="657860" marR="1727200" indent="-645795">
              <a:lnSpc>
                <a:spcPct val="136200"/>
              </a:lnSpc>
              <a:spcBef>
                <a:spcPts val="5"/>
              </a:spcBef>
            </a:pPr>
            <a:r>
              <a:rPr sz="5900" spc="-85" dirty="0">
                <a:solidFill>
                  <a:srgbClr val="FFFFFF"/>
                </a:solidFill>
                <a:latin typeface="Calibri"/>
                <a:cs typeface="Calibri"/>
              </a:rPr>
              <a:t>Derived </a:t>
            </a:r>
            <a:r>
              <a:rPr sz="5900" spc="-50" dirty="0">
                <a:solidFill>
                  <a:srgbClr val="FFFFFF"/>
                </a:solidFill>
                <a:latin typeface="Calibri"/>
                <a:cs typeface="Calibri"/>
              </a:rPr>
              <a:t>methods </a:t>
            </a:r>
            <a:r>
              <a:rPr sz="5900" spc="-140" dirty="0">
                <a:solidFill>
                  <a:srgbClr val="FFFFFF"/>
                </a:solidFill>
                <a:latin typeface="Calibri"/>
                <a:cs typeface="Calibri"/>
              </a:rPr>
              <a:t>override </a:t>
            </a:r>
            <a:r>
              <a:rPr sz="5900" spc="-95" dirty="0">
                <a:solidFill>
                  <a:srgbClr val="FFFFFF"/>
                </a:solidFill>
                <a:latin typeface="Calibri"/>
                <a:cs typeface="Calibri"/>
              </a:rPr>
              <a:t>(shadow) </a:t>
            </a:r>
            <a:r>
              <a:rPr sz="5900" spc="-85" dirty="0">
                <a:solidFill>
                  <a:srgbClr val="FFFFFF"/>
                </a:solidFill>
                <a:latin typeface="Calibri"/>
                <a:cs typeface="Calibri"/>
              </a:rPr>
              <a:t>base </a:t>
            </a:r>
            <a:r>
              <a:rPr sz="5900" spc="-50" dirty="0">
                <a:solidFill>
                  <a:srgbClr val="FFFFFF"/>
                </a:solidFill>
                <a:latin typeface="Calibri"/>
                <a:cs typeface="Calibri"/>
              </a:rPr>
              <a:t>methods  </a:t>
            </a:r>
            <a:r>
              <a:rPr sz="5900" spc="-125" dirty="0">
                <a:solidFill>
                  <a:srgbClr val="FFFFFF"/>
                </a:solidFill>
                <a:latin typeface="Calibri"/>
                <a:cs typeface="Calibri"/>
              </a:rPr>
              <a:t>Similar to </a:t>
            </a: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virtual</a:t>
            </a:r>
            <a:r>
              <a:rPr sz="3950" spc="-1005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5900" spc="-60" dirty="0">
                <a:solidFill>
                  <a:srgbClr val="FFFFFF"/>
                </a:solidFill>
                <a:latin typeface="Calibri"/>
                <a:cs typeface="Calibri"/>
              </a:rPr>
              <a:t>in </a:t>
            </a:r>
            <a:r>
              <a:rPr sz="5900" spc="450" dirty="0">
                <a:solidFill>
                  <a:srgbClr val="FFFFFF"/>
                </a:solidFill>
                <a:latin typeface="Calibri"/>
                <a:cs typeface="Calibri"/>
              </a:rPr>
              <a:t>C++</a:t>
            </a:r>
            <a:endParaRPr sz="59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667785" y="496603"/>
            <a:ext cx="1077087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5" dirty="0"/>
              <a:t>Facts </a:t>
            </a:r>
            <a:r>
              <a:rPr spc="-90" dirty="0"/>
              <a:t>about </a:t>
            </a:r>
            <a:r>
              <a:rPr spc="-20" dirty="0"/>
              <a:t>Single</a:t>
            </a:r>
            <a:r>
              <a:rPr spc="-55" dirty="0"/>
              <a:t> </a:t>
            </a:r>
            <a:r>
              <a:rPr spc="-150" dirty="0"/>
              <a:t>Inheritance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23299" y="4573547"/>
            <a:ext cx="11854180" cy="18351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850" spc="-300" dirty="0"/>
              <a:t>Multiple</a:t>
            </a:r>
            <a:r>
              <a:rPr sz="11850" spc="-175" dirty="0"/>
              <a:t> </a:t>
            </a:r>
            <a:r>
              <a:rPr sz="11850" spc="-240" dirty="0"/>
              <a:t>Inheritance</a:t>
            </a:r>
            <a:endParaRPr sz="11850"/>
          </a:p>
        </p:txBody>
      </p:sp>
      <p:sp>
        <p:nvSpPr>
          <p:cNvPr id="3" name="object 3"/>
          <p:cNvSpPr txBox="1"/>
          <p:nvPr/>
        </p:nvSpPr>
        <p:spPr>
          <a:xfrm>
            <a:off x="7005441" y="9774191"/>
            <a:ext cx="6093460" cy="893444"/>
          </a:xfrm>
          <a:prstGeom prst="rect">
            <a:avLst/>
          </a:prstGeom>
          <a:solidFill>
            <a:srgbClr val="000000"/>
          </a:solidFill>
          <a:ln w="10470">
            <a:solidFill>
              <a:srgbClr val="FFFFFF"/>
            </a:solidFill>
          </a:ln>
        </p:spPr>
        <p:txBody>
          <a:bodyPr vert="horz" wrap="square" lIns="0" tIns="184150" rIns="0" bIns="0" rtlCol="0">
            <a:spAutoFit/>
          </a:bodyPr>
          <a:lstStyle/>
          <a:p>
            <a:pPr marL="51435">
              <a:lnSpc>
                <a:spcPct val="100000"/>
              </a:lnSpc>
              <a:spcBef>
                <a:spcPts val="1450"/>
              </a:spcBef>
            </a:pPr>
            <a:r>
              <a:rPr sz="3950" spc="-395" dirty="0">
                <a:solidFill>
                  <a:srgbClr val="FFFFFF"/>
                </a:solidFill>
                <a:latin typeface="Arial"/>
                <a:cs typeface="Arial"/>
              </a:rPr>
              <a:t>"The Dreaded </a:t>
            </a:r>
            <a:r>
              <a:rPr sz="3950" spc="-415" dirty="0">
                <a:solidFill>
                  <a:srgbClr val="FFFFFF"/>
                </a:solidFill>
                <a:latin typeface="Arial"/>
                <a:cs typeface="Arial"/>
              </a:rPr>
              <a:t>Diamond</a:t>
            </a:r>
            <a:r>
              <a:rPr sz="395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50" spc="-270" dirty="0">
                <a:solidFill>
                  <a:srgbClr val="FFFFFF"/>
                </a:solidFill>
                <a:latin typeface="Arial"/>
                <a:cs typeface="Arial"/>
              </a:rPr>
              <a:t>Pattern"</a:t>
            </a:r>
            <a:endParaRPr sz="3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85689" y="4709669"/>
            <a:ext cx="17273270" cy="930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900" spc="15" dirty="0">
                <a:solidFill>
                  <a:srgbClr val="C2349B"/>
                </a:solidFill>
                <a:latin typeface="Lucida Console"/>
                <a:cs typeface="Lucida Console"/>
              </a:rPr>
              <a:t>class </a:t>
            </a:r>
            <a:r>
              <a:rPr sz="5900" spc="15" dirty="0">
                <a:solidFill>
                  <a:srgbClr val="FFFFFF"/>
                </a:solidFill>
                <a:latin typeface="Lucida Console"/>
                <a:cs typeface="Lucida Console"/>
              </a:rPr>
              <a:t>Derived</a:t>
            </a:r>
            <a:r>
              <a:rPr sz="5900" spc="15" dirty="0">
                <a:solidFill>
                  <a:srgbClr val="FFD300"/>
                </a:solidFill>
                <a:latin typeface="Lucida Console"/>
                <a:cs typeface="Lucida Console"/>
              </a:rPr>
              <a:t>(Base1, Base2, …,</a:t>
            </a:r>
            <a:r>
              <a:rPr sz="5900" spc="35" dirty="0">
                <a:solidFill>
                  <a:srgbClr val="FFD300"/>
                </a:solidFill>
                <a:latin typeface="Lucida Console"/>
                <a:cs typeface="Lucida Console"/>
              </a:rPr>
              <a:t> </a:t>
            </a:r>
            <a:r>
              <a:rPr sz="5900" spc="15" dirty="0">
                <a:solidFill>
                  <a:srgbClr val="FFD300"/>
                </a:solidFill>
                <a:latin typeface="Lucida Console"/>
                <a:cs typeface="Lucida Console"/>
              </a:rPr>
              <a:t>BaseN)</a:t>
            </a:r>
            <a:r>
              <a:rPr sz="5900" spc="15" dirty="0">
                <a:solidFill>
                  <a:srgbClr val="FFFFFF"/>
                </a:solidFill>
                <a:latin typeface="Lucida Console"/>
                <a:cs typeface="Lucida Console"/>
              </a:rPr>
              <a:t>:</a:t>
            </a:r>
            <a:endParaRPr sz="5900">
              <a:latin typeface="Lucida Console"/>
              <a:cs typeface="Lucida Consol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01242" y="5589223"/>
            <a:ext cx="1841500" cy="930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900" spc="15" dirty="0">
                <a:solidFill>
                  <a:srgbClr val="C2349B"/>
                </a:solidFill>
                <a:latin typeface="Lucida Console"/>
                <a:cs typeface="Lucida Console"/>
              </a:rPr>
              <a:t>pass</a:t>
            </a:r>
            <a:endParaRPr sz="5900">
              <a:latin typeface="Lucida Console"/>
              <a:cs typeface="Lucida Consol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81570" y="3671429"/>
            <a:ext cx="7530465" cy="893444"/>
          </a:xfrm>
          <a:prstGeom prst="rect">
            <a:avLst/>
          </a:prstGeom>
          <a:solidFill>
            <a:srgbClr val="000000"/>
          </a:solidFill>
          <a:ln w="10470">
            <a:solidFill>
              <a:srgbClr val="FFFFFF"/>
            </a:solidFill>
          </a:ln>
        </p:spPr>
        <p:txBody>
          <a:bodyPr vert="horz" wrap="square" lIns="0" tIns="182880" rIns="0" bIns="0" rtlCol="0">
            <a:spAutoFit/>
          </a:bodyPr>
          <a:lstStyle/>
          <a:p>
            <a:pPr marL="54610">
              <a:lnSpc>
                <a:spcPct val="100000"/>
              </a:lnSpc>
              <a:spcBef>
                <a:spcPts val="1440"/>
              </a:spcBef>
            </a:pPr>
            <a:r>
              <a:rPr sz="3950" spc="-345" dirty="0">
                <a:solidFill>
                  <a:srgbClr val="FFFFFF"/>
                </a:solidFill>
                <a:latin typeface="Arial"/>
                <a:cs typeface="Arial"/>
              </a:rPr>
              <a:t>Base</a:t>
            </a:r>
            <a:r>
              <a:rPr sz="395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50" spc="-340" dirty="0">
                <a:solidFill>
                  <a:srgbClr val="FFFFFF"/>
                </a:solidFill>
                <a:latin typeface="Arial"/>
                <a:cs typeface="Arial"/>
              </a:rPr>
              <a:t>classes</a:t>
            </a:r>
            <a:r>
              <a:rPr sz="395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50" spc="-325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395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50" spc="-370" dirty="0">
                <a:solidFill>
                  <a:srgbClr val="FFFFFF"/>
                </a:solidFill>
                <a:latin typeface="Arial"/>
                <a:cs typeface="Arial"/>
              </a:rPr>
              <a:t>separated</a:t>
            </a:r>
            <a:r>
              <a:rPr sz="395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50" spc="-370" dirty="0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sz="395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50" spc="-440" dirty="0">
                <a:solidFill>
                  <a:srgbClr val="FFFFFF"/>
                </a:solidFill>
                <a:latin typeface="Arial"/>
                <a:cs typeface="Arial"/>
              </a:rPr>
              <a:t>commas</a:t>
            </a:r>
            <a:endParaRPr sz="395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447836" y="496603"/>
            <a:ext cx="7201534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5" dirty="0"/>
              <a:t>Multiple</a:t>
            </a:r>
            <a:r>
              <a:rPr spc="-170" dirty="0"/>
              <a:t> </a:t>
            </a:r>
            <a:r>
              <a:rPr spc="-150" dirty="0"/>
              <a:t>Inheritance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308619" y="5825345"/>
            <a:ext cx="2876550" cy="893444"/>
          </a:xfrm>
          <a:prstGeom prst="rect">
            <a:avLst/>
          </a:prstGeom>
          <a:solidFill>
            <a:srgbClr val="000000"/>
          </a:solidFill>
          <a:ln w="10470">
            <a:solidFill>
              <a:srgbClr val="FFFFFF"/>
            </a:solidFill>
          </a:ln>
        </p:spPr>
        <p:txBody>
          <a:bodyPr vert="horz" wrap="square" lIns="0" tIns="185420" rIns="0" bIns="0" rtlCol="0">
            <a:spAutoFit/>
          </a:bodyPr>
          <a:lstStyle/>
          <a:p>
            <a:pPr marL="52069">
              <a:lnSpc>
                <a:spcPct val="100000"/>
              </a:lnSpc>
              <a:spcBef>
                <a:spcPts val="1460"/>
              </a:spcBef>
            </a:pPr>
            <a:r>
              <a:rPr sz="3950" spc="-245" dirty="0">
                <a:solidFill>
                  <a:srgbClr val="FFFFFF"/>
                </a:solidFill>
                <a:latin typeface="Arial"/>
                <a:cs typeface="Arial"/>
              </a:rPr>
              <a:t>Order</a:t>
            </a:r>
            <a:r>
              <a:rPr sz="3950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50" spc="-300" dirty="0">
                <a:solidFill>
                  <a:srgbClr val="FFFFFF"/>
                </a:solidFill>
                <a:latin typeface="Arial"/>
                <a:cs typeface="Arial"/>
              </a:rPr>
              <a:t>matters!</a:t>
            </a:r>
            <a:endParaRPr sz="3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75218" y="637751"/>
            <a:ext cx="17491710" cy="96646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150" spc="10" dirty="0">
                <a:solidFill>
                  <a:srgbClr val="F9F9F5"/>
                </a:solidFill>
                <a:latin typeface="Lucida Console"/>
                <a:cs typeface="Lucida Console"/>
              </a:rPr>
              <a:t>[num </a:t>
            </a:r>
            <a:r>
              <a:rPr sz="6150" spc="10" dirty="0">
                <a:solidFill>
                  <a:srgbClr val="C2349B"/>
                </a:solidFill>
                <a:latin typeface="Lucida Console"/>
                <a:cs typeface="Lucida Console"/>
              </a:rPr>
              <a:t>for </a:t>
            </a:r>
            <a:r>
              <a:rPr sz="6150" spc="10" dirty="0">
                <a:solidFill>
                  <a:srgbClr val="F9F9F5"/>
                </a:solidFill>
                <a:latin typeface="Lucida Console"/>
                <a:cs typeface="Lucida Console"/>
              </a:rPr>
              <a:t>num </a:t>
            </a:r>
            <a:r>
              <a:rPr sz="6150" spc="10" dirty="0">
                <a:solidFill>
                  <a:srgbClr val="C2349B"/>
                </a:solidFill>
                <a:latin typeface="Lucida Console"/>
                <a:cs typeface="Lucida Console"/>
              </a:rPr>
              <a:t>in </a:t>
            </a:r>
            <a:r>
              <a:rPr sz="6150" spc="10" dirty="0">
                <a:solidFill>
                  <a:srgbClr val="F9F9F5"/>
                </a:solidFill>
                <a:latin typeface="Lucida Console"/>
                <a:cs typeface="Lucida Console"/>
              </a:rPr>
              <a:t>fibs </a:t>
            </a:r>
            <a:r>
              <a:rPr sz="6150" spc="10" dirty="0">
                <a:solidFill>
                  <a:srgbClr val="C2349B"/>
                </a:solidFill>
                <a:latin typeface="Lucida Console"/>
                <a:cs typeface="Lucida Console"/>
              </a:rPr>
              <a:t>if</a:t>
            </a:r>
            <a:r>
              <a:rPr sz="6150" spc="-55" dirty="0">
                <a:solidFill>
                  <a:srgbClr val="C2349B"/>
                </a:solidFill>
                <a:latin typeface="Lucida Console"/>
                <a:cs typeface="Lucida Console"/>
              </a:rPr>
              <a:t> </a:t>
            </a:r>
            <a:r>
              <a:rPr sz="6150" spc="10" dirty="0">
                <a:solidFill>
                  <a:srgbClr val="F9F9F5"/>
                </a:solidFill>
                <a:latin typeface="Lucida Console"/>
                <a:cs typeface="Lucida Console"/>
              </a:rPr>
              <a:t>is_even(num)]</a:t>
            </a:r>
            <a:endParaRPr sz="6150">
              <a:latin typeface="Lucida Console"/>
              <a:cs typeface="Lucida Consol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36930" y="8625780"/>
            <a:ext cx="8498840" cy="12319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3643629" algn="l"/>
                <a:tab pos="6210935" algn="l"/>
                <a:tab pos="7880350" algn="l"/>
              </a:tabLst>
            </a:pPr>
            <a:r>
              <a:rPr sz="7900" spc="5" dirty="0">
                <a:solidFill>
                  <a:srgbClr val="FFFFFF"/>
                </a:solidFill>
                <a:latin typeface="Lucida Console"/>
                <a:cs typeface="Lucida Console"/>
              </a:rPr>
              <a:t>&lt;</a:t>
            </a:r>
            <a:r>
              <a:rPr sz="7900" spc="-1035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7900" spc="5" dirty="0">
                <a:solidFill>
                  <a:srgbClr val="FFFFFF"/>
                </a:solidFill>
                <a:latin typeface="Lucida Console"/>
                <a:cs typeface="Lucida Console"/>
              </a:rPr>
              <a:t>2</a:t>
            </a:r>
            <a:r>
              <a:rPr sz="7900" dirty="0">
                <a:solidFill>
                  <a:srgbClr val="FFFFFF"/>
                </a:solidFill>
                <a:latin typeface="Lucida Console"/>
                <a:cs typeface="Lucida Console"/>
              </a:rPr>
              <a:t>	</a:t>
            </a:r>
            <a:r>
              <a:rPr sz="7900" spc="5" dirty="0">
                <a:solidFill>
                  <a:srgbClr val="FFFFFF"/>
                </a:solidFill>
                <a:latin typeface="Lucida Console"/>
                <a:cs typeface="Lucida Console"/>
              </a:rPr>
              <a:t>,</a:t>
            </a:r>
            <a:r>
              <a:rPr sz="7900" dirty="0">
                <a:solidFill>
                  <a:srgbClr val="FFFFFF"/>
                </a:solidFill>
                <a:latin typeface="Lucida Console"/>
                <a:cs typeface="Lucida Console"/>
              </a:rPr>
              <a:t>	</a:t>
            </a:r>
            <a:r>
              <a:rPr sz="7900" spc="5" dirty="0">
                <a:solidFill>
                  <a:srgbClr val="FFFFFF"/>
                </a:solidFill>
                <a:latin typeface="Lucida Console"/>
                <a:cs typeface="Lucida Console"/>
              </a:rPr>
              <a:t>8</a:t>
            </a:r>
            <a:r>
              <a:rPr sz="7900" dirty="0">
                <a:solidFill>
                  <a:srgbClr val="FFFFFF"/>
                </a:solidFill>
                <a:latin typeface="Lucida Console"/>
                <a:cs typeface="Lucida Console"/>
              </a:rPr>
              <a:t>	</a:t>
            </a:r>
            <a:r>
              <a:rPr sz="7900" spc="5" dirty="0">
                <a:solidFill>
                  <a:srgbClr val="FFFFFF"/>
                </a:solidFill>
                <a:latin typeface="Lucida Console"/>
                <a:cs typeface="Lucida Console"/>
              </a:rPr>
              <a:t>,</a:t>
            </a:r>
            <a:endParaRPr sz="7900">
              <a:latin typeface="Lucida Console"/>
              <a:cs typeface="Lucida Consol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855956" y="8625780"/>
            <a:ext cx="2021839" cy="12319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900" spc="5" dirty="0">
                <a:solidFill>
                  <a:srgbClr val="FFFFFF"/>
                </a:solidFill>
                <a:latin typeface="Lucida Console"/>
                <a:cs typeface="Lucida Console"/>
              </a:rPr>
              <a:t>34</a:t>
            </a:r>
            <a:r>
              <a:rPr sz="7900" spc="-344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7900" spc="5" dirty="0">
                <a:solidFill>
                  <a:srgbClr val="FFFFFF"/>
                </a:solidFill>
                <a:latin typeface="Lucida Console"/>
                <a:cs typeface="Lucida Console"/>
              </a:rPr>
              <a:t>&gt;</a:t>
            </a:r>
            <a:endParaRPr sz="7900">
              <a:latin typeface="Lucida Console"/>
              <a:cs typeface="Lucida Console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18555" y="4724241"/>
            <a:ext cx="17570450" cy="1860550"/>
          </a:xfrm>
          <a:custGeom>
            <a:avLst/>
            <a:gdLst/>
            <a:ahLst/>
            <a:cxnLst/>
            <a:rect l="l" t="t" r="r" b="b"/>
            <a:pathLst>
              <a:path w="17570450" h="1860550">
                <a:moveTo>
                  <a:pt x="0" y="0"/>
                </a:moveTo>
                <a:lnTo>
                  <a:pt x="17570146" y="0"/>
                </a:lnTo>
                <a:lnTo>
                  <a:pt x="17570146" y="1860073"/>
                </a:lnTo>
                <a:lnTo>
                  <a:pt x="0" y="1860073"/>
                </a:lnTo>
                <a:lnTo>
                  <a:pt x="0" y="0"/>
                </a:lnTo>
                <a:close/>
              </a:path>
            </a:pathLst>
          </a:custGeom>
          <a:solidFill>
            <a:srgbClr val="CC841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18555" y="4724241"/>
            <a:ext cx="17570450" cy="1860550"/>
          </a:xfrm>
          <a:custGeom>
            <a:avLst/>
            <a:gdLst/>
            <a:ahLst/>
            <a:cxnLst/>
            <a:rect l="l" t="t" r="r" b="b"/>
            <a:pathLst>
              <a:path w="17570450" h="1860550">
                <a:moveTo>
                  <a:pt x="0" y="0"/>
                </a:moveTo>
                <a:lnTo>
                  <a:pt x="17570145" y="0"/>
                </a:lnTo>
                <a:lnTo>
                  <a:pt x="17570145" y="1860073"/>
                </a:lnTo>
                <a:lnTo>
                  <a:pt x="0" y="1860073"/>
                </a:lnTo>
                <a:lnTo>
                  <a:pt x="0" y="0"/>
                </a:lnTo>
                <a:close/>
              </a:path>
            </a:pathLst>
          </a:custGeom>
          <a:ln w="1047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71564" y="5277326"/>
            <a:ext cx="9381913" cy="8167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61092" y="1830176"/>
            <a:ext cx="18181320" cy="42494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5"/>
              </a:spcBef>
            </a:pPr>
            <a:r>
              <a:rPr sz="7900" spc="5" dirty="0">
                <a:solidFill>
                  <a:srgbClr val="FFFFFF"/>
                </a:solidFill>
                <a:latin typeface="Lucida Console"/>
                <a:cs typeface="Lucida Console"/>
              </a:rPr>
              <a:t>[</a:t>
            </a:r>
            <a:r>
              <a:rPr sz="7900" spc="5" dirty="0">
                <a:solidFill>
                  <a:srgbClr val="8B84CF"/>
                </a:solidFill>
                <a:latin typeface="Lucida Console"/>
                <a:cs typeface="Lucida Console"/>
              </a:rPr>
              <a:t>1</a:t>
            </a:r>
            <a:r>
              <a:rPr sz="7900" spc="5" dirty="0">
                <a:solidFill>
                  <a:srgbClr val="FFFFFF"/>
                </a:solidFill>
                <a:latin typeface="Lucida Console"/>
                <a:cs typeface="Lucida Console"/>
              </a:rPr>
              <a:t>, </a:t>
            </a:r>
            <a:r>
              <a:rPr sz="7900" spc="5" dirty="0">
                <a:solidFill>
                  <a:srgbClr val="8B84CF"/>
                </a:solidFill>
                <a:latin typeface="Lucida Console"/>
                <a:cs typeface="Lucida Console"/>
              </a:rPr>
              <a:t>1</a:t>
            </a:r>
            <a:r>
              <a:rPr sz="7900" spc="5" dirty="0">
                <a:solidFill>
                  <a:srgbClr val="FFFFFF"/>
                </a:solidFill>
                <a:latin typeface="Lucida Console"/>
                <a:cs typeface="Lucida Console"/>
              </a:rPr>
              <a:t>, </a:t>
            </a:r>
            <a:r>
              <a:rPr sz="7900" spc="5" dirty="0">
                <a:solidFill>
                  <a:srgbClr val="8B84CF"/>
                </a:solidFill>
                <a:latin typeface="Lucida Console"/>
                <a:cs typeface="Lucida Console"/>
              </a:rPr>
              <a:t>2</a:t>
            </a:r>
            <a:r>
              <a:rPr sz="7900" spc="5" dirty="0">
                <a:solidFill>
                  <a:srgbClr val="FFFFFF"/>
                </a:solidFill>
                <a:latin typeface="Lucida Console"/>
                <a:cs typeface="Lucida Console"/>
              </a:rPr>
              <a:t>, </a:t>
            </a:r>
            <a:r>
              <a:rPr sz="7900" spc="5" dirty="0">
                <a:solidFill>
                  <a:srgbClr val="8B84CF"/>
                </a:solidFill>
                <a:latin typeface="Lucida Console"/>
                <a:cs typeface="Lucida Console"/>
              </a:rPr>
              <a:t>3</a:t>
            </a:r>
            <a:r>
              <a:rPr sz="7900" spc="5" dirty="0">
                <a:solidFill>
                  <a:srgbClr val="FFFFFF"/>
                </a:solidFill>
                <a:latin typeface="Lucida Console"/>
                <a:cs typeface="Lucida Console"/>
              </a:rPr>
              <a:t>, </a:t>
            </a:r>
            <a:r>
              <a:rPr sz="7900" spc="5" dirty="0">
                <a:solidFill>
                  <a:srgbClr val="8B84CF"/>
                </a:solidFill>
                <a:latin typeface="Lucida Console"/>
                <a:cs typeface="Lucida Console"/>
              </a:rPr>
              <a:t>5</a:t>
            </a:r>
            <a:r>
              <a:rPr sz="7900" spc="5" dirty="0">
                <a:solidFill>
                  <a:srgbClr val="FFFFFF"/>
                </a:solidFill>
                <a:latin typeface="Lucida Console"/>
                <a:cs typeface="Lucida Console"/>
              </a:rPr>
              <a:t>, </a:t>
            </a:r>
            <a:r>
              <a:rPr sz="7900" spc="5" dirty="0">
                <a:solidFill>
                  <a:srgbClr val="8B84CF"/>
                </a:solidFill>
                <a:latin typeface="Lucida Console"/>
                <a:cs typeface="Lucida Console"/>
              </a:rPr>
              <a:t>8</a:t>
            </a:r>
            <a:r>
              <a:rPr sz="7900" spc="5" dirty="0">
                <a:solidFill>
                  <a:srgbClr val="FFFFFF"/>
                </a:solidFill>
                <a:latin typeface="Lucida Console"/>
                <a:cs typeface="Lucida Console"/>
              </a:rPr>
              <a:t>, </a:t>
            </a:r>
            <a:r>
              <a:rPr sz="7900" dirty="0">
                <a:solidFill>
                  <a:srgbClr val="8B84CF"/>
                </a:solidFill>
                <a:latin typeface="Lucida Console"/>
                <a:cs typeface="Lucida Console"/>
              </a:rPr>
              <a:t>13</a:t>
            </a:r>
            <a:r>
              <a:rPr sz="7900" dirty="0">
                <a:solidFill>
                  <a:srgbClr val="FFFFFF"/>
                </a:solidFill>
                <a:latin typeface="Lucida Console"/>
                <a:cs typeface="Lucida Console"/>
              </a:rPr>
              <a:t>, </a:t>
            </a:r>
            <a:r>
              <a:rPr sz="7900" dirty="0">
                <a:solidFill>
                  <a:srgbClr val="8B84CF"/>
                </a:solidFill>
                <a:latin typeface="Lucida Console"/>
                <a:cs typeface="Lucida Console"/>
              </a:rPr>
              <a:t>21</a:t>
            </a:r>
            <a:r>
              <a:rPr sz="7900" dirty="0">
                <a:solidFill>
                  <a:srgbClr val="FFFFFF"/>
                </a:solidFill>
                <a:latin typeface="Lucida Console"/>
                <a:cs typeface="Lucida Console"/>
              </a:rPr>
              <a:t>,</a:t>
            </a:r>
            <a:r>
              <a:rPr sz="7900" spc="-6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7900" dirty="0">
                <a:solidFill>
                  <a:srgbClr val="8B84CF"/>
                </a:solidFill>
                <a:latin typeface="Lucida Console"/>
                <a:cs typeface="Lucida Console"/>
              </a:rPr>
              <a:t>34</a:t>
            </a:r>
            <a:r>
              <a:rPr sz="7900" dirty="0">
                <a:solidFill>
                  <a:srgbClr val="FFFFFF"/>
                </a:solidFill>
                <a:latin typeface="Lucida Console"/>
                <a:cs typeface="Lucida Console"/>
              </a:rPr>
              <a:t>]</a:t>
            </a:r>
            <a:endParaRPr sz="79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</a:pPr>
            <a:endParaRPr sz="9200">
              <a:latin typeface="Lucida Console"/>
              <a:cs typeface="Lucida Console"/>
            </a:endParaRPr>
          </a:p>
          <a:p>
            <a:pPr marL="108585" algn="ctr">
              <a:lnSpc>
                <a:spcPct val="100000"/>
              </a:lnSpc>
              <a:spcBef>
                <a:spcPts val="7475"/>
              </a:spcBef>
            </a:pPr>
            <a:r>
              <a:rPr sz="5900" spc="15" dirty="0">
                <a:solidFill>
                  <a:srgbClr val="FFFFFF"/>
                </a:solidFill>
                <a:latin typeface="Lucida Console"/>
                <a:cs typeface="Lucida Console"/>
              </a:rPr>
              <a:t>filter(is_even,</a:t>
            </a:r>
            <a:r>
              <a:rPr sz="5900" spc="1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5900" spc="15" dirty="0">
                <a:solidFill>
                  <a:srgbClr val="FFFFFF"/>
                </a:solidFill>
                <a:latin typeface="Lucida Console"/>
                <a:cs typeface="Lucida Console"/>
              </a:rPr>
              <a:t>fibs)</a:t>
            </a:r>
            <a:endParaRPr sz="5900">
              <a:latin typeface="Lucida Console"/>
              <a:cs typeface="Lucida Console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832343" y="3111164"/>
            <a:ext cx="5849620" cy="1437640"/>
          </a:xfrm>
          <a:custGeom>
            <a:avLst/>
            <a:gdLst/>
            <a:ahLst/>
            <a:cxnLst/>
            <a:rect l="l" t="t" r="r" b="b"/>
            <a:pathLst>
              <a:path w="5849620" h="1437639">
                <a:moveTo>
                  <a:pt x="0" y="0"/>
                </a:moveTo>
                <a:lnTo>
                  <a:pt x="5823795" y="1431140"/>
                </a:lnTo>
                <a:lnTo>
                  <a:pt x="5849216" y="1437387"/>
                </a:lnTo>
              </a:path>
            </a:pathLst>
          </a:custGeom>
          <a:ln w="52354">
            <a:solidFill>
              <a:srgbClr val="BF30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630652" y="4438589"/>
            <a:ext cx="233045" cy="207645"/>
          </a:xfrm>
          <a:custGeom>
            <a:avLst/>
            <a:gdLst/>
            <a:ahLst/>
            <a:cxnLst/>
            <a:rect l="l" t="t" r="r" b="b"/>
            <a:pathLst>
              <a:path w="233045" h="207645">
                <a:moveTo>
                  <a:pt x="50974" y="0"/>
                </a:moveTo>
                <a:lnTo>
                  <a:pt x="0" y="207434"/>
                </a:lnTo>
                <a:lnTo>
                  <a:pt x="232921" y="154691"/>
                </a:lnTo>
                <a:lnTo>
                  <a:pt x="50974" y="0"/>
                </a:lnTo>
                <a:close/>
              </a:path>
            </a:pathLst>
          </a:custGeom>
          <a:solidFill>
            <a:srgbClr val="BF30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54565" y="3078354"/>
            <a:ext cx="7565390" cy="1607185"/>
          </a:xfrm>
          <a:custGeom>
            <a:avLst/>
            <a:gdLst/>
            <a:ahLst/>
            <a:cxnLst/>
            <a:rect l="l" t="t" r="r" b="b"/>
            <a:pathLst>
              <a:path w="7565390" h="1607185">
                <a:moveTo>
                  <a:pt x="0" y="0"/>
                </a:moveTo>
                <a:lnTo>
                  <a:pt x="7539509" y="1601283"/>
                </a:lnTo>
                <a:lnTo>
                  <a:pt x="7565115" y="1606721"/>
                </a:lnTo>
              </a:path>
            </a:pathLst>
          </a:custGeom>
          <a:ln w="52354">
            <a:solidFill>
              <a:srgbClr val="BF30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471886" y="4575165"/>
            <a:ext cx="231140" cy="209550"/>
          </a:xfrm>
          <a:custGeom>
            <a:avLst/>
            <a:gdLst/>
            <a:ahLst/>
            <a:cxnLst/>
            <a:rect l="l" t="t" r="r" b="b"/>
            <a:pathLst>
              <a:path w="231140" h="209550">
                <a:moveTo>
                  <a:pt x="44376" y="0"/>
                </a:moveTo>
                <a:lnTo>
                  <a:pt x="0" y="208945"/>
                </a:lnTo>
                <a:lnTo>
                  <a:pt x="231133" y="148849"/>
                </a:lnTo>
                <a:lnTo>
                  <a:pt x="44376" y="0"/>
                </a:lnTo>
                <a:close/>
              </a:path>
            </a:pathLst>
          </a:custGeom>
          <a:solidFill>
            <a:srgbClr val="BF30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626355" y="3215873"/>
            <a:ext cx="4191635" cy="1337945"/>
          </a:xfrm>
          <a:custGeom>
            <a:avLst/>
            <a:gdLst/>
            <a:ahLst/>
            <a:cxnLst/>
            <a:rect l="l" t="t" r="r" b="b"/>
            <a:pathLst>
              <a:path w="4191634" h="1337945">
                <a:moveTo>
                  <a:pt x="0" y="0"/>
                </a:moveTo>
                <a:lnTo>
                  <a:pt x="4166359" y="1329961"/>
                </a:lnTo>
                <a:lnTo>
                  <a:pt x="4191297" y="1337922"/>
                </a:lnTo>
              </a:path>
            </a:pathLst>
          </a:custGeom>
          <a:ln w="52354">
            <a:solidFill>
              <a:srgbClr val="4AA6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760236" y="4444089"/>
            <a:ext cx="236220" cy="203835"/>
          </a:xfrm>
          <a:custGeom>
            <a:avLst/>
            <a:gdLst/>
            <a:ahLst/>
            <a:cxnLst/>
            <a:rect l="l" t="t" r="r" b="b"/>
            <a:pathLst>
              <a:path w="236220" h="203835">
                <a:moveTo>
                  <a:pt x="64956" y="0"/>
                </a:moveTo>
                <a:lnTo>
                  <a:pt x="0" y="203490"/>
                </a:lnTo>
                <a:lnTo>
                  <a:pt x="235967" y="166701"/>
                </a:lnTo>
                <a:lnTo>
                  <a:pt x="64956" y="0"/>
                </a:lnTo>
                <a:close/>
              </a:path>
            </a:pathLst>
          </a:custGeom>
          <a:solidFill>
            <a:srgbClr val="4AA6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78482" y="3147635"/>
            <a:ext cx="2560320" cy="1474470"/>
          </a:xfrm>
          <a:custGeom>
            <a:avLst/>
            <a:gdLst/>
            <a:ahLst/>
            <a:cxnLst/>
            <a:rect l="l" t="t" r="r" b="b"/>
            <a:pathLst>
              <a:path w="2560320" h="1474470">
                <a:moveTo>
                  <a:pt x="0" y="0"/>
                </a:moveTo>
                <a:lnTo>
                  <a:pt x="2537326" y="1461263"/>
                </a:lnTo>
                <a:lnTo>
                  <a:pt x="2560011" y="1474327"/>
                </a:lnTo>
              </a:path>
            </a:pathLst>
          </a:custGeom>
          <a:ln w="52354">
            <a:solidFill>
              <a:srgbClr val="BF30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862508" y="4516346"/>
            <a:ext cx="238760" cy="199390"/>
          </a:xfrm>
          <a:custGeom>
            <a:avLst/>
            <a:gdLst/>
            <a:ahLst/>
            <a:cxnLst/>
            <a:rect l="l" t="t" r="r" b="b"/>
            <a:pathLst>
              <a:path w="238759" h="199389">
                <a:moveTo>
                  <a:pt x="106601" y="0"/>
                </a:moveTo>
                <a:lnTo>
                  <a:pt x="0" y="185103"/>
                </a:lnTo>
                <a:lnTo>
                  <a:pt x="238404" y="199154"/>
                </a:lnTo>
                <a:lnTo>
                  <a:pt x="106601" y="0"/>
                </a:lnTo>
                <a:close/>
              </a:path>
            </a:pathLst>
          </a:custGeom>
          <a:solidFill>
            <a:srgbClr val="BF30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312106" y="3156641"/>
            <a:ext cx="588645" cy="1369695"/>
          </a:xfrm>
          <a:custGeom>
            <a:avLst/>
            <a:gdLst/>
            <a:ahLst/>
            <a:cxnLst/>
            <a:rect l="l" t="t" r="r" b="b"/>
            <a:pathLst>
              <a:path w="588645" h="1369695">
                <a:moveTo>
                  <a:pt x="0" y="0"/>
                </a:moveTo>
                <a:lnTo>
                  <a:pt x="578094" y="1345445"/>
                </a:lnTo>
                <a:lnTo>
                  <a:pt x="588428" y="1369496"/>
                </a:lnTo>
              </a:path>
            </a:pathLst>
          </a:custGeom>
          <a:ln w="52354">
            <a:solidFill>
              <a:srgbClr val="BF30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792073" y="4459922"/>
            <a:ext cx="196850" cy="238760"/>
          </a:xfrm>
          <a:custGeom>
            <a:avLst/>
            <a:gdLst/>
            <a:ahLst/>
            <a:cxnLst/>
            <a:rect l="l" t="t" r="r" b="b"/>
            <a:pathLst>
              <a:path w="196850" h="238760">
                <a:moveTo>
                  <a:pt x="196256" y="0"/>
                </a:moveTo>
                <a:lnTo>
                  <a:pt x="0" y="84325"/>
                </a:lnTo>
                <a:lnTo>
                  <a:pt x="182453" y="238419"/>
                </a:lnTo>
                <a:lnTo>
                  <a:pt x="196256" y="0"/>
                </a:lnTo>
                <a:close/>
              </a:path>
            </a:pathLst>
          </a:custGeom>
          <a:solidFill>
            <a:srgbClr val="BF30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412874" y="3155206"/>
            <a:ext cx="594360" cy="1368425"/>
          </a:xfrm>
          <a:custGeom>
            <a:avLst/>
            <a:gdLst/>
            <a:ahLst/>
            <a:cxnLst/>
            <a:rect l="l" t="t" r="r" b="b"/>
            <a:pathLst>
              <a:path w="594359" h="1368425">
                <a:moveTo>
                  <a:pt x="593743" y="0"/>
                </a:moveTo>
                <a:lnTo>
                  <a:pt x="10422" y="1343996"/>
                </a:lnTo>
                <a:lnTo>
                  <a:pt x="0" y="1368010"/>
                </a:lnTo>
              </a:path>
            </a:pathLst>
          </a:custGeom>
          <a:ln w="52354">
            <a:solidFill>
              <a:srgbClr val="4AA6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0325325" y="4456681"/>
            <a:ext cx="196215" cy="238760"/>
          </a:xfrm>
          <a:custGeom>
            <a:avLst/>
            <a:gdLst/>
            <a:ahLst/>
            <a:cxnLst/>
            <a:rect l="l" t="t" r="r" b="b"/>
            <a:pathLst>
              <a:path w="196215" h="238760">
                <a:moveTo>
                  <a:pt x="0" y="0"/>
                </a:moveTo>
                <a:lnTo>
                  <a:pt x="12928" y="238469"/>
                </a:lnTo>
                <a:lnTo>
                  <a:pt x="195945" y="85044"/>
                </a:lnTo>
                <a:lnTo>
                  <a:pt x="0" y="0"/>
                </a:lnTo>
                <a:close/>
              </a:path>
            </a:pathLst>
          </a:custGeom>
          <a:solidFill>
            <a:srgbClr val="4AA6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0523666" y="3186399"/>
            <a:ext cx="2570480" cy="1405255"/>
          </a:xfrm>
          <a:custGeom>
            <a:avLst/>
            <a:gdLst/>
            <a:ahLst/>
            <a:cxnLst/>
            <a:rect l="l" t="t" r="r" b="b"/>
            <a:pathLst>
              <a:path w="2570480" h="1405254">
                <a:moveTo>
                  <a:pt x="2570154" y="0"/>
                </a:moveTo>
                <a:lnTo>
                  <a:pt x="22970" y="1392193"/>
                </a:lnTo>
                <a:lnTo>
                  <a:pt x="0" y="1404748"/>
                </a:lnTo>
              </a:path>
            </a:pathLst>
          </a:custGeom>
          <a:ln w="52354">
            <a:solidFill>
              <a:srgbClr val="BF30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0359195" y="4484875"/>
            <a:ext cx="238760" cy="196215"/>
          </a:xfrm>
          <a:custGeom>
            <a:avLst/>
            <a:gdLst/>
            <a:ahLst/>
            <a:cxnLst/>
            <a:rect l="l" t="t" r="r" b="b"/>
            <a:pathLst>
              <a:path w="238759" h="196214">
                <a:moveTo>
                  <a:pt x="136212" y="0"/>
                </a:moveTo>
                <a:lnTo>
                  <a:pt x="0" y="196163"/>
                </a:lnTo>
                <a:lnTo>
                  <a:pt x="238659" y="187436"/>
                </a:lnTo>
                <a:lnTo>
                  <a:pt x="136212" y="0"/>
                </a:lnTo>
                <a:close/>
              </a:path>
            </a:pathLst>
          </a:custGeom>
          <a:solidFill>
            <a:srgbClr val="BF30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503640" y="3173519"/>
            <a:ext cx="5040630" cy="1530985"/>
          </a:xfrm>
          <a:custGeom>
            <a:avLst/>
            <a:gdLst/>
            <a:ahLst/>
            <a:cxnLst/>
            <a:rect l="l" t="t" r="r" b="b"/>
            <a:pathLst>
              <a:path w="5040630" h="1530985">
                <a:moveTo>
                  <a:pt x="5040368" y="0"/>
                </a:moveTo>
                <a:lnTo>
                  <a:pt x="25047" y="1522987"/>
                </a:lnTo>
                <a:lnTo>
                  <a:pt x="0" y="1530593"/>
                </a:lnTo>
              </a:path>
            </a:pathLst>
          </a:custGeom>
          <a:ln w="52354">
            <a:solidFill>
              <a:srgbClr val="BF30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0324293" y="4594311"/>
            <a:ext cx="235585" cy="204470"/>
          </a:xfrm>
          <a:custGeom>
            <a:avLst/>
            <a:gdLst/>
            <a:ahLst/>
            <a:cxnLst/>
            <a:rect l="l" t="t" r="r" b="b"/>
            <a:pathLst>
              <a:path w="235584" h="204470">
                <a:moveTo>
                  <a:pt x="173355" y="0"/>
                </a:moveTo>
                <a:lnTo>
                  <a:pt x="0" y="164262"/>
                </a:lnTo>
                <a:lnTo>
                  <a:pt x="235427" y="204389"/>
                </a:lnTo>
                <a:lnTo>
                  <a:pt x="173355" y="0"/>
                </a:lnTo>
                <a:close/>
              </a:path>
            </a:pathLst>
          </a:custGeom>
          <a:solidFill>
            <a:srgbClr val="BF30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486360" y="3063549"/>
            <a:ext cx="7438390" cy="1645285"/>
          </a:xfrm>
          <a:custGeom>
            <a:avLst/>
            <a:gdLst/>
            <a:ahLst/>
            <a:cxnLst/>
            <a:rect l="l" t="t" r="r" b="b"/>
            <a:pathLst>
              <a:path w="7438390" h="1645285">
                <a:moveTo>
                  <a:pt x="7438025" y="0"/>
                </a:moveTo>
                <a:lnTo>
                  <a:pt x="25559" y="1639071"/>
                </a:lnTo>
                <a:lnTo>
                  <a:pt x="0" y="1644722"/>
                </a:lnTo>
              </a:path>
            </a:pathLst>
          </a:custGeom>
          <a:ln w="52354">
            <a:solidFill>
              <a:srgbClr val="4AA6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0303350" y="4598336"/>
            <a:ext cx="231775" cy="208915"/>
          </a:xfrm>
          <a:custGeom>
            <a:avLst/>
            <a:gdLst/>
            <a:ahLst/>
            <a:cxnLst/>
            <a:rect l="l" t="t" r="r" b="b"/>
            <a:pathLst>
              <a:path w="231775" h="208914">
                <a:moveTo>
                  <a:pt x="185512" y="0"/>
                </a:moveTo>
                <a:lnTo>
                  <a:pt x="0" y="150403"/>
                </a:lnTo>
                <a:lnTo>
                  <a:pt x="231626" y="208567"/>
                </a:lnTo>
                <a:lnTo>
                  <a:pt x="185512" y="0"/>
                </a:lnTo>
                <a:close/>
              </a:path>
            </a:pathLst>
          </a:custGeom>
          <a:solidFill>
            <a:srgbClr val="4AA6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095425" y="6671013"/>
            <a:ext cx="4886960" cy="1948180"/>
          </a:xfrm>
          <a:custGeom>
            <a:avLst/>
            <a:gdLst/>
            <a:ahLst/>
            <a:cxnLst/>
            <a:rect l="l" t="t" r="r" b="b"/>
            <a:pathLst>
              <a:path w="4886959" h="1948179">
                <a:moveTo>
                  <a:pt x="4886635" y="0"/>
                </a:moveTo>
                <a:lnTo>
                  <a:pt x="24317" y="1937905"/>
                </a:lnTo>
                <a:lnTo>
                  <a:pt x="0" y="1947597"/>
                </a:lnTo>
              </a:path>
            </a:pathLst>
          </a:custGeom>
          <a:ln w="52354">
            <a:solidFill>
              <a:srgbClr val="4AA6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921316" y="8509705"/>
            <a:ext cx="238125" cy="198755"/>
          </a:xfrm>
          <a:custGeom>
            <a:avLst/>
            <a:gdLst/>
            <a:ahLst/>
            <a:cxnLst/>
            <a:rect l="l" t="t" r="r" b="b"/>
            <a:pathLst>
              <a:path w="238125" h="198754">
                <a:moveTo>
                  <a:pt x="158884" y="0"/>
                </a:moveTo>
                <a:lnTo>
                  <a:pt x="0" y="178298"/>
                </a:lnTo>
                <a:lnTo>
                  <a:pt x="237968" y="198427"/>
                </a:lnTo>
                <a:lnTo>
                  <a:pt x="158884" y="0"/>
                </a:lnTo>
                <a:close/>
              </a:path>
            </a:pathLst>
          </a:custGeom>
          <a:solidFill>
            <a:srgbClr val="4AA6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0064204" y="6658578"/>
            <a:ext cx="0" cy="1850389"/>
          </a:xfrm>
          <a:custGeom>
            <a:avLst/>
            <a:gdLst/>
            <a:ahLst/>
            <a:cxnLst/>
            <a:rect l="l" t="t" r="r" b="b"/>
            <a:pathLst>
              <a:path h="1850390">
                <a:moveTo>
                  <a:pt x="0" y="0"/>
                </a:moveTo>
                <a:lnTo>
                  <a:pt x="0" y="1850245"/>
                </a:lnTo>
              </a:path>
            </a:pathLst>
          </a:custGeom>
          <a:ln w="52354">
            <a:solidFill>
              <a:srgbClr val="4AA6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957401" y="8482645"/>
            <a:ext cx="213995" cy="213995"/>
          </a:xfrm>
          <a:custGeom>
            <a:avLst/>
            <a:gdLst/>
            <a:ahLst/>
            <a:cxnLst/>
            <a:rect l="l" t="t" r="r" b="b"/>
            <a:pathLst>
              <a:path w="213995" h="213995">
                <a:moveTo>
                  <a:pt x="213606" y="0"/>
                </a:moveTo>
                <a:lnTo>
                  <a:pt x="0" y="0"/>
                </a:lnTo>
                <a:lnTo>
                  <a:pt x="106803" y="213606"/>
                </a:lnTo>
                <a:lnTo>
                  <a:pt x="213606" y="0"/>
                </a:lnTo>
                <a:close/>
              </a:path>
            </a:pathLst>
          </a:custGeom>
          <a:solidFill>
            <a:srgbClr val="4AA6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0080525" y="6672422"/>
            <a:ext cx="5234940" cy="1944370"/>
          </a:xfrm>
          <a:custGeom>
            <a:avLst/>
            <a:gdLst/>
            <a:ahLst/>
            <a:cxnLst/>
            <a:rect l="l" t="t" r="r" b="b"/>
            <a:pathLst>
              <a:path w="5234940" h="1944370">
                <a:moveTo>
                  <a:pt x="0" y="0"/>
                </a:moveTo>
                <a:lnTo>
                  <a:pt x="5210213" y="1934678"/>
                </a:lnTo>
                <a:lnTo>
                  <a:pt x="5234753" y="1943791"/>
                </a:lnTo>
              </a:path>
            </a:pathLst>
          </a:custGeom>
          <a:ln w="52354">
            <a:solidFill>
              <a:srgbClr val="4AA6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5253555" y="8506978"/>
            <a:ext cx="237490" cy="200660"/>
          </a:xfrm>
          <a:custGeom>
            <a:avLst/>
            <a:gdLst/>
            <a:ahLst/>
            <a:cxnLst/>
            <a:rect l="l" t="t" r="r" b="b"/>
            <a:pathLst>
              <a:path w="237490" h="200659">
                <a:moveTo>
                  <a:pt x="74364" y="0"/>
                </a:moveTo>
                <a:lnTo>
                  <a:pt x="0" y="200246"/>
                </a:lnTo>
                <a:lnTo>
                  <a:pt x="237427" y="174479"/>
                </a:lnTo>
                <a:lnTo>
                  <a:pt x="74364" y="0"/>
                </a:lnTo>
                <a:close/>
              </a:path>
            </a:pathLst>
          </a:custGeom>
          <a:solidFill>
            <a:srgbClr val="4AA6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900276" y="6502720"/>
            <a:ext cx="304165" cy="304165"/>
          </a:xfrm>
          <a:custGeom>
            <a:avLst/>
            <a:gdLst/>
            <a:ahLst/>
            <a:cxnLst/>
            <a:rect l="l" t="t" r="r" b="b"/>
            <a:pathLst>
              <a:path w="304165" h="304165">
                <a:moveTo>
                  <a:pt x="175280" y="0"/>
                </a:moveTo>
                <a:lnTo>
                  <a:pt x="128266" y="0"/>
                </a:lnTo>
                <a:lnTo>
                  <a:pt x="83041" y="14393"/>
                </a:lnTo>
                <a:lnTo>
                  <a:pt x="43181" y="43180"/>
                </a:lnTo>
                <a:lnTo>
                  <a:pt x="14393" y="83040"/>
                </a:lnTo>
                <a:lnTo>
                  <a:pt x="0" y="128265"/>
                </a:lnTo>
                <a:lnTo>
                  <a:pt x="0" y="175280"/>
                </a:lnTo>
                <a:lnTo>
                  <a:pt x="14393" y="220505"/>
                </a:lnTo>
                <a:lnTo>
                  <a:pt x="43181" y="260365"/>
                </a:lnTo>
                <a:lnTo>
                  <a:pt x="83041" y="289153"/>
                </a:lnTo>
                <a:lnTo>
                  <a:pt x="128266" y="303546"/>
                </a:lnTo>
                <a:lnTo>
                  <a:pt x="175280" y="303546"/>
                </a:lnTo>
                <a:lnTo>
                  <a:pt x="220506" y="289153"/>
                </a:lnTo>
                <a:lnTo>
                  <a:pt x="260366" y="260365"/>
                </a:lnTo>
                <a:lnTo>
                  <a:pt x="289153" y="220505"/>
                </a:lnTo>
                <a:lnTo>
                  <a:pt x="303547" y="175280"/>
                </a:lnTo>
                <a:lnTo>
                  <a:pt x="303547" y="128265"/>
                </a:lnTo>
                <a:lnTo>
                  <a:pt x="289153" y="83040"/>
                </a:lnTo>
                <a:lnTo>
                  <a:pt x="260366" y="43180"/>
                </a:lnTo>
                <a:lnTo>
                  <a:pt x="220506" y="14393"/>
                </a:lnTo>
                <a:lnTo>
                  <a:pt x="175280" y="0"/>
                </a:lnTo>
                <a:close/>
              </a:path>
            </a:pathLst>
          </a:custGeom>
          <a:solidFill>
            <a:srgbClr val="4AA6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402855" y="4436706"/>
            <a:ext cx="1298575" cy="474345"/>
          </a:xfrm>
          <a:custGeom>
            <a:avLst/>
            <a:gdLst/>
            <a:ahLst/>
            <a:cxnLst/>
            <a:rect l="l" t="t" r="r" b="b"/>
            <a:pathLst>
              <a:path w="1298575" h="474345">
                <a:moveTo>
                  <a:pt x="675422" y="0"/>
                </a:moveTo>
                <a:lnTo>
                  <a:pt x="622967" y="0"/>
                </a:lnTo>
                <a:lnTo>
                  <a:pt x="570650" y="1540"/>
                </a:lnTo>
                <a:lnTo>
                  <a:pt x="518746" y="4621"/>
                </a:lnTo>
                <a:lnTo>
                  <a:pt x="467531" y="9243"/>
                </a:lnTo>
                <a:lnTo>
                  <a:pt x="417281" y="15405"/>
                </a:lnTo>
                <a:lnTo>
                  <a:pt x="368271" y="23107"/>
                </a:lnTo>
                <a:lnTo>
                  <a:pt x="320777" y="32350"/>
                </a:lnTo>
                <a:lnTo>
                  <a:pt x="275074" y="43134"/>
                </a:lnTo>
                <a:lnTo>
                  <a:pt x="231438" y="55458"/>
                </a:lnTo>
                <a:lnTo>
                  <a:pt x="190144" y="69322"/>
                </a:lnTo>
                <a:lnTo>
                  <a:pt x="139698" y="90023"/>
                </a:lnTo>
                <a:lnTo>
                  <a:pt x="97012" y="112235"/>
                </a:lnTo>
                <a:lnTo>
                  <a:pt x="62088" y="135707"/>
                </a:lnTo>
                <a:lnTo>
                  <a:pt x="15522" y="185420"/>
                </a:lnTo>
                <a:lnTo>
                  <a:pt x="0" y="237147"/>
                </a:lnTo>
                <a:lnTo>
                  <a:pt x="3880" y="263137"/>
                </a:lnTo>
                <a:lnTo>
                  <a:pt x="34924" y="314109"/>
                </a:lnTo>
                <a:lnTo>
                  <a:pt x="97012" y="362059"/>
                </a:lnTo>
                <a:lnTo>
                  <a:pt x="139698" y="384271"/>
                </a:lnTo>
                <a:lnTo>
                  <a:pt x="190144" y="404972"/>
                </a:lnTo>
                <a:lnTo>
                  <a:pt x="231438" y="418836"/>
                </a:lnTo>
                <a:lnTo>
                  <a:pt x="275074" y="431160"/>
                </a:lnTo>
                <a:lnTo>
                  <a:pt x="320777" y="441944"/>
                </a:lnTo>
                <a:lnTo>
                  <a:pt x="368271" y="451187"/>
                </a:lnTo>
                <a:lnTo>
                  <a:pt x="417281" y="458890"/>
                </a:lnTo>
                <a:lnTo>
                  <a:pt x="467531" y="465052"/>
                </a:lnTo>
                <a:lnTo>
                  <a:pt x="518746" y="469673"/>
                </a:lnTo>
                <a:lnTo>
                  <a:pt x="570650" y="472754"/>
                </a:lnTo>
                <a:lnTo>
                  <a:pt x="622967" y="474295"/>
                </a:lnTo>
                <a:lnTo>
                  <a:pt x="675422" y="474295"/>
                </a:lnTo>
                <a:lnTo>
                  <a:pt x="727739" y="472754"/>
                </a:lnTo>
                <a:lnTo>
                  <a:pt x="779643" y="469673"/>
                </a:lnTo>
                <a:lnTo>
                  <a:pt x="830858" y="465052"/>
                </a:lnTo>
                <a:lnTo>
                  <a:pt x="881109" y="458890"/>
                </a:lnTo>
                <a:lnTo>
                  <a:pt x="930119" y="451187"/>
                </a:lnTo>
                <a:lnTo>
                  <a:pt x="977614" y="441944"/>
                </a:lnTo>
                <a:lnTo>
                  <a:pt x="1023317" y="431160"/>
                </a:lnTo>
                <a:lnTo>
                  <a:pt x="1066954" y="418836"/>
                </a:lnTo>
                <a:lnTo>
                  <a:pt x="1108248" y="404972"/>
                </a:lnTo>
                <a:lnTo>
                  <a:pt x="1158694" y="384271"/>
                </a:lnTo>
                <a:lnTo>
                  <a:pt x="1201378" y="362059"/>
                </a:lnTo>
                <a:lnTo>
                  <a:pt x="1236302" y="338587"/>
                </a:lnTo>
                <a:lnTo>
                  <a:pt x="1282867" y="288875"/>
                </a:lnTo>
                <a:lnTo>
                  <a:pt x="1298389" y="237147"/>
                </a:lnTo>
                <a:lnTo>
                  <a:pt x="1294509" y="211157"/>
                </a:lnTo>
                <a:lnTo>
                  <a:pt x="1263465" y="160185"/>
                </a:lnTo>
                <a:lnTo>
                  <a:pt x="1201378" y="112235"/>
                </a:lnTo>
                <a:lnTo>
                  <a:pt x="1158694" y="90023"/>
                </a:lnTo>
                <a:lnTo>
                  <a:pt x="1108248" y="69322"/>
                </a:lnTo>
                <a:lnTo>
                  <a:pt x="1066954" y="55458"/>
                </a:lnTo>
                <a:lnTo>
                  <a:pt x="1023317" y="43134"/>
                </a:lnTo>
                <a:lnTo>
                  <a:pt x="977614" y="32350"/>
                </a:lnTo>
                <a:lnTo>
                  <a:pt x="930119" y="23107"/>
                </a:lnTo>
                <a:lnTo>
                  <a:pt x="881109" y="15405"/>
                </a:lnTo>
                <a:lnTo>
                  <a:pt x="830858" y="9243"/>
                </a:lnTo>
                <a:lnTo>
                  <a:pt x="779643" y="4621"/>
                </a:lnTo>
                <a:lnTo>
                  <a:pt x="727739" y="1540"/>
                </a:lnTo>
                <a:lnTo>
                  <a:pt x="675422" y="0"/>
                </a:lnTo>
                <a:close/>
              </a:path>
            </a:pathLst>
          </a:custGeom>
          <a:solidFill>
            <a:srgbClr val="FFD3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56506" y="628253"/>
            <a:ext cx="17591405" cy="10052050"/>
          </a:xfrm>
          <a:custGeom>
            <a:avLst/>
            <a:gdLst/>
            <a:ahLst/>
            <a:cxnLst/>
            <a:rect l="l" t="t" r="r" b="b"/>
            <a:pathLst>
              <a:path w="17591405" h="10052050">
                <a:moveTo>
                  <a:pt x="0" y="0"/>
                </a:moveTo>
                <a:lnTo>
                  <a:pt x="17591087" y="0"/>
                </a:lnTo>
                <a:lnTo>
                  <a:pt x="17591087" y="10052050"/>
                </a:lnTo>
                <a:lnTo>
                  <a:pt x="0" y="10052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453223" y="1729655"/>
            <a:ext cx="17134205" cy="73761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640839">
              <a:lnSpc>
                <a:spcPct val="136200"/>
              </a:lnSpc>
              <a:spcBef>
                <a:spcPts val="95"/>
              </a:spcBef>
            </a:pPr>
            <a:r>
              <a:rPr sz="5900" spc="-95" dirty="0">
                <a:solidFill>
                  <a:srgbClr val="FFFFFF"/>
                </a:solidFill>
                <a:latin typeface="Calibri"/>
                <a:cs typeface="Calibri"/>
              </a:rPr>
              <a:t>All we </a:t>
            </a:r>
            <a:r>
              <a:rPr sz="5900" spc="-45" dirty="0">
                <a:solidFill>
                  <a:srgbClr val="FFFFFF"/>
                </a:solidFill>
                <a:latin typeface="Calibri"/>
                <a:cs typeface="Calibri"/>
              </a:rPr>
              <a:t>need </a:t>
            </a:r>
            <a:r>
              <a:rPr sz="5900" spc="-135" dirty="0">
                <a:solidFill>
                  <a:srgbClr val="FFFFFF"/>
                </a:solidFill>
                <a:latin typeface="Calibri"/>
                <a:cs typeface="Calibri"/>
              </a:rPr>
              <a:t>is </a:t>
            </a:r>
            <a:r>
              <a:rPr sz="5900" spc="-85" dirty="0">
                <a:solidFill>
                  <a:srgbClr val="FFFFFF"/>
                </a:solidFill>
                <a:latin typeface="Calibri"/>
                <a:cs typeface="Calibri"/>
              </a:rPr>
              <a:t>an </a:t>
            </a:r>
            <a:r>
              <a:rPr sz="5900" spc="-160" dirty="0">
                <a:solidFill>
                  <a:srgbClr val="FFFFFF"/>
                </a:solidFill>
                <a:latin typeface="Calibri"/>
                <a:cs typeface="Calibri"/>
              </a:rPr>
              <a:t>order </a:t>
            </a:r>
            <a:r>
              <a:rPr sz="5900" spc="-125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5900" spc="-120" dirty="0">
                <a:solidFill>
                  <a:srgbClr val="FFFFFF"/>
                </a:solidFill>
                <a:latin typeface="Calibri"/>
                <a:cs typeface="Calibri"/>
              </a:rPr>
              <a:t>search </a:t>
            </a:r>
            <a:r>
              <a:rPr sz="5900" spc="-240" dirty="0">
                <a:solidFill>
                  <a:srgbClr val="FFFFFF"/>
                </a:solidFill>
                <a:latin typeface="Calibri"/>
                <a:cs typeface="Calibri"/>
              </a:rPr>
              <a:t>for </a:t>
            </a:r>
            <a:r>
              <a:rPr sz="5900" spc="-180" dirty="0">
                <a:solidFill>
                  <a:srgbClr val="FFFFFF"/>
                </a:solidFill>
                <a:latin typeface="Calibri"/>
                <a:cs typeface="Calibri"/>
              </a:rPr>
              <a:t>attributes.  </a:t>
            </a:r>
            <a:r>
              <a:rPr sz="5900" spc="-125" dirty="0">
                <a:solidFill>
                  <a:srgbClr val="FFFFFF"/>
                </a:solidFill>
                <a:latin typeface="Calibri"/>
                <a:cs typeface="Calibri"/>
              </a:rPr>
              <a:t>Attribute </a:t>
            </a:r>
            <a:r>
              <a:rPr sz="5900" spc="-50" dirty="0">
                <a:solidFill>
                  <a:srgbClr val="FFFFFF"/>
                </a:solidFill>
                <a:latin typeface="Calibri"/>
                <a:cs typeface="Calibri"/>
              </a:rPr>
              <a:t>lookup </a:t>
            </a:r>
            <a:r>
              <a:rPr sz="5900" spc="-135" dirty="0">
                <a:solidFill>
                  <a:srgbClr val="FFFFFF"/>
                </a:solidFill>
                <a:latin typeface="Calibri"/>
                <a:cs typeface="Calibri"/>
              </a:rPr>
              <a:t>is </a:t>
            </a:r>
            <a:r>
              <a:rPr sz="5900" spc="-130" dirty="0">
                <a:solidFill>
                  <a:srgbClr val="FFFFFF"/>
                </a:solidFill>
                <a:latin typeface="Calibri"/>
                <a:cs typeface="Calibri"/>
              </a:rPr>
              <a:t>(almost) </a:t>
            </a:r>
            <a:r>
              <a:rPr sz="5900" spc="-160" dirty="0">
                <a:solidFill>
                  <a:srgbClr val="FFFFFF"/>
                </a:solidFill>
                <a:latin typeface="Calibri"/>
                <a:cs typeface="Calibri"/>
              </a:rPr>
              <a:t>breadth-first,</a:t>
            </a:r>
            <a:r>
              <a:rPr sz="5900" spc="-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5900" spc="-95" dirty="0">
                <a:solidFill>
                  <a:srgbClr val="FFFFFF"/>
                </a:solidFill>
                <a:latin typeface="Calibri"/>
                <a:cs typeface="Calibri"/>
              </a:rPr>
              <a:t>left-to-right</a:t>
            </a:r>
            <a:endParaRPr sz="5900">
              <a:latin typeface="Calibri"/>
              <a:cs typeface="Calibri"/>
            </a:endParaRPr>
          </a:p>
          <a:p>
            <a:pPr marL="657860">
              <a:lnSpc>
                <a:spcPct val="100000"/>
              </a:lnSpc>
              <a:spcBef>
                <a:spcPts val="2565"/>
              </a:spcBef>
            </a:pPr>
            <a:r>
              <a:rPr sz="5900" spc="-9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5900" spc="-90" dirty="0">
                <a:solidFill>
                  <a:srgbClr val="FFFFFF"/>
                </a:solidFill>
                <a:latin typeface="Arial"/>
                <a:cs typeface="Arial"/>
              </a:rPr>
              <a:t>ﬃ</a:t>
            </a:r>
            <a:r>
              <a:rPr sz="5900" spc="-90" dirty="0">
                <a:solidFill>
                  <a:srgbClr val="FFFFFF"/>
                </a:solidFill>
                <a:latin typeface="Calibri"/>
                <a:cs typeface="Calibri"/>
              </a:rPr>
              <a:t>cially </a:t>
            </a:r>
            <a:r>
              <a:rPr sz="5900" spc="-70" dirty="0">
                <a:solidFill>
                  <a:srgbClr val="FFFFFF"/>
                </a:solidFill>
                <a:latin typeface="Calibri"/>
                <a:cs typeface="Calibri"/>
              </a:rPr>
              <a:t>called </a:t>
            </a:r>
            <a:r>
              <a:rPr sz="5900" spc="-195" dirty="0">
                <a:solidFill>
                  <a:srgbClr val="FFFFFF"/>
                </a:solidFill>
                <a:latin typeface="Calibri"/>
                <a:cs typeface="Calibri"/>
              </a:rPr>
              <a:t>"C3 </a:t>
            </a:r>
            <a:r>
              <a:rPr sz="5900" spc="-95" dirty="0">
                <a:solidFill>
                  <a:srgbClr val="FFFFFF"/>
                </a:solidFill>
                <a:latin typeface="Calibri"/>
                <a:cs typeface="Calibri"/>
              </a:rPr>
              <a:t>Superclass </a:t>
            </a:r>
            <a:r>
              <a:rPr sz="5900" spc="-130" dirty="0">
                <a:solidFill>
                  <a:srgbClr val="FFFFFF"/>
                </a:solidFill>
                <a:latin typeface="Calibri"/>
                <a:cs typeface="Calibri"/>
              </a:rPr>
              <a:t>Linearization"</a:t>
            </a:r>
            <a:r>
              <a:rPr sz="5900" spc="1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5900" spc="-110" dirty="0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r>
              <a:rPr sz="5900" u="heavy" spc="-1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  <a:hlinkClick r:id="rId2"/>
              </a:rPr>
              <a:t>Wikipedia</a:t>
            </a:r>
            <a:r>
              <a:rPr sz="5900" spc="-110" dirty="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endParaRPr sz="59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6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400"/>
              </a:spcBef>
            </a:pPr>
            <a:r>
              <a:rPr sz="5900" spc="-90" dirty="0">
                <a:solidFill>
                  <a:srgbClr val="FFFFFF"/>
                </a:solidFill>
                <a:latin typeface="Calibri"/>
                <a:cs typeface="Calibri"/>
              </a:rPr>
              <a:t>Class </a:t>
            </a:r>
            <a:r>
              <a:rPr sz="5900" spc="-55" dirty="0">
                <a:solidFill>
                  <a:srgbClr val="FFFFFF"/>
                </a:solidFill>
                <a:latin typeface="Calibri"/>
                <a:cs typeface="Calibri"/>
              </a:rPr>
              <a:t>objects </a:t>
            </a:r>
            <a:r>
              <a:rPr sz="5900" spc="-114" dirty="0">
                <a:solidFill>
                  <a:srgbClr val="FFFFFF"/>
                </a:solidFill>
                <a:latin typeface="Calibri"/>
                <a:cs typeface="Calibri"/>
              </a:rPr>
              <a:t>have </a:t>
            </a:r>
            <a:r>
              <a:rPr sz="5900" spc="-18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5900" spc="-70" dirty="0">
                <a:solidFill>
                  <a:srgbClr val="FFFFFF"/>
                </a:solidFill>
                <a:latin typeface="Calibri"/>
                <a:cs typeface="Calibri"/>
              </a:rPr>
              <a:t>(hidden) </a:t>
            </a:r>
            <a:r>
              <a:rPr sz="5900" spc="-55" dirty="0">
                <a:solidFill>
                  <a:srgbClr val="FFFFFF"/>
                </a:solidFill>
                <a:latin typeface="Calibri"/>
                <a:cs typeface="Calibri"/>
              </a:rPr>
              <a:t>function </a:t>
            </a:r>
            <a:r>
              <a:rPr sz="5900" spc="-140" dirty="0">
                <a:solidFill>
                  <a:srgbClr val="FFFFFF"/>
                </a:solidFill>
                <a:latin typeface="Calibri"/>
                <a:cs typeface="Calibri"/>
              </a:rPr>
              <a:t>attribute</a:t>
            </a:r>
            <a:r>
              <a:rPr sz="5900" spc="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.mro()</a:t>
            </a:r>
            <a:endParaRPr sz="3950">
              <a:latin typeface="Lucida Console"/>
              <a:cs typeface="Lucida Console"/>
            </a:endParaRPr>
          </a:p>
          <a:p>
            <a:pPr marL="657860">
              <a:lnSpc>
                <a:spcPct val="100000"/>
              </a:lnSpc>
              <a:spcBef>
                <a:spcPts val="2570"/>
              </a:spcBef>
            </a:pPr>
            <a:r>
              <a:rPr sz="5900" spc="-50" dirty="0">
                <a:solidFill>
                  <a:srgbClr val="FFFFFF"/>
                </a:solidFill>
                <a:latin typeface="Calibri"/>
                <a:cs typeface="Calibri"/>
              </a:rPr>
              <a:t>Shows </a:t>
            </a:r>
            <a:r>
              <a:rPr sz="5900" spc="-120" dirty="0">
                <a:solidFill>
                  <a:srgbClr val="FFFFFF"/>
                </a:solidFill>
                <a:latin typeface="Calibri"/>
                <a:cs typeface="Calibri"/>
              </a:rPr>
              <a:t>linearization </a:t>
            </a:r>
            <a:r>
              <a:rPr sz="5900" spc="-150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5900" spc="-85" dirty="0">
                <a:solidFill>
                  <a:srgbClr val="FFFFFF"/>
                </a:solidFill>
                <a:latin typeface="Calibri"/>
                <a:cs typeface="Calibri"/>
              </a:rPr>
              <a:t>base</a:t>
            </a:r>
            <a:r>
              <a:rPr sz="5900" spc="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5900" spc="-114" dirty="0">
                <a:solidFill>
                  <a:srgbClr val="FFFFFF"/>
                </a:solidFill>
                <a:latin typeface="Calibri"/>
                <a:cs typeface="Calibri"/>
              </a:rPr>
              <a:t>classes</a:t>
            </a:r>
            <a:endParaRPr sz="59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447836" y="496603"/>
            <a:ext cx="720344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0" dirty="0"/>
              <a:t>Attribute</a:t>
            </a:r>
            <a:r>
              <a:rPr spc="-135" dirty="0"/>
              <a:t> </a:t>
            </a:r>
            <a:r>
              <a:rPr spc="-145" dirty="0"/>
              <a:t>Resolution</a:t>
            </a:r>
          </a:p>
        </p:txBody>
      </p:sp>
      <p:sp>
        <p:nvSpPr>
          <p:cNvPr id="5" name="object 5"/>
          <p:cNvSpPr/>
          <p:nvPr/>
        </p:nvSpPr>
        <p:spPr>
          <a:xfrm>
            <a:off x="4600154" y="9572654"/>
            <a:ext cx="10893425" cy="586740"/>
          </a:xfrm>
          <a:custGeom>
            <a:avLst/>
            <a:gdLst/>
            <a:ahLst/>
            <a:cxnLst/>
            <a:rect l="l" t="t" r="r" b="b"/>
            <a:pathLst>
              <a:path w="10893425" h="586740">
                <a:moveTo>
                  <a:pt x="0" y="0"/>
                </a:moveTo>
                <a:lnTo>
                  <a:pt x="10893321" y="0"/>
                </a:lnTo>
                <a:lnTo>
                  <a:pt x="10893321" y="586369"/>
                </a:lnTo>
                <a:lnTo>
                  <a:pt x="0" y="5863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553035" y="9525534"/>
            <a:ext cx="10998200" cy="680720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13970" rIns="0" bIns="0" rtlCol="0">
            <a:spAutoFit/>
          </a:bodyPr>
          <a:lstStyle/>
          <a:p>
            <a:pPr marL="43180">
              <a:lnSpc>
                <a:spcPct val="100000"/>
              </a:lnSpc>
              <a:spcBef>
                <a:spcPts val="110"/>
              </a:spcBef>
              <a:tabLst>
                <a:tab pos="3674110" algn="l"/>
              </a:tabLst>
            </a:pP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bool.mro()	</a:t>
            </a:r>
            <a:r>
              <a:rPr sz="3950" dirty="0">
                <a:solidFill>
                  <a:srgbClr val="4DBF56"/>
                </a:solidFill>
                <a:latin typeface="Lucida Console"/>
                <a:cs typeface="Lucida Console"/>
              </a:rPr>
              <a:t># =&gt; [bool, int,</a:t>
            </a:r>
            <a:r>
              <a:rPr sz="3950" spc="-50" dirty="0">
                <a:solidFill>
                  <a:srgbClr val="4DBF56"/>
                </a:solidFill>
                <a:latin typeface="Lucida Console"/>
                <a:cs typeface="Lucida Console"/>
              </a:rPr>
              <a:t> </a:t>
            </a:r>
            <a:r>
              <a:rPr sz="3950" dirty="0">
                <a:solidFill>
                  <a:srgbClr val="4DBF56"/>
                </a:solidFill>
                <a:latin typeface="Lucida Console"/>
                <a:cs typeface="Lucida Console"/>
              </a:rPr>
              <a:t>object]</a:t>
            </a:r>
            <a:endParaRPr sz="3950">
              <a:latin typeface="Lucida Console"/>
              <a:cs typeface="Lucida Console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109576" y="2915568"/>
          <a:ext cx="3997325" cy="33915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96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74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31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3305">
                <a:tc>
                  <a:txBody>
                    <a:bodyPr/>
                    <a:lstStyle/>
                    <a:p>
                      <a:pPr marL="31750">
                        <a:lnSpc>
                          <a:spcPts val="4465"/>
                        </a:lnSpc>
                      </a:pPr>
                      <a:r>
                        <a:rPr sz="3950" dirty="0">
                          <a:solidFill>
                            <a:srgbClr val="C2349B"/>
                          </a:solidFill>
                          <a:latin typeface="Lucida Console"/>
                          <a:cs typeface="Lucida Console"/>
                        </a:rPr>
                        <a:t>class</a:t>
                      </a:r>
                      <a:endParaRPr sz="3950">
                        <a:latin typeface="Lucida Console"/>
                        <a:cs typeface="Lucida Console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465"/>
                        </a:lnSpc>
                      </a:pPr>
                      <a:r>
                        <a:rPr sz="3950" dirty="0">
                          <a:solidFill>
                            <a:srgbClr val="FFFFFF"/>
                          </a:solidFill>
                          <a:latin typeface="Lucida Console"/>
                          <a:cs typeface="Lucida Console"/>
                        </a:rPr>
                        <a:t>A:</a:t>
                      </a:r>
                      <a:endParaRPr sz="3950">
                        <a:latin typeface="Lucida Console"/>
                        <a:cs typeface="Lucida Console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4465"/>
                        </a:lnSpc>
                      </a:pPr>
                      <a:r>
                        <a:rPr sz="3950" dirty="0">
                          <a:solidFill>
                            <a:srgbClr val="C2349B"/>
                          </a:solidFill>
                          <a:latin typeface="Lucida Console"/>
                          <a:cs typeface="Lucida Console"/>
                        </a:rPr>
                        <a:t>pass</a:t>
                      </a:r>
                      <a:endParaRPr sz="3950">
                        <a:latin typeface="Lucida Console"/>
                        <a:cs typeface="Lucida Console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54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950" dirty="0">
                          <a:solidFill>
                            <a:srgbClr val="C2349B"/>
                          </a:solidFill>
                          <a:latin typeface="Lucida Console"/>
                          <a:cs typeface="Lucida Console"/>
                        </a:rPr>
                        <a:t>class</a:t>
                      </a:r>
                      <a:endParaRPr sz="3950">
                        <a:latin typeface="Lucida Console"/>
                        <a:cs typeface="Lucida Console"/>
                      </a:endParaRPr>
                    </a:p>
                  </a:txBody>
                  <a:tcPr marL="0" marR="0" marT="2286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950" dirty="0">
                          <a:solidFill>
                            <a:srgbClr val="FFFFFF"/>
                          </a:solidFill>
                          <a:latin typeface="Lucida Console"/>
                          <a:cs typeface="Lucida Console"/>
                        </a:rPr>
                        <a:t>B:</a:t>
                      </a:r>
                      <a:endParaRPr sz="3950">
                        <a:latin typeface="Lucida Console"/>
                        <a:cs typeface="Lucida Console"/>
                      </a:endParaRPr>
                    </a:p>
                  </a:txBody>
                  <a:tcPr marL="0" marR="0" marT="2286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950" dirty="0">
                          <a:solidFill>
                            <a:srgbClr val="C2349B"/>
                          </a:solidFill>
                          <a:latin typeface="Lucida Console"/>
                          <a:cs typeface="Lucida Console"/>
                        </a:rPr>
                        <a:t>pass</a:t>
                      </a:r>
                      <a:endParaRPr sz="3950">
                        <a:latin typeface="Lucida Console"/>
                        <a:cs typeface="Lucida Console"/>
                      </a:endParaRPr>
                    </a:p>
                  </a:txBody>
                  <a:tcPr marL="0" marR="0" marT="2286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54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950" dirty="0">
                          <a:solidFill>
                            <a:srgbClr val="C2349B"/>
                          </a:solidFill>
                          <a:latin typeface="Lucida Console"/>
                          <a:cs typeface="Lucida Console"/>
                        </a:rPr>
                        <a:t>class</a:t>
                      </a:r>
                      <a:endParaRPr sz="3950">
                        <a:latin typeface="Lucida Console"/>
                        <a:cs typeface="Lucida Console"/>
                      </a:endParaRPr>
                    </a:p>
                  </a:txBody>
                  <a:tcPr marL="0" marR="0" marT="2286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950" dirty="0">
                          <a:solidFill>
                            <a:srgbClr val="FFFFFF"/>
                          </a:solidFill>
                          <a:latin typeface="Lucida Console"/>
                          <a:cs typeface="Lucida Console"/>
                        </a:rPr>
                        <a:t>C:</a:t>
                      </a:r>
                      <a:endParaRPr sz="3950">
                        <a:latin typeface="Lucida Console"/>
                        <a:cs typeface="Lucida Console"/>
                      </a:endParaRPr>
                    </a:p>
                  </a:txBody>
                  <a:tcPr marL="0" marR="0" marT="2286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950" dirty="0">
                          <a:solidFill>
                            <a:srgbClr val="C2349B"/>
                          </a:solidFill>
                          <a:latin typeface="Lucida Console"/>
                          <a:cs typeface="Lucida Console"/>
                        </a:rPr>
                        <a:t>pass</a:t>
                      </a:r>
                      <a:endParaRPr sz="3950">
                        <a:latin typeface="Lucida Console"/>
                        <a:cs typeface="Lucida Console"/>
                      </a:endParaRPr>
                    </a:p>
                  </a:txBody>
                  <a:tcPr marL="0" marR="0" marT="2286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154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950" dirty="0">
                          <a:solidFill>
                            <a:srgbClr val="C2349B"/>
                          </a:solidFill>
                          <a:latin typeface="Lucida Console"/>
                          <a:cs typeface="Lucida Console"/>
                        </a:rPr>
                        <a:t>class</a:t>
                      </a:r>
                      <a:endParaRPr sz="3950">
                        <a:latin typeface="Lucida Console"/>
                        <a:cs typeface="Lucida Console"/>
                      </a:endParaRPr>
                    </a:p>
                  </a:txBody>
                  <a:tcPr marL="0" marR="0" marT="2286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950" dirty="0">
                          <a:solidFill>
                            <a:srgbClr val="FFFFFF"/>
                          </a:solidFill>
                          <a:latin typeface="Lucida Console"/>
                          <a:cs typeface="Lucida Console"/>
                        </a:rPr>
                        <a:t>D:</a:t>
                      </a:r>
                      <a:endParaRPr sz="3950">
                        <a:latin typeface="Lucida Console"/>
                        <a:cs typeface="Lucida Console"/>
                      </a:endParaRPr>
                    </a:p>
                  </a:txBody>
                  <a:tcPr marL="0" marR="0" marT="2286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950" dirty="0">
                          <a:solidFill>
                            <a:srgbClr val="C2349B"/>
                          </a:solidFill>
                          <a:latin typeface="Lucida Console"/>
                          <a:cs typeface="Lucida Console"/>
                        </a:rPr>
                        <a:t>pass</a:t>
                      </a:r>
                      <a:endParaRPr sz="3950">
                        <a:latin typeface="Lucida Console"/>
                        <a:cs typeface="Lucida Console"/>
                      </a:endParaRPr>
                    </a:p>
                  </a:txBody>
                  <a:tcPr marL="0" marR="0" marT="2286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330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950" dirty="0">
                          <a:solidFill>
                            <a:srgbClr val="C2349B"/>
                          </a:solidFill>
                          <a:latin typeface="Lucida Console"/>
                          <a:cs typeface="Lucida Console"/>
                        </a:rPr>
                        <a:t>class</a:t>
                      </a:r>
                      <a:endParaRPr sz="3950">
                        <a:latin typeface="Lucida Console"/>
                        <a:cs typeface="Lucida Console"/>
                      </a:endParaRPr>
                    </a:p>
                  </a:txBody>
                  <a:tcPr marL="0" marR="0" marT="2286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950" dirty="0">
                          <a:solidFill>
                            <a:srgbClr val="FFFFFF"/>
                          </a:solidFill>
                          <a:latin typeface="Lucida Console"/>
                          <a:cs typeface="Lucida Console"/>
                        </a:rPr>
                        <a:t>E:</a:t>
                      </a:r>
                      <a:endParaRPr sz="3950">
                        <a:latin typeface="Lucida Console"/>
                        <a:cs typeface="Lucida Console"/>
                      </a:endParaRPr>
                    </a:p>
                  </a:txBody>
                  <a:tcPr marL="0" marR="0" marT="2286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950" dirty="0">
                          <a:solidFill>
                            <a:srgbClr val="C2349B"/>
                          </a:solidFill>
                          <a:latin typeface="Lucida Console"/>
                          <a:cs typeface="Lucida Console"/>
                        </a:rPr>
                        <a:t>pass</a:t>
                      </a:r>
                      <a:endParaRPr sz="3950">
                        <a:latin typeface="Lucida Console"/>
                        <a:cs typeface="Lucida Console"/>
                      </a:endParaRPr>
                    </a:p>
                  </a:txBody>
                  <a:tcPr marL="0" marR="0" marT="2286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109576" y="6433786"/>
          <a:ext cx="7628890" cy="26898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96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5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91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57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3305">
                <a:tc>
                  <a:txBody>
                    <a:bodyPr/>
                    <a:lstStyle/>
                    <a:p>
                      <a:pPr marL="31750">
                        <a:lnSpc>
                          <a:spcPts val="4465"/>
                        </a:lnSpc>
                      </a:pPr>
                      <a:r>
                        <a:rPr sz="3950" dirty="0">
                          <a:solidFill>
                            <a:srgbClr val="C2349B"/>
                          </a:solidFill>
                          <a:latin typeface="Lucida Console"/>
                          <a:cs typeface="Lucida Console"/>
                        </a:rPr>
                        <a:t>class</a:t>
                      </a:r>
                      <a:endParaRPr sz="3950">
                        <a:latin typeface="Lucida Console"/>
                        <a:cs typeface="Lucida Console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465"/>
                        </a:lnSpc>
                      </a:pPr>
                      <a:r>
                        <a:rPr sz="3950" dirty="0">
                          <a:solidFill>
                            <a:srgbClr val="FFFFFF"/>
                          </a:solidFill>
                          <a:latin typeface="Lucida Console"/>
                          <a:cs typeface="Lucida Console"/>
                        </a:rPr>
                        <a:t>K1(A,</a:t>
                      </a:r>
                      <a:endParaRPr sz="3950">
                        <a:latin typeface="Lucida Console"/>
                        <a:cs typeface="Lucida Console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51130">
                        <a:lnSpc>
                          <a:spcPts val="4465"/>
                        </a:lnSpc>
                      </a:pPr>
                      <a:r>
                        <a:rPr sz="3950" dirty="0">
                          <a:solidFill>
                            <a:srgbClr val="FFFFFF"/>
                          </a:solidFill>
                          <a:latin typeface="Lucida Console"/>
                          <a:cs typeface="Lucida Console"/>
                        </a:rPr>
                        <a:t>B,</a:t>
                      </a:r>
                      <a:endParaRPr sz="3950">
                        <a:latin typeface="Lucida Console"/>
                        <a:cs typeface="Lucida Console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4465"/>
                        </a:lnSpc>
                      </a:pPr>
                      <a:r>
                        <a:rPr sz="3950" dirty="0">
                          <a:solidFill>
                            <a:srgbClr val="FFFFFF"/>
                          </a:solidFill>
                          <a:latin typeface="Lucida Console"/>
                          <a:cs typeface="Lucida Console"/>
                        </a:rPr>
                        <a:t>C):</a:t>
                      </a:r>
                      <a:r>
                        <a:rPr sz="3950" spc="-30" dirty="0">
                          <a:solidFill>
                            <a:srgbClr val="FFFFFF"/>
                          </a:solidFill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3950" dirty="0">
                          <a:solidFill>
                            <a:srgbClr val="C2349B"/>
                          </a:solidFill>
                          <a:latin typeface="Lucida Console"/>
                          <a:cs typeface="Lucida Console"/>
                        </a:rPr>
                        <a:t>pass</a:t>
                      </a:r>
                      <a:endParaRPr sz="3950">
                        <a:latin typeface="Lucida Console"/>
                        <a:cs typeface="Lucida Console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54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950" dirty="0">
                          <a:solidFill>
                            <a:srgbClr val="C2349B"/>
                          </a:solidFill>
                          <a:latin typeface="Lucida Console"/>
                          <a:cs typeface="Lucida Console"/>
                        </a:rPr>
                        <a:t>class</a:t>
                      </a:r>
                      <a:endParaRPr sz="3950">
                        <a:latin typeface="Lucida Console"/>
                        <a:cs typeface="Lucida Console"/>
                      </a:endParaRPr>
                    </a:p>
                  </a:txBody>
                  <a:tcPr marL="0" marR="0" marT="2286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950" dirty="0">
                          <a:solidFill>
                            <a:srgbClr val="FFFFFF"/>
                          </a:solidFill>
                          <a:latin typeface="Lucida Console"/>
                          <a:cs typeface="Lucida Console"/>
                        </a:rPr>
                        <a:t>K2(D,</a:t>
                      </a:r>
                      <a:endParaRPr sz="3950">
                        <a:latin typeface="Lucida Console"/>
                        <a:cs typeface="Lucida Console"/>
                      </a:endParaRPr>
                    </a:p>
                  </a:txBody>
                  <a:tcPr marL="0" marR="0" marT="2286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5113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950" dirty="0">
                          <a:solidFill>
                            <a:srgbClr val="FFFFFF"/>
                          </a:solidFill>
                          <a:latin typeface="Lucida Console"/>
                          <a:cs typeface="Lucida Console"/>
                        </a:rPr>
                        <a:t>B,</a:t>
                      </a:r>
                      <a:endParaRPr sz="3950">
                        <a:latin typeface="Lucida Console"/>
                        <a:cs typeface="Lucida Console"/>
                      </a:endParaRPr>
                    </a:p>
                  </a:txBody>
                  <a:tcPr marL="0" marR="0" marT="2286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950" dirty="0">
                          <a:solidFill>
                            <a:srgbClr val="FFFFFF"/>
                          </a:solidFill>
                          <a:latin typeface="Lucida Console"/>
                          <a:cs typeface="Lucida Console"/>
                        </a:rPr>
                        <a:t>E):</a:t>
                      </a:r>
                      <a:r>
                        <a:rPr sz="3950" spc="-30" dirty="0">
                          <a:solidFill>
                            <a:srgbClr val="FFFFFF"/>
                          </a:solidFill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3950" dirty="0">
                          <a:solidFill>
                            <a:srgbClr val="C2349B"/>
                          </a:solidFill>
                          <a:latin typeface="Lucida Console"/>
                          <a:cs typeface="Lucida Console"/>
                        </a:rPr>
                        <a:t>pass</a:t>
                      </a:r>
                      <a:endParaRPr sz="3950">
                        <a:latin typeface="Lucida Console"/>
                        <a:cs typeface="Lucida Console"/>
                      </a:endParaRPr>
                    </a:p>
                  </a:txBody>
                  <a:tcPr marL="0" marR="0" marT="2286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54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950" dirty="0">
                          <a:solidFill>
                            <a:srgbClr val="C2349B"/>
                          </a:solidFill>
                          <a:latin typeface="Lucida Console"/>
                          <a:cs typeface="Lucida Console"/>
                        </a:rPr>
                        <a:t>class</a:t>
                      </a:r>
                      <a:endParaRPr sz="3950">
                        <a:latin typeface="Lucida Console"/>
                        <a:cs typeface="Lucida Console"/>
                      </a:endParaRPr>
                    </a:p>
                  </a:txBody>
                  <a:tcPr marL="0" marR="0" marT="2286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950" dirty="0">
                          <a:solidFill>
                            <a:srgbClr val="FFFFFF"/>
                          </a:solidFill>
                          <a:latin typeface="Lucida Console"/>
                          <a:cs typeface="Lucida Console"/>
                        </a:rPr>
                        <a:t>K3(D,</a:t>
                      </a:r>
                      <a:endParaRPr sz="3950">
                        <a:latin typeface="Lucida Console"/>
                        <a:cs typeface="Lucida Console"/>
                      </a:endParaRPr>
                    </a:p>
                  </a:txBody>
                  <a:tcPr marL="0" marR="0" marT="2286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5113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950" dirty="0">
                          <a:solidFill>
                            <a:srgbClr val="FFFFFF"/>
                          </a:solidFill>
                          <a:latin typeface="Lucida Console"/>
                          <a:cs typeface="Lucida Console"/>
                        </a:rPr>
                        <a:t>A):</a:t>
                      </a:r>
                      <a:endParaRPr sz="3950">
                        <a:latin typeface="Lucida Console"/>
                        <a:cs typeface="Lucida Console"/>
                      </a:endParaRPr>
                    </a:p>
                  </a:txBody>
                  <a:tcPr marL="0" marR="0" marT="2286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30226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950" dirty="0">
                          <a:solidFill>
                            <a:srgbClr val="C2349B"/>
                          </a:solidFill>
                          <a:latin typeface="Lucida Console"/>
                          <a:cs typeface="Lucida Console"/>
                        </a:rPr>
                        <a:t>pass</a:t>
                      </a:r>
                      <a:endParaRPr sz="3950">
                        <a:latin typeface="Lucida Console"/>
                        <a:cs typeface="Lucida Console"/>
                      </a:endParaRPr>
                    </a:p>
                  </a:txBody>
                  <a:tcPr marL="0" marR="0" marT="2286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330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950" dirty="0">
                          <a:solidFill>
                            <a:srgbClr val="C2349B"/>
                          </a:solidFill>
                          <a:latin typeface="Lucida Console"/>
                          <a:cs typeface="Lucida Console"/>
                        </a:rPr>
                        <a:t>class</a:t>
                      </a:r>
                      <a:endParaRPr sz="3950">
                        <a:latin typeface="Lucida Console"/>
                        <a:cs typeface="Lucida Console"/>
                      </a:endParaRPr>
                    </a:p>
                  </a:txBody>
                  <a:tcPr marL="0" marR="0" marT="2286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950" dirty="0">
                          <a:solidFill>
                            <a:srgbClr val="FFFFFF"/>
                          </a:solidFill>
                          <a:latin typeface="Lucida Console"/>
                          <a:cs typeface="Lucida Console"/>
                        </a:rPr>
                        <a:t>Z(K1,</a:t>
                      </a:r>
                      <a:endParaRPr sz="3950">
                        <a:latin typeface="Lucida Console"/>
                        <a:cs typeface="Lucida Console"/>
                      </a:endParaRPr>
                    </a:p>
                  </a:txBody>
                  <a:tcPr marL="0" marR="0" marT="2286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5113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950" dirty="0">
                          <a:solidFill>
                            <a:srgbClr val="FFFFFF"/>
                          </a:solidFill>
                          <a:latin typeface="Lucida Console"/>
                          <a:cs typeface="Lucida Console"/>
                        </a:rPr>
                        <a:t>K2,</a:t>
                      </a:r>
                      <a:endParaRPr sz="3950">
                        <a:latin typeface="Lucida Console"/>
                        <a:cs typeface="Lucida Console"/>
                      </a:endParaRPr>
                    </a:p>
                  </a:txBody>
                  <a:tcPr marL="0" marR="0" marT="2286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30226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950" dirty="0">
                          <a:solidFill>
                            <a:srgbClr val="FFFFFF"/>
                          </a:solidFill>
                          <a:latin typeface="Lucida Console"/>
                          <a:cs typeface="Lucida Console"/>
                        </a:rPr>
                        <a:t>K3):</a:t>
                      </a:r>
                      <a:r>
                        <a:rPr sz="3950" spc="-75" dirty="0">
                          <a:solidFill>
                            <a:srgbClr val="FFFFFF"/>
                          </a:solidFill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3950" dirty="0">
                          <a:solidFill>
                            <a:srgbClr val="C2349B"/>
                          </a:solidFill>
                          <a:latin typeface="Lucida Console"/>
                          <a:cs typeface="Lucida Console"/>
                        </a:rPr>
                        <a:t>pass</a:t>
                      </a:r>
                      <a:endParaRPr sz="3950">
                        <a:latin typeface="Lucida Console"/>
                        <a:cs typeface="Lucida Console"/>
                      </a:endParaRPr>
                    </a:p>
                  </a:txBody>
                  <a:tcPr marL="0" marR="0" marT="2286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128626" y="9903228"/>
            <a:ext cx="2143760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Z.mro()</a:t>
            </a:r>
            <a:endParaRPr sz="3950">
              <a:latin typeface="Lucida Console"/>
              <a:cs typeface="Lucida Consol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51956" y="9903228"/>
            <a:ext cx="12129770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dirty="0">
                <a:solidFill>
                  <a:srgbClr val="4CBF57"/>
                </a:solidFill>
                <a:latin typeface="Lucida Console"/>
                <a:cs typeface="Lucida Console"/>
              </a:rPr>
              <a:t># [Z, K1, K2, K3, D, A, B, C, E,</a:t>
            </a:r>
            <a:r>
              <a:rPr sz="3950" spc="-25" dirty="0">
                <a:solidFill>
                  <a:srgbClr val="4CBF57"/>
                </a:solidFill>
                <a:latin typeface="Lucida Console"/>
                <a:cs typeface="Lucida Console"/>
              </a:rPr>
              <a:t> </a:t>
            </a:r>
            <a:r>
              <a:rPr sz="3950" dirty="0">
                <a:solidFill>
                  <a:srgbClr val="4CBF57"/>
                </a:solidFill>
                <a:latin typeface="Lucida Console"/>
                <a:cs typeface="Lucida Console"/>
              </a:rPr>
              <a:t>object]</a:t>
            </a:r>
            <a:endParaRPr sz="3950">
              <a:latin typeface="Lucida Console"/>
              <a:cs typeface="Lucida Console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751552" y="496603"/>
            <a:ext cx="1061085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0" dirty="0"/>
              <a:t>Attribute </a:t>
            </a:r>
            <a:r>
              <a:rPr spc="-145" dirty="0"/>
              <a:t>Resolution </a:t>
            </a:r>
            <a:r>
              <a:rPr spc="-160" dirty="0"/>
              <a:t>In</a:t>
            </a:r>
            <a:r>
              <a:rPr dirty="0"/>
              <a:t> </a:t>
            </a:r>
            <a:r>
              <a:rPr spc="-65" dirty="0"/>
              <a:t>Action</a:t>
            </a:r>
          </a:p>
        </p:txBody>
      </p:sp>
      <p:sp>
        <p:nvSpPr>
          <p:cNvPr id="7" name="object 7"/>
          <p:cNvSpPr/>
          <p:nvPr/>
        </p:nvSpPr>
        <p:spPr>
          <a:xfrm>
            <a:off x="9662220" y="3958163"/>
            <a:ext cx="1256665" cy="781050"/>
          </a:xfrm>
          <a:custGeom>
            <a:avLst/>
            <a:gdLst/>
            <a:ahLst/>
            <a:cxnLst/>
            <a:rect l="l" t="t" r="r" b="b"/>
            <a:pathLst>
              <a:path w="1256665" h="781050">
                <a:moveTo>
                  <a:pt x="1022334" y="0"/>
                </a:moveTo>
                <a:lnTo>
                  <a:pt x="235210" y="0"/>
                </a:lnTo>
                <a:lnTo>
                  <a:pt x="189903" y="179"/>
                </a:lnTo>
                <a:lnTo>
                  <a:pt x="124060" y="4841"/>
                </a:lnTo>
                <a:lnTo>
                  <a:pt x="68724" y="25309"/>
                </a:lnTo>
                <a:lnTo>
                  <a:pt x="25308" y="68725"/>
                </a:lnTo>
                <a:lnTo>
                  <a:pt x="4839" y="124061"/>
                </a:lnTo>
                <a:lnTo>
                  <a:pt x="179" y="189464"/>
                </a:lnTo>
                <a:lnTo>
                  <a:pt x="0" y="234169"/>
                </a:lnTo>
                <a:lnTo>
                  <a:pt x="4" y="546465"/>
                </a:lnTo>
                <a:lnTo>
                  <a:pt x="179" y="590730"/>
                </a:lnTo>
                <a:lnTo>
                  <a:pt x="4844" y="656589"/>
                </a:lnTo>
                <a:lnTo>
                  <a:pt x="25308" y="711909"/>
                </a:lnTo>
                <a:lnTo>
                  <a:pt x="68724" y="755325"/>
                </a:lnTo>
                <a:lnTo>
                  <a:pt x="124044" y="775793"/>
                </a:lnTo>
                <a:lnTo>
                  <a:pt x="189464" y="780455"/>
                </a:lnTo>
                <a:lnTo>
                  <a:pt x="234168" y="780634"/>
                </a:lnTo>
                <a:lnTo>
                  <a:pt x="1021297" y="780634"/>
                </a:lnTo>
                <a:lnTo>
                  <a:pt x="1066603" y="780455"/>
                </a:lnTo>
                <a:lnTo>
                  <a:pt x="1132441" y="775793"/>
                </a:lnTo>
                <a:lnTo>
                  <a:pt x="1187779" y="755325"/>
                </a:lnTo>
                <a:lnTo>
                  <a:pt x="1231197" y="711909"/>
                </a:lnTo>
                <a:lnTo>
                  <a:pt x="1251665" y="656573"/>
                </a:lnTo>
                <a:lnTo>
                  <a:pt x="1256325" y="591170"/>
                </a:lnTo>
                <a:lnTo>
                  <a:pt x="1256505" y="546465"/>
                </a:lnTo>
                <a:lnTo>
                  <a:pt x="1256501" y="234169"/>
                </a:lnTo>
                <a:lnTo>
                  <a:pt x="1256325" y="189904"/>
                </a:lnTo>
                <a:lnTo>
                  <a:pt x="1251659" y="124045"/>
                </a:lnTo>
                <a:lnTo>
                  <a:pt x="1231197" y="68725"/>
                </a:lnTo>
                <a:lnTo>
                  <a:pt x="1187779" y="25309"/>
                </a:lnTo>
                <a:lnTo>
                  <a:pt x="1132457" y="4841"/>
                </a:lnTo>
                <a:lnTo>
                  <a:pt x="1067040" y="179"/>
                </a:lnTo>
                <a:lnTo>
                  <a:pt x="1022334" y="0"/>
                </a:lnTo>
                <a:close/>
              </a:path>
            </a:pathLst>
          </a:custGeom>
          <a:solidFill>
            <a:srgbClr val="5D92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0165000" y="4081416"/>
            <a:ext cx="252729" cy="478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50" spc="5" dirty="0">
                <a:solidFill>
                  <a:srgbClr val="FFFFFF"/>
                </a:solidFill>
                <a:latin typeface="Lucida Console"/>
                <a:cs typeface="Lucida Console"/>
              </a:rPr>
              <a:t>C</a:t>
            </a:r>
            <a:endParaRPr sz="2950">
              <a:latin typeface="Lucida Console"/>
              <a:cs typeface="Lucida Console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1522130" y="3958163"/>
            <a:ext cx="1256665" cy="800735"/>
          </a:xfrm>
          <a:custGeom>
            <a:avLst/>
            <a:gdLst/>
            <a:ahLst/>
            <a:cxnLst/>
            <a:rect l="l" t="t" r="r" b="b"/>
            <a:pathLst>
              <a:path w="1256665" h="800735">
                <a:moveTo>
                  <a:pt x="1016408" y="0"/>
                </a:moveTo>
                <a:lnTo>
                  <a:pt x="241154" y="0"/>
                </a:lnTo>
                <a:lnTo>
                  <a:pt x="194706" y="183"/>
                </a:lnTo>
                <a:lnTo>
                  <a:pt x="127199" y="4963"/>
                </a:lnTo>
                <a:lnTo>
                  <a:pt x="70460" y="25950"/>
                </a:lnTo>
                <a:lnTo>
                  <a:pt x="25942" y="70465"/>
                </a:lnTo>
                <a:lnTo>
                  <a:pt x="4958" y="127201"/>
                </a:lnTo>
                <a:lnTo>
                  <a:pt x="183" y="194260"/>
                </a:lnTo>
                <a:lnTo>
                  <a:pt x="0" y="240097"/>
                </a:lnTo>
                <a:lnTo>
                  <a:pt x="4" y="560297"/>
                </a:lnTo>
                <a:lnTo>
                  <a:pt x="183" y="605683"/>
                </a:lnTo>
                <a:lnTo>
                  <a:pt x="4964" y="673209"/>
                </a:lnTo>
                <a:lnTo>
                  <a:pt x="25942" y="729929"/>
                </a:lnTo>
                <a:lnTo>
                  <a:pt x="70460" y="774444"/>
                </a:lnTo>
                <a:lnTo>
                  <a:pt x="127182" y="795430"/>
                </a:lnTo>
                <a:lnTo>
                  <a:pt x="194256" y="800210"/>
                </a:lnTo>
                <a:lnTo>
                  <a:pt x="240086" y="800394"/>
                </a:lnTo>
                <a:lnTo>
                  <a:pt x="1015340" y="800394"/>
                </a:lnTo>
                <a:lnTo>
                  <a:pt x="1061793" y="800210"/>
                </a:lnTo>
                <a:lnTo>
                  <a:pt x="1129298" y="795430"/>
                </a:lnTo>
                <a:lnTo>
                  <a:pt x="1186035" y="774444"/>
                </a:lnTo>
                <a:lnTo>
                  <a:pt x="1230553" y="729929"/>
                </a:lnTo>
                <a:lnTo>
                  <a:pt x="1251542" y="673192"/>
                </a:lnTo>
                <a:lnTo>
                  <a:pt x="1256322" y="606133"/>
                </a:lnTo>
                <a:lnTo>
                  <a:pt x="1256506" y="560297"/>
                </a:lnTo>
                <a:lnTo>
                  <a:pt x="1256502" y="240097"/>
                </a:lnTo>
                <a:lnTo>
                  <a:pt x="1256322" y="194711"/>
                </a:lnTo>
                <a:lnTo>
                  <a:pt x="1251537" y="127184"/>
                </a:lnTo>
                <a:lnTo>
                  <a:pt x="1230553" y="70465"/>
                </a:lnTo>
                <a:lnTo>
                  <a:pt x="1186035" y="25950"/>
                </a:lnTo>
                <a:lnTo>
                  <a:pt x="1129314" y="4963"/>
                </a:lnTo>
                <a:lnTo>
                  <a:pt x="1062244" y="183"/>
                </a:lnTo>
                <a:lnTo>
                  <a:pt x="1016408" y="0"/>
                </a:lnTo>
                <a:close/>
              </a:path>
            </a:pathLst>
          </a:custGeom>
          <a:solidFill>
            <a:srgbClr val="5D92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2028818" y="4091887"/>
            <a:ext cx="252729" cy="478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50" spc="5" dirty="0">
                <a:solidFill>
                  <a:srgbClr val="FFFFFF"/>
                </a:solidFill>
                <a:latin typeface="Lucida Console"/>
                <a:cs typeface="Lucida Console"/>
              </a:rPr>
              <a:t>A</a:t>
            </a:r>
            <a:endParaRPr sz="2950">
              <a:latin typeface="Lucida Console"/>
              <a:cs typeface="Lucida Console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3382032" y="3958163"/>
            <a:ext cx="1256665" cy="800735"/>
          </a:xfrm>
          <a:custGeom>
            <a:avLst/>
            <a:gdLst/>
            <a:ahLst/>
            <a:cxnLst/>
            <a:rect l="l" t="t" r="r" b="b"/>
            <a:pathLst>
              <a:path w="1256665" h="800735">
                <a:moveTo>
                  <a:pt x="1016408" y="0"/>
                </a:moveTo>
                <a:lnTo>
                  <a:pt x="241165" y="0"/>
                </a:lnTo>
                <a:lnTo>
                  <a:pt x="194711" y="183"/>
                </a:lnTo>
                <a:lnTo>
                  <a:pt x="127199" y="4963"/>
                </a:lnTo>
                <a:lnTo>
                  <a:pt x="70461" y="25950"/>
                </a:lnTo>
                <a:lnTo>
                  <a:pt x="25951" y="70465"/>
                </a:lnTo>
                <a:lnTo>
                  <a:pt x="4963" y="127201"/>
                </a:lnTo>
                <a:lnTo>
                  <a:pt x="183" y="194260"/>
                </a:lnTo>
                <a:lnTo>
                  <a:pt x="0" y="240097"/>
                </a:lnTo>
                <a:lnTo>
                  <a:pt x="4" y="560297"/>
                </a:lnTo>
                <a:lnTo>
                  <a:pt x="183" y="605683"/>
                </a:lnTo>
                <a:lnTo>
                  <a:pt x="4969" y="673209"/>
                </a:lnTo>
                <a:lnTo>
                  <a:pt x="25951" y="729929"/>
                </a:lnTo>
                <a:lnTo>
                  <a:pt x="70461" y="774444"/>
                </a:lnTo>
                <a:lnTo>
                  <a:pt x="127182" y="795430"/>
                </a:lnTo>
                <a:lnTo>
                  <a:pt x="194260" y="800210"/>
                </a:lnTo>
                <a:lnTo>
                  <a:pt x="240097" y="800394"/>
                </a:lnTo>
                <a:lnTo>
                  <a:pt x="1015340" y="800394"/>
                </a:lnTo>
                <a:lnTo>
                  <a:pt x="1061795" y="800210"/>
                </a:lnTo>
                <a:lnTo>
                  <a:pt x="1129306" y="795430"/>
                </a:lnTo>
                <a:lnTo>
                  <a:pt x="1186044" y="774444"/>
                </a:lnTo>
                <a:lnTo>
                  <a:pt x="1230554" y="729929"/>
                </a:lnTo>
                <a:lnTo>
                  <a:pt x="1251542" y="673192"/>
                </a:lnTo>
                <a:lnTo>
                  <a:pt x="1256322" y="606133"/>
                </a:lnTo>
                <a:lnTo>
                  <a:pt x="1256506" y="560297"/>
                </a:lnTo>
                <a:lnTo>
                  <a:pt x="1256502" y="240097"/>
                </a:lnTo>
                <a:lnTo>
                  <a:pt x="1256322" y="194711"/>
                </a:lnTo>
                <a:lnTo>
                  <a:pt x="1251537" y="127184"/>
                </a:lnTo>
                <a:lnTo>
                  <a:pt x="1230554" y="70465"/>
                </a:lnTo>
                <a:lnTo>
                  <a:pt x="1186044" y="25950"/>
                </a:lnTo>
                <a:lnTo>
                  <a:pt x="1129323" y="4963"/>
                </a:lnTo>
                <a:lnTo>
                  <a:pt x="1062245" y="183"/>
                </a:lnTo>
                <a:lnTo>
                  <a:pt x="1016408" y="0"/>
                </a:lnTo>
                <a:close/>
              </a:path>
            </a:pathLst>
          </a:custGeom>
          <a:solidFill>
            <a:srgbClr val="5D92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3882165" y="4091887"/>
            <a:ext cx="252729" cy="478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50" spc="5" dirty="0">
                <a:solidFill>
                  <a:srgbClr val="FFFFFF"/>
                </a:solidFill>
                <a:latin typeface="Lucida Console"/>
                <a:cs typeface="Lucida Console"/>
              </a:rPr>
              <a:t>B</a:t>
            </a:r>
            <a:endParaRPr sz="2950">
              <a:latin typeface="Lucida Console"/>
              <a:cs typeface="Lucida Console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5241933" y="3958163"/>
            <a:ext cx="1256665" cy="800735"/>
          </a:xfrm>
          <a:custGeom>
            <a:avLst/>
            <a:gdLst/>
            <a:ahLst/>
            <a:cxnLst/>
            <a:rect l="l" t="t" r="r" b="b"/>
            <a:pathLst>
              <a:path w="1256665" h="800735">
                <a:moveTo>
                  <a:pt x="1016408" y="0"/>
                </a:moveTo>
                <a:lnTo>
                  <a:pt x="241165" y="0"/>
                </a:lnTo>
                <a:lnTo>
                  <a:pt x="194711" y="183"/>
                </a:lnTo>
                <a:lnTo>
                  <a:pt x="127203" y="4963"/>
                </a:lnTo>
                <a:lnTo>
                  <a:pt x="70470" y="25950"/>
                </a:lnTo>
                <a:lnTo>
                  <a:pt x="25953" y="70465"/>
                </a:lnTo>
                <a:lnTo>
                  <a:pt x="4963" y="127201"/>
                </a:lnTo>
                <a:lnTo>
                  <a:pt x="183" y="194260"/>
                </a:lnTo>
                <a:lnTo>
                  <a:pt x="0" y="240097"/>
                </a:lnTo>
                <a:lnTo>
                  <a:pt x="4" y="560297"/>
                </a:lnTo>
                <a:lnTo>
                  <a:pt x="183" y="605683"/>
                </a:lnTo>
                <a:lnTo>
                  <a:pt x="4969" y="673209"/>
                </a:lnTo>
                <a:lnTo>
                  <a:pt x="25953" y="729929"/>
                </a:lnTo>
                <a:lnTo>
                  <a:pt x="70470" y="774444"/>
                </a:lnTo>
                <a:lnTo>
                  <a:pt x="127187" y="795430"/>
                </a:lnTo>
                <a:lnTo>
                  <a:pt x="194260" y="800210"/>
                </a:lnTo>
                <a:lnTo>
                  <a:pt x="240097" y="800394"/>
                </a:lnTo>
                <a:lnTo>
                  <a:pt x="1015340" y="800394"/>
                </a:lnTo>
                <a:lnTo>
                  <a:pt x="1061795" y="800210"/>
                </a:lnTo>
                <a:lnTo>
                  <a:pt x="1129306" y="795430"/>
                </a:lnTo>
                <a:lnTo>
                  <a:pt x="1186044" y="774444"/>
                </a:lnTo>
                <a:lnTo>
                  <a:pt x="1230559" y="729929"/>
                </a:lnTo>
                <a:lnTo>
                  <a:pt x="1251547" y="673192"/>
                </a:lnTo>
                <a:lnTo>
                  <a:pt x="1256322" y="606133"/>
                </a:lnTo>
                <a:lnTo>
                  <a:pt x="1256506" y="560297"/>
                </a:lnTo>
                <a:lnTo>
                  <a:pt x="1256502" y="240097"/>
                </a:lnTo>
                <a:lnTo>
                  <a:pt x="1256322" y="194711"/>
                </a:lnTo>
                <a:lnTo>
                  <a:pt x="1251541" y="127184"/>
                </a:lnTo>
                <a:lnTo>
                  <a:pt x="1230559" y="70465"/>
                </a:lnTo>
                <a:lnTo>
                  <a:pt x="1186044" y="25950"/>
                </a:lnTo>
                <a:lnTo>
                  <a:pt x="1129323" y="4963"/>
                </a:lnTo>
                <a:lnTo>
                  <a:pt x="1062245" y="183"/>
                </a:lnTo>
                <a:lnTo>
                  <a:pt x="1016408" y="0"/>
                </a:lnTo>
                <a:close/>
              </a:path>
            </a:pathLst>
          </a:custGeom>
          <a:solidFill>
            <a:srgbClr val="5D92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5745983" y="4091887"/>
            <a:ext cx="252729" cy="478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50" spc="5" dirty="0">
                <a:solidFill>
                  <a:srgbClr val="FFFFFF"/>
                </a:solidFill>
                <a:latin typeface="Lucida Console"/>
                <a:cs typeface="Lucida Console"/>
              </a:rPr>
              <a:t>D</a:t>
            </a:r>
            <a:endParaRPr sz="2950">
              <a:latin typeface="Lucida Console"/>
              <a:cs typeface="Lucida Console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7101846" y="3958163"/>
            <a:ext cx="1256665" cy="800735"/>
          </a:xfrm>
          <a:custGeom>
            <a:avLst/>
            <a:gdLst/>
            <a:ahLst/>
            <a:cxnLst/>
            <a:rect l="l" t="t" r="r" b="b"/>
            <a:pathLst>
              <a:path w="1256665" h="800735">
                <a:moveTo>
                  <a:pt x="1016408" y="0"/>
                </a:moveTo>
                <a:lnTo>
                  <a:pt x="241165" y="0"/>
                </a:lnTo>
                <a:lnTo>
                  <a:pt x="194711" y="183"/>
                </a:lnTo>
                <a:lnTo>
                  <a:pt x="127199" y="4963"/>
                </a:lnTo>
                <a:lnTo>
                  <a:pt x="70461" y="25950"/>
                </a:lnTo>
                <a:lnTo>
                  <a:pt x="25947" y="70465"/>
                </a:lnTo>
                <a:lnTo>
                  <a:pt x="4958" y="127201"/>
                </a:lnTo>
                <a:lnTo>
                  <a:pt x="183" y="194260"/>
                </a:lnTo>
                <a:lnTo>
                  <a:pt x="0" y="240097"/>
                </a:lnTo>
                <a:lnTo>
                  <a:pt x="4" y="560297"/>
                </a:lnTo>
                <a:lnTo>
                  <a:pt x="183" y="605683"/>
                </a:lnTo>
                <a:lnTo>
                  <a:pt x="4964" y="673209"/>
                </a:lnTo>
                <a:lnTo>
                  <a:pt x="25947" y="729929"/>
                </a:lnTo>
                <a:lnTo>
                  <a:pt x="70461" y="774444"/>
                </a:lnTo>
                <a:lnTo>
                  <a:pt x="127182" y="795430"/>
                </a:lnTo>
                <a:lnTo>
                  <a:pt x="194260" y="800210"/>
                </a:lnTo>
                <a:lnTo>
                  <a:pt x="240097" y="800394"/>
                </a:lnTo>
                <a:lnTo>
                  <a:pt x="1015340" y="800394"/>
                </a:lnTo>
                <a:lnTo>
                  <a:pt x="1061795" y="800210"/>
                </a:lnTo>
                <a:lnTo>
                  <a:pt x="1129302" y="795430"/>
                </a:lnTo>
                <a:lnTo>
                  <a:pt x="1186035" y="774444"/>
                </a:lnTo>
                <a:lnTo>
                  <a:pt x="1230553" y="729929"/>
                </a:lnTo>
                <a:lnTo>
                  <a:pt x="1251542" y="673192"/>
                </a:lnTo>
                <a:lnTo>
                  <a:pt x="1256322" y="606133"/>
                </a:lnTo>
                <a:lnTo>
                  <a:pt x="1256506" y="560297"/>
                </a:lnTo>
                <a:lnTo>
                  <a:pt x="1256502" y="240097"/>
                </a:lnTo>
                <a:lnTo>
                  <a:pt x="1256322" y="194711"/>
                </a:lnTo>
                <a:lnTo>
                  <a:pt x="1251537" y="127184"/>
                </a:lnTo>
                <a:lnTo>
                  <a:pt x="1230553" y="70465"/>
                </a:lnTo>
                <a:lnTo>
                  <a:pt x="1186035" y="25950"/>
                </a:lnTo>
                <a:lnTo>
                  <a:pt x="1129319" y="4963"/>
                </a:lnTo>
                <a:lnTo>
                  <a:pt x="1062245" y="183"/>
                </a:lnTo>
                <a:lnTo>
                  <a:pt x="1016408" y="0"/>
                </a:lnTo>
                <a:close/>
              </a:path>
            </a:pathLst>
          </a:custGeom>
          <a:solidFill>
            <a:srgbClr val="5D92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7599328" y="4091887"/>
            <a:ext cx="252729" cy="478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50" spc="5" dirty="0">
                <a:solidFill>
                  <a:srgbClr val="FFFFFF"/>
                </a:solidFill>
                <a:latin typeface="Lucida Console"/>
                <a:cs typeface="Lucida Console"/>
              </a:rPr>
              <a:t>E</a:t>
            </a:r>
            <a:endParaRPr sz="2950">
              <a:latin typeface="Lucida Console"/>
              <a:cs typeface="Lucida Console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1497167" y="5250130"/>
            <a:ext cx="1288415" cy="800735"/>
          </a:xfrm>
          <a:custGeom>
            <a:avLst/>
            <a:gdLst/>
            <a:ahLst/>
            <a:cxnLst/>
            <a:rect l="l" t="t" r="r" b="b"/>
            <a:pathLst>
              <a:path w="1288415" h="800735">
                <a:moveTo>
                  <a:pt x="1048219" y="0"/>
                </a:moveTo>
                <a:lnTo>
                  <a:pt x="241165" y="0"/>
                </a:lnTo>
                <a:lnTo>
                  <a:pt x="194711" y="183"/>
                </a:lnTo>
                <a:lnTo>
                  <a:pt x="127203" y="4963"/>
                </a:lnTo>
                <a:lnTo>
                  <a:pt x="70470" y="25950"/>
                </a:lnTo>
                <a:lnTo>
                  <a:pt x="25953" y="70465"/>
                </a:lnTo>
                <a:lnTo>
                  <a:pt x="4963" y="127201"/>
                </a:lnTo>
                <a:lnTo>
                  <a:pt x="183" y="194260"/>
                </a:lnTo>
                <a:lnTo>
                  <a:pt x="0" y="240097"/>
                </a:lnTo>
                <a:lnTo>
                  <a:pt x="4" y="560297"/>
                </a:lnTo>
                <a:lnTo>
                  <a:pt x="183" y="605683"/>
                </a:lnTo>
                <a:lnTo>
                  <a:pt x="4969" y="673209"/>
                </a:lnTo>
                <a:lnTo>
                  <a:pt x="25953" y="729929"/>
                </a:lnTo>
                <a:lnTo>
                  <a:pt x="70470" y="774444"/>
                </a:lnTo>
                <a:lnTo>
                  <a:pt x="127187" y="795430"/>
                </a:lnTo>
                <a:lnTo>
                  <a:pt x="194260" y="800210"/>
                </a:lnTo>
                <a:lnTo>
                  <a:pt x="240097" y="800394"/>
                </a:lnTo>
                <a:lnTo>
                  <a:pt x="1047151" y="800394"/>
                </a:lnTo>
                <a:lnTo>
                  <a:pt x="1093605" y="800210"/>
                </a:lnTo>
                <a:lnTo>
                  <a:pt x="1161113" y="795430"/>
                </a:lnTo>
                <a:lnTo>
                  <a:pt x="1217846" y="774444"/>
                </a:lnTo>
                <a:lnTo>
                  <a:pt x="1262363" y="729929"/>
                </a:lnTo>
                <a:lnTo>
                  <a:pt x="1283353" y="673192"/>
                </a:lnTo>
                <a:lnTo>
                  <a:pt x="1288132" y="606133"/>
                </a:lnTo>
                <a:lnTo>
                  <a:pt x="1288316" y="560297"/>
                </a:lnTo>
                <a:lnTo>
                  <a:pt x="1288312" y="240097"/>
                </a:lnTo>
                <a:lnTo>
                  <a:pt x="1288132" y="194710"/>
                </a:lnTo>
                <a:lnTo>
                  <a:pt x="1283347" y="127184"/>
                </a:lnTo>
                <a:lnTo>
                  <a:pt x="1262363" y="70465"/>
                </a:lnTo>
                <a:lnTo>
                  <a:pt x="1217846" y="25950"/>
                </a:lnTo>
                <a:lnTo>
                  <a:pt x="1161129" y="4963"/>
                </a:lnTo>
                <a:lnTo>
                  <a:pt x="1130566" y="1470"/>
                </a:lnTo>
                <a:lnTo>
                  <a:pt x="1094056" y="183"/>
                </a:lnTo>
                <a:lnTo>
                  <a:pt x="1048219" y="0"/>
                </a:lnTo>
                <a:close/>
              </a:path>
            </a:pathLst>
          </a:custGeom>
          <a:solidFill>
            <a:srgbClr val="5D92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1903167" y="5390276"/>
            <a:ext cx="479425" cy="478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50" spc="5" dirty="0">
                <a:solidFill>
                  <a:srgbClr val="FFFFFF"/>
                </a:solidFill>
                <a:latin typeface="Lucida Console"/>
                <a:cs typeface="Lucida Console"/>
              </a:rPr>
              <a:t>K1</a:t>
            </a:r>
            <a:endParaRPr sz="2950">
              <a:latin typeface="Lucida Console"/>
              <a:cs typeface="Lucida Console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3366126" y="5250130"/>
            <a:ext cx="1288415" cy="800735"/>
          </a:xfrm>
          <a:custGeom>
            <a:avLst/>
            <a:gdLst/>
            <a:ahLst/>
            <a:cxnLst/>
            <a:rect l="l" t="t" r="r" b="b"/>
            <a:pathLst>
              <a:path w="1288415" h="800735">
                <a:moveTo>
                  <a:pt x="1048219" y="0"/>
                </a:moveTo>
                <a:lnTo>
                  <a:pt x="241165" y="0"/>
                </a:lnTo>
                <a:lnTo>
                  <a:pt x="194711" y="183"/>
                </a:lnTo>
                <a:lnTo>
                  <a:pt x="127203" y="4963"/>
                </a:lnTo>
                <a:lnTo>
                  <a:pt x="70470" y="25950"/>
                </a:lnTo>
                <a:lnTo>
                  <a:pt x="25953" y="70465"/>
                </a:lnTo>
                <a:lnTo>
                  <a:pt x="4963" y="127201"/>
                </a:lnTo>
                <a:lnTo>
                  <a:pt x="183" y="194260"/>
                </a:lnTo>
                <a:lnTo>
                  <a:pt x="0" y="240097"/>
                </a:lnTo>
                <a:lnTo>
                  <a:pt x="4" y="560297"/>
                </a:lnTo>
                <a:lnTo>
                  <a:pt x="183" y="605683"/>
                </a:lnTo>
                <a:lnTo>
                  <a:pt x="4969" y="673209"/>
                </a:lnTo>
                <a:lnTo>
                  <a:pt x="25953" y="729929"/>
                </a:lnTo>
                <a:lnTo>
                  <a:pt x="70470" y="774444"/>
                </a:lnTo>
                <a:lnTo>
                  <a:pt x="127187" y="795430"/>
                </a:lnTo>
                <a:lnTo>
                  <a:pt x="194260" y="800210"/>
                </a:lnTo>
                <a:lnTo>
                  <a:pt x="240097" y="800394"/>
                </a:lnTo>
                <a:lnTo>
                  <a:pt x="1047151" y="800394"/>
                </a:lnTo>
                <a:lnTo>
                  <a:pt x="1093605" y="800210"/>
                </a:lnTo>
                <a:lnTo>
                  <a:pt x="1161113" y="795430"/>
                </a:lnTo>
                <a:lnTo>
                  <a:pt x="1217846" y="774444"/>
                </a:lnTo>
                <a:lnTo>
                  <a:pt x="1262363" y="729929"/>
                </a:lnTo>
                <a:lnTo>
                  <a:pt x="1283353" y="673192"/>
                </a:lnTo>
                <a:lnTo>
                  <a:pt x="1288132" y="606133"/>
                </a:lnTo>
                <a:lnTo>
                  <a:pt x="1288316" y="560297"/>
                </a:lnTo>
                <a:lnTo>
                  <a:pt x="1288312" y="240097"/>
                </a:lnTo>
                <a:lnTo>
                  <a:pt x="1288132" y="194710"/>
                </a:lnTo>
                <a:lnTo>
                  <a:pt x="1283347" y="127184"/>
                </a:lnTo>
                <a:lnTo>
                  <a:pt x="1262363" y="70465"/>
                </a:lnTo>
                <a:lnTo>
                  <a:pt x="1217846" y="25950"/>
                </a:lnTo>
                <a:lnTo>
                  <a:pt x="1161129" y="4963"/>
                </a:lnTo>
                <a:lnTo>
                  <a:pt x="1130566" y="1470"/>
                </a:lnTo>
                <a:lnTo>
                  <a:pt x="1094056" y="183"/>
                </a:lnTo>
                <a:lnTo>
                  <a:pt x="1048219" y="0"/>
                </a:lnTo>
                <a:close/>
              </a:path>
            </a:pathLst>
          </a:custGeom>
          <a:solidFill>
            <a:srgbClr val="5D92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3766984" y="5390276"/>
            <a:ext cx="479425" cy="478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50" spc="5" dirty="0">
                <a:solidFill>
                  <a:srgbClr val="FFFFFF"/>
                </a:solidFill>
                <a:latin typeface="Lucida Console"/>
                <a:cs typeface="Lucida Console"/>
              </a:rPr>
              <a:t>K3</a:t>
            </a:r>
            <a:endParaRPr sz="2950">
              <a:latin typeface="Lucida Console"/>
              <a:cs typeface="Lucida Console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5226039" y="5250130"/>
            <a:ext cx="1288415" cy="800735"/>
          </a:xfrm>
          <a:custGeom>
            <a:avLst/>
            <a:gdLst/>
            <a:ahLst/>
            <a:cxnLst/>
            <a:rect l="l" t="t" r="r" b="b"/>
            <a:pathLst>
              <a:path w="1288415" h="800735">
                <a:moveTo>
                  <a:pt x="1048208" y="0"/>
                </a:moveTo>
                <a:lnTo>
                  <a:pt x="241165" y="0"/>
                </a:lnTo>
                <a:lnTo>
                  <a:pt x="194711" y="183"/>
                </a:lnTo>
                <a:lnTo>
                  <a:pt x="127199" y="4963"/>
                </a:lnTo>
                <a:lnTo>
                  <a:pt x="70460" y="25950"/>
                </a:lnTo>
                <a:lnTo>
                  <a:pt x="25942" y="70465"/>
                </a:lnTo>
                <a:lnTo>
                  <a:pt x="4958" y="127201"/>
                </a:lnTo>
                <a:lnTo>
                  <a:pt x="183" y="194260"/>
                </a:lnTo>
                <a:lnTo>
                  <a:pt x="0" y="240097"/>
                </a:lnTo>
                <a:lnTo>
                  <a:pt x="4" y="560297"/>
                </a:lnTo>
                <a:lnTo>
                  <a:pt x="183" y="605683"/>
                </a:lnTo>
                <a:lnTo>
                  <a:pt x="4964" y="673209"/>
                </a:lnTo>
                <a:lnTo>
                  <a:pt x="25942" y="729929"/>
                </a:lnTo>
                <a:lnTo>
                  <a:pt x="70460" y="774444"/>
                </a:lnTo>
                <a:lnTo>
                  <a:pt x="127182" y="795430"/>
                </a:lnTo>
                <a:lnTo>
                  <a:pt x="194260" y="800210"/>
                </a:lnTo>
                <a:lnTo>
                  <a:pt x="240097" y="800394"/>
                </a:lnTo>
                <a:lnTo>
                  <a:pt x="1047140" y="800394"/>
                </a:lnTo>
                <a:lnTo>
                  <a:pt x="1093595" y="800210"/>
                </a:lnTo>
                <a:lnTo>
                  <a:pt x="1161106" y="795430"/>
                </a:lnTo>
                <a:lnTo>
                  <a:pt x="1217844" y="774444"/>
                </a:lnTo>
                <a:lnTo>
                  <a:pt x="1262354" y="729929"/>
                </a:lnTo>
                <a:lnTo>
                  <a:pt x="1283343" y="673192"/>
                </a:lnTo>
                <a:lnTo>
                  <a:pt x="1288122" y="606133"/>
                </a:lnTo>
                <a:lnTo>
                  <a:pt x="1288306" y="560297"/>
                </a:lnTo>
                <a:lnTo>
                  <a:pt x="1288302" y="240097"/>
                </a:lnTo>
                <a:lnTo>
                  <a:pt x="1288122" y="194710"/>
                </a:lnTo>
                <a:lnTo>
                  <a:pt x="1283337" y="127184"/>
                </a:lnTo>
                <a:lnTo>
                  <a:pt x="1262354" y="70465"/>
                </a:lnTo>
                <a:lnTo>
                  <a:pt x="1217844" y="25950"/>
                </a:lnTo>
                <a:lnTo>
                  <a:pt x="1161123" y="4963"/>
                </a:lnTo>
                <a:lnTo>
                  <a:pt x="1130557" y="1470"/>
                </a:lnTo>
                <a:lnTo>
                  <a:pt x="1094045" y="183"/>
                </a:lnTo>
                <a:lnTo>
                  <a:pt x="1048208" y="0"/>
                </a:lnTo>
                <a:close/>
              </a:path>
            </a:pathLst>
          </a:custGeom>
          <a:solidFill>
            <a:srgbClr val="5D92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5630802" y="5390276"/>
            <a:ext cx="479425" cy="478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50" spc="5" dirty="0">
                <a:solidFill>
                  <a:srgbClr val="FFFFFF"/>
                </a:solidFill>
                <a:latin typeface="Lucida Console"/>
                <a:cs typeface="Lucida Console"/>
              </a:rPr>
              <a:t>K2</a:t>
            </a:r>
            <a:endParaRPr sz="2950">
              <a:latin typeface="Lucida Console"/>
              <a:cs typeface="Lucida Console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3366126" y="6542097"/>
            <a:ext cx="1288415" cy="800735"/>
          </a:xfrm>
          <a:custGeom>
            <a:avLst/>
            <a:gdLst/>
            <a:ahLst/>
            <a:cxnLst/>
            <a:rect l="l" t="t" r="r" b="b"/>
            <a:pathLst>
              <a:path w="1288415" h="800734">
                <a:moveTo>
                  <a:pt x="1048219" y="0"/>
                </a:moveTo>
                <a:lnTo>
                  <a:pt x="241165" y="0"/>
                </a:lnTo>
                <a:lnTo>
                  <a:pt x="194711" y="183"/>
                </a:lnTo>
                <a:lnTo>
                  <a:pt x="127203" y="4963"/>
                </a:lnTo>
                <a:lnTo>
                  <a:pt x="70470" y="25950"/>
                </a:lnTo>
                <a:lnTo>
                  <a:pt x="25953" y="70465"/>
                </a:lnTo>
                <a:lnTo>
                  <a:pt x="4963" y="127201"/>
                </a:lnTo>
                <a:lnTo>
                  <a:pt x="183" y="194260"/>
                </a:lnTo>
                <a:lnTo>
                  <a:pt x="0" y="240097"/>
                </a:lnTo>
                <a:lnTo>
                  <a:pt x="4" y="560297"/>
                </a:lnTo>
                <a:lnTo>
                  <a:pt x="183" y="605683"/>
                </a:lnTo>
                <a:lnTo>
                  <a:pt x="4969" y="673209"/>
                </a:lnTo>
                <a:lnTo>
                  <a:pt x="25953" y="729929"/>
                </a:lnTo>
                <a:lnTo>
                  <a:pt x="70470" y="774444"/>
                </a:lnTo>
                <a:lnTo>
                  <a:pt x="127187" y="795430"/>
                </a:lnTo>
                <a:lnTo>
                  <a:pt x="194260" y="800210"/>
                </a:lnTo>
                <a:lnTo>
                  <a:pt x="240097" y="800394"/>
                </a:lnTo>
                <a:lnTo>
                  <a:pt x="1047151" y="800394"/>
                </a:lnTo>
                <a:lnTo>
                  <a:pt x="1093605" y="800210"/>
                </a:lnTo>
                <a:lnTo>
                  <a:pt x="1161113" y="795430"/>
                </a:lnTo>
                <a:lnTo>
                  <a:pt x="1217846" y="774444"/>
                </a:lnTo>
                <a:lnTo>
                  <a:pt x="1262363" y="729929"/>
                </a:lnTo>
                <a:lnTo>
                  <a:pt x="1283353" y="673192"/>
                </a:lnTo>
                <a:lnTo>
                  <a:pt x="1288132" y="606133"/>
                </a:lnTo>
                <a:lnTo>
                  <a:pt x="1288316" y="560297"/>
                </a:lnTo>
                <a:lnTo>
                  <a:pt x="1288312" y="240097"/>
                </a:lnTo>
                <a:lnTo>
                  <a:pt x="1288132" y="194710"/>
                </a:lnTo>
                <a:lnTo>
                  <a:pt x="1283347" y="127184"/>
                </a:lnTo>
                <a:lnTo>
                  <a:pt x="1262363" y="70465"/>
                </a:lnTo>
                <a:lnTo>
                  <a:pt x="1217846" y="25950"/>
                </a:lnTo>
                <a:lnTo>
                  <a:pt x="1161129" y="4963"/>
                </a:lnTo>
                <a:lnTo>
                  <a:pt x="1130566" y="1470"/>
                </a:lnTo>
                <a:lnTo>
                  <a:pt x="1094056" y="183"/>
                </a:lnTo>
                <a:lnTo>
                  <a:pt x="1048219" y="0"/>
                </a:lnTo>
                <a:close/>
              </a:path>
            </a:pathLst>
          </a:custGeom>
          <a:solidFill>
            <a:srgbClr val="5D92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3882165" y="6678195"/>
            <a:ext cx="252729" cy="478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50" spc="5" dirty="0">
                <a:solidFill>
                  <a:srgbClr val="FFFFFF"/>
                </a:solidFill>
                <a:latin typeface="Lucida Console"/>
                <a:cs typeface="Lucida Console"/>
              </a:rPr>
              <a:t>Z</a:t>
            </a:r>
            <a:endParaRPr sz="2950">
              <a:latin typeface="Lucida Console"/>
              <a:cs typeface="Lucida Console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3366126" y="2666196"/>
            <a:ext cx="1288415" cy="800735"/>
          </a:xfrm>
          <a:custGeom>
            <a:avLst/>
            <a:gdLst/>
            <a:ahLst/>
            <a:cxnLst/>
            <a:rect l="l" t="t" r="r" b="b"/>
            <a:pathLst>
              <a:path w="1288415" h="800735">
                <a:moveTo>
                  <a:pt x="1048219" y="0"/>
                </a:moveTo>
                <a:lnTo>
                  <a:pt x="241165" y="0"/>
                </a:lnTo>
                <a:lnTo>
                  <a:pt x="194711" y="183"/>
                </a:lnTo>
                <a:lnTo>
                  <a:pt x="127203" y="4963"/>
                </a:lnTo>
                <a:lnTo>
                  <a:pt x="70470" y="25950"/>
                </a:lnTo>
                <a:lnTo>
                  <a:pt x="25953" y="70465"/>
                </a:lnTo>
                <a:lnTo>
                  <a:pt x="4963" y="127201"/>
                </a:lnTo>
                <a:lnTo>
                  <a:pt x="183" y="194260"/>
                </a:lnTo>
                <a:lnTo>
                  <a:pt x="0" y="240097"/>
                </a:lnTo>
                <a:lnTo>
                  <a:pt x="4" y="560297"/>
                </a:lnTo>
                <a:lnTo>
                  <a:pt x="183" y="605683"/>
                </a:lnTo>
                <a:lnTo>
                  <a:pt x="4969" y="673209"/>
                </a:lnTo>
                <a:lnTo>
                  <a:pt x="25953" y="729929"/>
                </a:lnTo>
                <a:lnTo>
                  <a:pt x="70470" y="774444"/>
                </a:lnTo>
                <a:lnTo>
                  <a:pt x="127187" y="795430"/>
                </a:lnTo>
                <a:lnTo>
                  <a:pt x="194260" y="800210"/>
                </a:lnTo>
                <a:lnTo>
                  <a:pt x="240097" y="800394"/>
                </a:lnTo>
                <a:lnTo>
                  <a:pt x="1047151" y="800394"/>
                </a:lnTo>
                <a:lnTo>
                  <a:pt x="1093605" y="800210"/>
                </a:lnTo>
                <a:lnTo>
                  <a:pt x="1161113" y="795430"/>
                </a:lnTo>
                <a:lnTo>
                  <a:pt x="1217846" y="774444"/>
                </a:lnTo>
                <a:lnTo>
                  <a:pt x="1262363" y="729929"/>
                </a:lnTo>
                <a:lnTo>
                  <a:pt x="1283353" y="673192"/>
                </a:lnTo>
                <a:lnTo>
                  <a:pt x="1288132" y="606133"/>
                </a:lnTo>
                <a:lnTo>
                  <a:pt x="1288316" y="560297"/>
                </a:lnTo>
                <a:lnTo>
                  <a:pt x="1288312" y="240097"/>
                </a:lnTo>
                <a:lnTo>
                  <a:pt x="1288132" y="194711"/>
                </a:lnTo>
                <a:lnTo>
                  <a:pt x="1283347" y="127184"/>
                </a:lnTo>
                <a:lnTo>
                  <a:pt x="1262363" y="70465"/>
                </a:lnTo>
                <a:lnTo>
                  <a:pt x="1217846" y="25950"/>
                </a:lnTo>
                <a:lnTo>
                  <a:pt x="1161129" y="4963"/>
                </a:lnTo>
                <a:lnTo>
                  <a:pt x="1094056" y="183"/>
                </a:lnTo>
                <a:lnTo>
                  <a:pt x="1048219" y="0"/>
                </a:lnTo>
                <a:close/>
              </a:path>
            </a:pathLst>
          </a:custGeom>
          <a:solidFill>
            <a:srgbClr val="5D92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3882165" y="2803967"/>
            <a:ext cx="252729" cy="478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50" spc="5" dirty="0">
                <a:solidFill>
                  <a:srgbClr val="FFFFFF"/>
                </a:solidFill>
                <a:latin typeface="Lucida Console"/>
                <a:cs typeface="Lucida Console"/>
              </a:rPr>
              <a:t>O</a:t>
            </a:r>
            <a:endParaRPr sz="2950">
              <a:latin typeface="Lucida Console"/>
              <a:cs typeface="Lucida Console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0975403" y="3129582"/>
            <a:ext cx="2257425" cy="873760"/>
          </a:xfrm>
          <a:custGeom>
            <a:avLst/>
            <a:gdLst/>
            <a:ahLst/>
            <a:cxnLst/>
            <a:rect l="l" t="t" r="r" b="b"/>
            <a:pathLst>
              <a:path w="2257425" h="873760">
                <a:moveTo>
                  <a:pt x="0" y="873474"/>
                </a:moveTo>
                <a:lnTo>
                  <a:pt x="2242313" y="5668"/>
                </a:lnTo>
                <a:lnTo>
                  <a:pt x="2256960" y="0"/>
                </a:lnTo>
              </a:path>
            </a:pathLst>
          </a:custGeom>
          <a:ln w="314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3192780" y="3070800"/>
            <a:ext cx="154305" cy="128905"/>
          </a:xfrm>
          <a:custGeom>
            <a:avLst/>
            <a:gdLst/>
            <a:ahLst/>
            <a:cxnLst/>
            <a:rect l="l" t="t" r="r" b="b"/>
            <a:pathLst>
              <a:path w="154305" h="128905">
                <a:moveTo>
                  <a:pt x="0" y="0"/>
                </a:moveTo>
                <a:lnTo>
                  <a:pt x="49883" y="128899"/>
                </a:lnTo>
                <a:lnTo>
                  <a:pt x="153838" y="1456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614025" y="6061838"/>
            <a:ext cx="541655" cy="541655"/>
          </a:xfrm>
          <a:custGeom>
            <a:avLst/>
            <a:gdLst/>
            <a:ahLst/>
            <a:cxnLst/>
            <a:rect l="l" t="t" r="r" b="b"/>
            <a:pathLst>
              <a:path w="541655" h="541654">
                <a:moveTo>
                  <a:pt x="0" y="541578"/>
                </a:moveTo>
                <a:lnTo>
                  <a:pt x="530472" y="11106"/>
                </a:lnTo>
                <a:lnTo>
                  <a:pt x="541578" y="0"/>
                </a:lnTo>
              </a:path>
            </a:pathLst>
          </a:custGeom>
          <a:ln w="314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5095635" y="5975212"/>
            <a:ext cx="146685" cy="146685"/>
          </a:xfrm>
          <a:custGeom>
            <a:avLst/>
            <a:gdLst/>
            <a:ahLst/>
            <a:cxnLst/>
            <a:rect l="l" t="t" r="r" b="b"/>
            <a:pathLst>
              <a:path w="146684" h="146685">
                <a:moveTo>
                  <a:pt x="146592" y="0"/>
                </a:moveTo>
                <a:lnTo>
                  <a:pt x="0" y="48866"/>
                </a:lnTo>
                <a:lnTo>
                  <a:pt x="97724" y="146599"/>
                </a:lnTo>
                <a:lnTo>
                  <a:pt x="14659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4614025" y="4771314"/>
            <a:ext cx="541655" cy="541655"/>
          </a:xfrm>
          <a:custGeom>
            <a:avLst/>
            <a:gdLst/>
            <a:ahLst/>
            <a:cxnLst/>
            <a:rect l="l" t="t" r="r" b="b"/>
            <a:pathLst>
              <a:path w="541655" h="541654">
                <a:moveTo>
                  <a:pt x="0" y="541578"/>
                </a:moveTo>
                <a:lnTo>
                  <a:pt x="530472" y="11106"/>
                </a:lnTo>
                <a:lnTo>
                  <a:pt x="541578" y="0"/>
                </a:lnTo>
              </a:path>
            </a:pathLst>
          </a:custGeom>
          <a:ln w="314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5095635" y="4684687"/>
            <a:ext cx="146685" cy="146685"/>
          </a:xfrm>
          <a:custGeom>
            <a:avLst/>
            <a:gdLst/>
            <a:ahLst/>
            <a:cxnLst/>
            <a:rect l="l" t="t" r="r" b="b"/>
            <a:pathLst>
              <a:path w="146684" h="146685">
                <a:moveTo>
                  <a:pt x="146592" y="0"/>
                </a:moveTo>
                <a:lnTo>
                  <a:pt x="0" y="48866"/>
                </a:lnTo>
                <a:lnTo>
                  <a:pt x="97724" y="146599"/>
                </a:lnTo>
                <a:lnTo>
                  <a:pt x="14659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2734502" y="4771314"/>
            <a:ext cx="541655" cy="541655"/>
          </a:xfrm>
          <a:custGeom>
            <a:avLst/>
            <a:gdLst/>
            <a:ahLst/>
            <a:cxnLst/>
            <a:rect l="l" t="t" r="r" b="b"/>
            <a:pathLst>
              <a:path w="541655" h="541654">
                <a:moveTo>
                  <a:pt x="0" y="541578"/>
                </a:moveTo>
                <a:lnTo>
                  <a:pt x="530472" y="11106"/>
                </a:lnTo>
                <a:lnTo>
                  <a:pt x="541578" y="0"/>
                </a:lnTo>
              </a:path>
            </a:pathLst>
          </a:custGeom>
          <a:ln w="314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3216111" y="4684687"/>
            <a:ext cx="146685" cy="146685"/>
          </a:xfrm>
          <a:custGeom>
            <a:avLst/>
            <a:gdLst/>
            <a:ahLst/>
            <a:cxnLst/>
            <a:rect l="l" t="t" r="r" b="b"/>
            <a:pathLst>
              <a:path w="146684" h="146685">
                <a:moveTo>
                  <a:pt x="146592" y="0"/>
                </a:moveTo>
                <a:lnTo>
                  <a:pt x="0" y="48866"/>
                </a:lnTo>
                <a:lnTo>
                  <a:pt x="97724" y="146599"/>
                </a:lnTo>
                <a:lnTo>
                  <a:pt x="14659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6493549" y="4771314"/>
            <a:ext cx="541655" cy="541655"/>
          </a:xfrm>
          <a:custGeom>
            <a:avLst/>
            <a:gdLst/>
            <a:ahLst/>
            <a:cxnLst/>
            <a:rect l="l" t="t" r="r" b="b"/>
            <a:pathLst>
              <a:path w="541655" h="541654">
                <a:moveTo>
                  <a:pt x="0" y="541578"/>
                </a:moveTo>
                <a:lnTo>
                  <a:pt x="530472" y="11106"/>
                </a:lnTo>
                <a:lnTo>
                  <a:pt x="541578" y="0"/>
                </a:lnTo>
              </a:path>
            </a:pathLst>
          </a:custGeom>
          <a:ln w="314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6975159" y="4684687"/>
            <a:ext cx="146685" cy="146685"/>
          </a:xfrm>
          <a:custGeom>
            <a:avLst/>
            <a:gdLst/>
            <a:ahLst/>
            <a:cxnLst/>
            <a:rect l="l" t="t" r="r" b="b"/>
            <a:pathLst>
              <a:path w="146684" h="146685">
                <a:moveTo>
                  <a:pt x="146592" y="0"/>
                </a:moveTo>
                <a:lnTo>
                  <a:pt x="0" y="48866"/>
                </a:lnTo>
                <a:lnTo>
                  <a:pt x="97735" y="146599"/>
                </a:lnTo>
                <a:lnTo>
                  <a:pt x="14659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2734502" y="3465059"/>
            <a:ext cx="541655" cy="541655"/>
          </a:xfrm>
          <a:custGeom>
            <a:avLst/>
            <a:gdLst/>
            <a:ahLst/>
            <a:cxnLst/>
            <a:rect l="l" t="t" r="r" b="b"/>
            <a:pathLst>
              <a:path w="541655" h="541654">
                <a:moveTo>
                  <a:pt x="0" y="541578"/>
                </a:moveTo>
                <a:lnTo>
                  <a:pt x="530472" y="11106"/>
                </a:lnTo>
                <a:lnTo>
                  <a:pt x="541578" y="0"/>
                </a:lnTo>
              </a:path>
            </a:pathLst>
          </a:custGeom>
          <a:ln w="314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3216111" y="3378432"/>
            <a:ext cx="146685" cy="146685"/>
          </a:xfrm>
          <a:custGeom>
            <a:avLst/>
            <a:gdLst/>
            <a:ahLst/>
            <a:cxnLst/>
            <a:rect l="l" t="t" r="r" b="b"/>
            <a:pathLst>
              <a:path w="146684" h="146685">
                <a:moveTo>
                  <a:pt x="146592" y="0"/>
                </a:moveTo>
                <a:lnTo>
                  <a:pt x="0" y="48866"/>
                </a:lnTo>
                <a:lnTo>
                  <a:pt x="97724" y="146599"/>
                </a:lnTo>
                <a:lnTo>
                  <a:pt x="14659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2808451" y="6126942"/>
            <a:ext cx="544830" cy="544830"/>
          </a:xfrm>
          <a:custGeom>
            <a:avLst/>
            <a:gdLst/>
            <a:ahLst/>
            <a:cxnLst/>
            <a:rect l="l" t="t" r="r" b="b"/>
            <a:pathLst>
              <a:path w="544830" h="544829">
                <a:moveTo>
                  <a:pt x="544722" y="544722"/>
                </a:moveTo>
                <a:lnTo>
                  <a:pt x="11106" y="11106"/>
                </a:lnTo>
                <a:lnTo>
                  <a:pt x="0" y="0"/>
                </a:lnTo>
              </a:path>
            </a:pathLst>
          </a:custGeom>
          <a:ln w="314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2721821" y="6040315"/>
            <a:ext cx="146685" cy="146685"/>
          </a:xfrm>
          <a:custGeom>
            <a:avLst/>
            <a:gdLst/>
            <a:ahLst/>
            <a:cxnLst/>
            <a:rect l="l" t="t" r="r" b="b"/>
            <a:pathLst>
              <a:path w="146684" h="146685">
                <a:moveTo>
                  <a:pt x="0" y="0"/>
                </a:moveTo>
                <a:lnTo>
                  <a:pt x="48867" y="146599"/>
                </a:lnTo>
                <a:lnTo>
                  <a:pt x="146602" y="4886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0928927" y="4769743"/>
            <a:ext cx="544830" cy="544830"/>
          </a:xfrm>
          <a:custGeom>
            <a:avLst/>
            <a:gdLst/>
            <a:ahLst/>
            <a:cxnLst/>
            <a:rect l="l" t="t" r="r" b="b"/>
            <a:pathLst>
              <a:path w="544829" h="544829">
                <a:moveTo>
                  <a:pt x="544722" y="544722"/>
                </a:moveTo>
                <a:lnTo>
                  <a:pt x="11106" y="11106"/>
                </a:lnTo>
                <a:lnTo>
                  <a:pt x="0" y="0"/>
                </a:lnTo>
              </a:path>
            </a:pathLst>
          </a:custGeom>
          <a:ln w="314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0842297" y="4683116"/>
            <a:ext cx="146685" cy="146685"/>
          </a:xfrm>
          <a:custGeom>
            <a:avLst/>
            <a:gdLst/>
            <a:ahLst/>
            <a:cxnLst/>
            <a:rect l="l" t="t" r="r" b="b"/>
            <a:pathLst>
              <a:path w="146684" h="146685">
                <a:moveTo>
                  <a:pt x="0" y="0"/>
                </a:moveTo>
                <a:lnTo>
                  <a:pt x="48867" y="146599"/>
                </a:lnTo>
                <a:lnTo>
                  <a:pt x="146602" y="4886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2810022" y="4794428"/>
            <a:ext cx="544830" cy="544830"/>
          </a:xfrm>
          <a:custGeom>
            <a:avLst/>
            <a:gdLst/>
            <a:ahLst/>
            <a:cxnLst/>
            <a:rect l="l" t="t" r="r" b="b"/>
            <a:pathLst>
              <a:path w="544830" h="544829">
                <a:moveTo>
                  <a:pt x="544722" y="544722"/>
                </a:moveTo>
                <a:lnTo>
                  <a:pt x="11106" y="11106"/>
                </a:lnTo>
                <a:lnTo>
                  <a:pt x="0" y="0"/>
                </a:lnTo>
              </a:path>
            </a:pathLst>
          </a:custGeom>
          <a:ln w="314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2723392" y="4707801"/>
            <a:ext cx="146685" cy="146685"/>
          </a:xfrm>
          <a:custGeom>
            <a:avLst/>
            <a:gdLst/>
            <a:ahLst/>
            <a:cxnLst/>
            <a:rect l="l" t="t" r="r" b="b"/>
            <a:pathLst>
              <a:path w="146684" h="146685">
                <a:moveTo>
                  <a:pt x="0" y="0"/>
                </a:moveTo>
                <a:lnTo>
                  <a:pt x="48867" y="146600"/>
                </a:lnTo>
                <a:lnTo>
                  <a:pt x="146602" y="4886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4687976" y="4769743"/>
            <a:ext cx="544830" cy="544830"/>
          </a:xfrm>
          <a:custGeom>
            <a:avLst/>
            <a:gdLst/>
            <a:ahLst/>
            <a:cxnLst/>
            <a:rect l="l" t="t" r="r" b="b"/>
            <a:pathLst>
              <a:path w="544830" h="544829">
                <a:moveTo>
                  <a:pt x="544722" y="544722"/>
                </a:moveTo>
                <a:lnTo>
                  <a:pt x="11106" y="11106"/>
                </a:lnTo>
                <a:lnTo>
                  <a:pt x="0" y="0"/>
                </a:lnTo>
              </a:path>
            </a:pathLst>
          </a:custGeom>
          <a:ln w="314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4601345" y="4683116"/>
            <a:ext cx="146685" cy="146685"/>
          </a:xfrm>
          <a:custGeom>
            <a:avLst/>
            <a:gdLst/>
            <a:ahLst/>
            <a:cxnLst/>
            <a:rect l="l" t="t" r="r" b="b"/>
            <a:pathLst>
              <a:path w="146684" h="146685">
                <a:moveTo>
                  <a:pt x="0" y="0"/>
                </a:moveTo>
                <a:lnTo>
                  <a:pt x="48867" y="146599"/>
                </a:lnTo>
                <a:lnTo>
                  <a:pt x="146602" y="4886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4687976" y="3476075"/>
            <a:ext cx="544830" cy="544830"/>
          </a:xfrm>
          <a:custGeom>
            <a:avLst/>
            <a:gdLst/>
            <a:ahLst/>
            <a:cxnLst/>
            <a:rect l="l" t="t" r="r" b="b"/>
            <a:pathLst>
              <a:path w="544830" h="544829">
                <a:moveTo>
                  <a:pt x="544722" y="544722"/>
                </a:moveTo>
                <a:lnTo>
                  <a:pt x="11106" y="11106"/>
                </a:lnTo>
                <a:lnTo>
                  <a:pt x="0" y="0"/>
                </a:lnTo>
              </a:path>
            </a:pathLst>
          </a:custGeom>
          <a:ln w="314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4601345" y="3389448"/>
            <a:ext cx="146685" cy="146685"/>
          </a:xfrm>
          <a:custGeom>
            <a:avLst/>
            <a:gdLst/>
            <a:ahLst/>
            <a:cxnLst/>
            <a:rect l="l" t="t" r="r" b="b"/>
            <a:pathLst>
              <a:path w="146684" h="146685">
                <a:moveTo>
                  <a:pt x="0" y="0"/>
                </a:moveTo>
                <a:lnTo>
                  <a:pt x="48867" y="146599"/>
                </a:lnTo>
                <a:lnTo>
                  <a:pt x="146602" y="4886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4010285" y="6176699"/>
            <a:ext cx="0" cy="359410"/>
          </a:xfrm>
          <a:custGeom>
            <a:avLst/>
            <a:gdLst/>
            <a:ahLst/>
            <a:cxnLst/>
            <a:rect l="l" t="t" r="r" b="b"/>
            <a:pathLst>
              <a:path h="359409">
                <a:moveTo>
                  <a:pt x="0" y="0"/>
                </a:moveTo>
                <a:lnTo>
                  <a:pt x="0" y="358843"/>
                </a:lnTo>
              </a:path>
            </a:pathLst>
          </a:custGeom>
          <a:ln w="314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3941176" y="6054190"/>
            <a:ext cx="138430" cy="138430"/>
          </a:xfrm>
          <a:custGeom>
            <a:avLst/>
            <a:gdLst/>
            <a:ahLst/>
            <a:cxnLst/>
            <a:rect l="l" t="t" r="r" b="b"/>
            <a:pathLst>
              <a:path w="138430" h="138429">
                <a:moveTo>
                  <a:pt x="69107" y="0"/>
                </a:moveTo>
                <a:lnTo>
                  <a:pt x="0" y="138215"/>
                </a:lnTo>
                <a:lnTo>
                  <a:pt x="138215" y="138215"/>
                </a:lnTo>
                <a:lnTo>
                  <a:pt x="6910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4010285" y="3595653"/>
            <a:ext cx="0" cy="359410"/>
          </a:xfrm>
          <a:custGeom>
            <a:avLst/>
            <a:gdLst/>
            <a:ahLst/>
            <a:cxnLst/>
            <a:rect l="l" t="t" r="r" b="b"/>
            <a:pathLst>
              <a:path h="359410">
                <a:moveTo>
                  <a:pt x="0" y="0"/>
                </a:moveTo>
                <a:lnTo>
                  <a:pt x="0" y="358843"/>
                </a:lnTo>
              </a:path>
            </a:pathLst>
          </a:custGeom>
          <a:ln w="314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3941176" y="3473144"/>
            <a:ext cx="138430" cy="138430"/>
          </a:xfrm>
          <a:custGeom>
            <a:avLst/>
            <a:gdLst/>
            <a:ahLst/>
            <a:cxnLst/>
            <a:rect l="l" t="t" r="r" b="b"/>
            <a:pathLst>
              <a:path w="138430" h="138429">
                <a:moveTo>
                  <a:pt x="69107" y="0"/>
                </a:moveTo>
                <a:lnTo>
                  <a:pt x="0" y="138215"/>
                </a:lnTo>
                <a:lnTo>
                  <a:pt x="138215" y="138215"/>
                </a:lnTo>
                <a:lnTo>
                  <a:pt x="6910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5862334" y="4910862"/>
            <a:ext cx="0" cy="359410"/>
          </a:xfrm>
          <a:custGeom>
            <a:avLst/>
            <a:gdLst/>
            <a:ahLst/>
            <a:cxnLst/>
            <a:rect l="l" t="t" r="r" b="b"/>
            <a:pathLst>
              <a:path h="359410">
                <a:moveTo>
                  <a:pt x="0" y="0"/>
                </a:moveTo>
                <a:lnTo>
                  <a:pt x="0" y="358843"/>
                </a:lnTo>
              </a:path>
            </a:pathLst>
          </a:custGeom>
          <a:ln w="314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5793226" y="4788352"/>
            <a:ext cx="138430" cy="138430"/>
          </a:xfrm>
          <a:custGeom>
            <a:avLst/>
            <a:gdLst/>
            <a:ahLst/>
            <a:cxnLst/>
            <a:rect l="l" t="t" r="r" b="b"/>
            <a:pathLst>
              <a:path w="138430" h="138429">
                <a:moveTo>
                  <a:pt x="69107" y="0"/>
                </a:moveTo>
                <a:lnTo>
                  <a:pt x="0" y="138215"/>
                </a:lnTo>
                <a:lnTo>
                  <a:pt x="138215" y="138215"/>
                </a:lnTo>
                <a:lnTo>
                  <a:pt x="6910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2158226" y="4886176"/>
            <a:ext cx="0" cy="359410"/>
          </a:xfrm>
          <a:custGeom>
            <a:avLst/>
            <a:gdLst/>
            <a:ahLst/>
            <a:cxnLst/>
            <a:rect l="l" t="t" r="r" b="b"/>
            <a:pathLst>
              <a:path h="359410">
                <a:moveTo>
                  <a:pt x="0" y="0"/>
                </a:moveTo>
                <a:lnTo>
                  <a:pt x="0" y="358843"/>
                </a:lnTo>
              </a:path>
            </a:pathLst>
          </a:custGeom>
          <a:ln w="314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2089118" y="4763667"/>
            <a:ext cx="138430" cy="138430"/>
          </a:xfrm>
          <a:custGeom>
            <a:avLst/>
            <a:gdLst/>
            <a:ahLst/>
            <a:cxnLst/>
            <a:rect l="l" t="t" r="r" b="b"/>
            <a:pathLst>
              <a:path w="138429" h="138429">
                <a:moveTo>
                  <a:pt x="69107" y="0"/>
                </a:moveTo>
                <a:lnTo>
                  <a:pt x="0" y="138215"/>
                </a:lnTo>
                <a:lnTo>
                  <a:pt x="138215" y="138215"/>
                </a:lnTo>
                <a:lnTo>
                  <a:pt x="6910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4780248" y="3129468"/>
            <a:ext cx="2273300" cy="877569"/>
          </a:xfrm>
          <a:custGeom>
            <a:avLst/>
            <a:gdLst/>
            <a:ahLst/>
            <a:cxnLst/>
            <a:rect l="l" t="t" r="r" b="b"/>
            <a:pathLst>
              <a:path w="2273300" h="877570">
                <a:moveTo>
                  <a:pt x="2273159" y="877135"/>
                </a:moveTo>
                <a:lnTo>
                  <a:pt x="14653" y="5654"/>
                </a:lnTo>
                <a:lnTo>
                  <a:pt x="0" y="0"/>
                </a:lnTo>
              </a:path>
            </a:pathLst>
          </a:custGeom>
          <a:ln w="314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4665951" y="3070647"/>
            <a:ext cx="154305" cy="129539"/>
          </a:xfrm>
          <a:custGeom>
            <a:avLst/>
            <a:gdLst/>
            <a:ahLst/>
            <a:cxnLst/>
            <a:rect l="l" t="t" r="r" b="b"/>
            <a:pathLst>
              <a:path w="154305" h="129539">
                <a:moveTo>
                  <a:pt x="153827" y="0"/>
                </a:moveTo>
                <a:lnTo>
                  <a:pt x="0" y="14716"/>
                </a:lnTo>
                <a:lnTo>
                  <a:pt x="104070" y="128948"/>
                </a:lnTo>
                <a:lnTo>
                  <a:pt x="15382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42631" y="4573547"/>
            <a:ext cx="9214485" cy="18351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850" spc="-155" dirty="0"/>
              <a:t>Magic</a:t>
            </a:r>
            <a:r>
              <a:rPr sz="11850" spc="-215" dirty="0"/>
              <a:t> </a:t>
            </a:r>
            <a:r>
              <a:rPr sz="11850" spc="-270" dirty="0"/>
              <a:t>Methods</a:t>
            </a:r>
            <a:endParaRPr sz="11850"/>
          </a:p>
        </p:txBody>
      </p:sp>
      <p:sp>
        <p:nvSpPr>
          <p:cNvPr id="3" name="object 3"/>
          <p:cNvSpPr txBox="1"/>
          <p:nvPr/>
        </p:nvSpPr>
        <p:spPr>
          <a:xfrm>
            <a:off x="7530660" y="9802510"/>
            <a:ext cx="5043170" cy="893444"/>
          </a:xfrm>
          <a:prstGeom prst="rect">
            <a:avLst/>
          </a:prstGeom>
          <a:solidFill>
            <a:srgbClr val="000000"/>
          </a:solidFill>
          <a:ln w="10470">
            <a:solidFill>
              <a:srgbClr val="FFFFFF"/>
            </a:solidFill>
          </a:ln>
        </p:spPr>
        <p:txBody>
          <a:bodyPr vert="horz" wrap="square" lIns="0" tIns="187325" rIns="0" bIns="0" rtlCol="0">
            <a:spAutoFit/>
          </a:bodyPr>
          <a:lstStyle/>
          <a:p>
            <a:pPr marL="50165">
              <a:lnSpc>
                <a:spcPct val="100000"/>
              </a:lnSpc>
              <a:spcBef>
                <a:spcPts val="1475"/>
              </a:spcBef>
              <a:tabLst>
                <a:tab pos="636270" algn="l"/>
                <a:tab pos="4987290" algn="l"/>
              </a:tabLst>
            </a:pPr>
            <a:r>
              <a:rPr sz="3950" u="heavy" spc="-55" dirty="0">
                <a:solidFill>
                  <a:srgbClr val="FFFFFF"/>
                </a:solidFill>
                <a:uFill>
                  <a:solidFill>
                    <a:srgbClr val="FEFEFE"/>
                  </a:solidFill>
                </a:uFill>
                <a:latin typeface="Arial"/>
                <a:cs typeface="Arial"/>
              </a:rPr>
              <a:t> 	</a:t>
            </a:r>
            <a:r>
              <a:rPr sz="3950" spc="-340" dirty="0">
                <a:solidFill>
                  <a:srgbClr val="FFFFFF"/>
                </a:solidFill>
                <a:latin typeface="Arial"/>
                <a:cs typeface="Arial"/>
              </a:rPr>
              <a:t>dunderbar_methods</a:t>
            </a:r>
            <a:r>
              <a:rPr sz="3950" u="heavy" spc="-395" dirty="0">
                <a:solidFill>
                  <a:srgbClr val="FFFFFF"/>
                </a:solidFill>
                <a:uFill>
                  <a:solidFill>
                    <a:srgbClr val="FEFEFE"/>
                  </a:solidFill>
                </a:uFill>
                <a:latin typeface="Arial"/>
                <a:cs typeface="Arial"/>
              </a:rPr>
              <a:t> </a:t>
            </a:r>
            <a:r>
              <a:rPr sz="3950" u="heavy" spc="-340" dirty="0">
                <a:solidFill>
                  <a:srgbClr val="FFFFFF"/>
                </a:solidFill>
                <a:uFill>
                  <a:solidFill>
                    <a:srgbClr val="FEFEFE"/>
                  </a:solidFill>
                </a:uFill>
                <a:latin typeface="Arial"/>
                <a:cs typeface="Arial"/>
              </a:rPr>
              <a:t>	</a:t>
            </a:r>
            <a:endParaRPr sz="3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56506" y="1926642"/>
            <a:ext cx="17591405" cy="8796020"/>
          </a:xfrm>
          <a:custGeom>
            <a:avLst/>
            <a:gdLst/>
            <a:ahLst/>
            <a:cxnLst/>
            <a:rect l="l" t="t" r="r" b="b"/>
            <a:pathLst>
              <a:path w="17591405" h="8796020">
                <a:moveTo>
                  <a:pt x="0" y="0"/>
                </a:moveTo>
                <a:lnTo>
                  <a:pt x="17591087" y="0"/>
                </a:lnTo>
                <a:lnTo>
                  <a:pt x="17591087" y="8795543"/>
                </a:lnTo>
                <a:lnTo>
                  <a:pt x="0" y="879554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453223" y="1997709"/>
            <a:ext cx="3594100" cy="930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900" spc="-65" dirty="0">
                <a:solidFill>
                  <a:srgbClr val="FFFFFF"/>
                </a:solidFill>
                <a:latin typeface="Calibri"/>
                <a:cs typeface="Calibri"/>
              </a:rPr>
              <a:t>Python</a:t>
            </a:r>
            <a:r>
              <a:rPr sz="5900" spc="-1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5900" spc="-114" dirty="0">
                <a:solidFill>
                  <a:srgbClr val="FFFFFF"/>
                </a:solidFill>
                <a:latin typeface="Calibri"/>
                <a:cs typeface="Calibri"/>
              </a:rPr>
              <a:t>uses</a:t>
            </a:r>
            <a:endParaRPr sz="59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195485" y="2831913"/>
            <a:ext cx="605790" cy="0"/>
          </a:xfrm>
          <a:custGeom>
            <a:avLst/>
            <a:gdLst/>
            <a:ahLst/>
            <a:cxnLst/>
            <a:rect l="l" t="t" r="r" b="b"/>
            <a:pathLst>
              <a:path w="605789">
                <a:moveTo>
                  <a:pt x="0" y="0"/>
                </a:moveTo>
                <a:lnTo>
                  <a:pt x="605233" y="0"/>
                </a:lnTo>
              </a:path>
            </a:pathLst>
          </a:custGeom>
          <a:ln w="41716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011187" y="2831913"/>
            <a:ext cx="605790" cy="0"/>
          </a:xfrm>
          <a:custGeom>
            <a:avLst/>
            <a:gdLst/>
            <a:ahLst/>
            <a:cxnLst/>
            <a:rect l="l" t="t" r="r" b="b"/>
            <a:pathLst>
              <a:path w="605790">
                <a:moveTo>
                  <a:pt x="0" y="0"/>
                </a:moveTo>
                <a:lnTo>
                  <a:pt x="605233" y="0"/>
                </a:lnTo>
              </a:path>
            </a:pathLst>
          </a:custGeom>
          <a:ln w="41716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788019" y="2249010"/>
            <a:ext cx="1236345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init</a:t>
            </a:r>
            <a:endParaRPr sz="3950">
              <a:latin typeface="Lucida Console"/>
              <a:cs typeface="Lucida Consol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764859" y="1997709"/>
            <a:ext cx="4474210" cy="930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900" spc="-125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5900" spc="-25" dirty="0">
                <a:solidFill>
                  <a:srgbClr val="FFFFFF"/>
                </a:solidFill>
                <a:latin typeface="Calibri"/>
                <a:cs typeface="Calibri"/>
              </a:rPr>
              <a:t>build</a:t>
            </a:r>
            <a:r>
              <a:rPr sz="59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5900" spc="-114" dirty="0">
                <a:solidFill>
                  <a:srgbClr val="FFFFFF"/>
                </a:solidFill>
                <a:latin typeface="Calibri"/>
                <a:cs typeface="Calibri"/>
              </a:rPr>
              <a:t>classes</a:t>
            </a:r>
            <a:endParaRPr sz="59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414117" y="4057007"/>
            <a:ext cx="605790" cy="0"/>
          </a:xfrm>
          <a:custGeom>
            <a:avLst/>
            <a:gdLst/>
            <a:ahLst/>
            <a:cxnLst/>
            <a:rect l="l" t="t" r="r" b="b"/>
            <a:pathLst>
              <a:path w="605789">
                <a:moveTo>
                  <a:pt x="0" y="0"/>
                </a:moveTo>
                <a:lnTo>
                  <a:pt x="605233" y="0"/>
                </a:lnTo>
              </a:path>
            </a:pathLst>
          </a:custGeom>
          <a:ln w="41716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29819" y="4057007"/>
            <a:ext cx="605790" cy="0"/>
          </a:xfrm>
          <a:custGeom>
            <a:avLst/>
            <a:gdLst/>
            <a:ahLst/>
            <a:cxnLst/>
            <a:rect l="l" t="t" r="r" b="b"/>
            <a:pathLst>
              <a:path w="605790">
                <a:moveTo>
                  <a:pt x="0" y="0"/>
                </a:moveTo>
                <a:lnTo>
                  <a:pt x="605233" y="0"/>
                </a:lnTo>
              </a:path>
            </a:pathLst>
          </a:custGeom>
          <a:ln w="41716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006651" y="3474104"/>
            <a:ext cx="1236345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init</a:t>
            </a:r>
            <a:endParaRPr sz="3950">
              <a:latin typeface="Lucida Console"/>
              <a:cs typeface="Lucida Consol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98565" y="3222803"/>
            <a:ext cx="14812644" cy="930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5897245" algn="l"/>
              </a:tabLst>
            </a:pPr>
            <a:r>
              <a:rPr sz="5900" spc="-60" dirty="0">
                <a:solidFill>
                  <a:srgbClr val="FFFFFF"/>
                </a:solidFill>
                <a:latin typeface="Calibri"/>
                <a:cs typeface="Calibri"/>
              </a:rPr>
              <a:t>Overriding	</a:t>
            </a:r>
            <a:r>
              <a:rPr sz="5900" spc="-145" dirty="0">
                <a:solidFill>
                  <a:srgbClr val="FFFFFF"/>
                </a:solidFill>
                <a:latin typeface="Calibri"/>
                <a:cs typeface="Calibri"/>
              </a:rPr>
              <a:t>lets </a:t>
            </a:r>
            <a:r>
              <a:rPr sz="5900" spc="-80" dirty="0">
                <a:solidFill>
                  <a:srgbClr val="FFFFFF"/>
                </a:solidFill>
                <a:latin typeface="Calibri"/>
                <a:cs typeface="Calibri"/>
              </a:rPr>
              <a:t>us </a:t>
            </a:r>
            <a:r>
              <a:rPr sz="5900" spc="-60" dirty="0">
                <a:solidFill>
                  <a:srgbClr val="FFFFFF"/>
                </a:solidFill>
                <a:latin typeface="Calibri"/>
                <a:cs typeface="Calibri"/>
              </a:rPr>
              <a:t>hook </a:t>
            </a:r>
            <a:r>
              <a:rPr sz="5900" spc="-105" dirty="0">
                <a:solidFill>
                  <a:srgbClr val="FFFFFF"/>
                </a:solidFill>
                <a:latin typeface="Calibri"/>
                <a:cs typeface="Calibri"/>
              </a:rPr>
              <a:t>into </a:t>
            </a:r>
            <a:r>
              <a:rPr sz="5900" spc="-9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59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5900" spc="15" dirty="0">
                <a:solidFill>
                  <a:srgbClr val="FFFFFF"/>
                </a:solidFill>
                <a:latin typeface="Calibri"/>
                <a:cs typeface="Calibri"/>
              </a:rPr>
              <a:t>language</a:t>
            </a:r>
            <a:endParaRPr sz="59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53223" y="4127488"/>
            <a:ext cx="16639540" cy="6151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57860" marR="5080" indent="-645795">
              <a:lnSpc>
                <a:spcPct val="136200"/>
              </a:lnSpc>
              <a:spcBef>
                <a:spcPts val="95"/>
              </a:spcBef>
            </a:pPr>
            <a:r>
              <a:rPr sz="5900" spc="-215" dirty="0">
                <a:solidFill>
                  <a:srgbClr val="FFFFFF"/>
                </a:solidFill>
                <a:latin typeface="Calibri"/>
                <a:cs typeface="Calibri"/>
              </a:rPr>
              <a:t>What </a:t>
            </a:r>
            <a:r>
              <a:rPr sz="5900" spc="-130" dirty="0">
                <a:solidFill>
                  <a:srgbClr val="FFFFFF"/>
                </a:solidFill>
                <a:latin typeface="Calibri"/>
                <a:cs typeface="Calibri"/>
              </a:rPr>
              <a:t>else </a:t>
            </a:r>
            <a:r>
              <a:rPr sz="5900" spc="-25" dirty="0">
                <a:solidFill>
                  <a:srgbClr val="FFFFFF"/>
                </a:solidFill>
                <a:latin typeface="Calibri"/>
                <a:cs typeface="Calibri"/>
              </a:rPr>
              <a:t>can </a:t>
            </a:r>
            <a:r>
              <a:rPr sz="5900" spc="-95" dirty="0">
                <a:solidFill>
                  <a:srgbClr val="FFFFFF"/>
                </a:solidFill>
                <a:latin typeface="Calibri"/>
                <a:cs typeface="Calibri"/>
              </a:rPr>
              <a:t>we </a:t>
            </a:r>
            <a:r>
              <a:rPr sz="5900" spc="-160" dirty="0">
                <a:solidFill>
                  <a:srgbClr val="FFFFFF"/>
                </a:solidFill>
                <a:latin typeface="Calibri"/>
                <a:cs typeface="Calibri"/>
              </a:rPr>
              <a:t>do? </a:t>
            </a:r>
            <a:r>
              <a:rPr sz="5900" spc="-20" dirty="0">
                <a:solidFill>
                  <a:srgbClr val="FFFFFF"/>
                </a:solidFill>
                <a:latin typeface="Calibri"/>
                <a:cs typeface="Calibri"/>
              </a:rPr>
              <a:t>Can </a:t>
            </a:r>
            <a:r>
              <a:rPr sz="5900" spc="-95" dirty="0">
                <a:solidFill>
                  <a:srgbClr val="FFFFFF"/>
                </a:solidFill>
                <a:latin typeface="Calibri"/>
                <a:cs typeface="Calibri"/>
              </a:rPr>
              <a:t>we </a:t>
            </a:r>
            <a:r>
              <a:rPr sz="5900" spc="-85" dirty="0">
                <a:solidFill>
                  <a:srgbClr val="FFFFFF"/>
                </a:solidFill>
                <a:latin typeface="Calibri"/>
                <a:cs typeface="Calibri"/>
              </a:rPr>
              <a:t>define </a:t>
            </a:r>
            <a:r>
              <a:rPr sz="5900" spc="-114" dirty="0">
                <a:solidFill>
                  <a:srgbClr val="FFFFFF"/>
                </a:solidFill>
                <a:latin typeface="Calibri"/>
                <a:cs typeface="Calibri"/>
              </a:rPr>
              <a:t>classes </a:t>
            </a:r>
            <a:r>
              <a:rPr sz="5900" spc="-140" dirty="0">
                <a:solidFill>
                  <a:srgbClr val="FFFFFF"/>
                </a:solidFill>
                <a:latin typeface="Calibri"/>
                <a:cs typeface="Calibri"/>
              </a:rPr>
              <a:t>that </a:t>
            </a:r>
            <a:r>
              <a:rPr sz="5900" spc="-70" dirty="0">
                <a:solidFill>
                  <a:srgbClr val="FFFFFF"/>
                </a:solidFill>
                <a:latin typeface="Calibri"/>
                <a:cs typeface="Calibri"/>
              </a:rPr>
              <a:t>act </a:t>
            </a:r>
            <a:r>
              <a:rPr sz="5900" spc="-225" dirty="0">
                <a:solidFill>
                  <a:srgbClr val="FFFFFF"/>
                </a:solidFill>
                <a:latin typeface="Calibri"/>
                <a:cs typeface="Calibri"/>
              </a:rPr>
              <a:t>like:  </a:t>
            </a:r>
            <a:r>
              <a:rPr sz="5900" spc="-229" dirty="0">
                <a:solidFill>
                  <a:srgbClr val="FFFFFF"/>
                </a:solidFill>
                <a:latin typeface="Calibri"/>
                <a:cs typeface="Calibri"/>
              </a:rPr>
              <a:t>iterators?</a:t>
            </a:r>
            <a:r>
              <a:rPr sz="59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5900" spc="-204" dirty="0">
                <a:solidFill>
                  <a:srgbClr val="FFFFFF"/>
                </a:solidFill>
                <a:latin typeface="Calibri"/>
                <a:cs typeface="Calibri"/>
              </a:rPr>
              <a:t>lists?</a:t>
            </a:r>
            <a:endParaRPr sz="5900">
              <a:latin typeface="Calibri"/>
              <a:cs typeface="Calibri"/>
            </a:endParaRPr>
          </a:p>
          <a:p>
            <a:pPr marL="657860" marR="10701655">
              <a:lnSpc>
                <a:spcPct val="136200"/>
              </a:lnSpc>
              <a:spcBef>
                <a:spcPts val="5"/>
              </a:spcBef>
            </a:pPr>
            <a:r>
              <a:rPr sz="5900" spc="-220" dirty="0">
                <a:solidFill>
                  <a:srgbClr val="FFFFFF"/>
                </a:solidFill>
                <a:latin typeface="Calibri"/>
                <a:cs typeface="Calibri"/>
              </a:rPr>
              <a:t>sets? </a:t>
            </a:r>
            <a:r>
              <a:rPr sz="5900" spc="-130" dirty="0">
                <a:solidFill>
                  <a:srgbClr val="FFFFFF"/>
                </a:solidFill>
                <a:latin typeface="Calibri"/>
                <a:cs typeface="Calibri"/>
              </a:rPr>
              <a:t>dictionaries?  </a:t>
            </a:r>
            <a:r>
              <a:rPr sz="5900" spc="-120" dirty="0">
                <a:solidFill>
                  <a:srgbClr val="FFFFFF"/>
                </a:solidFill>
                <a:latin typeface="Calibri"/>
                <a:cs typeface="Calibri"/>
              </a:rPr>
              <a:t>numbers?  </a:t>
            </a:r>
            <a:r>
              <a:rPr sz="5900" spc="-114" dirty="0">
                <a:solidFill>
                  <a:srgbClr val="FFFFFF"/>
                </a:solidFill>
                <a:latin typeface="Calibri"/>
                <a:cs typeface="Calibri"/>
              </a:rPr>
              <a:t>comparables?</a:t>
            </a:r>
            <a:endParaRPr sz="59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7254094" y="496603"/>
            <a:ext cx="560006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0" dirty="0"/>
              <a:t>Magic</a:t>
            </a:r>
            <a:r>
              <a:rPr spc="-175" dirty="0"/>
              <a:t> </a:t>
            </a:r>
            <a:r>
              <a:rPr spc="-170" dirty="0"/>
              <a:t>Methods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53223" y="2050064"/>
            <a:ext cx="5169535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dirty="0">
                <a:solidFill>
                  <a:srgbClr val="C2349B"/>
                </a:solidFill>
                <a:latin typeface="Lucida Console"/>
                <a:cs typeface="Lucida Console"/>
              </a:rPr>
              <a:t>class</a:t>
            </a:r>
            <a:r>
              <a:rPr sz="3950" spc="-60" dirty="0">
                <a:solidFill>
                  <a:srgbClr val="C2349B"/>
                </a:solidFill>
                <a:latin typeface="Lucida Console"/>
                <a:cs typeface="Lucida Console"/>
              </a:rPr>
              <a:t> </a:t>
            </a: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MagicClass:</a:t>
            </a:r>
            <a:endParaRPr sz="3950">
              <a:latin typeface="Lucida Console"/>
              <a:cs typeface="Lucida Console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886686" y="3334516"/>
            <a:ext cx="605790" cy="0"/>
          </a:xfrm>
          <a:custGeom>
            <a:avLst/>
            <a:gdLst/>
            <a:ahLst/>
            <a:cxnLst/>
            <a:rect l="l" t="t" r="r" b="b"/>
            <a:pathLst>
              <a:path w="605789">
                <a:moveTo>
                  <a:pt x="0" y="0"/>
                </a:moveTo>
                <a:lnTo>
                  <a:pt x="605182" y="0"/>
                </a:lnTo>
              </a:path>
            </a:pathLst>
          </a:custGeom>
          <a:ln w="41716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702235" y="3334516"/>
            <a:ext cx="605790" cy="0"/>
          </a:xfrm>
          <a:custGeom>
            <a:avLst/>
            <a:gdLst/>
            <a:ahLst/>
            <a:cxnLst/>
            <a:rect l="l" t="t" r="r" b="b"/>
            <a:pathLst>
              <a:path w="605789">
                <a:moveTo>
                  <a:pt x="0" y="0"/>
                </a:moveTo>
                <a:lnTo>
                  <a:pt x="605182" y="0"/>
                </a:lnTo>
              </a:path>
            </a:pathLst>
          </a:custGeom>
          <a:ln w="41716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86686" y="4036065"/>
            <a:ext cx="605790" cy="0"/>
          </a:xfrm>
          <a:custGeom>
            <a:avLst/>
            <a:gdLst/>
            <a:ahLst/>
            <a:cxnLst/>
            <a:rect l="l" t="t" r="r" b="b"/>
            <a:pathLst>
              <a:path w="605789">
                <a:moveTo>
                  <a:pt x="0" y="0"/>
                </a:moveTo>
                <a:lnTo>
                  <a:pt x="605182" y="0"/>
                </a:lnTo>
              </a:path>
            </a:pathLst>
          </a:custGeom>
          <a:ln w="41716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912601" y="4036065"/>
            <a:ext cx="605790" cy="0"/>
          </a:xfrm>
          <a:custGeom>
            <a:avLst/>
            <a:gdLst/>
            <a:ahLst/>
            <a:cxnLst/>
            <a:rect l="l" t="t" r="r" b="b"/>
            <a:pathLst>
              <a:path w="605790">
                <a:moveTo>
                  <a:pt x="0" y="0"/>
                </a:moveTo>
                <a:lnTo>
                  <a:pt x="605182" y="0"/>
                </a:lnTo>
              </a:path>
            </a:pathLst>
          </a:custGeom>
          <a:ln w="41716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86686" y="4737615"/>
            <a:ext cx="605790" cy="0"/>
          </a:xfrm>
          <a:custGeom>
            <a:avLst/>
            <a:gdLst/>
            <a:ahLst/>
            <a:cxnLst/>
            <a:rect l="l" t="t" r="r" b="b"/>
            <a:pathLst>
              <a:path w="605789">
                <a:moveTo>
                  <a:pt x="0" y="0"/>
                </a:moveTo>
                <a:lnTo>
                  <a:pt x="605182" y="0"/>
                </a:lnTo>
              </a:path>
            </a:pathLst>
          </a:custGeom>
          <a:ln w="41716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99644" y="4737615"/>
            <a:ext cx="605790" cy="0"/>
          </a:xfrm>
          <a:custGeom>
            <a:avLst/>
            <a:gdLst/>
            <a:ahLst/>
            <a:cxnLst/>
            <a:rect l="l" t="t" r="r" b="b"/>
            <a:pathLst>
              <a:path w="605789">
                <a:moveTo>
                  <a:pt x="0" y="0"/>
                </a:moveTo>
                <a:lnTo>
                  <a:pt x="605182" y="0"/>
                </a:lnTo>
              </a:path>
            </a:pathLst>
          </a:custGeom>
          <a:ln w="41716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479170" y="4154712"/>
            <a:ext cx="6985634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525270" algn="l"/>
              </a:tabLst>
            </a:pP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add	(self, other):</a:t>
            </a:r>
            <a:r>
              <a:rPr sz="3950" spc="-6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...</a:t>
            </a:r>
            <a:endParaRPr sz="3950">
              <a:latin typeface="Lucida Console"/>
              <a:cs typeface="Lucida Console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886686" y="5439164"/>
            <a:ext cx="605790" cy="0"/>
          </a:xfrm>
          <a:custGeom>
            <a:avLst/>
            <a:gdLst/>
            <a:ahLst/>
            <a:cxnLst/>
            <a:rect l="l" t="t" r="r" b="b"/>
            <a:pathLst>
              <a:path w="605789">
                <a:moveTo>
                  <a:pt x="0" y="0"/>
                </a:moveTo>
                <a:lnTo>
                  <a:pt x="605182" y="0"/>
                </a:lnTo>
              </a:path>
            </a:pathLst>
          </a:custGeom>
          <a:ln w="41716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702235" y="5439164"/>
            <a:ext cx="605790" cy="0"/>
          </a:xfrm>
          <a:custGeom>
            <a:avLst/>
            <a:gdLst/>
            <a:ahLst/>
            <a:cxnLst/>
            <a:rect l="l" t="t" r="r" b="b"/>
            <a:pathLst>
              <a:path w="605789">
                <a:moveTo>
                  <a:pt x="0" y="0"/>
                </a:moveTo>
                <a:lnTo>
                  <a:pt x="605182" y="0"/>
                </a:lnTo>
              </a:path>
            </a:pathLst>
          </a:custGeom>
          <a:ln w="41716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86686" y="6151184"/>
            <a:ext cx="605790" cy="0"/>
          </a:xfrm>
          <a:custGeom>
            <a:avLst/>
            <a:gdLst/>
            <a:ahLst/>
            <a:cxnLst/>
            <a:rect l="l" t="t" r="r" b="b"/>
            <a:pathLst>
              <a:path w="605789">
                <a:moveTo>
                  <a:pt x="0" y="0"/>
                </a:moveTo>
                <a:lnTo>
                  <a:pt x="605182" y="0"/>
                </a:lnTo>
              </a:path>
            </a:pathLst>
          </a:custGeom>
          <a:ln w="41716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02235" y="6151184"/>
            <a:ext cx="605790" cy="0"/>
          </a:xfrm>
          <a:custGeom>
            <a:avLst/>
            <a:gdLst/>
            <a:ahLst/>
            <a:cxnLst/>
            <a:rect l="l" t="t" r="r" b="b"/>
            <a:pathLst>
              <a:path w="605789">
                <a:moveTo>
                  <a:pt x="0" y="0"/>
                </a:moveTo>
                <a:lnTo>
                  <a:pt x="605182" y="0"/>
                </a:lnTo>
              </a:path>
            </a:pathLst>
          </a:custGeom>
          <a:ln w="41716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479170" y="4747364"/>
            <a:ext cx="1236345" cy="1449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8300"/>
              </a:lnSpc>
              <a:spcBef>
                <a:spcPts val="95"/>
              </a:spcBef>
            </a:pP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iter  next</a:t>
            </a:r>
            <a:endParaRPr sz="3950">
              <a:latin typeface="Lucida Console"/>
              <a:cs typeface="Lucida Console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294718" y="4747364"/>
            <a:ext cx="3354070" cy="1449705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(self):</a:t>
            </a:r>
            <a:r>
              <a:rPr sz="3950" spc="-75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...</a:t>
            </a:r>
            <a:endParaRPr sz="395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(self):</a:t>
            </a:r>
            <a:r>
              <a:rPr sz="3950" spc="-75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...</a:t>
            </a:r>
            <a:endParaRPr sz="3950">
              <a:latin typeface="Lucida Console"/>
              <a:cs typeface="Lucida Console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886686" y="6852733"/>
            <a:ext cx="605790" cy="0"/>
          </a:xfrm>
          <a:custGeom>
            <a:avLst/>
            <a:gdLst/>
            <a:ahLst/>
            <a:cxnLst/>
            <a:rect l="l" t="t" r="r" b="b"/>
            <a:pathLst>
              <a:path w="605789">
                <a:moveTo>
                  <a:pt x="0" y="0"/>
                </a:moveTo>
                <a:lnTo>
                  <a:pt x="605182" y="0"/>
                </a:lnTo>
              </a:path>
            </a:pathLst>
          </a:custGeom>
          <a:ln w="41716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610009" y="6852733"/>
            <a:ext cx="605790" cy="0"/>
          </a:xfrm>
          <a:custGeom>
            <a:avLst/>
            <a:gdLst/>
            <a:ahLst/>
            <a:cxnLst/>
            <a:rect l="l" t="t" r="r" b="b"/>
            <a:pathLst>
              <a:path w="605790">
                <a:moveTo>
                  <a:pt x="0" y="0"/>
                </a:moveTo>
                <a:lnTo>
                  <a:pt x="605182" y="0"/>
                </a:lnTo>
              </a:path>
            </a:pathLst>
          </a:custGeom>
          <a:ln w="41716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479170" y="6269831"/>
            <a:ext cx="7590790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735580" algn="l"/>
              </a:tabLst>
            </a:pP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getitem	(self, key):</a:t>
            </a:r>
            <a:r>
              <a:rPr sz="3950" spc="-65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...</a:t>
            </a:r>
            <a:endParaRPr sz="3950">
              <a:latin typeface="Lucida Console"/>
              <a:cs typeface="Lucida Console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886686" y="7554283"/>
            <a:ext cx="605790" cy="0"/>
          </a:xfrm>
          <a:custGeom>
            <a:avLst/>
            <a:gdLst/>
            <a:ahLst/>
            <a:cxnLst/>
            <a:rect l="l" t="t" r="r" b="b"/>
            <a:pathLst>
              <a:path w="605789">
                <a:moveTo>
                  <a:pt x="0" y="0"/>
                </a:moveTo>
                <a:lnTo>
                  <a:pt x="605182" y="0"/>
                </a:lnTo>
              </a:path>
            </a:pathLst>
          </a:custGeom>
          <a:ln w="41716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399644" y="7554283"/>
            <a:ext cx="605790" cy="0"/>
          </a:xfrm>
          <a:custGeom>
            <a:avLst/>
            <a:gdLst/>
            <a:ahLst/>
            <a:cxnLst/>
            <a:rect l="l" t="t" r="r" b="b"/>
            <a:pathLst>
              <a:path w="605789">
                <a:moveTo>
                  <a:pt x="0" y="0"/>
                </a:moveTo>
                <a:lnTo>
                  <a:pt x="605182" y="0"/>
                </a:lnTo>
              </a:path>
            </a:pathLst>
          </a:custGeom>
          <a:ln w="41716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479170" y="6971380"/>
            <a:ext cx="4867275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525270" algn="l"/>
              </a:tabLst>
            </a:pP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len	(self):</a:t>
            </a:r>
            <a:r>
              <a:rPr sz="3950" spc="-75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...</a:t>
            </a:r>
            <a:endParaRPr sz="3950">
              <a:latin typeface="Lucida Console"/>
              <a:cs typeface="Lucida Console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886686" y="8255832"/>
            <a:ext cx="605790" cy="0"/>
          </a:xfrm>
          <a:custGeom>
            <a:avLst/>
            <a:gdLst/>
            <a:ahLst/>
            <a:cxnLst/>
            <a:rect l="l" t="t" r="r" b="b"/>
            <a:pathLst>
              <a:path w="605789">
                <a:moveTo>
                  <a:pt x="0" y="0"/>
                </a:moveTo>
                <a:lnTo>
                  <a:pt x="605182" y="0"/>
                </a:lnTo>
              </a:path>
            </a:pathLst>
          </a:custGeom>
          <a:ln w="41716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097052" y="8255832"/>
            <a:ext cx="605790" cy="0"/>
          </a:xfrm>
          <a:custGeom>
            <a:avLst/>
            <a:gdLst/>
            <a:ahLst/>
            <a:cxnLst/>
            <a:rect l="l" t="t" r="r" b="b"/>
            <a:pathLst>
              <a:path w="605789">
                <a:moveTo>
                  <a:pt x="0" y="0"/>
                </a:moveTo>
                <a:lnTo>
                  <a:pt x="605182" y="0"/>
                </a:lnTo>
              </a:path>
            </a:pathLst>
          </a:custGeom>
          <a:ln w="41716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886686" y="8957381"/>
            <a:ext cx="605790" cy="0"/>
          </a:xfrm>
          <a:custGeom>
            <a:avLst/>
            <a:gdLst/>
            <a:ahLst/>
            <a:cxnLst/>
            <a:rect l="l" t="t" r="r" b="b"/>
            <a:pathLst>
              <a:path w="605789">
                <a:moveTo>
                  <a:pt x="0" y="0"/>
                </a:moveTo>
                <a:lnTo>
                  <a:pt x="605182" y="0"/>
                </a:lnTo>
              </a:path>
            </a:pathLst>
          </a:custGeom>
          <a:ln w="41716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097052" y="8957381"/>
            <a:ext cx="605790" cy="0"/>
          </a:xfrm>
          <a:custGeom>
            <a:avLst/>
            <a:gdLst/>
            <a:ahLst/>
            <a:cxnLst/>
            <a:rect l="l" t="t" r="r" b="b"/>
            <a:pathLst>
              <a:path w="605789">
                <a:moveTo>
                  <a:pt x="0" y="0"/>
                </a:moveTo>
                <a:lnTo>
                  <a:pt x="605182" y="0"/>
                </a:lnTo>
              </a:path>
            </a:pathLst>
          </a:custGeom>
          <a:ln w="41716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4479170" y="7574503"/>
            <a:ext cx="6682740" cy="1428750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0"/>
              </a:spcBef>
              <a:tabLst>
                <a:tab pos="1222375" algn="l"/>
              </a:tabLst>
            </a:pP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lt	(self, other):</a:t>
            </a:r>
            <a:r>
              <a:rPr sz="3950" spc="-6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...</a:t>
            </a:r>
            <a:endParaRPr sz="395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785"/>
              </a:spcBef>
              <a:tabLst>
                <a:tab pos="1222375" algn="l"/>
              </a:tabLst>
            </a:pP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eq	(self, other):</a:t>
            </a:r>
            <a:r>
              <a:rPr sz="3950" spc="-6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...</a:t>
            </a:r>
            <a:endParaRPr sz="3950">
              <a:latin typeface="Lucida Console"/>
              <a:cs typeface="Lucida Console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886686" y="9669402"/>
            <a:ext cx="605790" cy="0"/>
          </a:xfrm>
          <a:custGeom>
            <a:avLst/>
            <a:gdLst/>
            <a:ahLst/>
            <a:cxnLst/>
            <a:rect l="l" t="t" r="r" b="b"/>
            <a:pathLst>
              <a:path w="605789">
                <a:moveTo>
                  <a:pt x="0" y="0"/>
                </a:moveTo>
                <a:lnTo>
                  <a:pt x="605182" y="0"/>
                </a:lnTo>
              </a:path>
            </a:pathLst>
          </a:custGeom>
          <a:ln w="41716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399644" y="9669402"/>
            <a:ext cx="605790" cy="0"/>
          </a:xfrm>
          <a:custGeom>
            <a:avLst/>
            <a:gdLst/>
            <a:ahLst/>
            <a:cxnLst/>
            <a:rect l="l" t="t" r="r" b="b"/>
            <a:pathLst>
              <a:path w="605789">
                <a:moveTo>
                  <a:pt x="0" y="0"/>
                </a:moveTo>
                <a:lnTo>
                  <a:pt x="605182" y="0"/>
                </a:lnTo>
              </a:path>
            </a:pathLst>
          </a:custGeom>
          <a:ln w="41716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4479170" y="9086499"/>
            <a:ext cx="4867275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525270" algn="l"/>
              </a:tabLst>
            </a:pP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str	(self):</a:t>
            </a:r>
            <a:r>
              <a:rPr sz="3950" spc="-75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...</a:t>
            </a:r>
            <a:endParaRPr sz="3950">
              <a:latin typeface="Lucida Console"/>
              <a:cs typeface="Lucida Console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663593" y="2653187"/>
            <a:ext cx="9708515" cy="7763509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0"/>
              </a:spcBef>
              <a:tabLst>
                <a:tab pos="1828164" algn="l"/>
                <a:tab pos="3643629" algn="l"/>
              </a:tabLst>
            </a:pPr>
            <a:r>
              <a:rPr sz="3950" dirty="0">
                <a:solidFill>
                  <a:srgbClr val="C2349B"/>
                </a:solidFill>
                <a:latin typeface="Lucida Console"/>
                <a:cs typeface="Lucida Console"/>
              </a:rPr>
              <a:t>def	</a:t>
            </a: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init	(self):</a:t>
            </a:r>
            <a:r>
              <a:rPr sz="3950" spc="-1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...</a:t>
            </a:r>
            <a:endParaRPr sz="3950">
              <a:latin typeface="Lucida Console"/>
              <a:cs typeface="Lucida Console"/>
            </a:endParaRPr>
          </a:p>
          <a:p>
            <a:pPr marL="12700" marR="5080">
              <a:lnSpc>
                <a:spcPct val="116500"/>
              </a:lnSpc>
              <a:spcBef>
                <a:spcPts val="5"/>
              </a:spcBef>
              <a:tabLst>
                <a:tab pos="1828164" algn="l"/>
                <a:tab pos="4853940" algn="l"/>
              </a:tabLst>
            </a:pPr>
            <a:r>
              <a:rPr sz="3950" dirty="0">
                <a:solidFill>
                  <a:srgbClr val="C2349B"/>
                </a:solidFill>
                <a:latin typeface="Lucida Console"/>
                <a:cs typeface="Lucida Console"/>
              </a:rPr>
              <a:t>def	</a:t>
            </a: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contains	(self, key):</a:t>
            </a:r>
            <a:r>
              <a:rPr sz="3950" spc="-65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...  </a:t>
            </a:r>
            <a:r>
              <a:rPr sz="3950" dirty="0">
                <a:solidFill>
                  <a:srgbClr val="C2349B"/>
                </a:solidFill>
                <a:latin typeface="Lucida Console"/>
                <a:cs typeface="Lucida Console"/>
              </a:rPr>
              <a:t>def</a:t>
            </a:r>
            <a:endParaRPr sz="395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3950" dirty="0">
                <a:solidFill>
                  <a:srgbClr val="C2349B"/>
                </a:solidFill>
                <a:latin typeface="Lucida Console"/>
                <a:cs typeface="Lucida Console"/>
              </a:rPr>
              <a:t>def</a:t>
            </a:r>
            <a:endParaRPr sz="3950">
              <a:latin typeface="Lucida Console"/>
              <a:cs typeface="Lucida Console"/>
            </a:endParaRPr>
          </a:p>
          <a:p>
            <a:pPr marL="12700" marR="8780145" algn="just">
              <a:lnSpc>
                <a:spcPct val="116799"/>
              </a:lnSpc>
              <a:spcBef>
                <a:spcPts val="70"/>
              </a:spcBef>
            </a:pPr>
            <a:r>
              <a:rPr sz="3950" dirty="0">
                <a:solidFill>
                  <a:srgbClr val="C2349B"/>
                </a:solidFill>
                <a:latin typeface="Lucida Console"/>
                <a:cs typeface="Lucida Console"/>
              </a:rPr>
              <a:t>def  def  def  def  def  def  def</a:t>
            </a:r>
            <a:endParaRPr sz="3950">
              <a:latin typeface="Lucida Console"/>
              <a:cs typeface="Lucida Console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886686" y="10370951"/>
            <a:ext cx="605790" cy="0"/>
          </a:xfrm>
          <a:custGeom>
            <a:avLst/>
            <a:gdLst/>
            <a:ahLst/>
            <a:cxnLst/>
            <a:rect l="l" t="t" r="r" b="b"/>
            <a:pathLst>
              <a:path w="605789">
                <a:moveTo>
                  <a:pt x="0" y="0"/>
                </a:moveTo>
                <a:lnTo>
                  <a:pt x="605182" y="0"/>
                </a:lnTo>
              </a:path>
            </a:pathLst>
          </a:custGeom>
          <a:ln w="41716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702235" y="10370951"/>
            <a:ext cx="605790" cy="0"/>
          </a:xfrm>
          <a:custGeom>
            <a:avLst/>
            <a:gdLst/>
            <a:ahLst/>
            <a:cxnLst/>
            <a:rect l="l" t="t" r="r" b="b"/>
            <a:pathLst>
              <a:path w="605789">
                <a:moveTo>
                  <a:pt x="0" y="0"/>
                </a:moveTo>
                <a:lnTo>
                  <a:pt x="605182" y="0"/>
                </a:lnTo>
              </a:path>
            </a:pathLst>
          </a:custGeom>
          <a:ln w="41716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4479170" y="9788049"/>
            <a:ext cx="11221720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828164" algn="l"/>
                <a:tab pos="5761355" algn="l"/>
              </a:tabLst>
            </a:pP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repr	(self):</a:t>
            </a:r>
            <a:r>
              <a:rPr sz="3950" spc="1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...	</a:t>
            </a:r>
            <a:r>
              <a:rPr sz="3950" dirty="0">
                <a:solidFill>
                  <a:srgbClr val="4CBF57"/>
                </a:solidFill>
                <a:latin typeface="Lucida Console"/>
                <a:cs typeface="Lucida Console"/>
              </a:rPr>
              <a:t># And even</a:t>
            </a:r>
            <a:r>
              <a:rPr sz="3950" spc="-60" dirty="0">
                <a:solidFill>
                  <a:srgbClr val="4CBF57"/>
                </a:solidFill>
                <a:latin typeface="Lucida Console"/>
                <a:cs typeface="Lucida Console"/>
              </a:rPr>
              <a:t> </a:t>
            </a:r>
            <a:r>
              <a:rPr sz="3950" dirty="0">
                <a:solidFill>
                  <a:srgbClr val="4CBF57"/>
                </a:solidFill>
                <a:latin typeface="Lucida Console"/>
                <a:cs typeface="Lucida Console"/>
              </a:rPr>
              <a:t>more...</a:t>
            </a:r>
            <a:endParaRPr sz="3950">
              <a:latin typeface="Lucida Console"/>
              <a:cs typeface="Lucida Console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title"/>
          </p:nvPr>
        </p:nvSpPr>
        <p:spPr>
          <a:xfrm>
            <a:off x="4594489" y="496603"/>
            <a:ext cx="1090993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Implementing </a:t>
            </a:r>
            <a:r>
              <a:rPr spc="-100" dirty="0"/>
              <a:t>Magic</a:t>
            </a:r>
            <a:r>
              <a:rPr spc="-155" dirty="0"/>
              <a:t> </a:t>
            </a:r>
            <a:r>
              <a:rPr spc="-170" dirty="0"/>
              <a:t>Methods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53223" y="1962109"/>
            <a:ext cx="4867275" cy="1428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500"/>
              </a:lnSpc>
              <a:spcBef>
                <a:spcPts val="100"/>
              </a:spcBef>
            </a:pP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x =</a:t>
            </a:r>
            <a:r>
              <a:rPr sz="3950" spc="-65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MagicClass()   y =</a:t>
            </a:r>
            <a:r>
              <a:rPr sz="3950" spc="-65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MagicClass()</a:t>
            </a:r>
            <a:endParaRPr sz="3950">
              <a:latin typeface="Lucida Console"/>
              <a:cs typeface="Lucida Console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307496" y="4046536"/>
            <a:ext cx="605790" cy="0"/>
          </a:xfrm>
          <a:custGeom>
            <a:avLst/>
            <a:gdLst/>
            <a:ahLst/>
            <a:cxnLst/>
            <a:rect l="l" t="t" r="r" b="b"/>
            <a:pathLst>
              <a:path w="605790">
                <a:moveTo>
                  <a:pt x="0" y="0"/>
                </a:moveTo>
                <a:lnTo>
                  <a:pt x="605233" y="0"/>
                </a:lnTo>
              </a:path>
            </a:pathLst>
          </a:custGeom>
          <a:ln w="41716">
            <a:solidFill>
              <a:srgbClr val="4BBE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20580" y="4046536"/>
            <a:ext cx="605790" cy="0"/>
          </a:xfrm>
          <a:custGeom>
            <a:avLst/>
            <a:gdLst/>
            <a:ahLst/>
            <a:cxnLst/>
            <a:rect l="l" t="t" r="r" b="b"/>
            <a:pathLst>
              <a:path w="605790">
                <a:moveTo>
                  <a:pt x="0" y="0"/>
                </a:moveTo>
                <a:lnTo>
                  <a:pt x="605233" y="0"/>
                </a:lnTo>
              </a:path>
            </a:pathLst>
          </a:custGeom>
          <a:ln w="41716">
            <a:solidFill>
              <a:srgbClr val="4BBE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53223" y="3365207"/>
            <a:ext cx="1841500" cy="1428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500"/>
              </a:lnSpc>
              <a:spcBef>
                <a:spcPts val="100"/>
              </a:spcBef>
            </a:pP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str(x)   x ==</a:t>
            </a:r>
            <a:r>
              <a:rPr sz="3950" spc="-9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y</a:t>
            </a:r>
            <a:endParaRPr sz="3950">
              <a:latin typeface="Lucida Console"/>
              <a:cs typeface="Lucida Console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307496" y="4748085"/>
            <a:ext cx="605790" cy="0"/>
          </a:xfrm>
          <a:custGeom>
            <a:avLst/>
            <a:gdLst/>
            <a:ahLst/>
            <a:cxnLst/>
            <a:rect l="l" t="t" r="r" b="b"/>
            <a:pathLst>
              <a:path w="605790">
                <a:moveTo>
                  <a:pt x="0" y="0"/>
                </a:moveTo>
                <a:lnTo>
                  <a:pt x="605233" y="0"/>
                </a:lnTo>
              </a:path>
            </a:pathLst>
          </a:custGeom>
          <a:ln w="41716">
            <a:solidFill>
              <a:srgbClr val="4BBE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517963" y="4748085"/>
            <a:ext cx="605790" cy="0"/>
          </a:xfrm>
          <a:custGeom>
            <a:avLst/>
            <a:gdLst/>
            <a:ahLst/>
            <a:cxnLst/>
            <a:rect l="l" t="t" r="r" b="b"/>
            <a:pathLst>
              <a:path w="605790">
                <a:moveTo>
                  <a:pt x="0" y="0"/>
                </a:moveTo>
                <a:lnTo>
                  <a:pt x="605233" y="0"/>
                </a:lnTo>
              </a:path>
            </a:pathLst>
          </a:custGeom>
          <a:ln w="41716">
            <a:solidFill>
              <a:srgbClr val="4BBE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176553" y="3365207"/>
            <a:ext cx="4867275" cy="1428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500"/>
              </a:lnSpc>
              <a:spcBef>
                <a:spcPts val="100"/>
              </a:spcBef>
              <a:tabLst>
                <a:tab pos="2735580" algn="l"/>
                <a:tab pos="3946525" algn="l"/>
                <a:tab pos="4248785" algn="l"/>
              </a:tabLst>
            </a:pPr>
            <a:r>
              <a:rPr sz="3950" dirty="0">
                <a:solidFill>
                  <a:srgbClr val="4CBF57"/>
                </a:solidFill>
                <a:latin typeface="Lucida Console"/>
                <a:cs typeface="Lucida Console"/>
              </a:rPr>
              <a:t># =&gt; x.	str		()  # =&gt; x.	eq	(y)</a:t>
            </a:r>
            <a:endParaRPr sz="3950">
              <a:latin typeface="Lucida Console"/>
              <a:cs typeface="Lucida Console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307496" y="6161655"/>
            <a:ext cx="605790" cy="0"/>
          </a:xfrm>
          <a:custGeom>
            <a:avLst/>
            <a:gdLst/>
            <a:ahLst/>
            <a:cxnLst/>
            <a:rect l="l" t="t" r="r" b="b"/>
            <a:pathLst>
              <a:path w="605790">
                <a:moveTo>
                  <a:pt x="0" y="0"/>
                </a:moveTo>
                <a:lnTo>
                  <a:pt x="605233" y="0"/>
                </a:lnTo>
              </a:path>
            </a:pathLst>
          </a:custGeom>
          <a:ln w="41716">
            <a:solidFill>
              <a:srgbClr val="4BBE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517963" y="6161655"/>
            <a:ext cx="605790" cy="0"/>
          </a:xfrm>
          <a:custGeom>
            <a:avLst/>
            <a:gdLst/>
            <a:ahLst/>
            <a:cxnLst/>
            <a:rect l="l" t="t" r="r" b="b"/>
            <a:pathLst>
              <a:path w="605790">
                <a:moveTo>
                  <a:pt x="0" y="0"/>
                </a:moveTo>
                <a:lnTo>
                  <a:pt x="605233" y="0"/>
                </a:lnTo>
              </a:path>
            </a:pathLst>
          </a:custGeom>
          <a:ln w="41716">
            <a:solidFill>
              <a:srgbClr val="4BBE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307496" y="6863204"/>
            <a:ext cx="605790" cy="0"/>
          </a:xfrm>
          <a:custGeom>
            <a:avLst/>
            <a:gdLst/>
            <a:ahLst/>
            <a:cxnLst/>
            <a:rect l="l" t="t" r="r" b="b"/>
            <a:pathLst>
              <a:path w="605790">
                <a:moveTo>
                  <a:pt x="0" y="0"/>
                </a:moveTo>
                <a:lnTo>
                  <a:pt x="605233" y="0"/>
                </a:lnTo>
              </a:path>
            </a:pathLst>
          </a:custGeom>
          <a:ln w="41716">
            <a:solidFill>
              <a:srgbClr val="4BBE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820580" y="6863204"/>
            <a:ext cx="605790" cy="0"/>
          </a:xfrm>
          <a:custGeom>
            <a:avLst/>
            <a:gdLst/>
            <a:ahLst/>
            <a:cxnLst/>
            <a:rect l="l" t="t" r="r" b="b"/>
            <a:pathLst>
              <a:path w="605790">
                <a:moveTo>
                  <a:pt x="0" y="0"/>
                </a:moveTo>
                <a:lnTo>
                  <a:pt x="605233" y="0"/>
                </a:lnTo>
              </a:path>
            </a:pathLst>
          </a:custGeom>
          <a:ln w="41716">
            <a:solidFill>
              <a:srgbClr val="4BBE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900029" y="5480326"/>
            <a:ext cx="2446655" cy="1428750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0"/>
              </a:spcBef>
              <a:tabLst>
                <a:tab pos="1223010" algn="l"/>
              </a:tabLst>
            </a:pPr>
            <a:r>
              <a:rPr sz="3950" dirty="0">
                <a:solidFill>
                  <a:srgbClr val="4CBF57"/>
                </a:solidFill>
                <a:latin typeface="Lucida Console"/>
                <a:cs typeface="Lucida Console"/>
              </a:rPr>
              <a:t>lt	(y)</a:t>
            </a:r>
            <a:endParaRPr sz="395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785"/>
              </a:spcBef>
              <a:tabLst>
                <a:tab pos="1525270" algn="l"/>
              </a:tabLst>
            </a:pPr>
            <a:r>
              <a:rPr sz="3950" dirty="0">
                <a:solidFill>
                  <a:srgbClr val="4CBF57"/>
                </a:solidFill>
                <a:latin typeface="Lucida Console"/>
                <a:cs typeface="Lucida Console"/>
              </a:rPr>
              <a:t>add	(y)</a:t>
            </a:r>
            <a:endParaRPr sz="3950">
              <a:latin typeface="Lucida Console"/>
              <a:cs typeface="Lucida Console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307496" y="7564753"/>
            <a:ext cx="605790" cy="0"/>
          </a:xfrm>
          <a:custGeom>
            <a:avLst/>
            <a:gdLst/>
            <a:ahLst/>
            <a:cxnLst/>
            <a:rect l="l" t="t" r="r" b="b"/>
            <a:pathLst>
              <a:path w="605790">
                <a:moveTo>
                  <a:pt x="0" y="0"/>
                </a:moveTo>
                <a:lnTo>
                  <a:pt x="605233" y="0"/>
                </a:lnTo>
              </a:path>
            </a:pathLst>
          </a:custGeom>
          <a:ln w="41716">
            <a:solidFill>
              <a:srgbClr val="4BBE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123197" y="7564753"/>
            <a:ext cx="605790" cy="0"/>
          </a:xfrm>
          <a:custGeom>
            <a:avLst/>
            <a:gdLst/>
            <a:ahLst/>
            <a:cxnLst/>
            <a:rect l="l" t="t" r="r" b="b"/>
            <a:pathLst>
              <a:path w="605790">
                <a:moveTo>
                  <a:pt x="0" y="0"/>
                </a:moveTo>
                <a:lnTo>
                  <a:pt x="605233" y="0"/>
                </a:lnTo>
              </a:path>
            </a:pathLst>
          </a:custGeom>
          <a:ln w="41716">
            <a:solidFill>
              <a:srgbClr val="4BBE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900029" y="6981851"/>
            <a:ext cx="2446655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828164" algn="l"/>
              </a:tabLst>
            </a:pPr>
            <a:r>
              <a:rPr sz="3950" dirty="0">
                <a:solidFill>
                  <a:srgbClr val="4CBF57"/>
                </a:solidFill>
                <a:latin typeface="Lucida Console"/>
                <a:cs typeface="Lucida Console"/>
              </a:rPr>
              <a:t>iter	()</a:t>
            </a:r>
            <a:endParaRPr sz="3950">
              <a:latin typeface="Lucida Console"/>
              <a:cs typeface="Lucida Console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307496" y="8266303"/>
            <a:ext cx="605790" cy="0"/>
          </a:xfrm>
          <a:custGeom>
            <a:avLst/>
            <a:gdLst/>
            <a:ahLst/>
            <a:cxnLst/>
            <a:rect l="l" t="t" r="r" b="b"/>
            <a:pathLst>
              <a:path w="605790">
                <a:moveTo>
                  <a:pt x="0" y="0"/>
                </a:moveTo>
                <a:lnTo>
                  <a:pt x="605233" y="0"/>
                </a:lnTo>
              </a:path>
            </a:pathLst>
          </a:custGeom>
          <a:ln w="41716">
            <a:solidFill>
              <a:srgbClr val="4BBE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123197" y="8266303"/>
            <a:ext cx="605790" cy="0"/>
          </a:xfrm>
          <a:custGeom>
            <a:avLst/>
            <a:gdLst/>
            <a:ahLst/>
            <a:cxnLst/>
            <a:rect l="l" t="t" r="r" b="b"/>
            <a:pathLst>
              <a:path w="605790">
                <a:moveTo>
                  <a:pt x="0" y="0"/>
                </a:moveTo>
                <a:lnTo>
                  <a:pt x="605233" y="0"/>
                </a:lnTo>
              </a:path>
            </a:pathLst>
          </a:custGeom>
          <a:ln w="41716">
            <a:solidFill>
              <a:srgbClr val="4BBE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307496" y="8967852"/>
            <a:ext cx="605790" cy="0"/>
          </a:xfrm>
          <a:custGeom>
            <a:avLst/>
            <a:gdLst/>
            <a:ahLst/>
            <a:cxnLst/>
            <a:rect l="l" t="t" r="r" b="b"/>
            <a:pathLst>
              <a:path w="605790">
                <a:moveTo>
                  <a:pt x="0" y="0"/>
                </a:moveTo>
                <a:lnTo>
                  <a:pt x="605233" y="0"/>
                </a:lnTo>
              </a:path>
            </a:pathLst>
          </a:custGeom>
          <a:ln w="41716">
            <a:solidFill>
              <a:srgbClr val="4BBE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820580" y="8967852"/>
            <a:ext cx="605790" cy="0"/>
          </a:xfrm>
          <a:custGeom>
            <a:avLst/>
            <a:gdLst/>
            <a:ahLst/>
            <a:cxnLst/>
            <a:rect l="l" t="t" r="r" b="b"/>
            <a:pathLst>
              <a:path w="605790">
                <a:moveTo>
                  <a:pt x="0" y="0"/>
                </a:moveTo>
                <a:lnTo>
                  <a:pt x="605233" y="0"/>
                </a:lnTo>
              </a:path>
            </a:pathLst>
          </a:custGeom>
          <a:ln w="41716">
            <a:solidFill>
              <a:srgbClr val="4BBE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900029" y="7584974"/>
            <a:ext cx="2446655" cy="1428750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0"/>
              </a:spcBef>
              <a:tabLst>
                <a:tab pos="1828164" algn="l"/>
              </a:tabLst>
            </a:pPr>
            <a:r>
              <a:rPr sz="3950" dirty="0">
                <a:solidFill>
                  <a:srgbClr val="4CBF57"/>
                </a:solidFill>
                <a:latin typeface="Lucida Console"/>
                <a:cs typeface="Lucida Console"/>
              </a:rPr>
              <a:t>next	()</a:t>
            </a:r>
            <a:endParaRPr sz="395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785"/>
              </a:spcBef>
              <a:tabLst>
                <a:tab pos="1525270" algn="l"/>
              </a:tabLst>
            </a:pPr>
            <a:r>
              <a:rPr sz="3950" dirty="0">
                <a:solidFill>
                  <a:srgbClr val="4CBF57"/>
                </a:solidFill>
                <a:latin typeface="Lucida Console"/>
                <a:cs typeface="Lucida Console"/>
              </a:rPr>
              <a:t>len	()</a:t>
            </a:r>
            <a:endParaRPr sz="3950">
              <a:latin typeface="Lucida Console"/>
              <a:cs typeface="Lucida Console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453223" y="5480326"/>
            <a:ext cx="2143760" cy="4245610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x &lt;</a:t>
            </a:r>
            <a:r>
              <a:rPr sz="3950" spc="-5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y</a:t>
            </a:r>
            <a:endParaRPr sz="3950">
              <a:latin typeface="Lucida Console"/>
              <a:cs typeface="Lucida Console"/>
            </a:endParaRPr>
          </a:p>
          <a:p>
            <a:pPr marL="12700" marR="5080">
              <a:lnSpc>
                <a:spcPct val="116500"/>
              </a:lnSpc>
              <a:spcBef>
                <a:spcPts val="5"/>
              </a:spcBef>
            </a:pP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x + y  iter(x)  next(x)  len(x)</a:t>
            </a:r>
            <a:endParaRPr sz="395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el </a:t>
            </a:r>
            <a:r>
              <a:rPr sz="3950" dirty="0">
                <a:solidFill>
                  <a:srgbClr val="C2349B"/>
                </a:solidFill>
                <a:latin typeface="Lucida Console"/>
                <a:cs typeface="Lucida Console"/>
              </a:rPr>
              <a:t>in</a:t>
            </a:r>
            <a:r>
              <a:rPr sz="3950" spc="-90" dirty="0">
                <a:solidFill>
                  <a:srgbClr val="C2349B"/>
                </a:solidFill>
                <a:latin typeface="Lucida Console"/>
                <a:cs typeface="Lucida Console"/>
              </a:rPr>
              <a:t> </a:t>
            </a: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x</a:t>
            </a:r>
            <a:endParaRPr sz="3950">
              <a:latin typeface="Lucida Console"/>
              <a:cs typeface="Lucida Console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307496" y="9679872"/>
            <a:ext cx="605790" cy="0"/>
          </a:xfrm>
          <a:custGeom>
            <a:avLst/>
            <a:gdLst/>
            <a:ahLst/>
            <a:cxnLst/>
            <a:rect l="l" t="t" r="r" b="b"/>
            <a:pathLst>
              <a:path w="605790">
                <a:moveTo>
                  <a:pt x="0" y="0"/>
                </a:moveTo>
                <a:lnTo>
                  <a:pt x="605233" y="0"/>
                </a:lnTo>
              </a:path>
            </a:pathLst>
          </a:custGeom>
          <a:ln w="41716">
            <a:solidFill>
              <a:srgbClr val="4BBE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333665" y="9679872"/>
            <a:ext cx="605790" cy="0"/>
          </a:xfrm>
          <a:custGeom>
            <a:avLst/>
            <a:gdLst/>
            <a:ahLst/>
            <a:cxnLst/>
            <a:rect l="l" t="t" r="r" b="b"/>
            <a:pathLst>
              <a:path w="605790">
                <a:moveTo>
                  <a:pt x="0" y="0"/>
                </a:moveTo>
                <a:lnTo>
                  <a:pt x="605233" y="0"/>
                </a:lnTo>
              </a:path>
            </a:pathLst>
          </a:custGeom>
          <a:ln w="41716">
            <a:solidFill>
              <a:srgbClr val="4BBE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4176553" y="5480326"/>
            <a:ext cx="2143760" cy="424561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algn="just">
              <a:lnSpc>
                <a:spcPct val="116900"/>
              </a:lnSpc>
              <a:spcBef>
                <a:spcPts val="80"/>
              </a:spcBef>
            </a:pPr>
            <a:r>
              <a:rPr sz="3950" dirty="0">
                <a:solidFill>
                  <a:srgbClr val="4CBF57"/>
                </a:solidFill>
                <a:latin typeface="Lucida Console"/>
                <a:cs typeface="Lucida Console"/>
              </a:rPr>
              <a:t># =&gt;</a:t>
            </a:r>
            <a:r>
              <a:rPr sz="3950" spc="-90" dirty="0">
                <a:solidFill>
                  <a:srgbClr val="4CBF57"/>
                </a:solidFill>
                <a:latin typeface="Lucida Console"/>
                <a:cs typeface="Lucida Console"/>
              </a:rPr>
              <a:t> </a:t>
            </a:r>
            <a:r>
              <a:rPr sz="3950" dirty="0">
                <a:solidFill>
                  <a:srgbClr val="4CBF57"/>
                </a:solidFill>
                <a:latin typeface="Lucida Console"/>
                <a:cs typeface="Lucida Console"/>
              </a:rPr>
              <a:t>x.   # =&gt;</a:t>
            </a:r>
            <a:r>
              <a:rPr sz="3950" spc="-90" dirty="0">
                <a:solidFill>
                  <a:srgbClr val="4CBF57"/>
                </a:solidFill>
                <a:latin typeface="Lucida Console"/>
                <a:cs typeface="Lucida Console"/>
              </a:rPr>
              <a:t> </a:t>
            </a:r>
            <a:r>
              <a:rPr sz="3950" dirty="0">
                <a:solidFill>
                  <a:srgbClr val="4CBF57"/>
                </a:solidFill>
                <a:latin typeface="Lucida Console"/>
                <a:cs typeface="Lucida Console"/>
              </a:rPr>
              <a:t>x.   # =&gt;</a:t>
            </a:r>
            <a:r>
              <a:rPr sz="3950" spc="-90" dirty="0">
                <a:solidFill>
                  <a:srgbClr val="4CBF57"/>
                </a:solidFill>
                <a:latin typeface="Lucida Console"/>
                <a:cs typeface="Lucida Console"/>
              </a:rPr>
              <a:t> </a:t>
            </a:r>
            <a:r>
              <a:rPr sz="3950" dirty="0">
                <a:solidFill>
                  <a:srgbClr val="4CBF57"/>
                </a:solidFill>
                <a:latin typeface="Lucida Console"/>
                <a:cs typeface="Lucida Console"/>
              </a:rPr>
              <a:t>x.   # =&gt;</a:t>
            </a:r>
            <a:r>
              <a:rPr sz="3950" spc="-90" dirty="0">
                <a:solidFill>
                  <a:srgbClr val="4CBF57"/>
                </a:solidFill>
                <a:latin typeface="Lucida Console"/>
                <a:cs typeface="Lucida Console"/>
              </a:rPr>
              <a:t> </a:t>
            </a:r>
            <a:r>
              <a:rPr sz="3950" dirty="0">
                <a:solidFill>
                  <a:srgbClr val="4CBF57"/>
                </a:solidFill>
                <a:latin typeface="Lucida Console"/>
                <a:cs typeface="Lucida Console"/>
              </a:rPr>
              <a:t>x.   # =&gt;</a:t>
            </a:r>
            <a:r>
              <a:rPr sz="3950" spc="-90" dirty="0">
                <a:solidFill>
                  <a:srgbClr val="4CBF57"/>
                </a:solidFill>
                <a:latin typeface="Lucida Console"/>
                <a:cs typeface="Lucida Console"/>
              </a:rPr>
              <a:t> </a:t>
            </a:r>
            <a:r>
              <a:rPr sz="3950" dirty="0">
                <a:solidFill>
                  <a:srgbClr val="4CBF57"/>
                </a:solidFill>
                <a:latin typeface="Lucida Console"/>
                <a:cs typeface="Lucida Console"/>
              </a:rPr>
              <a:t>x.   # =&gt;</a:t>
            </a:r>
            <a:r>
              <a:rPr sz="3950" spc="-90" dirty="0">
                <a:solidFill>
                  <a:srgbClr val="4CBF57"/>
                </a:solidFill>
                <a:latin typeface="Lucida Console"/>
                <a:cs typeface="Lucida Console"/>
              </a:rPr>
              <a:t> </a:t>
            </a:r>
            <a:r>
              <a:rPr sz="3950" dirty="0">
                <a:solidFill>
                  <a:srgbClr val="4CBF57"/>
                </a:solidFill>
                <a:latin typeface="Lucida Console"/>
                <a:cs typeface="Lucida Console"/>
              </a:rPr>
              <a:t>x.</a:t>
            </a:r>
            <a:endParaRPr sz="3950">
              <a:latin typeface="Lucida Console"/>
              <a:cs typeface="Lucida Console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4950499" y="496603"/>
            <a:ext cx="1020699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0" dirty="0"/>
              <a:t>Python </a:t>
            </a:r>
            <a:r>
              <a:rPr spc="-204" dirty="0"/>
              <a:t>Uses </a:t>
            </a:r>
            <a:r>
              <a:rPr spc="-100" dirty="0"/>
              <a:t>Magic</a:t>
            </a:r>
            <a:r>
              <a:rPr spc="-40" dirty="0"/>
              <a:t> </a:t>
            </a:r>
            <a:r>
              <a:rPr spc="-170" dirty="0"/>
              <a:t>Methods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15206605" y="7367920"/>
            <a:ext cx="3647440" cy="3312160"/>
          </a:xfrm>
          <a:prstGeom prst="rect">
            <a:avLst/>
          </a:prstGeom>
          <a:solidFill>
            <a:srgbClr val="000000"/>
          </a:solidFill>
          <a:ln w="10470">
            <a:solidFill>
              <a:srgbClr val="FFFFFF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122555" marR="107950" algn="ctr">
              <a:lnSpc>
                <a:spcPts val="6350"/>
              </a:lnSpc>
              <a:spcBef>
                <a:spcPts val="305"/>
              </a:spcBef>
            </a:pPr>
            <a:r>
              <a:rPr sz="3950" spc="-245" dirty="0">
                <a:solidFill>
                  <a:srgbClr val="FFFFFF"/>
                </a:solidFill>
                <a:latin typeface="Arial"/>
                <a:cs typeface="Arial"/>
              </a:rPr>
              <a:t>Many, </a:t>
            </a:r>
            <a:r>
              <a:rPr sz="3950" spc="-425" dirty="0">
                <a:solidFill>
                  <a:srgbClr val="FFFFFF"/>
                </a:solidFill>
                <a:latin typeface="Arial"/>
                <a:cs typeface="Arial"/>
              </a:rPr>
              <a:t>many </a:t>
            </a:r>
            <a:r>
              <a:rPr sz="3950" spc="-445" dirty="0">
                <a:solidFill>
                  <a:srgbClr val="FFFFFF"/>
                </a:solidFill>
                <a:latin typeface="Arial"/>
                <a:cs typeface="Arial"/>
              </a:rPr>
              <a:t>more  </a:t>
            </a:r>
            <a:r>
              <a:rPr sz="3950" u="sng" spc="-24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  <a:hlinkClick r:id="rId2"/>
              </a:rPr>
              <a:t>Link</a:t>
            </a:r>
            <a:r>
              <a:rPr sz="3950" u="sng" spc="-6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sz="3950" u="sng" spc="-135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  <a:hlinkClick r:id="rId2"/>
              </a:rPr>
              <a:t>1</a:t>
            </a:r>
            <a:endParaRPr sz="39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130"/>
              </a:spcBef>
            </a:pPr>
            <a:r>
              <a:rPr sz="3950" u="sng" spc="-24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  <a:hlinkClick r:id="rId3"/>
              </a:rPr>
              <a:t>Link</a:t>
            </a:r>
            <a:r>
              <a:rPr sz="3950" u="sng" spc="-14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  <a:hlinkClick r:id="rId3"/>
              </a:rPr>
              <a:t> </a:t>
            </a:r>
            <a:r>
              <a:rPr sz="3950" u="sng" spc="38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  <a:hlinkClick r:id="rId3"/>
              </a:rPr>
              <a:t>2</a:t>
            </a:r>
            <a:endParaRPr sz="3950">
              <a:latin typeface="Arial"/>
              <a:cs typeface="Arial"/>
            </a:endParaRPr>
          </a:p>
          <a:p>
            <a:pPr marL="5715" algn="ctr">
              <a:lnSpc>
                <a:spcPct val="100000"/>
              </a:lnSpc>
              <a:spcBef>
                <a:spcPts val="1605"/>
              </a:spcBef>
            </a:pPr>
            <a:r>
              <a:rPr sz="3950" u="sng" spc="-24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  <a:hlinkClick r:id="rId4"/>
              </a:rPr>
              <a:t>Link</a:t>
            </a:r>
            <a:r>
              <a:rPr sz="3950" u="sng" spc="-14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  <a:hlinkClick r:id="rId4"/>
              </a:rPr>
              <a:t> </a:t>
            </a:r>
            <a:r>
              <a:rPr sz="3950" u="sng" spc="6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  <a:hlinkClick r:id="rId4"/>
              </a:rPr>
              <a:t>3</a:t>
            </a:r>
            <a:endParaRPr sz="395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265163" y="9797537"/>
            <a:ext cx="13714094" cy="893444"/>
          </a:xfrm>
          <a:custGeom>
            <a:avLst/>
            <a:gdLst/>
            <a:ahLst/>
            <a:cxnLst/>
            <a:rect l="l" t="t" r="r" b="b"/>
            <a:pathLst>
              <a:path w="13714094" h="893445">
                <a:moveTo>
                  <a:pt x="0" y="0"/>
                </a:moveTo>
                <a:lnTo>
                  <a:pt x="13713509" y="0"/>
                </a:lnTo>
                <a:lnTo>
                  <a:pt x="13713509" y="892957"/>
                </a:lnTo>
                <a:lnTo>
                  <a:pt x="0" y="892957"/>
                </a:lnTo>
                <a:lnTo>
                  <a:pt x="0" y="0"/>
                </a:lnTo>
                <a:close/>
              </a:path>
            </a:pathLst>
          </a:custGeom>
          <a:ln w="1047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1306631" y="9966053"/>
            <a:ext cx="8601075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-495" dirty="0">
                <a:solidFill>
                  <a:srgbClr val="FFFFFF"/>
                </a:solidFill>
                <a:latin typeface="Arial"/>
                <a:cs typeface="Arial"/>
              </a:rPr>
              <a:t>Some </a:t>
            </a:r>
            <a:r>
              <a:rPr sz="3950" spc="-254" dirty="0">
                <a:solidFill>
                  <a:srgbClr val="FFFFFF"/>
                </a:solidFill>
                <a:latin typeface="Arial"/>
                <a:cs typeface="Arial"/>
              </a:rPr>
              <a:t>builtins, </a:t>
            </a:r>
            <a:r>
              <a:rPr sz="3950" spc="-330" dirty="0">
                <a:solidFill>
                  <a:srgbClr val="FFFFFF"/>
                </a:solidFill>
                <a:latin typeface="Arial"/>
                <a:cs typeface="Arial"/>
              </a:rPr>
              <a:t>like </a:t>
            </a:r>
            <a:r>
              <a:rPr sz="3950" spc="-180" dirty="0">
                <a:solidFill>
                  <a:srgbClr val="FFFFFF"/>
                </a:solidFill>
                <a:latin typeface="Arial"/>
                <a:cs typeface="Arial"/>
              </a:rPr>
              <a:t>print </a:t>
            </a:r>
            <a:r>
              <a:rPr sz="3950" spc="-36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3950" spc="-240" dirty="0">
                <a:solidFill>
                  <a:srgbClr val="FFFFFF"/>
                </a:solidFill>
                <a:latin typeface="Arial"/>
                <a:cs typeface="Arial"/>
              </a:rPr>
              <a:t>sort, </a:t>
            </a:r>
            <a:r>
              <a:rPr sz="3950" spc="-270" dirty="0">
                <a:solidFill>
                  <a:srgbClr val="FFFFFF"/>
                </a:solidFill>
                <a:latin typeface="Arial"/>
                <a:cs typeface="Arial"/>
              </a:rPr>
              <a:t>implicitly</a:t>
            </a:r>
            <a:r>
              <a:rPr sz="3950" spc="-5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50" spc="-475" dirty="0">
                <a:solidFill>
                  <a:srgbClr val="FFFFFF"/>
                </a:solidFill>
                <a:latin typeface="Arial"/>
                <a:cs typeface="Arial"/>
              </a:rPr>
              <a:t>use</a:t>
            </a:r>
            <a:endParaRPr sz="395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0026919" y="10548956"/>
            <a:ext cx="605790" cy="0"/>
          </a:xfrm>
          <a:custGeom>
            <a:avLst/>
            <a:gdLst/>
            <a:ahLst/>
            <a:cxnLst/>
            <a:rect l="l" t="t" r="r" b="b"/>
            <a:pathLst>
              <a:path w="605790">
                <a:moveTo>
                  <a:pt x="0" y="0"/>
                </a:moveTo>
                <a:lnTo>
                  <a:pt x="605233" y="0"/>
                </a:lnTo>
              </a:path>
            </a:pathLst>
          </a:custGeom>
          <a:ln w="41716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1540004" y="10548956"/>
            <a:ext cx="605790" cy="0"/>
          </a:xfrm>
          <a:custGeom>
            <a:avLst/>
            <a:gdLst/>
            <a:ahLst/>
            <a:cxnLst/>
            <a:rect l="l" t="t" r="r" b="b"/>
            <a:pathLst>
              <a:path w="605790">
                <a:moveTo>
                  <a:pt x="0" y="0"/>
                </a:moveTo>
                <a:lnTo>
                  <a:pt x="605233" y="0"/>
                </a:lnTo>
              </a:path>
            </a:pathLst>
          </a:custGeom>
          <a:ln w="41716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3112574" y="10548956"/>
            <a:ext cx="605790" cy="0"/>
          </a:xfrm>
          <a:custGeom>
            <a:avLst/>
            <a:gdLst/>
            <a:ahLst/>
            <a:cxnLst/>
            <a:rect l="l" t="t" r="r" b="b"/>
            <a:pathLst>
              <a:path w="605790">
                <a:moveTo>
                  <a:pt x="0" y="0"/>
                </a:moveTo>
                <a:lnTo>
                  <a:pt x="605233" y="0"/>
                </a:lnTo>
              </a:path>
            </a:pathLst>
          </a:custGeom>
          <a:ln w="41716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4323042" y="10548956"/>
            <a:ext cx="605790" cy="0"/>
          </a:xfrm>
          <a:custGeom>
            <a:avLst/>
            <a:gdLst/>
            <a:ahLst/>
            <a:cxnLst/>
            <a:rect l="l" t="t" r="r" b="b"/>
            <a:pathLst>
              <a:path w="605790">
                <a:moveTo>
                  <a:pt x="0" y="0"/>
                </a:moveTo>
                <a:lnTo>
                  <a:pt x="605233" y="0"/>
                </a:lnTo>
              </a:path>
            </a:pathLst>
          </a:custGeom>
          <a:ln w="41716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6900029" y="8831009"/>
            <a:ext cx="7435850" cy="1764030"/>
          </a:xfrm>
          <a:prstGeom prst="rect">
            <a:avLst/>
          </a:prstGeom>
        </p:spPr>
        <p:txBody>
          <a:bodyPr vert="horz" wrap="square" lIns="0" tIns="279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0"/>
              </a:spcBef>
              <a:tabLst>
                <a:tab pos="3038475" algn="l"/>
              </a:tabLst>
            </a:pPr>
            <a:r>
              <a:rPr sz="3950" dirty="0">
                <a:solidFill>
                  <a:srgbClr val="4CBF57"/>
                </a:solidFill>
                <a:latin typeface="Lucida Console"/>
                <a:cs typeface="Lucida Console"/>
              </a:rPr>
              <a:t>contains	(el)</a:t>
            </a:r>
            <a:endParaRPr sz="3950">
              <a:latin typeface="Lucida Console"/>
              <a:cs typeface="Lucida Console"/>
            </a:endParaRPr>
          </a:p>
          <a:p>
            <a:pPr marL="3731895">
              <a:lnSpc>
                <a:spcPct val="100000"/>
              </a:lnSpc>
              <a:spcBef>
                <a:spcPts val="2105"/>
              </a:spcBef>
              <a:tabLst>
                <a:tab pos="5377180" algn="l"/>
                <a:tab pos="6817359" algn="l"/>
              </a:tabLst>
            </a:pP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str	</a:t>
            </a:r>
            <a:r>
              <a:rPr sz="3950" spc="-30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950" spc="-385" dirty="0">
                <a:solidFill>
                  <a:srgbClr val="FFFFFF"/>
                </a:solidFill>
                <a:latin typeface="Arial"/>
                <a:cs typeface="Arial"/>
              </a:rPr>
              <a:t>nd</a:t>
            </a:r>
            <a:r>
              <a:rPr sz="395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lt</a:t>
            </a:r>
            <a:endParaRPr sz="3950">
              <a:latin typeface="Lucida Console"/>
              <a:cs typeface="Lucida Console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86686" y="3219336"/>
            <a:ext cx="605790" cy="0"/>
          </a:xfrm>
          <a:custGeom>
            <a:avLst/>
            <a:gdLst/>
            <a:ahLst/>
            <a:cxnLst/>
            <a:rect l="l" t="t" r="r" b="b"/>
            <a:pathLst>
              <a:path w="605789">
                <a:moveTo>
                  <a:pt x="0" y="0"/>
                </a:moveTo>
                <a:lnTo>
                  <a:pt x="605182" y="0"/>
                </a:lnTo>
              </a:path>
            </a:pathLst>
          </a:custGeom>
          <a:ln w="41716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702235" y="3219336"/>
            <a:ext cx="605790" cy="0"/>
          </a:xfrm>
          <a:custGeom>
            <a:avLst/>
            <a:gdLst/>
            <a:ahLst/>
            <a:cxnLst/>
            <a:rect l="l" t="t" r="r" b="b"/>
            <a:pathLst>
              <a:path w="605789">
                <a:moveTo>
                  <a:pt x="0" y="0"/>
                </a:moveTo>
                <a:lnTo>
                  <a:pt x="605182" y="0"/>
                </a:lnTo>
              </a:path>
            </a:pathLst>
          </a:custGeom>
          <a:ln w="41716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886686" y="7323923"/>
            <a:ext cx="605790" cy="0"/>
          </a:xfrm>
          <a:custGeom>
            <a:avLst/>
            <a:gdLst/>
            <a:ahLst/>
            <a:cxnLst/>
            <a:rect l="l" t="t" r="r" b="b"/>
            <a:pathLst>
              <a:path w="605789">
                <a:moveTo>
                  <a:pt x="0" y="0"/>
                </a:moveTo>
                <a:lnTo>
                  <a:pt x="605182" y="0"/>
                </a:lnTo>
              </a:path>
            </a:pathLst>
          </a:custGeom>
          <a:ln w="41716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99644" y="7323923"/>
            <a:ext cx="605790" cy="0"/>
          </a:xfrm>
          <a:custGeom>
            <a:avLst/>
            <a:gdLst/>
            <a:ahLst/>
            <a:cxnLst/>
            <a:rect l="l" t="t" r="r" b="b"/>
            <a:pathLst>
              <a:path w="605789">
                <a:moveTo>
                  <a:pt x="0" y="0"/>
                </a:moveTo>
                <a:lnTo>
                  <a:pt x="605182" y="0"/>
                </a:lnTo>
              </a:path>
            </a:pathLst>
          </a:custGeom>
          <a:ln w="41716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86686" y="9083032"/>
            <a:ext cx="605790" cy="0"/>
          </a:xfrm>
          <a:custGeom>
            <a:avLst/>
            <a:gdLst/>
            <a:ahLst/>
            <a:cxnLst/>
            <a:rect l="l" t="t" r="r" b="b"/>
            <a:pathLst>
              <a:path w="605789">
                <a:moveTo>
                  <a:pt x="0" y="0"/>
                </a:moveTo>
                <a:lnTo>
                  <a:pt x="605182" y="0"/>
                </a:lnTo>
              </a:path>
            </a:pathLst>
          </a:custGeom>
          <a:ln w="41716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99644" y="9083032"/>
            <a:ext cx="605790" cy="0"/>
          </a:xfrm>
          <a:custGeom>
            <a:avLst/>
            <a:gdLst/>
            <a:ahLst/>
            <a:cxnLst/>
            <a:rect l="l" t="t" r="r" b="b"/>
            <a:pathLst>
              <a:path w="605789">
                <a:moveTo>
                  <a:pt x="0" y="0"/>
                </a:moveTo>
                <a:lnTo>
                  <a:pt x="605182" y="0"/>
                </a:lnTo>
              </a:path>
            </a:pathLst>
          </a:custGeom>
          <a:ln w="41716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453223" y="2050064"/>
            <a:ext cx="16971010" cy="766508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4680"/>
              </a:lnSpc>
              <a:spcBef>
                <a:spcPts val="105"/>
              </a:spcBef>
            </a:pPr>
            <a:r>
              <a:rPr sz="3950" dirty="0">
                <a:solidFill>
                  <a:srgbClr val="C2349B"/>
                </a:solidFill>
                <a:latin typeface="Lucida Console"/>
                <a:cs typeface="Lucida Console"/>
              </a:rPr>
              <a:t>class</a:t>
            </a:r>
            <a:r>
              <a:rPr sz="3950" spc="-5" dirty="0">
                <a:solidFill>
                  <a:srgbClr val="C2349B"/>
                </a:solidFill>
                <a:latin typeface="Lucida Console"/>
                <a:cs typeface="Lucida Console"/>
              </a:rPr>
              <a:t> </a:t>
            </a: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Point:</a:t>
            </a:r>
            <a:endParaRPr sz="3950">
              <a:latin typeface="Lucida Console"/>
              <a:cs typeface="Lucida Console"/>
            </a:endParaRPr>
          </a:p>
          <a:p>
            <a:pPr marL="2433320" marR="6964680" indent="-1210945">
              <a:lnSpc>
                <a:spcPts val="4620"/>
              </a:lnSpc>
              <a:spcBef>
                <a:spcPts val="195"/>
              </a:spcBef>
              <a:tabLst>
                <a:tab pos="3038475" algn="l"/>
                <a:tab pos="4853940" algn="l"/>
              </a:tabLst>
            </a:pPr>
            <a:r>
              <a:rPr sz="3950" dirty="0">
                <a:solidFill>
                  <a:srgbClr val="C2349B"/>
                </a:solidFill>
                <a:latin typeface="Lucida Console"/>
                <a:cs typeface="Lucida Console"/>
              </a:rPr>
              <a:t>def		</a:t>
            </a: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init	(self, x=</a:t>
            </a:r>
            <a:r>
              <a:rPr sz="3950" dirty="0">
                <a:solidFill>
                  <a:srgbClr val="8B84CF"/>
                </a:solidFill>
                <a:latin typeface="Lucida Console"/>
                <a:cs typeface="Lucida Console"/>
              </a:rPr>
              <a:t>0</a:t>
            </a: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,</a:t>
            </a:r>
            <a:r>
              <a:rPr sz="3950" spc="-75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y=</a:t>
            </a:r>
            <a:r>
              <a:rPr sz="3950" dirty="0">
                <a:solidFill>
                  <a:srgbClr val="8B84CF"/>
                </a:solidFill>
                <a:latin typeface="Lucida Console"/>
                <a:cs typeface="Lucida Console"/>
              </a:rPr>
              <a:t>0</a:t>
            </a: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):  self.x =</a:t>
            </a:r>
            <a:r>
              <a:rPr sz="3950" spc="-1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x</a:t>
            </a:r>
            <a:endParaRPr sz="3950">
              <a:latin typeface="Lucida Console"/>
              <a:cs typeface="Lucida Console"/>
            </a:endParaRPr>
          </a:p>
          <a:p>
            <a:pPr marL="2433320">
              <a:lnSpc>
                <a:spcPts val="4480"/>
              </a:lnSpc>
            </a:pP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self.y =</a:t>
            </a:r>
            <a:r>
              <a:rPr sz="3950" spc="-8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y</a:t>
            </a:r>
            <a:endParaRPr sz="395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450">
              <a:latin typeface="Lucida Console"/>
              <a:cs typeface="Lucida Console"/>
            </a:endParaRPr>
          </a:p>
          <a:p>
            <a:pPr marL="1223010">
              <a:lnSpc>
                <a:spcPts val="4680"/>
              </a:lnSpc>
              <a:spcBef>
                <a:spcPts val="5"/>
              </a:spcBef>
            </a:pPr>
            <a:r>
              <a:rPr sz="3950" dirty="0">
                <a:solidFill>
                  <a:srgbClr val="C2349B"/>
                </a:solidFill>
                <a:latin typeface="Lucida Console"/>
                <a:cs typeface="Lucida Console"/>
              </a:rPr>
              <a:t>def</a:t>
            </a:r>
            <a:r>
              <a:rPr sz="3950" spc="-5" dirty="0">
                <a:solidFill>
                  <a:srgbClr val="C2349B"/>
                </a:solidFill>
                <a:latin typeface="Lucida Console"/>
                <a:cs typeface="Lucida Console"/>
              </a:rPr>
              <a:t> </a:t>
            </a: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rotate_90_CC(self):</a:t>
            </a:r>
            <a:endParaRPr sz="3950">
              <a:latin typeface="Lucida Console"/>
              <a:cs typeface="Lucida Console"/>
            </a:endParaRPr>
          </a:p>
          <a:p>
            <a:pPr marL="2433320">
              <a:lnSpc>
                <a:spcPts val="4680"/>
              </a:lnSpc>
            </a:pP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self.x, self.y = -self.y,</a:t>
            </a:r>
            <a:r>
              <a:rPr sz="3950" spc="-1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self.x</a:t>
            </a:r>
            <a:endParaRPr sz="395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450">
              <a:latin typeface="Lucida Console"/>
              <a:cs typeface="Lucida Console"/>
            </a:endParaRPr>
          </a:p>
          <a:p>
            <a:pPr marL="1223010">
              <a:lnSpc>
                <a:spcPts val="4680"/>
              </a:lnSpc>
              <a:tabLst>
                <a:tab pos="3038475" algn="l"/>
                <a:tab pos="4551045" algn="l"/>
              </a:tabLst>
            </a:pPr>
            <a:r>
              <a:rPr sz="3950" dirty="0">
                <a:solidFill>
                  <a:srgbClr val="C2349B"/>
                </a:solidFill>
                <a:latin typeface="Lucida Console"/>
                <a:cs typeface="Lucida Console"/>
              </a:rPr>
              <a:t>def	</a:t>
            </a: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add	(self,</a:t>
            </a:r>
            <a:r>
              <a:rPr sz="3950" spc="-5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other):</a:t>
            </a:r>
            <a:endParaRPr sz="3950">
              <a:latin typeface="Lucida Console"/>
              <a:cs typeface="Lucida Console"/>
            </a:endParaRPr>
          </a:p>
          <a:p>
            <a:pPr marL="2433320">
              <a:lnSpc>
                <a:spcPts val="4680"/>
              </a:lnSpc>
            </a:pPr>
            <a:r>
              <a:rPr sz="3950" dirty="0">
                <a:solidFill>
                  <a:srgbClr val="C2349B"/>
                </a:solidFill>
                <a:latin typeface="Lucida Console"/>
                <a:cs typeface="Lucida Console"/>
              </a:rPr>
              <a:t>return </a:t>
            </a: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Point(self.x + other.x, self.y +</a:t>
            </a:r>
            <a:r>
              <a:rPr sz="3950" spc="5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other.y)</a:t>
            </a:r>
            <a:endParaRPr sz="395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450">
              <a:latin typeface="Lucida Console"/>
              <a:cs typeface="Lucida Console"/>
            </a:endParaRPr>
          </a:p>
          <a:p>
            <a:pPr marL="1223010">
              <a:lnSpc>
                <a:spcPts val="4680"/>
              </a:lnSpc>
              <a:tabLst>
                <a:tab pos="3038475" algn="l"/>
                <a:tab pos="4551045" algn="l"/>
              </a:tabLst>
            </a:pPr>
            <a:r>
              <a:rPr sz="3950" dirty="0">
                <a:solidFill>
                  <a:srgbClr val="C2349B"/>
                </a:solidFill>
                <a:latin typeface="Lucida Console"/>
                <a:cs typeface="Lucida Console"/>
              </a:rPr>
              <a:t>def	</a:t>
            </a: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str	(self):</a:t>
            </a:r>
            <a:endParaRPr sz="3950">
              <a:latin typeface="Lucida Console"/>
              <a:cs typeface="Lucida Console"/>
            </a:endParaRPr>
          </a:p>
          <a:p>
            <a:pPr marL="2433320">
              <a:lnSpc>
                <a:spcPts val="4680"/>
              </a:lnSpc>
            </a:pPr>
            <a:r>
              <a:rPr sz="3950" dirty="0">
                <a:solidFill>
                  <a:srgbClr val="C2349B"/>
                </a:solidFill>
                <a:latin typeface="Lucida Console"/>
                <a:cs typeface="Lucida Console"/>
              </a:rPr>
              <a:t>return </a:t>
            </a:r>
            <a:r>
              <a:rPr sz="3950" dirty="0">
                <a:solidFill>
                  <a:srgbClr val="E44448"/>
                </a:solidFill>
                <a:latin typeface="Lucida Console"/>
                <a:cs typeface="Lucida Console"/>
              </a:rPr>
              <a:t>"Point({0}, {1})"</a:t>
            </a: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.format(self.x,</a:t>
            </a:r>
            <a:r>
              <a:rPr sz="3950" spc="5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self.y)</a:t>
            </a:r>
            <a:endParaRPr sz="3950">
              <a:latin typeface="Lucida Console"/>
              <a:cs typeface="Lucida Console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453041" y="496603"/>
            <a:ext cx="520319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0" dirty="0"/>
              <a:t>Example:</a:t>
            </a:r>
            <a:r>
              <a:rPr spc="-685" dirty="0"/>
              <a:t> </a:t>
            </a:r>
            <a:r>
              <a:rPr spc="-195" dirty="0"/>
              <a:t>Point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53223" y="1951637"/>
            <a:ext cx="3354070" cy="1428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500"/>
              </a:lnSpc>
              <a:spcBef>
                <a:spcPts val="100"/>
              </a:spcBef>
            </a:pP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o =</a:t>
            </a:r>
            <a:r>
              <a:rPr sz="3950" spc="-8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Point()  </a:t>
            </a:r>
            <a:r>
              <a:rPr sz="3950" dirty="0">
                <a:solidFill>
                  <a:srgbClr val="C2349B"/>
                </a:solidFill>
                <a:latin typeface="Lucida Console"/>
                <a:cs typeface="Lucida Console"/>
              </a:rPr>
              <a:t>print</a:t>
            </a: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(o)</a:t>
            </a:r>
            <a:endParaRPr sz="3950">
              <a:latin typeface="Lucida Console"/>
              <a:cs typeface="Lucida Consol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94699" y="2751613"/>
            <a:ext cx="3959225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dirty="0">
                <a:solidFill>
                  <a:srgbClr val="4CBF57"/>
                </a:solidFill>
                <a:latin typeface="Lucida Console"/>
                <a:cs typeface="Lucida Console"/>
              </a:rPr>
              <a:t># Point(0,</a:t>
            </a:r>
            <a:r>
              <a:rPr sz="3950" spc="-70" dirty="0">
                <a:solidFill>
                  <a:srgbClr val="4CBF57"/>
                </a:solidFill>
                <a:latin typeface="Lucida Console"/>
                <a:cs typeface="Lucida Console"/>
              </a:rPr>
              <a:t> </a:t>
            </a:r>
            <a:r>
              <a:rPr sz="3950" dirty="0">
                <a:solidFill>
                  <a:srgbClr val="4CBF57"/>
                </a:solidFill>
                <a:latin typeface="Lucida Console"/>
                <a:cs typeface="Lucida Console"/>
              </a:rPr>
              <a:t>0)</a:t>
            </a:r>
            <a:endParaRPr sz="3950">
              <a:latin typeface="Lucida Console"/>
              <a:cs typeface="Lucida Console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434173" y="4203487"/>
          <a:ext cx="5207635" cy="12871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51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23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09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3305">
                <a:tc>
                  <a:txBody>
                    <a:bodyPr/>
                    <a:lstStyle/>
                    <a:p>
                      <a:pPr marL="31750">
                        <a:lnSpc>
                          <a:spcPts val="4465"/>
                        </a:lnSpc>
                      </a:pPr>
                      <a:r>
                        <a:rPr sz="3950" dirty="0">
                          <a:solidFill>
                            <a:srgbClr val="FFFFFF"/>
                          </a:solidFill>
                          <a:latin typeface="Lucida Console"/>
                          <a:cs typeface="Lucida Console"/>
                        </a:rPr>
                        <a:t>p1</a:t>
                      </a:r>
                      <a:endParaRPr sz="3950">
                        <a:latin typeface="Lucida Console"/>
                        <a:cs typeface="Lucida Console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465"/>
                        </a:lnSpc>
                      </a:pPr>
                      <a:r>
                        <a:rPr sz="3950" dirty="0">
                          <a:solidFill>
                            <a:srgbClr val="FFFFFF"/>
                          </a:solidFill>
                          <a:latin typeface="Lucida Console"/>
                          <a:cs typeface="Lucida Console"/>
                        </a:rPr>
                        <a:t>=</a:t>
                      </a:r>
                      <a:endParaRPr sz="3950">
                        <a:latin typeface="Lucida Console"/>
                        <a:cs typeface="Lucida Console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465"/>
                        </a:lnSpc>
                      </a:pPr>
                      <a:r>
                        <a:rPr sz="3950" dirty="0">
                          <a:solidFill>
                            <a:srgbClr val="FFFFFF"/>
                          </a:solidFill>
                          <a:latin typeface="Lucida Console"/>
                          <a:cs typeface="Lucida Console"/>
                        </a:rPr>
                        <a:t>Point(</a:t>
                      </a:r>
                      <a:r>
                        <a:rPr sz="3950" dirty="0">
                          <a:solidFill>
                            <a:srgbClr val="8B84CF"/>
                          </a:solidFill>
                          <a:latin typeface="Lucida Console"/>
                          <a:cs typeface="Lucida Console"/>
                        </a:rPr>
                        <a:t>3</a:t>
                      </a:r>
                      <a:r>
                        <a:rPr sz="3950" dirty="0">
                          <a:solidFill>
                            <a:srgbClr val="FFFFFF"/>
                          </a:solidFill>
                          <a:latin typeface="Lucida Console"/>
                          <a:cs typeface="Lucida Console"/>
                        </a:rPr>
                        <a:t>,</a:t>
                      </a:r>
                      <a:endParaRPr sz="3950">
                        <a:latin typeface="Lucida Console"/>
                        <a:cs typeface="Lucida Console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51130">
                        <a:lnSpc>
                          <a:spcPts val="4465"/>
                        </a:lnSpc>
                      </a:pPr>
                      <a:r>
                        <a:rPr sz="3950" dirty="0">
                          <a:solidFill>
                            <a:srgbClr val="8B84CF"/>
                          </a:solidFill>
                          <a:latin typeface="Lucida Console"/>
                          <a:cs typeface="Lucida Console"/>
                        </a:rPr>
                        <a:t>5</a:t>
                      </a:r>
                      <a:r>
                        <a:rPr sz="3950" dirty="0">
                          <a:solidFill>
                            <a:srgbClr val="FFFFFF"/>
                          </a:solidFill>
                          <a:latin typeface="Lucida Console"/>
                          <a:cs typeface="Lucida Console"/>
                        </a:rPr>
                        <a:t>)</a:t>
                      </a:r>
                      <a:endParaRPr sz="3950">
                        <a:latin typeface="Lucida Console"/>
                        <a:cs typeface="Lucida Console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330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950" dirty="0">
                          <a:solidFill>
                            <a:srgbClr val="FFFFFF"/>
                          </a:solidFill>
                          <a:latin typeface="Lucida Console"/>
                          <a:cs typeface="Lucida Console"/>
                        </a:rPr>
                        <a:t>p2</a:t>
                      </a:r>
                      <a:endParaRPr sz="3950">
                        <a:latin typeface="Lucida Console"/>
                        <a:cs typeface="Lucida Console"/>
                      </a:endParaRPr>
                    </a:p>
                  </a:txBody>
                  <a:tcPr marL="0" marR="0" marT="2286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950" dirty="0">
                          <a:solidFill>
                            <a:srgbClr val="FFFFFF"/>
                          </a:solidFill>
                          <a:latin typeface="Lucida Console"/>
                          <a:cs typeface="Lucida Console"/>
                        </a:rPr>
                        <a:t>=</a:t>
                      </a:r>
                      <a:endParaRPr sz="3950">
                        <a:latin typeface="Lucida Console"/>
                        <a:cs typeface="Lucida Console"/>
                      </a:endParaRPr>
                    </a:p>
                  </a:txBody>
                  <a:tcPr marL="0" marR="0" marT="2286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950" dirty="0">
                          <a:solidFill>
                            <a:srgbClr val="FFFFFF"/>
                          </a:solidFill>
                          <a:latin typeface="Lucida Console"/>
                          <a:cs typeface="Lucida Console"/>
                        </a:rPr>
                        <a:t>Point(</a:t>
                      </a:r>
                      <a:r>
                        <a:rPr sz="3950" dirty="0">
                          <a:solidFill>
                            <a:srgbClr val="8B84CF"/>
                          </a:solidFill>
                          <a:latin typeface="Lucida Console"/>
                          <a:cs typeface="Lucida Console"/>
                        </a:rPr>
                        <a:t>9</a:t>
                      </a:r>
                      <a:r>
                        <a:rPr sz="3950" dirty="0">
                          <a:solidFill>
                            <a:srgbClr val="FFFFFF"/>
                          </a:solidFill>
                          <a:latin typeface="Lucida Console"/>
                          <a:cs typeface="Lucida Console"/>
                        </a:rPr>
                        <a:t>,</a:t>
                      </a:r>
                      <a:endParaRPr sz="3950">
                        <a:latin typeface="Lucida Console"/>
                        <a:cs typeface="Lucida Console"/>
                      </a:endParaRPr>
                    </a:p>
                  </a:txBody>
                  <a:tcPr marL="0" marR="0" marT="2286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5113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950" dirty="0">
                          <a:solidFill>
                            <a:srgbClr val="8B84CF"/>
                          </a:solidFill>
                          <a:latin typeface="Lucida Console"/>
                          <a:cs typeface="Lucida Console"/>
                        </a:rPr>
                        <a:t>-2</a:t>
                      </a:r>
                      <a:r>
                        <a:rPr sz="3950" dirty="0">
                          <a:solidFill>
                            <a:srgbClr val="FFFFFF"/>
                          </a:solidFill>
                          <a:latin typeface="Lucida Console"/>
                          <a:cs typeface="Lucida Console"/>
                        </a:rPr>
                        <a:t>)</a:t>
                      </a:r>
                      <a:endParaRPr sz="3950">
                        <a:latin typeface="Lucida Console"/>
                        <a:cs typeface="Lucida Console"/>
                      </a:endParaRPr>
                    </a:p>
                  </a:txBody>
                  <a:tcPr marL="0" marR="0" marT="2286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453223" y="5568281"/>
            <a:ext cx="12734925" cy="273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853940" algn="l"/>
              </a:tabLst>
            </a:pPr>
            <a:r>
              <a:rPr sz="3950" dirty="0">
                <a:solidFill>
                  <a:srgbClr val="C2349B"/>
                </a:solidFill>
                <a:latin typeface="Lucida Console"/>
                <a:cs typeface="Lucida Console"/>
              </a:rPr>
              <a:t>print</a:t>
            </a: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(p1,</a:t>
            </a:r>
            <a:r>
              <a:rPr sz="3950" spc="1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p2)	</a:t>
            </a:r>
            <a:r>
              <a:rPr sz="3950" dirty="0">
                <a:solidFill>
                  <a:srgbClr val="4CBF57"/>
                </a:solidFill>
                <a:latin typeface="Lucida Console"/>
                <a:cs typeface="Lucida Console"/>
              </a:rPr>
              <a:t># Point(3, 5) Point(9,</a:t>
            </a:r>
            <a:r>
              <a:rPr sz="3950" spc="-40" dirty="0">
                <a:solidFill>
                  <a:srgbClr val="4CBF57"/>
                </a:solidFill>
                <a:latin typeface="Lucida Console"/>
                <a:cs typeface="Lucida Console"/>
              </a:rPr>
              <a:t> </a:t>
            </a:r>
            <a:r>
              <a:rPr sz="3950" dirty="0">
                <a:solidFill>
                  <a:srgbClr val="4CBF57"/>
                </a:solidFill>
                <a:latin typeface="Lucida Console"/>
                <a:cs typeface="Lucida Console"/>
              </a:rPr>
              <a:t>-2)</a:t>
            </a:r>
            <a:endParaRPr sz="395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63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</a:pP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p1.rotate_90_CC()</a:t>
            </a:r>
            <a:endParaRPr sz="395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785"/>
              </a:spcBef>
              <a:tabLst>
                <a:tab pos="4853940" algn="l"/>
              </a:tabLst>
            </a:pPr>
            <a:r>
              <a:rPr sz="3950" dirty="0">
                <a:solidFill>
                  <a:srgbClr val="C2349B"/>
                </a:solidFill>
                <a:latin typeface="Lucida Console"/>
                <a:cs typeface="Lucida Console"/>
              </a:rPr>
              <a:t>print</a:t>
            </a: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(p1)	</a:t>
            </a:r>
            <a:r>
              <a:rPr sz="3950" dirty="0">
                <a:solidFill>
                  <a:srgbClr val="4CBF57"/>
                </a:solidFill>
                <a:latin typeface="Lucida Console"/>
                <a:cs typeface="Lucida Console"/>
              </a:rPr>
              <a:t># Point(-5,</a:t>
            </a:r>
            <a:r>
              <a:rPr sz="3950" spc="-10" dirty="0">
                <a:solidFill>
                  <a:srgbClr val="4CBF57"/>
                </a:solidFill>
                <a:latin typeface="Lucida Console"/>
                <a:cs typeface="Lucida Console"/>
              </a:rPr>
              <a:t> </a:t>
            </a:r>
            <a:r>
              <a:rPr sz="3950" dirty="0">
                <a:solidFill>
                  <a:srgbClr val="4CBF57"/>
                </a:solidFill>
                <a:latin typeface="Lucida Console"/>
                <a:cs typeface="Lucida Console"/>
              </a:rPr>
              <a:t>3)</a:t>
            </a:r>
            <a:endParaRPr sz="3950">
              <a:latin typeface="Lucida Console"/>
              <a:cs typeface="Lucida Consol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53223" y="9086499"/>
            <a:ext cx="8801100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853940" algn="l"/>
              </a:tabLst>
            </a:pPr>
            <a:r>
              <a:rPr sz="3950" dirty="0">
                <a:solidFill>
                  <a:srgbClr val="C2349B"/>
                </a:solidFill>
                <a:latin typeface="Lucida Console"/>
                <a:cs typeface="Lucida Console"/>
              </a:rPr>
              <a:t>print</a:t>
            </a: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(p1</a:t>
            </a:r>
            <a:r>
              <a:rPr sz="3950" spc="5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+</a:t>
            </a:r>
            <a:r>
              <a:rPr sz="3950" spc="1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p2)	</a:t>
            </a:r>
            <a:r>
              <a:rPr sz="3950" dirty="0">
                <a:solidFill>
                  <a:srgbClr val="4CBF57"/>
                </a:solidFill>
                <a:latin typeface="Lucida Console"/>
                <a:cs typeface="Lucida Console"/>
              </a:rPr>
              <a:t># Point(4,</a:t>
            </a:r>
            <a:r>
              <a:rPr sz="3950" spc="-70" dirty="0">
                <a:solidFill>
                  <a:srgbClr val="4CBF57"/>
                </a:solidFill>
                <a:latin typeface="Lucida Console"/>
                <a:cs typeface="Lucida Console"/>
              </a:rPr>
              <a:t> </a:t>
            </a:r>
            <a:r>
              <a:rPr sz="3950" dirty="0">
                <a:solidFill>
                  <a:srgbClr val="4CBF57"/>
                </a:solidFill>
                <a:latin typeface="Lucida Console"/>
                <a:cs typeface="Lucida Console"/>
              </a:rPr>
              <a:t>1)</a:t>
            </a:r>
            <a:endParaRPr sz="3950">
              <a:latin typeface="Lucida Console"/>
              <a:cs typeface="Lucida Console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667663" y="496603"/>
            <a:ext cx="276606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O</a:t>
            </a:r>
            <a:r>
              <a:rPr spc="-45" dirty="0"/>
              <a:t>bje</a:t>
            </a:r>
            <a:r>
              <a:rPr spc="40" dirty="0"/>
              <a:t>c</a:t>
            </a:r>
            <a:r>
              <a:rPr spc="-204" dirty="0"/>
              <a:t>ts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629771" y="8996514"/>
            <a:ext cx="7225030" cy="1699260"/>
          </a:xfrm>
          <a:prstGeom prst="rect">
            <a:avLst/>
          </a:prstGeom>
          <a:solidFill>
            <a:srgbClr val="000000"/>
          </a:solidFill>
          <a:ln w="10470">
            <a:solidFill>
              <a:srgbClr val="FFFFFF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358775" marR="110489" indent="-241300">
              <a:lnSpc>
                <a:spcPts val="6350"/>
              </a:lnSpc>
              <a:spcBef>
                <a:spcPts val="345"/>
              </a:spcBef>
            </a:pPr>
            <a:r>
              <a:rPr sz="3950" spc="-440" dirty="0">
                <a:solidFill>
                  <a:srgbClr val="FFFFFF"/>
                </a:solidFill>
                <a:latin typeface="Arial"/>
                <a:cs typeface="Arial"/>
              </a:rPr>
              <a:t>Now </a:t>
            </a:r>
            <a:r>
              <a:rPr sz="3950" spc="-270" dirty="0">
                <a:solidFill>
                  <a:srgbClr val="FFFFFF"/>
                </a:solidFill>
                <a:latin typeface="Arial"/>
                <a:cs typeface="Arial"/>
              </a:rPr>
              <a:t>our </a:t>
            </a:r>
            <a:r>
              <a:rPr sz="3950" spc="-245" dirty="0">
                <a:solidFill>
                  <a:srgbClr val="FFFFFF"/>
                </a:solidFill>
                <a:latin typeface="Arial"/>
                <a:cs typeface="Arial"/>
              </a:rPr>
              <a:t>point </a:t>
            </a:r>
            <a:r>
              <a:rPr sz="3950" spc="-300" dirty="0">
                <a:solidFill>
                  <a:srgbClr val="FFFFFF"/>
                </a:solidFill>
                <a:latin typeface="Arial"/>
                <a:cs typeface="Arial"/>
              </a:rPr>
              <a:t>object </a:t>
            </a:r>
            <a:r>
              <a:rPr sz="3950" spc="-280" dirty="0">
                <a:solidFill>
                  <a:srgbClr val="FFFFFF"/>
                </a:solidFill>
                <a:latin typeface="Arial"/>
                <a:cs typeface="Arial"/>
              </a:rPr>
              <a:t>works </a:t>
            </a:r>
            <a:r>
              <a:rPr sz="3950" spc="-380" dirty="0">
                <a:solidFill>
                  <a:srgbClr val="FFFFFF"/>
                </a:solidFill>
                <a:latin typeface="Arial"/>
                <a:cs typeface="Arial"/>
              </a:rPr>
              <a:t>wherever  </a:t>
            </a:r>
            <a:r>
              <a:rPr sz="3950" spc="-41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+ </a:t>
            </a:r>
            <a:r>
              <a:rPr sz="3950" spc="-350" dirty="0">
                <a:solidFill>
                  <a:srgbClr val="FFFFFF"/>
                </a:solidFill>
                <a:latin typeface="Arial"/>
                <a:cs typeface="Arial"/>
              </a:rPr>
              <a:t>was </a:t>
            </a:r>
            <a:r>
              <a:rPr sz="3950" spc="-380" dirty="0">
                <a:solidFill>
                  <a:srgbClr val="FFFFFF"/>
                </a:solidFill>
                <a:latin typeface="Arial"/>
                <a:cs typeface="Arial"/>
              </a:rPr>
              <a:t>expected, </a:t>
            </a:r>
            <a:r>
              <a:rPr sz="3950" spc="-405" dirty="0">
                <a:solidFill>
                  <a:srgbClr val="FFFFFF"/>
                </a:solidFill>
                <a:latin typeface="Arial"/>
                <a:cs typeface="Arial"/>
              </a:rPr>
              <a:t>such </a:t>
            </a:r>
            <a:r>
              <a:rPr sz="3950" spc="-310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3950" spc="-285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3950" spc="-5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sum</a:t>
            </a:r>
            <a:endParaRPr sz="3950">
              <a:latin typeface="Lucida Console"/>
              <a:cs typeface="Lucida Console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35877" y="3756818"/>
            <a:ext cx="12640310" cy="3458210"/>
          </a:xfrm>
          <a:prstGeom prst="rect">
            <a:avLst/>
          </a:prstGeom>
        </p:spPr>
        <p:txBody>
          <a:bodyPr vert="horz" wrap="square" lIns="0" tIns="221615" rIns="0" bIns="0" rtlCol="0">
            <a:spAutoFit/>
          </a:bodyPr>
          <a:lstStyle/>
          <a:p>
            <a:pPr marL="12700" marR="5080" indent="1402715">
              <a:lnSpc>
                <a:spcPts val="12780"/>
              </a:lnSpc>
              <a:spcBef>
                <a:spcPts val="1745"/>
              </a:spcBef>
            </a:pPr>
            <a:r>
              <a:rPr sz="11850" spc="-150" dirty="0"/>
              <a:t>OOP </a:t>
            </a:r>
            <a:r>
              <a:rPr sz="11850" spc="-185" dirty="0"/>
              <a:t>Case </a:t>
            </a:r>
            <a:r>
              <a:rPr sz="11850" spc="-245" dirty="0"/>
              <a:t>Study:  </a:t>
            </a:r>
            <a:r>
              <a:rPr sz="11850" spc="-475" dirty="0"/>
              <a:t>Errors </a:t>
            </a:r>
            <a:r>
              <a:rPr sz="11850" spc="-95" dirty="0"/>
              <a:t>and</a:t>
            </a:r>
            <a:r>
              <a:rPr sz="11850" spc="114" dirty="0"/>
              <a:t> </a:t>
            </a:r>
            <a:r>
              <a:rPr sz="11850" spc="-170" dirty="0"/>
              <a:t>Exceptions</a:t>
            </a:r>
            <a:endParaRPr sz="1185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53223" y="1773632"/>
            <a:ext cx="10616565" cy="2664460"/>
          </a:xfrm>
          <a:prstGeom prst="rect">
            <a:avLst/>
          </a:prstGeom>
        </p:spPr>
        <p:txBody>
          <a:bodyPr vert="horz" wrap="square" lIns="0" tIns="2901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85"/>
              </a:spcBef>
            </a:pPr>
            <a:r>
              <a:rPr sz="3950" dirty="0">
                <a:solidFill>
                  <a:srgbClr val="A6AAA9"/>
                </a:solidFill>
                <a:latin typeface="Lucida Console"/>
                <a:cs typeface="Lucida Console"/>
              </a:rPr>
              <a:t>&gt;&gt;&gt; </a:t>
            </a:r>
            <a:r>
              <a:rPr sz="3950" dirty="0">
                <a:solidFill>
                  <a:srgbClr val="C2349B"/>
                </a:solidFill>
                <a:latin typeface="Lucida Console"/>
                <a:cs typeface="Lucida Console"/>
              </a:rPr>
              <a:t>while </a:t>
            </a: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True </a:t>
            </a:r>
            <a:r>
              <a:rPr sz="3950" dirty="0">
                <a:solidFill>
                  <a:srgbClr val="C2349B"/>
                </a:solidFill>
                <a:latin typeface="Lucida Console"/>
                <a:cs typeface="Lucida Console"/>
              </a:rPr>
              <a:t>print</a:t>
            </a: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("Hello</a:t>
            </a:r>
            <a:r>
              <a:rPr sz="3950" spc="-25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world")</a:t>
            </a:r>
            <a:endParaRPr sz="3950">
              <a:latin typeface="Lucida Console"/>
              <a:cs typeface="Lucida Console"/>
            </a:endParaRPr>
          </a:p>
          <a:p>
            <a:pPr marL="617855">
              <a:lnSpc>
                <a:spcPct val="100000"/>
              </a:lnSpc>
              <a:spcBef>
                <a:spcPts val="2185"/>
              </a:spcBef>
            </a:pPr>
            <a:r>
              <a:rPr sz="3950" dirty="0">
                <a:solidFill>
                  <a:srgbClr val="A6AAA9"/>
                </a:solidFill>
                <a:latin typeface="Lucida Console"/>
                <a:cs typeface="Lucida Console"/>
              </a:rPr>
              <a:t>File "&lt;stdin&gt;", line</a:t>
            </a:r>
            <a:r>
              <a:rPr sz="3950" spc="-15" dirty="0">
                <a:solidFill>
                  <a:srgbClr val="A6AAA9"/>
                </a:solidFill>
                <a:latin typeface="Lucida Console"/>
                <a:cs typeface="Lucida Console"/>
              </a:rPr>
              <a:t> </a:t>
            </a:r>
            <a:r>
              <a:rPr sz="3950" dirty="0">
                <a:solidFill>
                  <a:srgbClr val="A6AAA9"/>
                </a:solidFill>
                <a:latin typeface="Lucida Console"/>
                <a:cs typeface="Lucida Console"/>
              </a:rPr>
              <a:t>1</a:t>
            </a:r>
            <a:endParaRPr sz="3950">
              <a:latin typeface="Lucida Console"/>
              <a:cs typeface="Lucida Console"/>
            </a:endParaRPr>
          </a:p>
          <a:p>
            <a:pPr marL="1223010">
              <a:lnSpc>
                <a:spcPct val="100000"/>
              </a:lnSpc>
              <a:spcBef>
                <a:spcPts val="2185"/>
              </a:spcBef>
            </a:pPr>
            <a:r>
              <a:rPr sz="3950" dirty="0">
                <a:solidFill>
                  <a:srgbClr val="A6AAA9"/>
                </a:solidFill>
                <a:latin typeface="Lucida Console"/>
                <a:cs typeface="Lucida Console"/>
              </a:rPr>
              <a:t>while True print("Hello</a:t>
            </a:r>
            <a:r>
              <a:rPr sz="3950" spc="-30" dirty="0">
                <a:solidFill>
                  <a:srgbClr val="A6AAA9"/>
                </a:solidFill>
                <a:latin typeface="Lucida Console"/>
                <a:cs typeface="Lucida Console"/>
              </a:rPr>
              <a:t> </a:t>
            </a:r>
            <a:r>
              <a:rPr sz="3950" dirty="0">
                <a:solidFill>
                  <a:srgbClr val="A6AAA9"/>
                </a:solidFill>
                <a:latin typeface="Lucida Console"/>
                <a:cs typeface="Lucida Console"/>
              </a:rPr>
              <a:t>world")</a:t>
            </a:r>
            <a:endParaRPr sz="3950">
              <a:latin typeface="Lucida Console"/>
              <a:cs typeface="Lucida Consol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202475" y="4688727"/>
            <a:ext cx="328295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dirty="0">
                <a:solidFill>
                  <a:srgbClr val="FFD300"/>
                </a:solidFill>
                <a:latin typeface="Lucida Console"/>
                <a:cs typeface="Lucida Console"/>
              </a:rPr>
              <a:t>^</a:t>
            </a:r>
            <a:endParaRPr sz="3950">
              <a:latin typeface="Lucida Console"/>
              <a:cs typeface="Lucida Consol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53223" y="5568281"/>
            <a:ext cx="8195945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dirty="0">
                <a:solidFill>
                  <a:srgbClr val="FFD300"/>
                </a:solidFill>
                <a:latin typeface="Lucida Console"/>
                <a:cs typeface="Lucida Console"/>
              </a:rPr>
              <a:t>SyntaxError</a:t>
            </a: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: invalid</a:t>
            </a:r>
            <a:r>
              <a:rPr sz="3950" spc="-4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syntax</a:t>
            </a:r>
            <a:endParaRPr sz="3950">
              <a:latin typeface="Lucida Console"/>
              <a:cs typeface="Lucida Console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756697" y="496603"/>
            <a:ext cx="458914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Syntax</a:t>
            </a:r>
            <a:r>
              <a:rPr spc="-150" dirty="0"/>
              <a:t> </a:t>
            </a:r>
            <a:r>
              <a:rPr spc="-295" dirty="0"/>
              <a:t>Errors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792187" y="4649351"/>
            <a:ext cx="9518015" cy="893444"/>
          </a:xfrm>
          <a:prstGeom prst="rect">
            <a:avLst/>
          </a:prstGeom>
          <a:solidFill>
            <a:srgbClr val="000000"/>
          </a:solidFill>
          <a:ln w="10470">
            <a:solidFill>
              <a:srgbClr val="FFFFFF"/>
            </a:solidFill>
          </a:ln>
        </p:spPr>
        <p:txBody>
          <a:bodyPr vert="horz" wrap="square" lIns="0" tIns="178435" rIns="0" bIns="0" rtlCol="0">
            <a:spAutoFit/>
          </a:bodyPr>
          <a:lstStyle/>
          <a:p>
            <a:pPr marL="50165">
              <a:lnSpc>
                <a:spcPct val="100000"/>
              </a:lnSpc>
              <a:spcBef>
                <a:spcPts val="1405"/>
              </a:spcBef>
            </a:pPr>
            <a:r>
              <a:rPr sz="3950" spc="-170" dirty="0">
                <a:solidFill>
                  <a:srgbClr val="FFFFFF"/>
                </a:solidFill>
                <a:latin typeface="Arial"/>
                <a:cs typeface="Arial"/>
              </a:rPr>
              <a:t>Error </a:t>
            </a:r>
            <a:r>
              <a:rPr sz="3950" spc="-27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3950" spc="-355" dirty="0">
                <a:solidFill>
                  <a:srgbClr val="FFFFFF"/>
                </a:solidFill>
                <a:latin typeface="Arial"/>
                <a:cs typeface="Arial"/>
              </a:rPr>
              <a:t>detected </a:t>
            </a:r>
            <a:r>
              <a:rPr sz="3950" spc="-130" dirty="0">
                <a:solidFill>
                  <a:srgbClr val="FFFFFF"/>
                </a:solidFill>
                <a:latin typeface="Arial"/>
                <a:cs typeface="Arial"/>
              </a:rPr>
              <a:t>at </a:t>
            </a:r>
            <a:r>
              <a:rPr sz="3950" spc="-31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3950" spc="-320" dirty="0">
                <a:solidFill>
                  <a:srgbClr val="FFFFFF"/>
                </a:solidFill>
                <a:latin typeface="Arial"/>
                <a:cs typeface="Arial"/>
              </a:rPr>
              <a:t>token </a:t>
            </a:r>
            <a:r>
              <a:rPr sz="3950" spc="-355" dirty="0">
                <a:solidFill>
                  <a:srgbClr val="FFFFFF"/>
                </a:solidFill>
                <a:latin typeface="Arial"/>
                <a:cs typeface="Arial"/>
              </a:rPr>
              <a:t>preceding </a:t>
            </a:r>
            <a:r>
              <a:rPr sz="3950" spc="-31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395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50" spc="-235" dirty="0">
                <a:solidFill>
                  <a:srgbClr val="FFFFFF"/>
                </a:solidFill>
                <a:latin typeface="Arial"/>
                <a:cs typeface="Arial"/>
              </a:rPr>
              <a:t>arrow</a:t>
            </a:r>
            <a:endParaRPr sz="39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4138071" y="639006"/>
            <a:ext cx="4721225" cy="893444"/>
          </a:xfrm>
          <a:custGeom>
            <a:avLst/>
            <a:gdLst/>
            <a:ahLst/>
            <a:cxnLst/>
            <a:rect l="l" t="t" r="r" b="b"/>
            <a:pathLst>
              <a:path w="4721225" h="893444">
                <a:moveTo>
                  <a:pt x="0" y="0"/>
                </a:moveTo>
                <a:lnTo>
                  <a:pt x="4721112" y="0"/>
                </a:lnTo>
                <a:lnTo>
                  <a:pt x="4721112" y="892957"/>
                </a:lnTo>
                <a:lnTo>
                  <a:pt x="0" y="892957"/>
                </a:lnTo>
                <a:lnTo>
                  <a:pt x="0" y="0"/>
                </a:lnTo>
                <a:close/>
              </a:path>
            </a:pathLst>
          </a:custGeom>
          <a:ln w="1047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4175350" y="804029"/>
            <a:ext cx="4641850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-250" dirty="0">
                <a:solidFill>
                  <a:srgbClr val="FFFFFF"/>
                </a:solidFill>
                <a:latin typeface="Arial"/>
                <a:cs typeface="Arial"/>
              </a:rPr>
              <a:t>"Errors </a:t>
            </a:r>
            <a:r>
              <a:rPr sz="3950" spc="-375" dirty="0">
                <a:solidFill>
                  <a:srgbClr val="FFFFFF"/>
                </a:solidFill>
                <a:latin typeface="Arial"/>
                <a:cs typeface="Arial"/>
              </a:rPr>
              <a:t>before</a:t>
            </a:r>
            <a:r>
              <a:rPr sz="3950" spc="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50" spc="-350" dirty="0">
                <a:solidFill>
                  <a:srgbClr val="FFFFFF"/>
                </a:solidFill>
                <a:latin typeface="Arial"/>
                <a:cs typeface="Arial"/>
              </a:rPr>
              <a:t>execution"</a:t>
            </a:r>
            <a:endParaRPr sz="3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53223" y="1773632"/>
            <a:ext cx="4867275" cy="1784985"/>
          </a:xfrm>
          <a:prstGeom prst="rect">
            <a:avLst/>
          </a:prstGeom>
        </p:spPr>
        <p:txBody>
          <a:bodyPr vert="horz" wrap="square" lIns="0" tIns="2901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85"/>
              </a:spcBef>
            </a:pPr>
            <a:r>
              <a:rPr sz="3950" dirty="0">
                <a:solidFill>
                  <a:srgbClr val="C2349B"/>
                </a:solidFill>
                <a:latin typeface="Lucida Console"/>
                <a:cs typeface="Lucida Console"/>
              </a:rPr>
              <a:t>def</a:t>
            </a:r>
            <a:r>
              <a:rPr sz="3950" spc="-15" dirty="0">
                <a:solidFill>
                  <a:srgbClr val="C2349B"/>
                </a:solidFill>
                <a:latin typeface="Lucida Console"/>
                <a:cs typeface="Lucida Console"/>
              </a:rPr>
              <a:t> </a:t>
            </a: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greet():</a:t>
            </a:r>
            <a:endParaRPr sz="3950">
              <a:latin typeface="Lucida Console"/>
              <a:cs typeface="Lucida Console"/>
            </a:endParaRPr>
          </a:p>
          <a:p>
            <a:pPr marL="1223010">
              <a:lnSpc>
                <a:spcPct val="100000"/>
              </a:lnSpc>
              <a:spcBef>
                <a:spcPts val="2185"/>
              </a:spcBef>
            </a:pPr>
            <a:r>
              <a:rPr sz="3950" dirty="0">
                <a:solidFill>
                  <a:srgbClr val="C2349B"/>
                </a:solidFill>
                <a:latin typeface="Lucida Console"/>
                <a:cs typeface="Lucida Console"/>
              </a:rPr>
              <a:t>prin</a:t>
            </a:r>
            <a:r>
              <a:rPr sz="3950" spc="-5" dirty="0">
                <a:solidFill>
                  <a:srgbClr val="C2349B"/>
                </a:solidFill>
                <a:latin typeface="Lucida Console"/>
                <a:cs typeface="Lucida Console"/>
              </a:rPr>
              <a:t>t</a:t>
            </a: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(</a:t>
            </a:r>
            <a:r>
              <a:rPr sz="3950" dirty="0">
                <a:solidFill>
                  <a:srgbClr val="E44448"/>
                </a:solidFill>
                <a:latin typeface="Lucida Console"/>
                <a:cs typeface="Lucida Console"/>
              </a:rPr>
              <a:t>"Hi!</a:t>
            </a:r>
            <a:r>
              <a:rPr sz="3950" spc="-5" dirty="0">
                <a:solidFill>
                  <a:srgbClr val="E44448"/>
                </a:solidFill>
                <a:latin typeface="Lucida Console"/>
                <a:cs typeface="Lucida Console"/>
              </a:rPr>
              <a:t>"</a:t>
            </a: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)</a:t>
            </a:r>
            <a:endParaRPr sz="3950">
              <a:latin typeface="Lucida Console"/>
              <a:cs typeface="Lucida Consol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53223" y="4412296"/>
            <a:ext cx="9103360" cy="2664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3030855">
              <a:lnSpc>
                <a:spcPct val="146100"/>
              </a:lnSpc>
              <a:spcBef>
                <a:spcPts val="95"/>
              </a:spcBef>
            </a:pPr>
            <a:r>
              <a:rPr sz="3950" dirty="0">
                <a:solidFill>
                  <a:srgbClr val="C2349B"/>
                </a:solidFill>
                <a:latin typeface="Lucida Console"/>
                <a:cs typeface="Lucida Console"/>
              </a:rPr>
              <a:t>lambda </a:t>
            </a: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val: val **</a:t>
            </a:r>
            <a:r>
              <a:rPr sz="3950" spc="-6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3950" dirty="0">
                <a:solidFill>
                  <a:srgbClr val="8B84CF"/>
                </a:solidFill>
                <a:latin typeface="Lucida Console"/>
                <a:cs typeface="Lucida Console"/>
              </a:rPr>
              <a:t>2  </a:t>
            </a:r>
            <a:r>
              <a:rPr sz="3950" dirty="0">
                <a:solidFill>
                  <a:srgbClr val="C2349B"/>
                </a:solidFill>
                <a:latin typeface="Lucida Console"/>
                <a:cs typeface="Lucida Console"/>
              </a:rPr>
              <a:t>lambda </a:t>
            </a: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x, y: x *</a:t>
            </a:r>
            <a:r>
              <a:rPr sz="3950" spc="-5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y</a:t>
            </a:r>
            <a:endParaRPr sz="395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2190"/>
              </a:spcBef>
            </a:pPr>
            <a:r>
              <a:rPr sz="3950" dirty="0">
                <a:solidFill>
                  <a:srgbClr val="C2349B"/>
                </a:solidFill>
                <a:latin typeface="Lucida Console"/>
                <a:cs typeface="Lucida Console"/>
              </a:rPr>
              <a:t>lambda </a:t>
            </a: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pair: pair[</a:t>
            </a:r>
            <a:r>
              <a:rPr sz="3950" dirty="0">
                <a:solidFill>
                  <a:srgbClr val="8B84CF"/>
                </a:solidFill>
                <a:latin typeface="Lucida Console"/>
                <a:cs typeface="Lucida Console"/>
              </a:rPr>
              <a:t>0</a:t>
            </a: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] *</a:t>
            </a:r>
            <a:r>
              <a:rPr sz="3950" spc="-45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pair[</a:t>
            </a:r>
            <a:r>
              <a:rPr sz="3950" dirty="0">
                <a:solidFill>
                  <a:srgbClr val="8B84CF"/>
                </a:solidFill>
                <a:latin typeface="Lucida Console"/>
                <a:cs typeface="Lucida Console"/>
              </a:rPr>
              <a:t>1</a:t>
            </a: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]</a:t>
            </a:r>
            <a:endParaRPr sz="3950">
              <a:latin typeface="Lucida Console"/>
              <a:cs typeface="Lucida Consol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10253" y="8206944"/>
            <a:ext cx="2748915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dirty="0">
                <a:solidFill>
                  <a:srgbClr val="4CBF57"/>
                </a:solidFill>
                <a:latin typeface="Lucida Console"/>
                <a:cs typeface="Lucida Console"/>
              </a:rPr>
              <a:t># =&gt;</a:t>
            </a:r>
            <a:r>
              <a:rPr sz="3950" spc="-80" dirty="0">
                <a:solidFill>
                  <a:srgbClr val="4CBF57"/>
                </a:solidFill>
                <a:latin typeface="Lucida Console"/>
                <a:cs typeface="Lucida Console"/>
              </a:rPr>
              <a:t> </a:t>
            </a:r>
            <a:r>
              <a:rPr sz="3950" dirty="0">
                <a:solidFill>
                  <a:srgbClr val="4CBF57"/>
                </a:solidFill>
                <a:latin typeface="Lucida Console"/>
                <a:cs typeface="Lucida Console"/>
              </a:rPr>
              <a:t>True</a:t>
            </a:r>
            <a:endParaRPr sz="3950">
              <a:latin typeface="Lucida Console"/>
              <a:cs typeface="Lucida Console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10722" y="496603"/>
            <a:ext cx="1108837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0" dirty="0"/>
              <a:t>Defined </a:t>
            </a:r>
            <a:r>
              <a:rPr spc="-90" dirty="0"/>
              <a:t>Functions </a:t>
            </a:r>
            <a:r>
              <a:rPr spc="-300" dirty="0"/>
              <a:t>vs.</a:t>
            </a:r>
            <a:r>
              <a:rPr spc="-440" dirty="0"/>
              <a:t> </a:t>
            </a:r>
            <a:r>
              <a:rPr spc="-50" dirty="0"/>
              <a:t>Lambdas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939177" y="1928690"/>
            <a:ext cx="4288790" cy="1699260"/>
          </a:xfrm>
          <a:prstGeom prst="rect">
            <a:avLst/>
          </a:prstGeom>
          <a:solidFill>
            <a:srgbClr val="000000"/>
          </a:solidFill>
          <a:ln w="10470">
            <a:solidFill>
              <a:srgbClr val="FFFFFF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594360" marR="104775" indent="-471805">
              <a:lnSpc>
                <a:spcPts val="6350"/>
              </a:lnSpc>
              <a:spcBef>
                <a:spcPts val="345"/>
              </a:spcBef>
            </a:pP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def </a:t>
            </a:r>
            <a:r>
              <a:rPr sz="3950" spc="-330" dirty="0">
                <a:solidFill>
                  <a:srgbClr val="FFFFFF"/>
                </a:solidFill>
                <a:latin typeface="Arial"/>
                <a:cs typeface="Arial"/>
              </a:rPr>
              <a:t>binds </a:t>
            </a:r>
            <a:r>
              <a:rPr sz="3950" spc="-41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950" spc="-7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50" spc="-484" dirty="0">
                <a:solidFill>
                  <a:srgbClr val="FFFFFF"/>
                </a:solidFill>
                <a:latin typeface="Arial"/>
                <a:cs typeface="Arial"/>
              </a:rPr>
              <a:t>name </a:t>
            </a:r>
            <a:r>
              <a:rPr sz="3950" spc="-150" dirty="0">
                <a:solidFill>
                  <a:srgbClr val="FFFFFF"/>
                </a:solidFill>
                <a:latin typeface="Arial"/>
                <a:cs typeface="Arial"/>
              </a:rPr>
              <a:t>to  </a:t>
            </a:r>
            <a:r>
              <a:rPr sz="3950" spc="-41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3950" spc="-254" dirty="0">
                <a:solidFill>
                  <a:srgbClr val="FFFFFF"/>
                </a:solidFill>
                <a:latin typeface="Arial"/>
                <a:cs typeface="Arial"/>
              </a:rPr>
              <a:t>function</a:t>
            </a:r>
            <a:r>
              <a:rPr sz="3950" spc="-4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50" spc="-300" dirty="0">
                <a:solidFill>
                  <a:srgbClr val="FFFFFF"/>
                </a:solidFill>
                <a:latin typeface="Arial"/>
                <a:cs typeface="Arial"/>
              </a:rPr>
              <a:t>object</a:t>
            </a:r>
            <a:endParaRPr sz="39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4304360" y="4804670"/>
            <a:ext cx="4465320" cy="1699260"/>
          </a:xfrm>
          <a:custGeom>
            <a:avLst/>
            <a:gdLst/>
            <a:ahLst/>
            <a:cxnLst/>
            <a:rect l="l" t="t" r="r" b="b"/>
            <a:pathLst>
              <a:path w="4465319" h="1699259">
                <a:moveTo>
                  <a:pt x="0" y="0"/>
                </a:moveTo>
                <a:lnTo>
                  <a:pt x="4465315" y="0"/>
                </a:lnTo>
                <a:lnTo>
                  <a:pt x="4465315" y="1699215"/>
                </a:lnTo>
                <a:lnTo>
                  <a:pt x="0" y="1699215"/>
                </a:lnTo>
                <a:lnTo>
                  <a:pt x="0" y="0"/>
                </a:lnTo>
                <a:close/>
              </a:path>
            </a:pathLst>
          </a:custGeom>
          <a:ln w="1047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4405709" y="4768305"/>
            <a:ext cx="4253865" cy="163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7850" marR="5080" indent="-565785">
              <a:lnSpc>
                <a:spcPct val="133900"/>
              </a:lnSpc>
              <a:spcBef>
                <a:spcPts val="100"/>
              </a:spcBef>
            </a:pP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lambda</a:t>
            </a:r>
            <a:r>
              <a:rPr sz="3950" spc="-115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3950" spc="-300" dirty="0">
                <a:solidFill>
                  <a:srgbClr val="FFFFFF"/>
                </a:solidFill>
                <a:latin typeface="Arial"/>
                <a:cs typeface="Arial"/>
              </a:rPr>
              <a:t>only </a:t>
            </a:r>
            <a:r>
              <a:rPr sz="3950" spc="-305" dirty="0">
                <a:solidFill>
                  <a:srgbClr val="FFFFFF"/>
                </a:solidFill>
                <a:latin typeface="Arial"/>
                <a:cs typeface="Arial"/>
              </a:rPr>
              <a:t>creates  </a:t>
            </a:r>
            <a:r>
              <a:rPr sz="3950" spc="-41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3950" spc="-254" dirty="0">
                <a:solidFill>
                  <a:srgbClr val="FFFFFF"/>
                </a:solidFill>
                <a:latin typeface="Arial"/>
                <a:cs typeface="Arial"/>
              </a:rPr>
              <a:t>function</a:t>
            </a:r>
            <a:r>
              <a:rPr sz="3950" spc="-4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50" spc="-300" dirty="0">
                <a:solidFill>
                  <a:srgbClr val="FFFFFF"/>
                </a:solidFill>
                <a:latin typeface="Arial"/>
                <a:cs typeface="Arial"/>
              </a:rPr>
              <a:t>object</a:t>
            </a:r>
            <a:endParaRPr sz="395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903904" y="2420425"/>
            <a:ext cx="1778635" cy="513080"/>
          </a:xfrm>
          <a:custGeom>
            <a:avLst/>
            <a:gdLst/>
            <a:ahLst/>
            <a:cxnLst/>
            <a:rect l="l" t="t" r="r" b="b"/>
            <a:pathLst>
              <a:path w="1778634" h="513080">
                <a:moveTo>
                  <a:pt x="0" y="0"/>
                </a:moveTo>
                <a:lnTo>
                  <a:pt x="15091" y="4352"/>
                </a:lnTo>
                <a:lnTo>
                  <a:pt x="1763342" y="508571"/>
                </a:lnTo>
                <a:lnTo>
                  <a:pt x="1778434" y="512923"/>
                </a:lnTo>
              </a:path>
            </a:pathLst>
          </a:custGeom>
          <a:ln w="314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648097" y="2862595"/>
            <a:ext cx="152400" cy="133350"/>
          </a:xfrm>
          <a:custGeom>
            <a:avLst/>
            <a:gdLst/>
            <a:ahLst/>
            <a:cxnLst/>
            <a:rect l="l" t="t" r="r" b="b"/>
            <a:pathLst>
              <a:path w="152400" h="133350">
                <a:moveTo>
                  <a:pt x="38302" y="0"/>
                </a:moveTo>
                <a:lnTo>
                  <a:pt x="0" y="132803"/>
                </a:lnTo>
                <a:lnTo>
                  <a:pt x="151953" y="104703"/>
                </a:lnTo>
                <a:lnTo>
                  <a:pt x="3830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806463" y="2351621"/>
            <a:ext cx="114395" cy="1143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044427" y="2098155"/>
            <a:ext cx="997585" cy="615315"/>
          </a:xfrm>
          <a:custGeom>
            <a:avLst/>
            <a:gdLst/>
            <a:ahLst/>
            <a:cxnLst/>
            <a:rect l="l" t="t" r="r" b="b"/>
            <a:pathLst>
              <a:path w="997584" h="615314">
                <a:moveTo>
                  <a:pt x="820706" y="0"/>
                </a:moveTo>
                <a:lnTo>
                  <a:pt x="0" y="0"/>
                </a:lnTo>
                <a:lnTo>
                  <a:pt x="0" y="614709"/>
                </a:lnTo>
                <a:lnTo>
                  <a:pt x="820706" y="614709"/>
                </a:lnTo>
                <a:lnTo>
                  <a:pt x="997320" y="463180"/>
                </a:lnTo>
                <a:lnTo>
                  <a:pt x="997320" y="357369"/>
                </a:lnTo>
                <a:lnTo>
                  <a:pt x="821018" y="357369"/>
                </a:lnTo>
                <a:lnTo>
                  <a:pt x="801444" y="353421"/>
                </a:lnTo>
                <a:lnTo>
                  <a:pt x="785445" y="342653"/>
                </a:lnTo>
                <a:lnTo>
                  <a:pt x="774651" y="326681"/>
                </a:lnTo>
                <a:lnTo>
                  <a:pt x="770691" y="307120"/>
                </a:lnTo>
                <a:lnTo>
                  <a:pt x="774652" y="287558"/>
                </a:lnTo>
                <a:lnTo>
                  <a:pt x="785446" y="271586"/>
                </a:lnTo>
                <a:lnTo>
                  <a:pt x="801445" y="260818"/>
                </a:lnTo>
                <a:lnTo>
                  <a:pt x="821018" y="256870"/>
                </a:lnTo>
                <a:lnTo>
                  <a:pt x="997320" y="256870"/>
                </a:lnTo>
                <a:lnTo>
                  <a:pt x="997320" y="151528"/>
                </a:lnTo>
                <a:lnTo>
                  <a:pt x="820706" y="0"/>
                </a:lnTo>
                <a:close/>
              </a:path>
              <a:path w="997584" h="615314">
                <a:moveTo>
                  <a:pt x="997320" y="256870"/>
                </a:moveTo>
                <a:lnTo>
                  <a:pt x="821018" y="256870"/>
                </a:lnTo>
                <a:lnTo>
                  <a:pt x="840580" y="260818"/>
                </a:lnTo>
                <a:lnTo>
                  <a:pt x="856552" y="271586"/>
                </a:lnTo>
                <a:lnTo>
                  <a:pt x="867319" y="287558"/>
                </a:lnTo>
                <a:lnTo>
                  <a:pt x="871267" y="307120"/>
                </a:lnTo>
                <a:lnTo>
                  <a:pt x="867320" y="326681"/>
                </a:lnTo>
                <a:lnTo>
                  <a:pt x="856553" y="342653"/>
                </a:lnTo>
                <a:lnTo>
                  <a:pt x="840581" y="353421"/>
                </a:lnTo>
                <a:lnTo>
                  <a:pt x="821018" y="357369"/>
                </a:lnTo>
                <a:lnTo>
                  <a:pt x="997320" y="357369"/>
                </a:lnTo>
                <a:lnTo>
                  <a:pt x="997320" y="256870"/>
                </a:lnTo>
                <a:close/>
              </a:path>
            </a:pathLst>
          </a:custGeom>
          <a:solidFill>
            <a:srgbClr val="5D92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055147" y="2228069"/>
            <a:ext cx="78232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spc="15" dirty="0">
                <a:solidFill>
                  <a:srgbClr val="FFFFFF"/>
                </a:solidFill>
                <a:latin typeface="Lucida Console"/>
                <a:cs typeface="Lucida Console"/>
              </a:rPr>
              <a:t>greet</a:t>
            </a:r>
            <a:endParaRPr sz="1950">
              <a:latin typeface="Lucida Console"/>
              <a:cs typeface="Lucida Console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835953" y="1584892"/>
            <a:ext cx="3015615" cy="2386965"/>
          </a:xfrm>
          <a:custGeom>
            <a:avLst/>
            <a:gdLst/>
            <a:ahLst/>
            <a:cxnLst/>
            <a:rect l="l" t="t" r="r" b="b"/>
            <a:pathLst>
              <a:path w="3015615" h="2386965">
                <a:moveTo>
                  <a:pt x="2251815" y="371768"/>
                </a:moveTo>
                <a:lnTo>
                  <a:pt x="762855" y="371768"/>
                </a:lnTo>
                <a:lnTo>
                  <a:pt x="763797" y="2386812"/>
                </a:lnTo>
                <a:lnTo>
                  <a:pt x="2251815" y="2386812"/>
                </a:lnTo>
                <a:lnTo>
                  <a:pt x="2251815" y="371768"/>
                </a:lnTo>
                <a:close/>
              </a:path>
              <a:path w="3015615" h="2386965">
                <a:moveTo>
                  <a:pt x="1802540" y="0"/>
                </a:moveTo>
                <a:lnTo>
                  <a:pt x="1212370" y="0"/>
                </a:lnTo>
                <a:lnTo>
                  <a:pt x="1163715" y="6561"/>
                </a:lnTo>
                <a:lnTo>
                  <a:pt x="1119950" y="25070"/>
                </a:lnTo>
                <a:lnTo>
                  <a:pt x="1082840" y="53762"/>
                </a:lnTo>
                <a:lnTo>
                  <a:pt x="1054148" y="90873"/>
                </a:lnTo>
                <a:lnTo>
                  <a:pt x="1035639" y="134638"/>
                </a:lnTo>
                <a:lnTo>
                  <a:pt x="1029172" y="182586"/>
                </a:lnTo>
                <a:lnTo>
                  <a:pt x="1029077" y="371768"/>
                </a:lnTo>
                <a:lnTo>
                  <a:pt x="1985833" y="371768"/>
                </a:lnTo>
                <a:lnTo>
                  <a:pt x="1985833" y="371062"/>
                </a:lnTo>
                <a:lnTo>
                  <a:pt x="1210014" y="371062"/>
                </a:lnTo>
                <a:lnTo>
                  <a:pt x="1210014" y="182586"/>
                </a:lnTo>
                <a:lnTo>
                  <a:pt x="1209312" y="182586"/>
                </a:lnTo>
                <a:lnTo>
                  <a:pt x="1209312" y="180324"/>
                </a:lnTo>
                <a:lnTo>
                  <a:pt x="1210820" y="178816"/>
                </a:lnTo>
                <a:lnTo>
                  <a:pt x="1985230" y="178816"/>
                </a:lnTo>
                <a:lnTo>
                  <a:pt x="1979272" y="134638"/>
                </a:lnTo>
                <a:lnTo>
                  <a:pt x="1960762" y="90873"/>
                </a:lnTo>
                <a:lnTo>
                  <a:pt x="1932071" y="53762"/>
                </a:lnTo>
                <a:lnTo>
                  <a:pt x="1894960" y="25070"/>
                </a:lnTo>
                <a:lnTo>
                  <a:pt x="1851195" y="6561"/>
                </a:lnTo>
                <a:lnTo>
                  <a:pt x="1802540" y="0"/>
                </a:lnTo>
                <a:close/>
              </a:path>
              <a:path w="3015615" h="2386965">
                <a:moveTo>
                  <a:pt x="1985230" y="178816"/>
                </a:moveTo>
                <a:lnTo>
                  <a:pt x="1805504" y="178816"/>
                </a:lnTo>
                <a:lnTo>
                  <a:pt x="1807011" y="180324"/>
                </a:lnTo>
                <a:lnTo>
                  <a:pt x="1807011" y="371062"/>
                </a:lnTo>
                <a:lnTo>
                  <a:pt x="1985833" y="371062"/>
                </a:lnTo>
                <a:lnTo>
                  <a:pt x="1985738" y="182586"/>
                </a:lnTo>
                <a:lnTo>
                  <a:pt x="1985230" y="178816"/>
                </a:lnTo>
                <a:close/>
              </a:path>
              <a:path w="3015615" h="2386965">
                <a:moveTo>
                  <a:pt x="564721" y="371768"/>
                </a:moveTo>
                <a:lnTo>
                  <a:pt x="128163" y="371768"/>
                </a:lnTo>
                <a:lnTo>
                  <a:pt x="78241" y="381828"/>
                </a:lnTo>
                <a:lnTo>
                  <a:pt x="37506" y="409275"/>
                </a:lnTo>
                <a:lnTo>
                  <a:pt x="10059" y="450009"/>
                </a:lnTo>
                <a:lnTo>
                  <a:pt x="0" y="499932"/>
                </a:lnTo>
                <a:lnTo>
                  <a:pt x="0" y="2258648"/>
                </a:lnTo>
                <a:lnTo>
                  <a:pt x="10059" y="2308571"/>
                </a:lnTo>
                <a:lnTo>
                  <a:pt x="37506" y="2349305"/>
                </a:lnTo>
                <a:lnTo>
                  <a:pt x="78241" y="2376752"/>
                </a:lnTo>
                <a:lnTo>
                  <a:pt x="128163" y="2386812"/>
                </a:lnTo>
                <a:lnTo>
                  <a:pt x="564721" y="2386812"/>
                </a:lnTo>
                <a:lnTo>
                  <a:pt x="564721" y="371768"/>
                </a:lnTo>
                <a:close/>
              </a:path>
              <a:path w="3015615" h="2386965">
                <a:moveTo>
                  <a:pt x="2887450" y="371768"/>
                </a:moveTo>
                <a:lnTo>
                  <a:pt x="2450898" y="371768"/>
                </a:lnTo>
                <a:lnTo>
                  <a:pt x="2450898" y="2386812"/>
                </a:lnTo>
                <a:lnTo>
                  <a:pt x="2887450" y="2386812"/>
                </a:lnTo>
                <a:lnTo>
                  <a:pt x="2937372" y="2376752"/>
                </a:lnTo>
                <a:lnTo>
                  <a:pt x="2978107" y="2349305"/>
                </a:lnTo>
                <a:lnTo>
                  <a:pt x="3005554" y="2308571"/>
                </a:lnTo>
                <a:lnTo>
                  <a:pt x="3015613" y="2258648"/>
                </a:lnTo>
                <a:lnTo>
                  <a:pt x="3015613" y="499932"/>
                </a:lnTo>
                <a:lnTo>
                  <a:pt x="3005554" y="450009"/>
                </a:lnTo>
                <a:lnTo>
                  <a:pt x="2978107" y="409275"/>
                </a:lnTo>
                <a:lnTo>
                  <a:pt x="2937372" y="381828"/>
                </a:lnTo>
                <a:lnTo>
                  <a:pt x="2887450" y="371768"/>
                </a:lnTo>
                <a:close/>
              </a:path>
            </a:pathLst>
          </a:custGeom>
          <a:solidFill>
            <a:srgbClr val="4AA6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598809" y="1584892"/>
            <a:ext cx="1489075" cy="2386965"/>
          </a:xfrm>
          <a:custGeom>
            <a:avLst/>
            <a:gdLst/>
            <a:ahLst/>
            <a:cxnLst/>
            <a:rect l="l" t="t" r="r" b="b"/>
            <a:pathLst>
              <a:path w="1489075" h="2386965">
                <a:moveTo>
                  <a:pt x="449515" y="0"/>
                </a:moveTo>
                <a:lnTo>
                  <a:pt x="400860" y="6561"/>
                </a:lnTo>
                <a:lnTo>
                  <a:pt x="357095" y="25070"/>
                </a:lnTo>
                <a:lnTo>
                  <a:pt x="319984" y="53762"/>
                </a:lnTo>
                <a:lnTo>
                  <a:pt x="291292" y="90873"/>
                </a:lnTo>
                <a:lnTo>
                  <a:pt x="272783" y="134638"/>
                </a:lnTo>
                <a:lnTo>
                  <a:pt x="266222" y="183292"/>
                </a:lnTo>
                <a:lnTo>
                  <a:pt x="266222" y="371768"/>
                </a:lnTo>
                <a:lnTo>
                  <a:pt x="0" y="371768"/>
                </a:lnTo>
                <a:lnTo>
                  <a:pt x="942" y="2386812"/>
                </a:lnTo>
                <a:lnTo>
                  <a:pt x="1488959" y="2386812"/>
                </a:lnTo>
                <a:lnTo>
                  <a:pt x="1488959" y="371768"/>
                </a:lnTo>
                <a:lnTo>
                  <a:pt x="1222973" y="371768"/>
                </a:lnTo>
                <a:lnTo>
                  <a:pt x="1222973" y="183292"/>
                </a:lnTo>
                <a:lnTo>
                  <a:pt x="1216411" y="134638"/>
                </a:lnTo>
                <a:lnTo>
                  <a:pt x="1197902" y="90873"/>
                </a:lnTo>
                <a:lnTo>
                  <a:pt x="1169210" y="53762"/>
                </a:lnTo>
                <a:lnTo>
                  <a:pt x="1132099" y="25070"/>
                </a:lnTo>
                <a:lnTo>
                  <a:pt x="1088335" y="6561"/>
                </a:lnTo>
                <a:lnTo>
                  <a:pt x="1039680" y="0"/>
                </a:lnTo>
                <a:lnTo>
                  <a:pt x="449515" y="0"/>
                </a:lnTo>
                <a:close/>
              </a:path>
            </a:pathLst>
          </a:custGeom>
          <a:ln w="41883">
            <a:solidFill>
              <a:srgbClr val="CC84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45261" y="1763708"/>
            <a:ext cx="598170" cy="192405"/>
          </a:xfrm>
          <a:custGeom>
            <a:avLst/>
            <a:gdLst/>
            <a:ahLst/>
            <a:cxnLst/>
            <a:rect l="l" t="t" r="r" b="b"/>
            <a:pathLst>
              <a:path w="598170" h="192405">
                <a:moveTo>
                  <a:pt x="3769" y="0"/>
                </a:moveTo>
                <a:lnTo>
                  <a:pt x="593934" y="0"/>
                </a:lnTo>
                <a:lnTo>
                  <a:pt x="596196" y="0"/>
                </a:lnTo>
                <a:lnTo>
                  <a:pt x="597705" y="1508"/>
                </a:lnTo>
                <a:lnTo>
                  <a:pt x="597704" y="3769"/>
                </a:lnTo>
                <a:lnTo>
                  <a:pt x="597704" y="192245"/>
                </a:lnTo>
                <a:lnTo>
                  <a:pt x="706" y="192245"/>
                </a:lnTo>
                <a:lnTo>
                  <a:pt x="706" y="3769"/>
                </a:lnTo>
                <a:lnTo>
                  <a:pt x="0" y="3769"/>
                </a:lnTo>
                <a:lnTo>
                  <a:pt x="0" y="1507"/>
                </a:lnTo>
                <a:lnTo>
                  <a:pt x="1507" y="0"/>
                </a:lnTo>
                <a:lnTo>
                  <a:pt x="3769" y="0"/>
                </a:lnTo>
                <a:close/>
              </a:path>
            </a:pathLst>
          </a:custGeom>
          <a:ln w="41883">
            <a:solidFill>
              <a:srgbClr val="CC84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835953" y="1956660"/>
            <a:ext cx="565150" cy="2015489"/>
          </a:xfrm>
          <a:custGeom>
            <a:avLst/>
            <a:gdLst/>
            <a:ahLst/>
            <a:cxnLst/>
            <a:rect l="l" t="t" r="r" b="b"/>
            <a:pathLst>
              <a:path w="565150" h="2015489">
                <a:moveTo>
                  <a:pt x="128163" y="0"/>
                </a:moveTo>
                <a:lnTo>
                  <a:pt x="78241" y="10059"/>
                </a:lnTo>
                <a:lnTo>
                  <a:pt x="37506" y="37506"/>
                </a:lnTo>
                <a:lnTo>
                  <a:pt x="10059" y="78241"/>
                </a:lnTo>
                <a:lnTo>
                  <a:pt x="0" y="128163"/>
                </a:lnTo>
                <a:lnTo>
                  <a:pt x="0" y="1886879"/>
                </a:lnTo>
                <a:lnTo>
                  <a:pt x="10059" y="1936802"/>
                </a:lnTo>
                <a:lnTo>
                  <a:pt x="37506" y="1977536"/>
                </a:lnTo>
                <a:lnTo>
                  <a:pt x="78241" y="2004983"/>
                </a:lnTo>
                <a:lnTo>
                  <a:pt x="128163" y="2015043"/>
                </a:lnTo>
                <a:lnTo>
                  <a:pt x="564721" y="2015043"/>
                </a:lnTo>
                <a:lnTo>
                  <a:pt x="564721" y="0"/>
                </a:lnTo>
                <a:lnTo>
                  <a:pt x="128163" y="0"/>
                </a:lnTo>
                <a:close/>
              </a:path>
            </a:pathLst>
          </a:custGeom>
          <a:ln w="41883">
            <a:solidFill>
              <a:srgbClr val="CC84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286846" y="1956660"/>
            <a:ext cx="565150" cy="2015489"/>
          </a:xfrm>
          <a:custGeom>
            <a:avLst/>
            <a:gdLst/>
            <a:ahLst/>
            <a:cxnLst/>
            <a:rect l="l" t="t" r="r" b="b"/>
            <a:pathLst>
              <a:path w="565150" h="2015489">
                <a:moveTo>
                  <a:pt x="0" y="0"/>
                </a:moveTo>
                <a:lnTo>
                  <a:pt x="0" y="2015043"/>
                </a:lnTo>
                <a:lnTo>
                  <a:pt x="436557" y="2015043"/>
                </a:lnTo>
                <a:lnTo>
                  <a:pt x="486479" y="2004983"/>
                </a:lnTo>
                <a:lnTo>
                  <a:pt x="527214" y="1977536"/>
                </a:lnTo>
                <a:lnTo>
                  <a:pt x="554661" y="1936802"/>
                </a:lnTo>
                <a:lnTo>
                  <a:pt x="564721" y="1886879"/>
                </a:lnTo>
                <a:lnTo>
                  <a:pt x="564721" y="128163"/>
                </a:lnTo>
                <a:lnTo>
                  <a:pt x="554661" y="78241"/>
                </a:lnTo>
                <a:lnTo>
                  <a:pt x="527214" y="37506"/>
                </a:lnTo>
                <a:lnTo>
                  <a:pt x="486479" y="10059"/>
                </a:lnTo>
                <a:lnTo>
                  <a:pt x="436557" y="0"/>
                </a:lnTo>
                <a:lnTo>
                  <a:pt x="0" y="0"/>
                </a:lnTo>
                <a:close/>
              </a:path>
            </a:pathLst>
          </a:custGeom>
          <a:ln w="41883">
            <a:solidFill>
              <a:srgbClr val="CC84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0877020" y="2521254"/>
            <a:ext cx="933450" cy="90741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 marR="5080">
              <a:lnSpc>
                <a:spcPts val="3379"/>
              </a:lnSpc>
              <a:spcBef>
                <a:spcPts val="365"/>
              </a:spcBef>
            </a:pPr>
            <a:r>
              <a:rPr sz="2950" spc="5" dirty="0">
                <a:solidFill>
                  <a:srgbClr val="FFFFFF"/>
                </a:solidFill>
                <a:latin typeface="Lucida Console"/>
                <a:cs typeface="Lucida Console"/>
              </a:rPr>
              <a:t>byte  code</a:t>
            </a:r>
            <a:endParaRPr sz="2950">
              <a:latin typeface="Lucida Console"/>
              <a:cs typeface="Lucida Console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877930" y="2077238"/>
            <a:ext cx="464820" cy="18415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3445"/>
              </a:lnSpc>
            </a:pPr>
            <a:r>
              <a:rPr sz="2950" i="1" dirty="0">
                <a:solidFill>
                  <a:srgbClr val="FFFFFF"/>
                </a:solidFill>
                <a:latin typeface="Courier New"/>
                <a:cs typeface="Courier New"/>
              </a:rPr>
              <a:t>function</a:t>
            </a:r>
            <a:endParaRPr sz="295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2369224" y="2416545"/>
            <a:ext cx="464820" cy="116078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3445"/>
              </a:lnSpc>
            </a:pPr>
            <a:r>
              <a:rPr sz="2950" i="1" dirty="0">
                <a:solidFill>
                  <a:srgbClr val="FFFFFF"/>
                </a:solidFill>
                <a:latin typeface="Courier New"/>
                <a:cs typeface="Courier New"/>
              </a:rPr>
              <a:t>greet</a:t>
            </a:r>
            <a:endParaRPr sz="2950">
              <a:latin typeface="Courier New"/>
              <a:cs typeface="Courier New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0916232" y="4247126"/>
            <a:ext cx="3015615" cy="2386965"/>
          </a:xfrm>
          <a:custGeom>
            <a:avLst/>
            <a:gdLst/>
            <a:ahLst/>
            <a:cxnLst/>
            <a:rect l="l" t="t" r="r" b="b"/>
            <a:pathLst>
              <a:path w="3015615" h="2386965">
                <a:moveTo>
                  <a:pt x="2251816" y="371768"/>
                </a:moveTo>
                <a:lnTo>
                  <a:pt x="762856" y="371768"/>
                </a:lnTo>
                <a:lnTo>
                  <a:pt x="763798" y="2386812"/>
                </a:lnTo>
                <a:lnTo>
                  <a:pt x="2251816" y="2386812"/>
                </a:lnTo>
                <a:lnTo>
                  <a:pt x="2251816" y="371768"/>
                </a:lnTo>
                <a:close/>
              </a:path>
              <a:path w="3015615" h="2386965">
                <a:moveTo>
                  <a:pt x="1802541" y="0"/>
                </a:moveTo>
                <a:lnTo>
                  <a:pt x="1212371" y="0"/>
                </a:lnTo>
                <a:lnTo>
                  <a:pt x="1163716" y="6561"/>
                </a:lnTo>
                <a:lnTo>
                  <a:pt x="1119951" y="25070"/>
                </a:lnTo>
                <a:lnTo>
                  <a:pt x="1082841" y="53762"/>
                </a:lnTo>
                <a:lnTo>
                  <a:pt x="1054149" y="90873"/>
                </a:lnTo>
                <a:lnTo>
                  <a:pt x="1035640" y="134638"/>
                </a:lnTo>
                <a:lnTo>
                  <a:pt x="1029173" y="182586"/>
                </a:lnTo>
                <a:lnTo>
                  <a:pt x="1029078" y="371768"/>
                </a:lnTo>
                <a:lnTo>
                  <a:pt x="1985834" y="371768"/>
                </a:lnTo>
                <a:lnTo>
                  <a:pt x="1985834" y="371062"/>
                </a:lnTo>
                <a:lnTo>
                  <a:pt x="1210015" y="371062"/>
                </a:lnTo>
                <a:lnTo>
                  <a:pt x="1210015" y="182586"/>
                </a:lnTo>
                <a:lnTo>
                  <a:pt x="1209313" y="182586"/>
                </a:lnTo>
                <a:lnTo>
                  <a:pt x="1209313" y="180324"/>
                </a:lnTo>
                <a:lnTo>
                  <a:pt x="1210821" y="178816"/>
                </a:lnTo>
                <a:lnTo>
                  <a:pt x="1985231" y="178816"/>
                </a:lnTo>
                <a:lnTo>
                  <a:pt x="1979273" y="134638"/>
                </a:lnTo>
                <a:lnTo>
                  <a:pt x="1960764" y="90873"/>
                </a:lnTo>
                <a:lnTo>
                  <a:pt x="1932072" y="53762"/>
                </a:lnTo>
                <a:lnTo>
                  <a:pt x="1894961" y="25070"/>
                </a:lnTo>
                <a:lnTo>
                  <a:pt x="1851196" y="6561"/>
                </a:lnTo>
                <a:lnTo>
                  <a:pt x="1802541" y="0"/>
                </a:lnTo>
                <a:close/>
              </a:path>
              <a:path w="3015615" h="2386965">
                <a:moveTo>
                  <a:pt x="1985231" y="178816"/>
                </a:moveTo>
                <a:lnTo>
                  <a:pt x="1805505" y="178816"/>
                </a:lnTo>
                <a:lnTo>
                  <a:pt x="1807013" y="180324"/>
                </a:lnTo>
                <a:lnTo>
                  <a:pt x="1807013" y="371062"/>
                </a:lnTo>
                <a:lnTo>
                  <a:pt x="1985834" y="371062"/>
                </a:lnTo>
                <a:lnTo>
                  <a:pt x="1985739" y="182586"/>
                </a:lnTo>
                <a:lnTo>
                  <a:pt x="1985231" y="178816"/>
                </a:lnTo>
                <a:close/>
              </a:path>
              <a:path w="3015615" h="2386965">
                <a:moveTo>
                  <a:pt x="564726" y="371768"/>
                </a:moveTo>
                <a:lnTo>
                  <a:pt x="128163" y="371768"/>
                </a:lnTo>
                <a:lnTo>
                  <a:pt x="78241" y="381828"/>
                </a:lnTo>
                <a:lnTo>
                  <a:pt x="37506" y="409275"/>
                </a:lnTo>
                <a:lnTo>
                  <a:pt x="10059" y="450009"/>
                </a:lnTo>
                <a:lnTo>
                  <a:pt x="0" y="499932"/>
                </a:lnTo>
                <a:lnTo>
                  <a:pt x="0" y="2258648"/>
                </a:lnTo>
                <a:lnTo>
                  <a:pt x="10059" y="2308571"/>
                </a:lnTo>
                <a:lnTo>
                  <a:pt x="37506" y="2349305"/>
                </a:lnTo>
                <a:lnTo>
                  <a:pt x="78241" y="2376752"/>
                </a:lnTo>
                <a:lnTo>
                  <a:pt x="128163" y="2386812"/>
                </a:lnTo>
                <a:lnTo>
                  <a:pt x="564726" y="2386812"/>
                </a:lnTo>
                <a:lnTo>
                  <a:pt x="564726" y="371768"/>
                </a:lnTo>
                <a:close/>
              </a:path>
              <a:path w="3015615" h="2386965">
                <a:moveTo>
                  <a:pt x="2887451" y="371768"/>
                </a:moveTo>
                <a:lnTo>
                  <a:pt x="2450899" y="371768"/>
                </a:lnTo>
                <a:lnTo>
                  <a:pt x="2450899" y="2386812"/>
                </a:lnTo>
                <a:lnTo>
                  <a:pt x="2887451" y="2386812"/>
                </a:lnTo>
                <a:lnTo>
                  <a:pt x="2937373" y="2376752"/>
                </a:lnTo>
                <a:lnTo>
                  <a:pt x="2978108" y="2349305"/>
                </a:lnTo>
                <a:lnTo>
                  <a:pt x="3005555" y="2308571"/>
                </a:lnTo>
                <a:lnTo>
                  <a:pt x="3015614" y="2258648"/>
                </a:lnTo>
                <a:lnTo>
                  <a:pt x="3015614" y="499932"/>
                </a:lnTo>
                <a:lnTo>
                  <a:pt x="3005555" y="450009"/>
                </a:lnTo>
                <a:lnTo>
                  <a:pt x="2978108" y="409275"/>
                </a:lnTo>
                <a:lnTo>
                  <a:pt x="2937373" y="381828"/>
                </a:lnTo>
                <a:lnTo>
                  <a:pt x="2887451" y="371768"/>
                </a:lnTo>
                <a:close/>
              </a:path>
            </a:pathLst>
          </a:custGeom>
          <a:solidFill>
            <a:srgbClr val="4AA6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1679089" y="4247126"/>
            <a:ext cx="1489075" cy="2386965"/>
          </a:xfrm>
          <a:custGeom>
            <a:avLst/>
            <a:gdLst/>
            <a:ahLst/>
            <a:cxnLst/>
            <a:rect l="l" t="t" r="r" b="b"/>
            <a:pathLst>
              <a:path w="1489075" h="2386965">
                <a:moveTo>
                  <a:pt x="449515" y="0"/>
                </a:moveTo>
                <a:lnTo>
                  <a:pt x="400860" y="6561"/>
                </a:lnTo>
                <a:lnTo>
                  <a:pt x="357095" y="25070"/>
                </a:lnTo>
                <a:lnTo>
                  <a:pt x="319984" y="53762"/>
                </a:lnTo>
                <a:lnTo>
                  <a:pt x="291292" y="90873"/>
                </a:lnTo>
                <a:lnTo>
                  <a:pt x="272783" y="134638"/>
                </a:lnTo>
                <a:lnTo>
                  <a:pt x="266222" y="183292"/>
                </a:lnTo>
                <a:lnTo>
                  <a:pt x="266222" y="371768"/>
                </a:lnTo>
                <a:lnTo>
                  <a:pt x="0" y="371768"/>
                </a:lnTo>
                <a:lnTo>
                  <a:pt x="942" y="2386812"/>
                </a:lnTo>
                <a:lnTo>
                  <a:pt x="1488959" y="2386812"/>
                </a:lnTo>
                <a:lnTo>
                  <a:pt x="1488959" y="371768"/>
                </a:lnTo>
                <a:lnTo>
                  <a:pt x="1222973" y="371768"/>
                </a:lnTo>
                <a:lnTo>
                  <a:pt x="1222973" y="183292"/>
                </a:lnTo>
                <a:lnTo>
                  <a:pt x="1216411" y="134638"/>
                </a:lnTo>
                <a:lnTo>
                  <a:pt x="1197902" y="90873"/>
                </a:lnTo>
                <a:lnTo>
                  <a:pt x="1169210" y="53762"/>
                </a:lnTo>
                <a:lnTo>
                  <a:pt x="1132099" y="25070"/>
                </a:lnTo>
                <a:lnTo>
                  <a:pt x="1088335" y="6561"/>
                </a:lnTo>
                <a:lnTo>
                  <a:pt x="1039680" y="0"/>
                </a:lnTo>
                <a:lnTo>
                  <a:pt x="449515" y="0"/>
                </a:lnTo>
                <a:close/>
              </a:path>
            </a:pathLst>
          </a:custGeom>
          <a:ln w="41883">
            <a:solidFill>
              <a:srgbClr val="CC84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2125542" y="4425942"/>
            <a:ext cx="598170" cy="192405"/>
          </a:xfrm>
          <a:custGeom>
            <a:avLst/>
            <a:gdLst/>
            <a:ahLst/>
            <a:cxnLst/>
            <a:rect l="l" t="t" r="r" b="b"/>
            <a:pathLst>
              <a:path w="598170" h="192404">
                <a:moveTo>
                  <a:pt x="3769" y="0"/>
                </a:moveTo>
                <a:lnTo>
                  <a:pt x="593934" y="0"/>
                </a:lnTo>
                <a:lnTo>
                  <a:pt x="596196" y="0"/>
                </a:lnTo>
                <a:lnTo>
                  <a:pt x="597705" y="1508"/>
                </a:lnTo>
                <a:lnTo>
                  <a:pt x="597704" y="3769"/>
                </a:lnTo>
                <a:lnTo>
                  <a:pt x="597704" y="192245"/>
                </a:lnTo>
                <a:lnTo>
                  <a:pt x="706" y="192245"/>
                </a:lnTo>
                <a:lnTo>
                  <a:pt x="706" y="3769"/>
                </a:lnTo>
                <a:lnTo>
                  <a:pt x="0" y="3769"/>
                </a:lnTo>
                <a:lnTo>
                  <a:pt x="0" y="1507"/>
                </a:lnTo>
                <a:lnTo>
                  <a:pt x="1507" y="0"/>
                </a:lnTo>
                <a:lnTo>
                  <a:pt x="3769" y="0"/>
                </a:lnTo>
                <a:close/>
              </a:path>
            </a:pathLst>
          </a:custGeom>
          <a:ln w="41883">
            <a:solidFill>
              <a:srgbClr val="CC84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916232" y="4618894"/>
            <a:ext cx="565150" cy="2015489"/>
          </a:xfrm>
          <a:custGeom>
            <a:avLst/>
            <a:gdLst/>
            <a:ahLst/>
            <a:cxnLst/>
            <a:rect l="l" t="t" r="r" b="b"/>
            <a:pathLst>
              <a:path w="565150" h="2015490">
                <a:moveTo>
                  <a:pt x="128163" y="0"/>
                </a:moveTo>
                <a:lnTo>
                  <a:pt x="78241" y="10059"/>
                </a:lnTo>
                <a:lnTo>
                  <a:pt x="37506" y="37506"/>
                </a:lnTo>
                <a:lnTo>
                  <a:pt x="10059" y="78241"/>
                </a:lnTo>
                <a:lnTo>
                  <a:pt x="0" y="128163"/>
                </a:lnTo>
                <a:lnTo>
                  <a:pt x="0" y="1886879"/>
                </a:lnTo>
                <a:lnTo>
                  <a:pt x="10059" y="1936802"/>
                </a:lnTo>
                <a:lnTo>
                  <a:pt x="37506" y="1977536"/>
                </a:lnTo>
                <a:lnTo>
                  <a:pt x="78241" y="2004983"/>
                </a:lnTo>
                <a:lnTo>
                  <a:pt x="128163" y="2015043"/>
                </a:lnTo>
                <a:lnTo>
                  <a:pt x="564721" y="2015043"/>
                </a:lnTo>
                <a:lnTo>
                  <a:pt x="564721" y="0"/>
                </a:lnTo>
                <a:lnTo>
                  <a:pt x="128163" y="0"/>
                </a:lnTo>
                <a:close/>
              </a:path>
            </a:pathLst>
          </a:custGeom>
          <a:ln w="41883">
            <a:solidFill>
              <a:srgbClr val="CC84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3367126" y="4618894"/>
            <a:ext cx="565150" cy="2015489"/>
          </a:xfrm>
          <a:custGeom>
            <a:avLst/>
            <a:gdLst/>
            <a:ahLst/>
            <a:cxnLst/>
            <a:rect l="l" t="t" r="r" b="b"/>
            <a:pathLst>
              <a:path w="565150" h="2015490">
                <a:moveTo>
                  <a:pt x="0" y="0"/>
                </a:moveTo>
                <a:lnTo>
                  <a:pt x="0" y="2015043"/>
                </a:lnTo>
                <a:lnTo>
                  <a:pt x="436557" y="2015043"/>
                </a:lnTo>
                <a:lnTo>
                  <a:pt x="486479" y="2004983"/>
                </a:lnTo>
                <a:lnTo>
                  <a:pt x="527214" y="1977536"/>
                </a:lnTo>
                <a:lnTo>
                  <a:pt x="554661" y="1936802"/>
                </a:lnTo>
                <a:lnTo>
                  <a:pt x="564721" y="1886879"/>
                </a:lnTo>
                <a:lnTo>
                  <a:pt x="564721" y="128163"/>
                </a:lnTo>
                <a:lnTo>
                  <a:pt x="554661" y="78241"/>
                </a:lnTo>
                <a:lnTo>
                  <a:pt x="527214" y="37506"/>
                </a:lnTo>
                <a:lnTo>
                  <a:pt x="486479" y="10059"/>
                </a:lnTo>
                <a:lnTo>
                  <a:pt x="436557" y="0"/>
                </a:lnTo>
                <a:lnTo>
                  <a:pt x="0" y="0"/>
                </a:lnTo>
                <a:close/>
              </a:path>
            </a:pathLst>
          </a:custGeom>
          <a:ln w="41883">
            <a:solidFill>
              <a:srgbClr val="CC84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1955522" y="5180859"/>
            <a:ext cx="933450" cy="90741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 marR="5080">
              <a:lnSpc>
                <a:spcPts val="3379"/>
              </a:lnSpc>
              <a:spcBef>
                <a:spcPts val="365"/>
              </a:spcBef>
            </a:pPr>
            <a:r>
              <a:rPr sz="2950" spc="5" dirty="0">
                <a:solidFill>
                  <a:srgbClr val="FFFFFF"/>
                </a:solidFill>
                <a:latin typeface="Lucida Console"/>
                <a:cs typeface="Lucida Console"/>
              </a:rPr>
              <a:t>byte  code</a:t>
            </a:r>
            <a:endParaRPr sz="2950">
              <a:latin typeface="Lucida Console"/>
              <a:cs typeface="Lucida Console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0956432" y="4736843"/>
            <a:ext cx="464820" cy="18415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3445"/>
              </a:lnSpc>
            </a:pPr>
            <a:r>
              <a:rPr sz="2950" i="1" dirty="0">
                <a:solidFill>
                  <a:srgbClr val="FFFFFF"/>
                </a:solidFill>
                <a:latin typeface="Courier New"/>
                <a:cs typeface="Courier New"/>
              </a:rPr>
              <a:t>function</a:t>
            </a:r>
            <a:endParaRPr sz="2950">
              <a:latin typeface="Courier New"/>
              <a:cs typeface="Courier New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3426783" y="4730611"/>
            <a:ext cx="464820" cy="184150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3445"/>
              </a:lnSpc>
            </a:pPr>
            <a:r>
              <a:rPr sz="2950" i="1" dirty="0">
                <a:solidFill>
                  <a:srgbClr val="FFFFFF"/>
                </a:solidFill>
                <a:latin typeface="Courier New"/>
                <a:cs typeface="Courier New"/>
              </a:rPr>
              <a:t>&lt;lambda&gt;</a:t>
            </a:r>
            <a:endParaRPr sz="2950">
              <a:latin typeface="Courier New"/>
              <a:cs typeface="Courier New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040392" y="8993580"/>
            <a:ext cx="4924425" cy="1699260"/>
          </a:xfrm>
          <a:custGeom>
            <a:avLst/>
            <a:gdLst/>
            <a:ahLst/>
            <a:cxnLst/>
            <a:rect l="l" t="t" r="r" b="b"/>
            <a:pathLst>
              <a:path w="4924425" h="1699259">
                <a:moveTo>
                  <a:pt x="0" y="0"/>
                </a:moveTo>
                <a:lnTo>
                  <a:pt x="4924038" y="0"/>
                </a:lnTo>
                <a:lnTo>
                  <a:pt x="4924038" y="1699215"/>
                </a:lnTo>
                <a:lnTo>
                  <a:pt x="0" y="1699215"/>
                </a:lnTo>
                <a:lnTo>
                  <a:pt x="0" y="0"/>
                </a:lnTo>
                <a:close/>
              </a:path>
            </a:pathLst>
          </a:custGeom>
          <a:ln w="1047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1453223" y="7857217"/>
            <a:ext cx="6077585" cy="2737485"/>
          </a:xfrm>
          <a:prstGeom prst="rect">
            <a:avLst/>
          </a:prstGeom>
        </p:spPr>
        <p:txBody>
          <a:bodyPr vert="horz" wrap="square" lIns="0" tIns="3632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860"/>
              </a:spcBef>
            </a:pP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(</a:t>
            </a:r>
            <a:r>
              <a:rPr sz="3950" dirty="0">
                <a:solidFill>
                  <a:srgbClr val="C2349B"/>
                </a:solidFill>
                <a:latin typeface="Lucida Console"/>
                <a:cs typeface="Lucida Console"/>
              </a:rPr>
              <a:t>lambda </a:t>
            </a: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x: x &gt;</a:t>
            </a:r>
            <a:r>
              <a:rPr sz="3950" spc="-65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3950" dirty="0">
                <a:solidFill>
                  <a:srgbClr val="8B84CF"/>
                </a:solidFill>
                <a:latin typeface="Lucida Console"/>
                <a:cs typeface="Lucida Console"/>
              </a:rPr>
              <a:t>3</a:t>
            </a: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)(</a:t>
            </a:r>
            <a:r>
              <a:rPr sz="3950" dirty="0">
                <a:solidFill>
                  <a:srgbClr val="8B84CF"/>
                </a:solidFill>
                <a:latin typeface="Lucida Console"/>
                <a:cs typeface="Lucida Console"/>
              </a:rPr>
              <a:t>4</a:t>
            </a: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)</a:t>
            </a:r>
            <a:endParaRPr sz="3950">
              <a:latin typeface="Lucida Console"/>
              <a:cs typeface="Lucida Console"/>
            </a:endParaRPr>
          </a:p>
          <a:p>
            <a:pPr marL="703580" marR="678815" algn="ctr">
              <a:lnSpc>
                <a:spcPct val="133900"/>
              </a:lnSpc>
              <a:spcBef>
                <a:spcPts val="1155"/>
              </a:spcBef>
            </a:pPr>
            <a:r>
              <a:rPr sz="3950" spc="-350" dirty="0">
                <a:solidFill>
                  <a:srgbClr val="FFFFFF"/>
                </a:solidFill>
                <a:latin typeface="Arial"/>
                <a:cs typeface="Arial"/>
              </a:rPr>
              <a:t>Creates </a:t>
            </a:r>
            <a:r>
              <a:rPr sz="3950" spc="-41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3950" spc="-254" dirty="0">
                <a:solidFill>
                  <a:srgbClr val="FFFFFF"/>
                </a:solidFill>
                <a:latin typeface="Arial"/>
                <a:cs typeface="Arial"/>
              </a:rPr>
              <a:t>function </a:t>
            </a:r>
            <a:r>
              <a:rPr sz="3950" spc="-300" dirty="0">
                <a:solidFill>
                  <a:srgbClr val="FFFFFF"/>
                </a:solidFill>
                <a:latin typeface="Arial"/>
                <a:cs typeface="Arial"/>
              </a:rPr>
              <a:t>object  </a:t>
            </a:r>
            <a:r>
              <a:rPr sz="3950" spc="-35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3950" spc="-385" dirty="0">
                <a:solidFill>
                  <a:srgbClr val="FFFFFF"/>
                </a:solidFill>
                <a:latin typeface="Arial"/>
                <a:cs typeface="Arial"/>
              </a:rPr>
              <a:t>immediately </a:t>
            </a:r>
            <a:r>
              <a:rPr sz="3950" spc="-254" dirty="0">
                <a:solidFill>
                  <a:srgbClr val="FFFFFF"/>
                </a:solidFill>
                <a:latin typeface="Arial"/>
                <a:cs typeface="Arial"/>
              </a:rPr>
              <a:t>call</a:t>
            </a:r>
            <a:r>
              <a:rPr sz="3950" spc="-1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50" spc="-70" dirty="0">
                <a:solidFill>
                  <a:srgbClr val="FFFFFF"/>
                </a:solidFill>
                <a:latin typeface="Arial"/>
                <a:cs typeface="Arial"/>
              </a:rPr>
              <a:t>it</a:t>
            </a:r>
            <a:endParaRPr sz="3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53223" y="2050064"/>
            <a:ext cx="16668750" cy="8251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4680"/>
              </a:lnSpc>
              <a:spcBef>
                <a:spcPts val="105"/>
              </a:spcBef>
            </a:pP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&gt;&gt;&gt; </a:t>
            </a:r>
            <a:r>
              <a:rPr sz="3950" dirty="0">
                <a:solidFill>
                  <a:srgbClr val="8B84CF"/>
                </a:solidFill>
                <a:latin typeface="Lucida Console"/>
                <a:cs typeface="Lucida Console"/>
              </a:rPr>
              <a:t>10 </a:t>
            </a: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*</a:t>
            </a:r>
            <a:r>
              <a:rPr sz="3950" spc="-1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(</a:t>
            </a:r>
            <a:r>
              <a:rPr sz="3950" dirty="0">
                <a:solidFill>
                  <a:srgbClr val="8B84CF"/>
                </a:solidFill>
                <a:latin typeface="Lucida Console"/>
                <a:cs typeface="Lucida Console"/>
              </a:rPr>
              <a:t>1</a:t>
            </a: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/</a:t>
            </a:r>
            <a:r>
              <a:rPr sz="3950" dirty="0">
                <a:solidFill>
                  <a:srgbClr val="8B84CF"/>
                </a:solidFill>
                <a:latin typeface="Lucida Console"/>
                <a:cs typeface="Lucida Console"/>
              </a:rPr>
              <a:t>0</a:t>
            </a: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)</a:t>
            </a:r>
            <a:endParaRPr sz="3950">
              <a:latin typeface="Lucida Console"/>
              <a:cs typeface="Lucida Console"/>
            </a:endParaRPr>
          </a:p>
          <a:p>
            <a:pPr marL="1223010" marR="6359525" indent="-1210945">
              <a:lnSpc>
                <a:spcPts val="4620"/>
              </a:lnSpc>
              <a:spcBef>
                <a:spcPts val="195"/>
              </a:spcBef>
            </a:pP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Traceback (most recent call</a:t>
            </a:r>
            <a:r>
              <a:rPr sz="3950" spc="-25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last):  File </a:t>
            </a:r>
            <a:r>
              <a:rPr sz="3950" dirty="0">
                <a:solidFill>
                  <a:srgbClr val="E44448"/>
                </a:solidFill>
                <a:latin typeface="Lucida Console"/>
                <a:cs typeface="Lucida Console"/>
              </a:rPr>
              <a:t>"&lt;stdin&gt;"</a:t>
            </a: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, line</a:t>
            </a:r>
            <a:r>
              <a:rPr sz="3950" spc="-2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3950" dirty="0">
                <a:solidFill>
                  <a:srgbClr val="8B84CF"/>
                </a:solidFill>
                <a:latin typeface="Lucida Console"/>
                <a:cs typeface="Lucida Console"/>
              </a:rPr>
              <a:t>1</a:t>
            </a:r>
            <a:endParaRPr sz="3950">
              <a:latin typeface="Lucida Console"/>
              <a:cs typeface="Lucida Console"/>
            </a:endParaRPr>
          </a:p>
          <a:p>
            <a:pPr marL="12700">
              <a:lnSpc>
                <a:spcPts val="4480"/>
              </a:lnSpc>
            </a:pPr>
            <a:r>
              <a:rPr sz="3950" dirty="0">
                <a:solidFill>
                  <a:srgbClr val="FFD300"/>
                </a:solidFill>
                <a:latin typeface="Lucida Console"/>
                <a:cs typeface="Lucida Console"/>
              </a:rPr>
              <a:t>ZeroDivisionError</a:t>
            </a: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: division by</a:t>
            </a:r>
            <a:r>
              <a:rPr sz="3950" spc="-5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zero</a:t>
            </a:r>
            <a:endParaRPr sz="395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450">
              <a:latin typeface="Lucida Console"/>
              <a:cs typeface="Lucida Console"/>
            </a:endParaRPr>
          </a:p>
          <a:p>
            <a:pPr marL="12700">
              <a:lnSpc>
                <a:spcPts val="4680"/>
              </a:lnSpc>
              <a:spcBef>
                <a:spcPts val="5"/>
              </a:spcBef>
            </a:pP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&gt;&gt;&gt; </a:t>
            </a:r>
            <a:r>
              <a:rPr sz="3950" dirty="0">
                <a:solidFill>
                  <a:srgbClr val="8B84CF"/>
                </a:solidFill>
                <a:latin typeface="Lucida Console"/>
                <a:cs typeface="Lucida Console"/>
              </a:rPr>
              <a:t>4 </a:t>
            </a: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+</a:t>
            </a:r>
            <a:r>
              <a:rPr sz="3950" spc="-1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spam*</a:t>
            </a:r>
            <a:r>
              <a:rPr sz="3950" dirty="0">
                <a:solidFill>
                  <a:srgbClr val="8B84CF"/>
                </a:solidFill>
                <a:latin typeface="Lucida Console"/>
                <a:cs typeface="Lucida Console"/>
              </a:rPr>
              <a:t>3</a:t>
            </a:r>
            <a:endParaRPr sz="3950">
              <a:latin typeface="Lucida Console"/>
              <a:cs typeface="Lucida Console"/>
            </a:endParaRPr>
          </a:p>
          <a:p>
            <a:pPr marL="1223010" marR="6359525" indent="-1210945">
              <a:lnSpc>
                <a:spcPts val="4620"/>
              </a:lnSpc>
              <a:spcBef>
                <a:spcPts val="190"/>
              </a:spcBef>
            </a:pP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Traceback (most recent call</a:t>
            </a:r>
            <a:r>
              <a:rPr sz="3950" spc="-25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last):  File </a:t>
            </a:r>
            <a:r>
              <a:rPr sz="3950" dirty="0">
                <a:solidFill>
                  <a:srgbClr val="E44448"/>
                </a:solidFill>
                <a:latin typeface="Lucida Console"/>
                <a:cs typeface="Lucida Console"/>
              </a:rPr>
              <a:t>"&lt;stdin&gt;"</a:t>
            </a: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, line</a:t>
            </a:r>
            <a:r>
              <a:rPr sz="3950" spc="-2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3950" dirty="0">
                <a:solidFill>
                  <a:srgbClr val="8B84CF"/>
                </a:solidFill>
                <a:latin typeface="Lucida Console"/>
                <a:cs typeface="Lucida Console"/>
              </a:rPr>
              <a:t>1</a:t>
            </a:r>
            <a:endParaRPr sz="3950">
              <a:latin typeface="Lucida Console"/>
              <a:cs typeface="Lucida Console"/>
            </a:endParaRPr>
          </a:p>
          <a:p>
            <a:pPr marL="12700">
              <a:lnSpc>
                <a:spcPts val="4480"/>
              </a:lnSpc>
            </a:pPr>
            <a:r>
              <a:rPr sz="3950" dirty="0">
                <a:solidFill>
                  <a:srgbClr val="FFD300"/>
                </a:solidFill>
                <a:latin typeface="Lucida Console"/>
                <a:cs typeface="Lucida Console"/>
              </a:rPr>
              <a:t>NameError</a:t>
            </a: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: name 'spam' is not</a:t>
            </a:r>
            <a:r>
              <a:rPr sz="3950" spc="-5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defined</a:t>
            </a:r>
            <a:endParaRPr sz="395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450">
              <a:latin typeface="Lucida Console"/>
              <a:cs typeface="Lucida Console"/>
            </a:endParaRPr>
          </a:p>
          <a:p>
            <a:pPr marL="12700">
              <a:lnSpc>
                <a:spcPts val="4680"/>
              </a:lnSpc>
            </a:pP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&gt;&gt;&gt; </a:t>
            </a:r>
            <a:r>
              <a:rPr sz="3950" dirty="0">
                <a:solidFill>
                  <a:srgbClr val="8B84CF"/>
                </a:solidFill>
                <a:latin typeface="Lucida Console"/>
                <a:cs typeface="Lucida Console"/>
              </a:rPr>
              <a:t>'2' </a:t>
            </a: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+</a:t>
            </a:r>
            <a:r>
              <a:rPr sz="3950" spc="-5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3950" dirty="0">
                <a:solidFill>
                  <a:srgbClr val="8B84CF"/>
                </a:solidFill>
                <a:latin typeface="Lucida Console"/>
                <a:cs typeface="Lucida Console"/>
              </a:rPr>
              <a:t>2</a:t>
            </a:r>
            <a:endParaRPr sz="3950">
              <a:latin typeface="Lucida Console"/>
              <a:cs typeface="Lucida Console"/>
            </a:endParaRPr>
          </a:p>
          <a:p>
            <a:pPr marL="1223010" marR="6359525" indent="-1210945">
              <a:lnSpc>
                <a:spcPts val="4620"/>
              </a:lnSpc>
              <a:spcBef>
                <a:spcPts val="190"/>
              </a:spcBef>
            </a:pP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Traceback (most recent call</a:t>
            </a:r>
            <a:r>
              <a:rPr sz="3950" spc="-25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last):  File </a:t>
            </a:r>
            <a:r>
              <a:rPr sz="3950" dirty="0">
                <a:solidFill>
                  <a:srgbClr val="E44448"/>
                </a:solidFill>
                <a:latin typeface="Lucida Console"/>
                <a:cs typeface="Lucida Console"/>
              </a:rPr>
              <a:t>"&lt;stdin&gt;"</a:t>
            </a: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, line</a:t>
            </a:r>
            <a:r>
              <a:rPr sz="3950" spc="-2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3950" dirty="0">
                <a:solidFill>
                  <a:srgbClr val="8B84CF"/>
                </a:solidFill>
                <a:latin typeface="Lucida Console"/>
                <a:cs typeface="Lucida Console"/>
              </a:rPr>
              <a:t>1</a:t>
            </a:r>
            <a:endParaRPr sz="3950">
              <a:latin typeface="Lucida Console"/>
              <a:cs typeface="Lucida Console"/>
            </a:endParaRPr>
          </a:p>
          <a:p>
            <a:pPr marL="12700">
              <a:lnSpc>
                <a:spcPts val="4480"/>
              </a:lnSpc>
            </a:pPr>
            <a:r>
              <a:rPr sz="3950" dirty="0">
                <a:solidFill>
                  <a:srgbClr val="FFD300"/>
                </a:solidFill>
                <a:latin typeface="Lucida Console"/>
                <a:cs typeface="Lucida Console"/>
              </a:rPr>
              <a:t>TypeError</a:t>
            </a: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: Can't convert 'int' object to str</a:t>
            </a:r>
            <a:r>
              <a:rPr sz="3950" spc="15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implicitly</a:t>
            </a:r>
            <a:endParaRPr sz="3950">
              <a:latin typeface="Lucida Console"/>
              <a:cs typeface="Lucida Console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102236" y="496603"/>
            <a:ext cx="3891279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E</a:t>
            </a:r>
            <a:r>
              <a:rPr spc="-200" dirty="0"/>
              <a:t>x</a:t>
            </a:r>
            <a:r>
              <a:rPr spc="45" dirty="0"/>
              <a:t>c</a:t>
            </a:r>
            <a:r>
              <a:rPr spc="-100" dirty="0"/>
              <a:t>eptions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101424" y="639006"/>
            <a:ext cx="4752975" cy="893444"/>
          </a:xfrm>
          <a:prstGeom prst="rect">
            <a:avLst/>
          </a:prstGeom>
          <a:solidFill>
            <a:srgbClr val="000000"/>
          </a:solidFill>
          <a:ln w="10470">
            <a:solidFill>
              <a:srgbClr val="FFFFFF"/>
            </a:solidFill>
          </a:ln>
        </p:spPr>
        <p:txBody>
          <a:bodyPr vert="horz" wrap="square" lIns="0" tIns="178435" rIns="0" bIns="0" rtlCol="0">
            <a:spAutoFit/>
          </a:bodyPr>
          <a:lstStyle/>
          <a:p>
            <a:pPr marL="54610">
              <a:lnSpc>
                <a:spcPct val="100000"/>
              </a:lnSpc>
              <a:spcBef>
                <a:spcPts val="1405"/>
              </a:spcBef>
            </a:pPr>
            <a:r>
              <a:rPr sz="3950" spc="-250" dirty="0">
                <a:solidFill>
                  <a:srgbClr val="FFFFFF"/>
                </a:solidFill>
                <a:latin typeface="Arial"/>
                <a:cs typeface="Arial"/>
              </a:rPr>
              <a:t>"Errors </a:t>
            </a:r>
            <a:r>
              <a:rPr sz="3950" spc="-300" dirty="0">
                <a:solidFill>
                  <a:srgbClr val="FFFFFF"/>
                </a:solidFill>
                <a:latin typeface="Arial"/>
                <a:cs typeface="Arial"/>
              </a:rPr>
              <a:t>during</a:t>
            </a:r>
            <a:r>
              <a:rPr sz="3950" spc="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50" spc="-350" dirty="0">
                <a:solidFill>
                  <a:srgbClr val="FFFFFF"/>
                </a:solidFill>
                <a:latin typeface="Arial"/>
                <a:cs typeface="Arial"/>
              </a:rPr>
              <a:t>execution"</a:t>
            </a:r>
            <a:endParaRPr sz="3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59299" y="496603"/>
            <a:ext cx="358394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And</a:t>
            </a:r>
            <a:r>
              <a:rPr spc="-170" dirty="0"/>
              <a:t> </a:t>
            </a:r>
            <a:r>
              <a:rPr spc="-330" dirty="0"/>
              <a:t>More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95420" y="3149507"/>
            <a:ext cx="3051810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dirty="0">
                <a:solidFill>
                  <a:srgbClr val="FFD300"/>
                </a:solidFill>
                <a:latin typeface="Lucida Console"/>
                <a:cs typeface="Lucida Console"/>
              </a:rPr>
              <a:t>SystemExit</a:t>
            </a:r>
            <a:endParaRPr sz="3950">
              <a:latin typeface="Lucida Console"/>
              <a:cs typeface="Lucida Consol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35937" y="1851117"/>
            <a:ext cx="5170170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dirty="0">
                <a:solidFill>
                  <a:srgbClr val="FFD300"/>
                </a:solidFill>
                <a:latin typeface="Lucida Console"/>
                <a:cs typeface="Lucida Console"/>
              </a:rPr>
              <a:t>KeyboardInterrupt</a:t>
            </a:r>
            <a:endParaRPr sz="3950">
              <a:latin typeface="Lucida Console"/>
              <a:cs typeface="Lucida Consol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03471" y="4039532"/>
            <a:ext cx="3959860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dirty="0">
                <a:solidFill>
                  <a:srgbClr val="FFD300"/>
                </a:solidFill>
                <a:latin typeface="Lucida Console"/>
                <a:cs typeface="Lucida Console"/>
              </a:rPr>
              <a:t>StopIteration</a:t>
            </a:r>
            <a:endParaRPr sz="3950">
              <a:latin typeface="Lucida Console"/>
              <a:cs typeface="Lucida Consol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866610" y="5264625"/>
            <a:ext cx="5170170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dirty="0">
                <a:solidFill>
                  <a:srgbClr val="FFD300"/>
                </a:solidFill>
                <a:latin typeface="Lucida Console"/>
                <a:cs typeface="Lucida Console"/>
              </a:rPr>
              <a:t>ZeroDivisionError</a:t>
            </a:r>
            <a:endParaRPr sz="3950">
              <a:latin typeface="Lucida Console"/>
              <a:cs typeface="Lucida Consol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08677" y="5861466"/>
            <a:ext cx="4262120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dirty="0">
                <a:solidFill>
                  <a:srgbClr val="FFD300"/>
                </a:solidFill>
                <a:latin typeface="Lucida Console"/>
                <a:cs typeface="Lucida Console"/>
              </a:rPr>
              <a:t>AttributeError</a:t>
            </a:r>
            <a:endParaRPr sz="3950">
              <a:latin typeface="Lucida Console"/>
              <a:cs typeface="Lucida Consol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264565" y="7023734"/>
            <a:ext cx="3051810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dirty="0">
                <a:solidFill>
                  <a:srgbClr val="FFD300"/>
                </a:solidFill>
                <a:latin typeface="Lucida Console"/>
                <a:cs typeface="Lucida Console"/>
              </a:rPr>
              <a:t>IndexError</a:t>
            </a:r>
            <a:endParaRPr sz="3950">
              <a:latin typeface="Lucida Console"/>
              <a:cs typeface="Lucida Consol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342884" y="6385010"/>
            <a:ext cx="2446655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dirty="0">
                <a:solidFill>
                  <a:srgbClr val="FFD300"/>
                </a:solidFill>
                <a:latin typeface="Lucida Console"/>
                <a:cs typeface="Lucida Console"/>
              </a:rPr>
              <a:t>KeyError</a:t>
            </a:r>
            <a:endParaRPr sz="3950">
              <a:latin typeface="Lucida Console"/>
              <a:cs typeface="Lucida Consol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897841" y="9526276"/>
            <a:ext cx="2749550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dirty="0">
                <a:solidFill>
                  <a:srgbClr val="FFD300"/>
                </a:solidFill>
                <a:latin typeface="Lucida Console"/>
                <a:cs typeface="Lucida Console"/>
              </a:rPr>
              <a:t>NameError</a:t>
            </a:r>
            <a:endParaRPr sz="3950">
              <a:latin typeface="Lucida Console"/>
              <a:cs typeface="Lucida Consol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793192" y="1851117"/>
            <a:ext cx="5170170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dirty="0">
                <a:solidFill>
                  <a:srgbClr val="FFD300"/>
                </a:solidFill>
                <a:latin typeface="Lucida Console"/>
                <a:cs typeface="Lucida Console"/>
              </a:rPr>
              <a:t>UnboundLocalError</a:t>
            </a:r>
            <a:endParaRPr sz="3950">
              <a:latin typeface="Lucida Console"/>
              <a:cs typeface="Lucida Consol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049881" y="9526276"/>
            <a:ext cx="2143760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dirty="0">
                <a:solidFill>
                  <a:srgbClr val="FFD300"/>
                </a:solidFill>
                <a:latin typeface="Lucida Console"/>
                <a:cs typeface="Lucida Console"/>
              </a:rPr>
              <a:t>OSError</a:t>
            </a:r>
            <a:endParaRPr sz="3950">
              <a:latin typeface="Lucida Console"/>
              <a:cs typeface="Lucida Consol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20758" y="8175531"/>
            <a:ext cx="5775325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dirty="0">
                <a:solidFill>
                  <a:srgbClr val="FFD300"/>
                </a:solidFill>
                <a:latin typeface="Lucida Console"/>
                <a:cs typeface="Lucida Console"/>
              </a:rPr>
              <a:t>NotImplementedError</a:t>
            </a:r>
            <a:endParaRPr sz="3950">
              <a:latin typeface="Lucida Console"/>
              <a:cs typeface="Lucida Console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159674" y="3924352"/>
            <a:ext cx="3354704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dirty="0">
                <a:solidFill>
                  <a:srgbClr val="FFD300"/>
                </a:solidFill>
                <a:latin typeface="Lucida Console"/>
                <a:cs typeface="Lucida Console"/>
              </a:rPr>
              <a:t>SyntaxError</a:t>
            </a:r>
            <a:endParaRPr sz="3950">
              <a:latin typeface="Lucida Console"/>
              <a:cs typeface="Lucida Console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212089" y="8175531"/>
            <a:ext cx="2749550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dirty="0">
                <a:solidFill>
                  <a:srgbClr val="FFD300"/>
                </a:solidFill>
                <a:latin typeface="Lucida Console"/>
                <a:cs typeface="Lucida Console"/>
              </a:rPr>
              <a:t>TypeError</a:t>
            </a:r>
            <a:endParaRPr sz="3950">
              <a:latin typeface="Lucida Console"/>
              <a:cs typeface="Lucida Console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00190" y="804028"/>
            <a:ext cx="6077585" cy="878332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20" dirty="0">
                <a:solidFill>
                  <a:srgbClr val="FFD300"/>
                </a:solidFill>
                <a:latin typeface="Lucida Console"/>
                <a:cs typeface="Lucida Console"/>
              </a:rPr>
              <a:t>├──</a:t>
            </a:r>
            <a:r>
              <a:rPr sz="2600" spc="15" dirty="0">
                <a:solidFill>
                  <a:srgbClr val="FFD300"/>
                </a:solidFill>
                <a:latin typeface="Lucida Console"/>
                <a:cs typeface="Lucida Console"/>
              </a:rPr>
              <a:t> </a:t>
            </a:r>
            <a:r>
              <a:rPr sz="2600" spc="20" dirty="0">
                <a:solidFill>
                  <a:srgbClr val="FFD300"/>
                </a:solidFill>
                <a:latin typeface="Lucida Console"/>
                <a:cs typeface="Lucida Console"/>
              </a:rPr>
              <a:t>NameError</a:t>
            </a:r>
            <a:endParaRPr sz="26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2600" spc="20" dirty="0">
                <a:solidFill>
                  <a:srgbClr val="FFD300"/>
                </a:solidFill>
                <a:latin typeface="Lucida Console"/>
                <a:cs typeface="Lucida Console"/>
              </a:rPr>
              <a:t>│ └──</a:t>
            </a:r>
            <a:r>
              <a:rPr sz="2600" spc="5" dirty="0">
                <a:solidFill>
                  <a:srgbClr val="FFD300"/>
                </a:solidFill>
                <a:latin typeface="Lucida Console"/>
                <a:cs typeface="Lucida Console"/>
              </a:rPr>
              <a:t> </a:t>
            </a:r>
            <a:r>
              <a:rPr sz="2600" spc="20" dirty="0">
                <a:solidFill>
                  <a:srgbClr val="FFD300"/>
                </a:solidFill>
                <a:latin typeface="Lucida Console"/>
                <a:cs typeface="Lucida Console"/>
              </a:rPr>
              <a:t>UnboundLocalError</a:t>
            </a:r>
            <a:endParaRPr sz="26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2600" spc="20" dirty="0">
                <a:solidFill>
                  <a:srgbClr val="FFD300"/>
                </a:solidFill>
                <a:latin typeface="Lucida Console"/>
                <a:cs typeface="Lucida Console"/>
              </a:rPr>
              <a:t>├──</a:t>
            </a:r>
            <a:r>
              <a:rPr sz="2600" spc="15" dirty="0">
                <a:solidFill>
                  <a:srgbClr val="FFD300"/>
                </a:solidFill>
                <a:latin typeface="Lucida Console"/>
                <a:cs typeface="Lucida Console"/>
              </a:rPr>
              <a:t> </a:t>
            </a:r>
            <a:r>
              <a:rPr sz="2600" spc="20" dirty="0">
                <a:solidFill>
                  <a:srgbClr val="FFD300"/>
                </a:solidFill>
                <a:latin typeface="Lucida Console"/>
                <a:cs typeface="Lucida Console"/>
              </a:rPr>
              <a:t>OSError</a:t>
            </a:r>
            <a:endParaRPr sz="26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2600" spc="20" dirty="0">
                <a:solidFill>
                  <a:srgbClr val="FFD300"/>
                </a:solidFill>
                <a:latin typeface="Lucida Console"/>
                <a:cs typeface="Lucida Console"/>
              </a:rPr>
              <a:t>│ ├──</a:t>
            </a:r>
            <a:r>
              <a:rPr sz="2600" spc="5" dirty="0">
                <a:solidFill>
                  <a:srgbClr val="FFD300"/>
                </a:solidFill>
                <a:latin typeface="Lucida Console"/>
                <a:cs typeface="Lucida Console"/>
              </a:rPr>
              <a:t> </a:t>
            </a:r>
            <a:r>
              <a:rPr sz="2600" spc="20" dirty="0">
                <a:solidFill>
                  <a:srgbClr val="FFD300"/>
                </a:solidFill>
                <a:latin typeface="Lucida Console"/>
                <a:cs typeface="Lucida Console"/>
              </a:rPr>
              <a:t>BlockingIOError</a:t>
            </a:r>
            <a:endParaRPr sz="26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2600" spc="20" dirty="0">
                <a:solidFill>
                  <a:srgbClr val="FFD300"/>
                </a:solidFill>
                <a:latin typeface="Lucida Console"/>
                <a:cs typeface="Lucida Console"/>
              </a:rPr>
              <a:t>│ ├──</a:t>
            </a:r>
            <a:r>
              <a:rPr sz="2600" spc="5" dirty="0">
                <a:solidFill>
                  <a:srgbClr val="FFD300"/>
                </a:solidFill>
                <a:latin typeface="Lucida Console"/>
                <a:cs typeface="Lucida Console"/>
              </a:rPr>
              <a:t> </a:t>
            </a:r>
            <a:r>
              <a:rPr sz="2600" spc="20" dirty="0">
                <a:solidFill>
                  <a:srgbClr val="FFD300"/>
                </a:solidFill>
                <a:latin typeface="Lucida Console"/>
                <a:cs typeface="Lucida Console"/>
              </a:rPr>
              <a:t>ChildProcessError</a:t>
            </a:r>
            <a:endParaRPr sz="26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2600" spc="20" dirty="0">
                <a:solidFill>
                  <a:srgbClr val="FFD300"/>
                </a:solidFill>
                <a:latin typeface="Lucida Console"/>
                <a:cs typeface="Lucida Console"/>
              </a:rPr>
              <a:t>│ ├──</a:t>
            </a:r>
            <a:r>
              <a:rPr sz="2600" spc="5" dirty="0">
                <a:solidFill>
                  <a:srgbClr val="FFD300"/>
                </a:solidFill>
                <a:latin typeface="Lucida Console"/>
                <a:cs typeface="Lucida Console"/>
              </a:rPr>
              <a:t> </a:t>
            </a:r>
            <a:r>
              <a:rPr sz="2600" spc="20" dirty="0">
                <a:solidFill>
                  <a:srgbClr val="FFD300"/>
                </a:solidFill>
                <a:latin typeface="Lucida Console"/>
                <a:cs typeface="Lucida Console"/>
              </a:rPr>
              <a:t>ConnectionError</a:t>
            </a:r>
            <a:endParaRPr sz="26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2600" spc="20" dirty="0">
                <a:solidFill>
                  <a:srgbClr val="FFD300"/>
                </a:solidFill>
                <a:latin typeface="Lucida Console"/>
                <a:cs typeface="Lucida Console"/>
              </a:rPr>
              <a:t>│ │ ├──</a:t>
            </a:r>
            <a:r>
              <a:rPr sz="2600" dirty="0">
                <a:solidFill>
                  <a:srgbClr val="FFD300"/>
                </a:solidFill>
                <a:latin typeface="Lucida Console"/>
                <a:cs typeface="Lucida Console"/>
              </a:rPr>
              <a:t> </a:t>
            </a:r>
            <a:r>
              <a:rPr sz="2600" spc="20" dirty="0">
                <a:solidFill>
                  <a:srgbClr val="FFD300"/>
                </a:solidFill>
                <a:latin typeface="Lucida Console"/>
                <a:cs typeface="Lucida Console"/>
              </a:rPr>
              <a:t>BrokenPipeError</a:t>
            </a:r>
            <a:endParaRPr sz="26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2600" spc="20" dirty="0">
                <a:solidFill>
                  <a:srgbClr val="FFD300"/>
                </a:solidFill>
                <a:latin typeface="Lucida Console"/>
                <a:cs typeface="Lucida Console"/>
              </a:rPr>
              <a:t>│ │ ├──</a:t>
            </a:r>
            <a:r>
              <a:rPr sz="2600" spc="-35" dirty="0">
                <a:solidFill>
                  <a:srgbClr val="FFD300"/>
                </a:solidFill>
                <a:latin typeface="Lucida Console"/>
                <a:cs typeface="Lucida Console"/>
              </a:rPr>
              <a:t> </a:t>
            </a:r>
            <a:r>
              <a:rPr sz="2600" spc="20" dirty="0">
                <a:solidFill>
                  <a:srgbClr val="FFD300"/>
                </a:solidFill>
                <a:latin typeface="Lucida Console"/>
                <a:cs typeface="Lucida Console"/>
              </a:rPr>
              <a:t>ConnectionAbortedError</a:t>
            </a:r>
            <a:endParaRPr sz="26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2600" spc="20" dirty="0">
                <a:solidFill>
                  <a:srgbClr val="FFD300"/>
                </a:solidFill>
                <a:latin typeface="Lucida Console"/>
                <a:cs typeface="Lucida Console"/>
              </a:rPr>
              <a:t>│ │ ├──</a:t>
            </a:r>
            <a:r>
              <a:rPr sz="2600" spc="-35" dirty="0">
                <a:solidFill>
                  <a:srgbClr val="FFD300"/>
                </a:solidFill>
                <a:latin typeface="Lucida Console"/>
                <a:cs typeface="Lucida Console"/>
              </a:rPr>
              <a:t> </a:t>
            </a:r>
            <a:r>
              <a:rPr sz="2600" spc="20" dirty="0">
                <a:solidFill>
                  <a:srgbClr val="FFD300"/>
                </a:solidFill>
                <a:latin typeface="Lucida Console"/>
                <a:cs typeface="Lucida Console"/>
              </a:rPr>
              <a:t>ConnectionRefusedError</a:t>
            </a:r>
            <a:endParaRPr sz="26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2600" spc="20" dirty="0">
                <a:solidFill>
                  <a:srgbClr val="FFD300"/>
                </a:solidFill>
                <a:latin typeface="Lucida Console"/>
                <a:cs typeface="Lucida Console"/>
              </a:rPr>
              <a:t>│ │ └──</a:t>
            </a:r>
            <a:r>
              <a:rPr sz="2600" spc="-15" dirty="0">
                <a:solidFill>
                  <a:srgbClr val="FFD300"/>
                </a:solidFill>
                <a:latin typeface="Lucida Console"/>
                <a:cs typeface="Lucida Console"/>
              </a:rPr>
              <a:t> </a:t>
            </a:r>
            <a:r>
              <a:rPr sz="2600" spc="20" dirty="0">
                <a:solidFill>
                  <a:srgbClr val="FFD300"/>
                </a:solidFill>
                <a:latin typeface="Lucida Console"/>
                <a:cs typeface="Lucida Console"/>
              </a:rPr>
              <a:t>ConnectionResetError</a:t>
            </a:r>
            <a:endParaRPr sz="26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2600" spc="20" dirty="0">
                <a:solidFill>
                  <a:srgbClr val="FFD300"/>
                </a:solidFill>
                <a:latin typeface="Lucida Console"/>
                <a:cs typeface="Lucida Console"/>
              </a:rPr>
              <a:t>│ ├──</a:t>
            </a:r>
            <a:r>
              <a:rPr sz="2600" spc="5" dirty="0">
                <a:solidFill>
                  <a:srgbClr val="FFD300"/>
                </a:solidFill>
                <a:latin typeface="Lucida Console"/>
                <a:cs typeface="Lucida Console"/>
              </a:rPr>
              <a:t> </a:t>
            </a:r>
            <a:r>
              <a:rPr sz="2600" spc="20" dirty="0">
                <a:solidFill>
                  <a:srgbClr val="FFD300"/>
                </a:solidFill>
                <a:latin typeface="Lucida Console"/>
                <a:cs typeface="Lucida Console"/>
              </a:rPr>
              <a:t>FileExistsError</a:t>
            </a:r>
            <a:endParaRPr sz="26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2600" spc="20" dirty="0">
                <a:solidFill>
                  <a:srgbClr val="FFD300"/>
                </a:solidFill>
                <a:latin typeface="Lucida Console"/>
                <a:cs typeface="Lucida Console"/>
              </a:rPr>
              <a:t>│ ├──</a:t>
            </a:r>
            <a:r>
              <a:rPr sz="2600" spc="5" dirty="0">
                <a:solidFill>
                  <a:srgbClr val="FFD300"/>
                </a:solidFill>
                <a:latin typeface="Lucida Console"/>
                <a:cs typeface="Lucida Console"/>
              </a:rPr>
              <a:t> </a:t>
            </a:r>
            <a:r>
              <a:rPr sz="2600" spc="20" dirty="0">
                <a:solidFill>
                  <a:srgbClr val="FFD300"/>
                </a:solidFill>
                <a:latin typeface="Lucida Console"/>
                <a:cs typeface="Lucida Console"/>
              </a:rPr>
              <a:t>FileNotFoundError</a:t>
            </a:r>
            <a:endParaRPr sz="26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2600" spc="20" dirty="0">
                <a:solidFill>
                  <a:srgbClr val="FFD300"/>
                </a:solidFill>
                <a:latin typeface="Lucida Console"/>
                <a:cs typeface="Lucida Console"/>
              </a:rPr>
              <a:t>│ ├──</a:t>
            </a:r>
            <a:r>
              <a:rPr sz="2600" spc="5" dirty="0">
                <a:solidFill>
                  <a:srgbClr val="FFD300"/>
                </a:solidFill>
                <a:latin typeface="Lucida Console"/>
                <a:cs typeface="Lucida Console"/>
              </a:rPr>
              <a:t> </a:t>
            </a:r>
            <a:r>
              <a:rPr sz="2600" spc="20" dirty="0">
                <a:solidFill>
                  <a:srgbClr val="FFD300"/>
                </a:solidFill>
                <a:latin typeface="Lucida Console"/>
                <a:cs typeface="Lucida Console"/>
              </a:rPr>
              <a:t>InterruptedError</a:t>
            </a:r>
            <a:endParaRPr sz="26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2600" spc="20" dirty="0">
                <a:solidFill>
                  <a:srgbClr val="FFD300"/>
                </a:solidFill>
                <a:latin typeface="Lucida Console"/>
                <a:cs typeface="Lucida Console"/>
              </a:rPr>
              <a:t>│ ├──</a:t>
            </a:r>
            <a:r>
              <a:rPr sz="2600" spc="5" dirty="0">
                <a:solidFill>
                  <a:srgbClr val="FFD300"/>
                </a:solidFill>
                <a:latin typeface="Lucida Console"/>
                <a:cs typeface="Lucida Console"/>
              </a:rPr>
              <a:t> </a:t>
            </a:r>
            <a:r>
              <a:rPr sz="2600" spc="20" dirty="0">
                <a:solidFill>
                  <a:srgbClr val="FFD300"/>
                </a:solidFill>
                <a:latin typeface="Lucida Console"/>
                <a:cs typeface="Lucida Console"/>
              </a:rPr>
              <a:t>IsADirectoryError</a:t>
            </a:r>
            <a:endParaRPr sz="26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2600" spc="20" dirty="0">
                <a:solidFill>
                  <a:srgbClr val="FFD300"/>
                </a:solidFill>
                <a:latin typeface="Lucida Console"/>
                <a:cs typeface="Lucida Console"/>
              </a:rPr>
              <a:t>│ ├──</a:t>
            </a:r>
            <a:r>
              <a:rPr sz="2600" spc="5" dirty="0">
                <a:solidFill>
                  <a:srgbClr val="FFD300"/>
                </a:solidFill>
                <a:latin typeface="Lucida Console"/>
                <a:cs typeface="Lucida Console"/>
              </a:rPr>
              <a:t> </a:t>
            </a:r>
            <a:r>
              <a:rPr sz="2600" spc="20" dirty="0">
                <a:solidFill>
                  <a:srgbClr val="FFD300"/>
                </a:solidFill>
                <a:latin typeface="Lucida Console"/>
                <a:cs typeface="Lucida Console"/>
              </a:rPr>
              <a:t>NotADirectoryError</a:t>
            </a:r>
            <a:endParaRPr sz="26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2600" spc="20" dirty="0">
                <a:solidFill>
                  <a:srgbClr val="FFD300"/>
                </a:solidFill>
                <a:latin typeface="Lucida Console"/>
                <a:cs typeface="Lucida Console"/>
              </a:rPr>
              <a:t>│ ├──</a:t>
            </a:r>
            <a:r>
              <a:rPr sz="2600" spc="5" dirty="0">
                <a:solidFill>
                  <a:srgbClr val="FFD300"/>
                </a:solidFill>
                <a:latin typeface="Lucida Console"/>
                <a:cs typeface="Lucida Console"/>
              </a:rPr>
              <a:t> </a:t>
            </a:r>
            <a:r>
              <a:rPr sz="2600" spc="20" dirty="0">
                <a:solidFill>
                  <a:srgbClr val="FFD300"/>
                </a:solidFill>
                <a:latin typeface="Lucida Console"/>
                <a:cs typeface="Lucida Console"/>
              </a:rPr>
              <a:t>PermissionError</a:t>
            </a:r>
            <a:endParaRPr sz="26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2600" spc="20" dirty="0">
                <a:solidFill>
                  <a:srgbClr val="FFD300"/>
                </a:solidFill>
                <a:latin typeface="Lucida Console"/>
                <a:cs typeface="Lucida Console"/>
              </a:rPr>
              <a:t>│ ├──</a:t>
            </a:r>
            <a:r>
              <a:rPr sz="2600" spc="5" dirty="0">
                <a:solidFill>
                  <a:srgbClr val="FFD300"/>
                </a:solidFill>
                <a:latin typeface="Lucida Console"/>
                <a:cs typeface="Lucida Console"/>
              </a:rPr>
              <a:t> </a:t>
            </a:r>
            <a:r>
              <a:rPr sz="2600" spc="20" dirty="0">
                <a:solidFill>
                  <a:srgbClr val="FFD300"/>
                </a:solidFill>
                <a:latin typeface="Lucida Console"/>
                <a:cs typeface="Lucida Console"/>
              </a:rPr>
              <a:t>ProcessLookupError</a:t>
            </a:r>
            <a:endParaRPr sz="26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2600" spc="20" dirty="0">
                <a:solidFill>
                  <a:srgbClr val="FFD300"/>
                </a:solidFill>
                <a:latin typeface="Lucida Console"/>
                <a:cs typeface="Lucida Console"/>
              </a:rPr>
              <a:t>│ └──</a:t>
            </a:r>
            <a:r>
              <a:rPr sz="2600" spc="-55" dirty="0">
                <a:solidFill>
                  <a:srgbClr val="FFD300"/>
                </a:solidFill>
                <a:latin typeface="Lucida Console"/>
                <a:cs typeface="Lucida Console"/>
              </a:rPr>
              <a:t> </a:t>
            </a:r>
            <a:r>
              <a:rPr sz="2600" spc="20" dirty="0">
                <a:solidFill>
                  <a:srgbClr val="FFD300"/>
                </a:solidFill>
                <a:latin typeface="Lucida Console"/>
                <a:cs typeface="Lucida Console"/>
              </a:rPr>
              <a:t>TimeoutError</a:t>
            </a:r>
            <a:endParaRPr sz="26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2600" spc="20" dirty="0">
                <a:solidFill>
                  <a:srgbClr val="FFD300"/>
                </a:solidFill>
                <a:latin typeface="Lucida Console"/>
                <a:cs typeface="Lucida Console"/>
              </a:rPr>
              <a:t>├──</a:t>
            </a:r>
            <a:r>
              <a:rPr sz="2600" spc="-50" dirty="0">
                <a:solidFill>
                  <a:srgbClr val="FFD300"/>
                </a:solidFill>
                <a:latin typeface="Lucida Console"/>
                <a:cs typeface="Lucida Console"/>
              </a:rPr>
              <a:t> </a:t>
            </a:r>
            <a:r>
              <a:rPr sz="2600" spc="20" dirty="0">
                <a:solidFill>
                  <a:srgbClr val="FFD300"/>
                </a:solidFill>
                <a:latin typeface="Lucida Console"/>
                <a:cs typeface="Lucida Console"/>
              </a:rPr>
              <a:t>ReferenceError</a:t>
            </a:r>
            <a:endParaRPr sz="26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2600" spc="20" dirty="0">
                <a:solidFill>
                  <a:srgbClr val="FFD300"/>
                </a:solidFill>
                <a:latin typeface="Lucida Console"/>
                <a:cs typeface="Lucida Console"/>
              </a:rPr>
              <a:t>├──</a:t>
            </a:r>
            <a:r>
              <a:rPr sz="2600" spc="15" dirty="0">
                <a:solidFill>
                  <a:srgbClr val="FFD300"/>
                </a:solidFill>
                <a:latin typeface="Lucida Console"/>
                <a:cs typeface="Lucida Console"/>
              </a:rPr>
              <a:t> </a:t>
            </a:r>
            <a:r>
              <a:rPr sz="2600" spc="20" dirty="0">
                <a:solidFill>
                  <a:srgbClr val="FFD300"/>
                </a:solidFill>
                <a:latin typeface="Lucida Console"/>
                <a:cs typeface="Lucida Console"/>
              </a:rPr>
              <a:t>RuntimeError</a:t>
            </a:r>
            <a:endParaRPr sz="26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2600" spc="20" dirty="0">
                <a:solidFill>
                  <a:srgbClr val="FFD300"/>
                </a:solidFill>
                <a:latin typeface="Lucida Console"/>
                <a:cs typeface="Lucida Console"/>
              </a:rPr>
              <a:t>│ ├──</a:t>
            </a:r>
            <a:r>
              <a:rPr sz="2600" dirty="0">
                <a:solidFill>
                  <a:srgbClr val="FFD300"/>
                </a:solidFill>
                <a:latin typeface="Lucida Console"/>
                <a:cs typeface="Lucida Console"/>
              </a:rPr>
              <a:t> </a:t>
            </a:r>
            <a:r>
              <a:rPr sz="2600" spc="20" dirty="0">
                <a:solidFill>
                  <a:srgbClr val="FFD300"/>
                </a:solidFill>
                <a:latin typeface="Lucida Console"/>
                <a:cs typeface="Lucida Console"/>
              </a:rPr>
              <a:t>NotImplementedError</a:t>
            </a:r>
            <a:endParaRPr sz="26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2600" spc="20" dirty="0">
                <a:solidFill>
                  <a:srgbClr val="FFD300"/>
                </a:solidFill>
                <a:latin typeface="Lucida Console"/>
                <a:cs typeface="Lucida Console"/>
              </a:rPr>
              <a:t>│ └──</a:t>
            </a:r>
            <a:r>
              <a:rPr sz="2600" spc="5" dirty="0">
                <a:solidFill>
                  <a:srgbClr val="FFD300"/>
                </a:solidFill>
                <a:latin typeface="Lucida Console"/>
                <a:cs typeface="Lucida Console"/>
              </a:rPr>
              <a:t> </a:t>
            </a:r>
            <a:r>
              <a:rPr sz="2600" spc="20" dirty="0">
                <a:solidFill>
                  <a:srgbClr val="FFD300"/>
                </a:solidFill>
                <a:latin typeface="Lucida Console"/>
                <a:cs typeface="Lucida Console"/>
              </a:rPr>
              <a:t>RecursionError</a:t>
            </a:r>
            <a:endParaRPr sz="2600">
              <a:latin typeface="Lucida Console"/>
              <a:cs typeface="Lucida Consol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306266" y="804028"/>
            <a:ext cx="4464050" cy="8255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20" dirty="0">
                <a:solidFill>
                  <a:srgbClr val="FFD300"/>
                </a:solidFill>
                <a:latin typeface="Lucida Console"/>
                <a:cs typeface="Lucida Console"/>
              </a:rPr>
              <a:t>├──</a:t>
            </a:r>
            <a:r>
              <a:rPr sz="2600" spc="10" dirty="0">
                <a:solidFill>
                  <a:srgbClr val="FFD300"/>
                </a:solidFill>
                <a:latin typeface="Lucida Console"/>
                <a:cs typeface="Lucida Console"/>
              </a:rPr>
              <a:t> </a:t>
            </a:r>
            <a:r>
              <a:rPr sz="2600" spc="20" dirty="0">
                <a:solidFill>
                  <a:srgbClr val="FFD300"/>
                </a:solidFill>
                <a:latin typeface="Lucida Console"/>
                <a:cs typeface="Lucida Console"/>
              </a:rPr>
              <a:t>SyntaxError</a:t>
            </a:r>
            <a:endParaRPr sz="26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2600" spc="20" dirty="0">
                <a:solidFill>
                  <a:srgbClr val="FFD300"/>
                </a:solidFill>
                <a:latin typeface="Lucida Console"/>
                <a:cs typeface="Lucida Console"/>
              </a:rPr>
              <a:t>│ └──</a:t>
            </a:r>
            <a:r>
              <a:rPr sz="2600" spc="-45" dirty="0">
                <a:solidFill>
                  <a:srgbClr val="FFD300"/>
                </a:solidFill>
                <a:latin typeface="Lucida Console"/>
                <a:cs typeface="Lucida Console"/>
              </a:rPr>
              <a:t> </a:t>
            </a:r>
            <a:r>
              <a:rPr sz="2600" spc="20" dirty="0">
                <a:solidFill>
                  <a:srgbClr val="FFD300"/>
                </a:solidFill>
                <a:latin typeface="Lucida Console"/>
                <a:cs typeface="Lucida Console"/>
              </a:rPr>
              <a:t>IndentationError</a:t>
            </a:r>
            <a:endParaRPr sz="2600">
              <a:latin typeface="Lucida Console"/>
              <a:cs typeface="Lucida Consol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306266" y="1599816"/>
            <a:ext cx="325374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819150" algn="l"/>
              </a:tabLst>
            </a:pPr>
            <a:r>
              <a:rPr sz="2600" spc="20" dirty="0">
                <a:solidFill>
                  <a:srgbClr val="FFD300"/>
                </a:solidFill>
                <a:latin typeface="Lucida Console"/>
                <a:cs typeface="Lucida Console"/>
              </a:rPr>
              <a:t>│	└──</a:t>
            </a:r>
            <a:r>
              <a:rPr sz="2600" spc="-55" dirty="0">
                <a:solidFill>
                  <a:srgbClr val="FFD300"/>
                </a:solidFill>
                <a:latin typeface="Lucida Console"/>
                <a:cs typeface="Lucida Console"/>
              </a:rPr>
              <a:t> </a:t>
            </a:r>
            <a:r>
              <a:rPr sz="2600" spc="20" dirty="0">
                <a:solidFill>
                  <a:srgbClr val="FFD300"/>
                </a:solidFill>
                <a:latin typeface="Lucida Console"/>
                <a:cs typeface="Lucida Console"/>
              </a:rPr>
              <a:t>TabError</a:t>
            </a:r>
            <a:endParaRPr sz="2600">
              <a:latin typeface="Lucida Console"/>
              <a:cs typeface="Lucida Consol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306266" y="1997710"/>
            <a:ext cx="3051810" cy="122364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20" dirty="0">
                <a:solidFill>
                  <a:srgbClr val="FFD300"/>
                </a:solidFill>
                <a:latin typeface="Lucida Console"/>
                <a:cs typeface="Lucida Console"/>
              </a:rPr>
              <a:t>├──</a:t>
            </a:r>
            <a:r>
              <a:rPr sz="2600" spc="-50" dirty="0">
                <a:solidFill>
                  <a:srgbClr val="FFD300"/>
                </a:solidFill>
                <a:latin typeface="Lucida Console"/>
                <a:cs typeface="Lucida Console"/>
              </a:rPr>
              <a:t> </a:t>
            </a:r>
            <a:r>
              <a:rPr sz="2600" spc="20" dirty="0">
                <a:solidFill>
                  <a:srgbClr val="FFD300"/>
                </a:solidFill>
                <a:latin typeface="Lucida Console"/>
                <a:cs typeface="Lucida Console"/>
              </a:rPr>
              <a:t>SystemError</a:t>
            </a:r>
            <a:endParaRPr sz="26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2600" spc="20" dirty="0">
                <a:solidFill>
                  <a:srgbClr val="FFD300"/>
                </a:solidFill>
                <a:latin typeface="Lucida Console"/>
                <a:cs typeface="Lucida Console"/>
              </a:rPr>
              <a:t>├──</a:t>
            </a:r>
            <a:r>
              <a:rPr sz="2600" spc="-10" dirty="0">
                <a:solidFill>
                  <a:srgbClr val="FFD300"/>
                </a:solidFill>
                <a:latin typeface="Lucida Console"/>
                <a:cs typeface="Lucida Console"/>
              </a:rPr>
              <a:t> </a:t>
            </a:r>
            <a:r>
              <a:rPr sz="2600" spc="20" dirty="0">
                <a:solidFill>
                  <a:srgbClr val="FFD300"/>
                </a:solidFill>
                <a:latin typeface="Lucida Console"/>
                <a:cs typeface="Lucida Console"/>
              </a:rPr>
              <a:t>TypeError</a:t>
            </a:r>
            <a:endParaRPr sz="26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2600" spc="20" dirty="0">
                <a:solidFill>
                  <a:srgbClr val="FFD300"/>
                </a:solidFill>
                <a:latin typeface="Lucida Console"/>
                <a:cs typeface="Lucida Console"/>
              </a:rPr>
              <a:t>├──</a:t>
            </a:r>
            <a:r>
              <a:rPr sz="2600" spc="-20" dirty="0">
                <a:solidFill>
                  <a:srgbClr val="FFD300"/>
                </a:solidFill>
                <a:latin typeface="Lucida Console"/>
                <a:cs typeface="Lucida Console"/>
              </a:rPr>
              <a:t> </a:t>
            </a:r>
            <a:r>
              <a:rPr sz="2600" spc="20" dirty="0">
                <a:solidFill>
                  <a:srgbClr val="FFD300"/>
                </a:solidFill>
                <a:latin typeface="Lucida Console"/>
                <a:cs typeface="Lucida Console"/>
              </a:rPr>
              <a:t>ValueError</a:t>
            </a:r>
            <a:endParaRPr sz="2600">
              <a:latin typeface="Lucida Console"/>
              <a:cs typeface="Lucida Consol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306266" y="3191390"/>
            <a:ext cx="365696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20" dirty="0">
                <a:solidFill>
                  <a:srgbClr val="FFD300"/>
                </a:solidFill>
                <a:latin typeface="Lucida Console"/>
                <a:cs typeface="Lucida Console"/>
              </a:rPr>
              <a:t>│ └──</a:t>
            </a:r>
            <a:r>
              <a:rPr sz="2600" spc="-50" dirty="0">
                <a:solidFill>
                  <a:srgbClr val="FFD300"/>
                </a:solidFill>
                <a:latin typeface="Lucida Console"/>
                <a:cs typeface="Lucida Console"/>
              </a:rPr>
              <a:t> </a:t>
            </a:r>
            <a:r>
              <a:rPr sz="2600" spc="20" dirty="0">
                <a:solidFill>
                  <a:srgbClr val="FFD300"/>
                </a:solidFill>
                <a:latin typeface="Lucida Console"/>
                <a:cs typeface="Lucida Console"/>
              </a:rPr>
              <a:t>UnicodeError</a:t>
            </a:r>
            <a:endParaRPr sz="2600">
              <a:latin typeface="Lucida Console"/>
              <a:cs typeface="Lucida Consol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306266" y="3589284"/>
            <a:ext cx="5875655" cy="122364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819150" algn="l"/>
              </a:tabLst>
            </a:pPr>
            <a:r>
              <a:rPr sz="2600" spc="20" dirty="0">
                <a:solidFill>
                  <a:srgbClr val="FFD300"/>
                </a:solidFill>
                <a:latin typeface="Lucida Console"/>
                <a:cs typeface="Lucida Console"/>
              </a:rPr>
              <a:t>│	├──</a:t>
            </a:r>
            <a:r>
              <a:rPr sz="2600" spc="-45" dirty="0">
                <a:solidFill>
                  <a:srgbClr val="FFD300"/>
                </a:solidFill>
                <a:latin typeface="Lucida Console"/>
                <a:cs typeface="Lucida Console"/>
              </a:rPr>
              <a:t> </a:t>
            </a:r>
            <a:r>
              <a:rPr sz="2600" spc="20" dirty="0">
                <a:solidFill>
                  <a:srgbClr val="FFD300"/>
                </a:solidFill>
                <a:latin typeface="Lucida Console"/>
                <a:cs typeface="Lucida Console"/>
              </a:rPr>
              <a:t>UnicodeDecodeError</a:t>
            </a:r>
            <a:endParaRPr sz="26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  <a:tabLst>
                <a:tab pos="819150" algn="l"/>
              </a:tabLst>
            </a:pPr>
            <a:r>
              <a:rPr sz="2600" spc="20" dirty="0">
                <a:solidFill>
                  <a:srgbClr val="FFD300"/>
                </a:solidFill>
                <a:latin typeface="Lucida Console"/>
                <a:cs typeface="Lucida Console"/>
              </a:rPr>
              <a:t>│	├──</a:t>
            </a:r>
            <a:r>
              <a:rPr sz="2600" spc="-45" dirty="0">
                <a:solidFill>
                  <a:srgbClr val="FFD300"/>
                </a:solidFill>
                <a:latin typeface="Lucida Console"/>
                <a:cs typeface="Lucida Console"/>
              </a:rPr>
              <a:t> </a:t>
            </a:r>
            <a:r>
              <a:rPr sz="2600" spc="20" dirty="0">
                <a:solidFill>
                  <a:srgbClr val="FFD300"/>
                </a:solidFill>
                <a:latin typeface="Lucida Console"/>
                <a:cs typeface="Lucida Console"/>
              </a:rPr>
              <a:t>UnicodeEncodeError</a:t>
            </a:r>
            <a:endParaRPr sz="26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  <a:tabLst>
                <a:tab pos="819150" algn="l"/>
              </a:tabLst>
            </a:pPr>
            <a:r>
              <a:rPr sz="2600" spc="20" dirty="0">
                <a:solidFill>
                  <a:srgbClr val="FFD300"/>
                </a:solidFill>
                <a:latin typeface="Lucida Console"/>
                <a:cs typeface="Lucida Console"/>
              </a:rPr>
              <a:t>│	└──</a:t>
            </a:r>
            <a:r>
              <a:rPr sz="2600" spc="-35" dirty="0">
                <a:solidFill>
                  <a:srgbClr val="FFD300"/>
                </a:solidFill>
                <a:latin typeface="Lucida Console"/>
                <a:cs typeface="Lucida Console"/>
              </a:rPr>
              <a:t> </a:t>
            </a:r>
            <a:r>
              <a:rPr sz="2600" spc="20" dirty="0">
                <a:solidFill>
                  <a:srgbClr val="FFD300"/>
                </a:solidFill>
                <a:latin typeface="Lucida Console"/>
                <a:cs typeface="Lucida Console"/>
              </a:rPr>
              <a:t>UnicodeTranslateError</a:t>
            </a:r>
            <a:endParaRPr sz="2600">
              <a:latin typeface="Lucida Console"/>
              <a:cs typeface="Lucida Consol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306266" y="4782965"/>
            <a:ext cx="204279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20" dirty="0">
                <a:solidFill>
                  <a:srgbClr val="FFD300"/>
                </a:solidFill>
                <a:latin typeface="Lucida Console"/>
                <a:cs typeface="Lucida Console"/>
              </a:rPr>
              <a:t>└─</a:t>
            </a:r>
            <a:r>
              <a:rPr sz="2600" spc="-60" dirty="0">
                <a:solidFill>
                  <a:srgbClr val="FFD300"/>
                </a:solidFill>
                <a:latin typeface="Lucida Console"/>
                <a:cs typeface="Lucida Console"/>
              </a:rPr>
              <a:t> </a:t>
            </a:r>
            <a:r>
              <a:rPr sz="2600" spc="20" dirty="0">
                <a:solidFill>
                  <a:srgbClr val="FFD300"/>
                </a:solidFill>
                <a:latin typeface="Lucida Console"/>
                <a:cs typeface="Lucida Console"/>
              </a:rPr>
              <a:t>Warning</a:t>
            </a:r>
            <a:endParaRPr sz="2600">
              <a:latin typeface="Lucida Console"/>
              <a:cs typeface="Lucida Consol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508011" y="5180859"/>
            <a:ext cx="5875655" cy="400875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20" dirty="0">
                <a:solidFill>
                  <a:srgbClr val="FFD300"/>
                </a:solidFill>
                <a:latin typeface="Lucida Console"/>
                <a:cs typeface="Lucida Console"/>
              </a:rPr>
              <a:t>├──</a:t>
            </a:r>
            <a:r>
              <a:rPr sz="2600" spc="10" dirty="0">
                <a:solidFill>
                  <a:srgbClr val="FFD300"/>
                </a:solidFill>
                <a:latin typeface="Lucida Console"/>
                <a:cs typeface="Lucida Console"/>
              </a:rPr>
              <a:t> </a:t>
            </a:r>
            <a:r>
              <a:rPr sz="2600" spc="20" dirty="0">
                <a:solidFill>
                  <a:srgbClr val="FFD300"/>
                </a:solidFill>
                <a:latin typeface="Lucida Console"/>
                <a:cs typeface="Lucida Console"/>
              </a:rPr>
              <a:t>DeprecationWarning</a:t>
            </a:r>
            <a:endParaRPr sz="26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2600" spc="20" dirty="0">
                <a:solidFill>
                  <a:srgbClr val="FFD300"/>
                </a:solidFill>
                <a:latin typeface="Lucida Console"/>
                <a:cs typeface="Lucida Console"/>
              </a:rPr>
              <a:t>├──</a:t>
            </a:r>
            <a:r>
              <a:rPr sz="2600" spc="-30" dirty="0">
                <a:solidFill>
                  <a:srgbClr val="FFD300"/>
                </a:solidFill>
                <a:latin typeface="Lucida Console"/>
                <a:cs typeface="Lucida Console"/>
              </a:rPr>
              <a:t> </a:t>
            </a:r>
            <a:r>
              <a:rPr sz="2600" spc="20" dirty="0">
                <a:solidFill>
                  <a:srgbClr val="FFD300"/>
                </a:solidFill>
                <a:latin typeface="Lucida Console"/>
                <a:cs typeface="Lucida Console"/>
              </a:rPr>
              <a:t>PendingDeprecationWarning</a:t>
            </a:r>
            <a:endParaRPr sz="26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2600" spc="20" dirty="0">
                <a:solidFill>
                  <a:srgbClr val="FFD300"/>
                </a:solidFill>
                <a:latin typeface="Lucida Console"/>
                <a:cs typeface="Lucida Console"/>
              </a:rPr>
              <a:t>├──</a:t>
            </a:r>
            <a:r>
              <a:rPr sz="2600" spc="10" dirty="0">
                <a:solidFill>
                  <a:srgbClr val="FFD300"/>
                </a:solidFill>
                <a:latin typeface="Lucida Console"/>
                <a:cs typeface="Lucida Console"/>
              </a:rPr>
              <a:t> </a:t>
            </a:r>
            <a:r>
              <a:rPr sz="2600" spc="20" dirty="0">
                <a:solidFill>
                  <a:srgbClr val="FFD300"/>
                </a:solidFill>
                <a:latin typeface="Lucida Console"/>
                <a:cs typeface="Lucida Console"/>
              </a:rPr>
              <a:t>RuntimeWarning</a:t>
            </a:r>
            <a:endParaRPr sz="26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2600" spc="20" dirty="0">
                <a:solidFill>
                  <a:srgbClr val="FFD300"/>
                </a:solidFill>
                <a:latin typeface="Lucida Console"/>
                <a:cs typeface="Lucida Console"/>
              </a:rPr>
              <a:t>├──</a:t>
            </a:r>
            <a:r>
              <a:rPr sz="2600" spc="10" dirty="0">
                <a:solidFill>
                  <a:srgbClr val="FFD300"/>
                </a:solidFill>
                <a:latin typeface="Lucida Console"/>
                <a:cs typeface="Lucida Console"/>
              </a:rPr>
              <a:t> </a:t>
            </a:r>
            <a:r>
              <a:rPr sz="2600" spc="20" dirty="0">
                <a:solidFill>
                  <a:srgbClr val="FFD300"/>
                </a:solidFill>
                <a:latin typeface="Lucida Console"/>
                <a:cs typeface="Lucida Console"/>
              </a:rPr>
              <a:t>SyntaxWarning</a:t>
            </a:r>
            <a:endParaRPr sz="26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2600" spc="20" dirty="0">
                <a:solidFill>
                  <a:srgbClr val="FFD300"/>
                </a:solidFill>
                <a:latin typeface="Lucida Console"/>
                <a:cs typeface="Lucida Console"/>
              </a:rPr>
              <a:t>├──</a:t>
            </a:r>
            <a:r>
              <a:rPr sz="2600" spc="15" dirty="0">
                <a:solidFill>
                  <a:srgbClr val="FFD300"/>
                </a:solidFill>
                <a:latin typeface="Lucida Console"/>
                <a:cs typeface="Lucida Console"/>
              </a:rPr>
              <a:t> </a:t>
            </a:r>
            <a:r>
              <a:rPr sz="2600" spc="20" dirty="0">
                <a:solidFill>
                  <a:srgbClr val="FFD300"/>
                </a:solidFill>
                <a:latin typeface="Lucida Console"/>
                <a:cs typeface="Lucida Console"/>
              </a:rPr>
              <a:t>UserWarning</a:t>
            </a:r>
            <a:endParaRPr sz="26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2600" spc="20" dirty="0">
                <a:solidFill>
                  <a:srgbClr val="FFD300"/>
                </a:solidFill>
                <a:latin typeface="Lucida Console"/>
                <a:cs typeface="Lucida Console"/>
              </a:rPr>
              <a:t>├──</a:t>
            </a:r>
            <a:r>
              <a:rPr sz="2600" spc="-55" dirty="0">
                <a:solidFill>
                  <a:srgbClr val="FFD300"/>
                </a:solidFill>
                <a:latin typeface="Lucida Console"/>
                <a:cs typeface="Lucida Console"/>
              </a:rPr>
              <a:t> </a:t>
            </a:r>
            <a:r>
              <a:rPr sz="2600" spc="20" dirty="0">
                <a:solidFill>
                  <a:srgbClr val="FFD300"/>
                </a:solidFill>
                <a:latin typeface="Lucida Console"/>
                <a:cs typeface="Lucida Console"/>
              </a:rPr>
              <a:t>FutureWarning</a:t>
            </a:r>
            <a:endParaRPr sz="26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2600" spc="20" dirty="0">
                <a:solidFill>
                  <a:srgbClr val="FFD300"/>
                </a:solidFill>
                <a:latin typeface="Lucida Console"/>
                <a:cs typeface="Lucida Console"/>
              </a:rPr>
              <a:t>├──</a:t>
            </a:r>
            <a:r>
              <a:rPr sz="2600" spc="-55" dirty="0">
                <a:solidFill>
                  <a:srgbClr val="FFD300"/>
                </a:solidFill>
                <a:latin typeface="Lucida Console"/>
                <a:cs typeface="Lucida Console"/>
              </a:rPr>
              <a:t> </a:t>
            </a:r>
            <a:r>
              <a:rPr sz="2600" spc="20" dirty="0">
                <a:solidFill>
                  <a:srgbClr val="FFD300"/>
                </a:solidFill>
                <a:latin typeface="Lucida Console"/>
                <a:cs typeface="Lucida Console"/>
              </a:rPr>
              <a:t>ImportWarning</a:t>
            </a:r>
            <a:endParaRPr sz="26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2600" spc="20" dirty="0">
                <a:solidFill>
                  <a:srgbClr val="FFD300"/>
                </a:solidFill>
                <a:latin typeface="Lucida Console"/>
                <a:cs typeface="Lucida Console"/>
              </a:rPr>
              <a:t>├──</a:t>
            </a:r>
            <a:r>
              <a:rPr sz="2600" spc="10" dirty="0">
                <a:solidFill>
                  <a:srgbClr val="FFD300"/>
                </a:solidFill>
                <a:latin typeface="Lucida Console"/>
                <a:cs typeface="Lucida Console"/>
              </a:rPr>
              <a:t> </a:t>
            </a:r>
            <a:r>
              <a:rPr sz="2600" spc="20" dirty="0">
                <a:solidFill>
                  <a:srgbClr val="FFD300"/>
                </a:solidFill>
                <a:latin typeface="Lucida Console"/>
                <a:cs typeface="Lucida Console"/>
              </a:rPr>
              <a:t>UnicodeWarning</a:t>
            </a:r>
            <a:endParaRPr sz="26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2600" spc="20" dirty="0">
                <a:solidFill>
                  <a:srgbClr val="FFD300"/>
                </a:solidFill>
                <a:latin typeface="Lucida Console"/>
                <a:cs typeface="Lucida Console"/>
              </a:rPr>
              <a:t>├──</a:t>
            </a:r>
            <a:r>
              <a:rPr sz="2600" spc="10" dirty="0">
                <a:solidFill>
                  <a:srgbClr val="FFD300"/>
                </a:solidFill>
                <a:latin typeface="Lucida Console"/>
                <a:cs typeface="Lucida Console"/>
              </a:rPr>
              <a:t> </a:t>
            </a:r>
            <a:r>
              <a:rPr sz="2600" spc="20" dirty="0">
                <a:solidFill>
                  <a:srgbClr val="FFD300"/>
                </a:solidFill>
                <a:latin typeface="Lucida Console"/>
                <a:cs typeface="Lucida Console"/>
              </a:rPr>
              <a:t>BytesWarning</a:t>
            </a:r>
            <a:endParaRPr sz="26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2600" spc="20" dirty="0">
                <a:solidFill>
                  <a:srgbClr val="FFD300"/>
                </a:solidFill>
                <a:latin typeface="Lucida Console"/>
                <a:cs typeface="Lucida Console"/>
              </a:rPr>
              <a:t>└──</a:t>
            </a:r>
            <a:r>
              <a:rPr sz="2600" spc="10" dirty="0">
                <a:solidFill>
                  <a:srgbClr val="FFD300"/>
                </a:solidFill>
                <a:latin typeface="Lucida Console"/>
                <a:cs typeface="Lucida Console"/>
              </a:rPr>
              <a:t> </a:t>
            </a:r>
            <a:r>
              <a:rPr sz="2600" spc="20" dirty="0">
                <a:solidFill>
                  <a:srgbClr val="FFD300"/>
                </a:solidFill>
                <a:latin typeface="Lucida Console"/>
                <a:cs typeface="Lucida Console"/>
              </a:rPr>
              <a:t>ResourceWarning</a:t>
            </a:r>
            <a:endParaRPr sz="2600">
              <a:latin typeface="Lucida Console"/>
              <a:cs typeface="Lucida Console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21315" y="804028"/>
            <a:ext cx="264795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20" dirty="0">
                <a:solidFill>
                  <a:srgbClr val="FFD300"/>
                </a:solidFill>
                <a:latin typeface="Lucida Console"/>
                <a:cs typeface="Lucida Console"/>
              </a:rPr>
              <a:t>BaseException</a:t>
            </a:r>
            <a:endParaRPr sz="2600">
              <a:latin typeface="Lucida Console"/>
              <a:cs typeface="Lucida Consol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21315" y="1201922"/>
            <a:ext cx="5472430" cy="798766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20" dirty="0">
                <a:solidFill>
                  <a:srgbClr val="FFD300"/>
                </a:solidFill>
                <a:latin typeface="Lucida Console"/>
                <a:cs typeface="Lucida Console"/>
              </a:rPr>
              <a:t>├──</a:t>
            </a:r>
            <a:r>
              <a:rPr sz="2600" spc="10" dirty="0">
                <a:solidFill>
                  <a:srgbClr val="FFD300"/>
                </a:solidFill>
                <a:latin typeface="Lucida Console"/>
                <a:cs typeface="Lucida Console"/>
              </a:rPr>
              <a:t> </a:t>
            </a:r>
            <a:r>
              <a:rPr sz="2600" spc="20" dirty="0">
                <a:solidFill>
                  <a:srgbClr val="FFD300"/>
                </a:solidFill>
                <a:latin typeface="Lucida Console"/>
                <a:cs typeface="Lucida Console"/>
              </a:rPr>
              <a:t>SystemExit</a:t>
            </a:r>
            <a:endParaRPr sz="26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2600" spc="20" dirty="0">
                <a:solidFill>
                  <a:srgbClr val="FFD300"/>
                </a:solidFill>
                <a:latin typeface="Lucida Console"/>
                <a:cs typeface="Lucida Console"/>
              </a:rPr>
              <a:t>├──</a:t>
            </a:r>
            <a:r>
              <a:rPr sz="2600" spc="10" dirty="0">
                <a:solidFill>
                  <a:srgbClr val="FFD300"/>
                </a:solidFill>
                <a:latin typeface="Lucida Console"/>
                <a:cs typeface="Lucida Console"/>
              </a:rPr>
              <a:t> </a:t>
            </a:r>
            <a:r>
              <a:rPr sz="2600" spc="20" dirty="0">
                <a:solidFill>
                  <a:srgbClr val="FFD300"/>
                </a:solidFill>
                <a:latin typeface="Lucida Console"/>
                <a:cs typeface="Lucida Console"/>
              </a:rPr>
              <a:t>KeyboardInterrupt</a:t>
            </a:r>
            <a:endParaRPr sz="26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2600" spc="20" dirty="0">
                <a:solidFill>
                  <a:srgbClr val="FFD300"/>
                </a:solidFill>
                <a:latin typeface="Lucida Console"/>
                <a:cs typeface="Lucida Console"/>
              </a:rPr>
              <a:t>├──</a:t>
            </a:r>
            <a:r>
              <a:rPr sz="2600" spc="10" dirty="0">
                <a:solidFill>
                  <a:srgbClr val="FFD300"/>
                </a:solidFill>
                <a:latin typeface="Lucida Console"/>
                <a:cs typeface="Lucida Console"/>
              </a:rPr>
              <a:t> </a:t>
            </a:r>
            <a:r>
              <a:rPr sz="2600" spc="20" dirty="0">
                <a:solidFill>
                  <a:srgbClr val="FFD300"/>
                </a:solidFill>
                <a:latin typeface="Lucida Console"/>
                <a:cs typeface="Lucida Console"/>
              </a:rPr>
              <a:t>GeneratorExit</a:t>
            </a:r>
            <a:endParaRPr sz="26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2600" spc="20" dirty="0">
                <a:solidFill>
                  <a:srgbClr val="FFD300"/>
                </a:solidFill>
                <a:latin typeface="Lucida Console"/>
                <a:cs typeface="Lucida Console"/>
              </a:rPr>
              <a:t>└──</a:t>
            </a:r>
            <a:r>
              <a:rPr sz="2600" spc="10" dirty="0">
                <a:solidFill>
                  <a:srgbClr val="FFD300"/>
                </a:solidFill>
                <a:latin typeface="Lucida Console"/>
                <a:cs typeface="Lucida Console"/>
              </a:rPr>
              <a:t> </a:t>
            </a:r>
            <a:r>
              <a:rPr sz="2600" spc="20" dirty="0">
                <a:solidFill>
                  <a:srgbClr val="FFD300"/>
                </a:solidFill>
                <a:latin typeface="Lucida Console"/>
                <a:cs typeface="Lucida Console"/>
              </a:rPr>
              <a:t>Exception</a:t>
            </a:r>
            <a:endParaRPr sz="2600">
              <a:latin typeface="Lucida Console"/>
              <a:cs typeface="Lucida Console"/>
            </a:endParaRPr>
          </a:p>
          <a:p>
            <a:pPr marL="415925">
              <a:lnSpc>
                <a:spcPct val="100000"/>
              </a:lnSpc>
              <a:spcBef>
                <a:spcPts val="15"/>
              </a:spcBef>
            </a:pPr>
            <a:r>
              <a:rPr sz="2600" spc="20" dirty="0">
                <a:solidFill>
                  <a:srgbClr val="FFD300"/>
                </a:solidFill>
                <a:latin typeface="Lucida Console"/>
                <a:cs typeface="Lucida Console"/>
              </a:rPr>
              <a:t>├──</a:t>
            </a:r>
            <a:r>
              <a:rPr sz="2600" spc="10" dirty="0">
                <a:solidFill>
                  <a:srgbClr val="FFD300"/>
                </a:solidFill>
                <a:latin typeface="Lucida Console"/>
                <a:cs typeface="Lucida Console"/>
              </a:rPr>
              <a:t> </a:t>
            </a:r>
            <a:r>
              <a:rPr sz="2600" spc="20" dirty="0">
                <a:solidFill>
                  <a:srgbClr val="FFD300"/>
                </a:solidFill>
                <a:latin typeface="Lucida Console"/>
                <a:cs typeface="Lucida Console"/>
              </a:rPr>
              <a:t>StopIteration</a:t>
            </a:r>
            <a:endParaRPr sz="2600">
              <a:latin typeface="Lucida Console"/>
              <a:cs typeface="Lucida Console"/>
            </a:endParaRPr>
          </a:p>
          <a:p>
            <a:pPr marL="415925">
              <a:lnSpc>
                <a:spcPct val="100000"/>
              </a:lnSpc>
              <a:spcBef>
                <a:spcPts val="10"/>
              </a:spcBef>
            </a:pPr>
            <a:r>
              <a:rPr sz="2600" spc="20" dirty="0">
                <a:solidFill>
                  <a:srgbClr val="FFD300"/>
                </a:solidFill>
                <a:latin typeface="Lucida Console"/>
                <a:cs typeface="Lucida Console"/>
              </a:rPr>
              <a:t>├──</a:t>
            </a:r>
            <a:r>
              <a:rPr sz="2600" dirty="0">
                <a:solidFill>
                  <a:srgbClr val="FFD300"/>
                </a:solidFill>
                <a:latin typeface="Lucida Console"/>
                <a:cs typeface="Lucida Console"/>
              </a:rPr>
              <a:t> </a:t>
            </a:r>
            <a:r>
              <a:rPr sz="2600" spc="20" dirty="0">
                <a:solidFill>
                  <a:srgbClr val="FFD300"/>
                </a:solidFill>
                <a:latin typeface="Lucida Console"/>
                <a:cs typeface="Lucida Console"/>
              </a:rPr>
              <a:t>StopAsyncIteration</a:t>
            </a:r>
            <a:endParaRPr sz="2600">
              <a:latin typeface="Lucida Console"/>
              <a:cs typeface="Lucida Console"/>
            </a:endParaRPr>
          </a:p>
          <a:p>
            <a:pPr marL="415925">
              <a:lnSpc>
                <a:spcPct val="100000"/>
              </a:lnSpc>
              <a:spcBef>
                <a:spcPts val="15"/>
              </a:spcBef>
            </a:pPr>
            <a:r>
              <a:rPr sz="2600" spc="20" dirty="0">
                <a:solidFill>
                  <a:srgbClr val="FFD300"/>
                </a:solidFill>
                <a:latin typeface="Lucida Console"/>
                <a:cs typeface="Lucida Console"/>
              </a:rPr>
              <a:t>├──</a:t>
            </a:r>
            <a:r>
              <a:rPr sz="2600" spc="10" dirty="0">
                <a:solidFill>
                  <a:srgbClr val="FFD300"/>
                </a:solidFill>
                <a:latin typeface="Lucida Console"/>
                <a:cs typeface="Lucida Console"/>
              </a:rPr>
              <a:t> </a:t>
            </a:r>
            <a:r>
              <a:rPr sz="2600" spc="20" dirty="0">
                <a:solidFill>
                  <a:srgbClr val="FFD300"/>
                </a:solidFill>
                <a:latin typeface="Lucida Console"/>
                <a:cs typeface="Lucida Console"/>
              </a:rPr>
              <a:t>ArithmeticError</a:t>
            </a:r>
            <a:endParaRPr sz="2600">
              <a:latin typeface="Lucida Console"/>
              <a:cs typeface="Lucida Console"/>
            </a:endParaRPr>
          </a:p>
          <a:p>
            <a:pPr marL="415925">
              <a:lnSpc>
                <a:spcPct val="100000"/>
              </a:lnSpc>
              <a:spcBef>
                <a:spcPts val="15"/>
              </a:spcBef>
            </a:pPr>
            <a:r>
              <a:rPr sz="2600" spc="20" dirty="0">
                <a:solidFill>
                  <a:srgbClr val="FFD300"/>
                </a:solidFill>
                <a:latin typeface="Lucida Console"/>
                <a:cs typeface="Lucida Console"/>
              </a:rPr>
              <a:t>│ ├──</a:t>
            </a:r>
            <a:r>
              <a:rPr sz="2600" spc="-20" dirty="0">
                <a:solidFill>
                  <a:srgbClr val="FFD300"/>
                </a:solidFill>
                <a:latin typeface="Lucida Console"/>
                <a:cs typeface="Lucida Console"/>
              </a:rPr>
              <a:t> </a:t>
            </a:r>
            <a:r>
              <a:rPr sz="2600" spc="20" dirty="0">
                <a:solidFill>
                  <a:srgbClr val="FFD300"/>
                </a:solidFill>
                <a:latin typeface="Lucida Console"/>
                <a:cs typeface="Lucida Console"/>
              </a:rPr>
              <a:t>FloatingPointError</a:t>
            </a:r>
            <a:endParaRPr sz="2600">
              <a:latin typeface="Lucida Console"/>
              <a:cs typeface="Lucida Console"/>
            </a:endParaRPr>
          </a:p>
          <a:p>
            <a:pPr marL="415925">
              <a:lnSpc>
                <a:spcPct val="100000"/>
              </a:lnSpc>
              <a:spcBef>
                <a:spcPts val="10"/>
              </a:spcBef>
            </a:pPr>
            <a:r>
              <a:rPr sz="2600" spc="20" dirty="0">
                <a:solidFill>
                  <a:srgbClr val="FFD300"/>
                </a:solidFill>
                <a:latin typeface="Lucida Console"/>
                <a:cs typeface="Lucida Console"/>
              </a:rPr>
              <a:t>│ ├──</a:t>
            </a:r>
            <a:r>
              <a:rPr sz="2600" dirty="0">
                <a:solidFill>
                  <a:srgbClr val="FFD300"/>
                </a:solidFill>
                <a:latin typeface="Lucida Console"/>
                <a:cs typeface="Lucida Console"/>
              </a:rPr>
              <a:t> </a:t>
            </a:r>
            <a:r>
              <a:rPr sz="2600" spc="20" dirty="0">
                <a:solidFill>
                  <a:srgbClr val="FFD300"/>
                </a:solidFill>
                <a:latin typeface="Lucida Console"/>
                <a:cs typeface="Lucida Console"/>
              </a:rPr>
              <a:t>OverflowError</a:t>
            </a:r>
            <a:endParaRPr sz="2600">
              <a:latin typeface="Lucida Console"/>
              <a:cs typeface="Lucida Console"/>
            </a:endParaRPr>
          </a:p>
          <a:p>
            <a:pPr marL="415925">
              <a:lnSpc>
                <a:spcPct val="100000"/>
              </a:lnSpc>
              <a:spcBef>
                <a:spcPts val="15"/>
              </a:spcBef>
            </a:pPr>
            <a:r>
              <a:rPr sz="2600" spc="20" dirty="0">
                <a:solidFill>
                  <a:srgbClr val="FFD300"/>
                </a:solidFill>
                <a:latin typeface="Lucida Console"/>
                <a:cs typeface="Lucida Console"/>
              </a:rPr>
              <a:t>│ └──</a:t>
            </a:r>
            <a:r>
              <a:rPr sz="2600" spc="-15" dirty="0">
                <a:solidFill>
                  <a:srgbClr val="FFD300"/>
                </a:solidFill>
                <a:latin typeface="Lucida Console"/>
                <a:cs typeface="Lucida Console"/>
              </a:rPr>
              <a:t> </a:t>
            </a:r>
            <a:r>
              <a:rPr sz="2600" spc="20" dirty="0">
                <a:solidFill>
                  <a:srgbClr val="FFD300"/>
                </a:solidFill>
                <a:latin typeface="Lucida Console"/>
                <a:cs typeface="Lucida Console"/>
              </a:rPr>
              <a:t>ZeroDivisionError</a:t>
            </a:r>
            <a:endParaRPr sz="2600">
              <a:latin typeface="Lucida Console"/>
              <a:cs typeface="Lucida Console"/>
            </a:endParaRPr>
          </a:p>
          <a:p>
            <a:pPr marL="415925">
              <a:lnSpc>
                <a:spcPct val="100000"/>
              </a:lnSpc>
              <a:spcBef>
                <a:spcPts val="10"/>
              </a:spcBef>
            </a:pPr>
            <a:r>
              <a:rPr sz="2600" spc="20" dirty="0">
                <a:solidFill>
                  <a:srgbClr val="FFD300"/>
                </a:solidFill>
                <a:latin typeface="Lucida Console"/>
                <a:cs typeface="Lucida Console"/>
              </a:rPr>
              <a:t>├──</a:t>
            </a:r>
            <a:r>
              <a:rPr sz="2600" spc="-50" dirty="0">
                <a:solidFill>
                  <a:srgbClr val="FFD300"/>
                </a:solidFill>
                <a:latin typeface="Lucida Console"/>
                <a:cs typeface="Lucida Console"/>
              </a:rPr>
              <a:t> </a:t>
            </a:r>
            <a:r>
              <a:rPr sz="2600" spc="20" dirty="0">
                <a:solidFill>
                  <a:srgbClr val="FFD300"/>
                </a:solidFill>
                <a:latin typeface="Lucida Console"/>
                <a:cs typeface="Lucida Console"/>
              </a:rPr>
              <a:t>AssertionError</a:t>
            </a:r>
            <a:endParaRPr sz="2600">
              <a:latin typeface="Lucida Console"/>
              <a:cs typeface="Lucida Console"/>
            </a:endParaRPr>
          </a:p>
          <a:p>
            <a:pPr marL="415925">
              <a:lnSpc>
                <a:spcPct val="100000"/>
              </a:lnSpc>
              <a:spcBef>
                <a:spcPts val="15"/>
              </a:spcBef>
            </a:pPr>
            <a:r>
              <a:rPr sz="2600" spc="20" dirty="0">
                <a:solidFill>
                  <a:srgbClr val="FFD300"/>
                </a:solidFill>
                <a:latin typeface="Lucida Console"/>
                <a:cs typeface="Lucida Console"/>
              </a:rPr>
              <a:t>├──</a:t>
            </a:r>
            <a:r>
              <a:rPr sz="2600" spc="-50" dirty="0">
                <a:solidFill>
                  <a:srgbClr val="FFD300"/>
                </a:solidFill>
                <a:latin typeface="Lucida Console"/>
                <a:cs typeface="Lucida Console"/>
              </a:rPr>
              <a:t> </a:t>
            </a:r>
            <a:r>
              <a:rPr sz="2600" spc="20" dirty="0">
                <a:solidFill>
                  <a:srgbClr val="FFD300"/>
                </a:solidFill>
                <a:latin typeface="Lucida Console"/>
                <a:cs typeface="Lucida Console"/>
              </a:rPr>
              <a:t>AttributeError</a:t>
            </a:r>
            <a:endParaRPr sz="2600">
              <a:latin typeface="Lucida Console"/>
              <a:cs typeface="Lucida Console"/>
            </a:endParaRPr>
          </a:p>
          <a:p>
            <a:pPr marL="415925">
              <a:lnSpc>
                <a:spcPct val="100000"/>
              </a:lnSpc>
              <a:spcBef>
                <a:spcPts val="15"/>
              </a:spcBef>
            </a:pPr>
            <a:r>
              <a:rPr sz="2600" spc="20" dirty="0">
                <a:solidFill>
                  <a:srgbClr val="FFD300"/>
                </a:solidFill>
                <a:latin typeface="Lucida Console"/>
                <a:cs typeface="Lucida Console"/>
              </a:rPr>
              <a:t>├──</a:t>
            </a:r>
            <a:r>
              <a:rPr sz="2600" spc="10" dirty="0">
                <a:solidFill>
                  <a:srgbClr val="FFD300"/>
                </a:solidFill>
                <a:latin typeface="Lucida Console"/>
                <a:cs typeface="Lucida Console"/>
              </a:rPr>
              <a:t> </a:t>
            </a:r>
            <a:r>
              <a:rPr sz="2600" spc="20" dirty="0">
                <a:solidFill>
                  <a:srgbClr val="FFD300"/>
                </a:solidFill>
                <a:latin typeface="Lucida Console"/>
                <a:cs typeface="Lucida Console"/>
              </a:rPr>
              <a:t>BufferError</a:t>
            </a:r>
            <a:endParaRPr sz="2600">
              <a:latin typeface="Lucida Console"/>
              <a:cs typeface="Lucida Console"/>
            </a:endParaRPr>
          </a:p>
          <a:p>
            <a:pPr marL="415925">
              <a:lnSpc>
                <a:spcPct val="100000"/>
              </a:lnSpc>
              <a:spcBef>
                <a:spcPts val="10"/>
              </a:spcBef>
            </a:pPr>
            <a:r>
              <a:rPr sz="2600" spc="20" dirty="0">
                <a:solidFill>
                  <a:srgbClr val="FFD300"/>
                </a:solidFill>
                <a:latin typeface="Lucida Console"/>
                <a:cs typeface="Lucida Console"/>
              </a:rPr>
              <a:t>├──</a:t>
            </a:r>
            <a:r>
              <a:rPr sz="2600" spc="10" dirty="0">
                <a:solidFill>
                  <a:srgbClr val="FFD300"/>
                </a:solidFill>
                <a:latin typeface="Lucida Console"/>
                <a:cs typeface="Lucida Console"/>
              </a:rPr>
              <a:t> </a:t>
            </a:r>
            <a:r>
              <a:rPr sz="2600" spc="20" dirty="0">
                <a:solidFill>
                  <a:srgbClr val="FFD300"/>
                </a:solidFill>
                <a:latin typeface="Lucida Console"/>
                <a:cs typeface="Lucida Console"/>
              </a:rPr>
              <a:t>EOFError</a:t>
            </a:r>
            <a:endParaRPr sz="2600">
              <a:latin typeface="Lucida Console"/>
              <a:cs typeface="Lucida Console"/>
            </a:endParaRPr>
          </a:p>
          <a:p>
            <a:pPr marL="415925">
              <a:lnSpc>
                <a:spcPct val="100000"/>
              </a:lnSpc>
              <a:spcBef>
                <a:spcPts val="15"/>
              </a:spcBef>
            </a:pPr>
            <a:r>
              <a:rPr sz="2600" spc="20" dirty="0">
                <a:solidFill>
                  <a:srgbClr val="FFD300"/>
                </a:solidFill>
                <a:latin typeface="Lucida Console"/>
                <a:cs typeface="Lucida Console"/>
              </a:rPr>
              <a:t>├──</a:t>
            </a:r>
            <a:r>
              <a:rPr sz="2600" spc="10" dirty="0">
                <a:solidFill>
                  <a:srgbClr val="FFD300"/>
                </a:solidFill>
                <a:latin typeface="Lucida Console"/>
                <a:cs typeface="Lucida Console"/>
              </a:rPr>
              <a:t> </a:t>
            </a:r>
            <a:r>
              <a:rPr sz="2600" spc="20" dirty="0">
                <a:solidFill>
                  <a:srgbClr val="FFD300"/>
                </a:solidFill>
                <a:latin typeface="Lucida Console"/>
                <a:cs typeface="Lucida Console"/>
              </a:rPr>
              <a:t>ImportError</a:t>
            </a:r>
            <a:endParaRPr sz="2600">
              <a:latin typeface="Lucida Console"/>
              <a:cs typeface="Lucida Console"/>
            </a:endParaRPr>
          </a:p>
          <a:p>
            <a:pPr marL="415925">
              <a:lnSpc>
                <a:spcPct val="100000"/>
              </a:lnSpc>
              <a:spcBef>
                <a:spcPts val="10"/>
              </a:spcBef>
            </a:pPr>
            <a:r>
              <a:rPr sz="2600" spc="20" dirty="0">
                <a:solidFill>
                  <a:srgbClr val="FFD300"/>
                </a:solidFill>
                <a:latin typeface="Lucida Console"/>
                <a:cs typeface="Lucida Console"/>
              </a:rPr>
              <a:t>│ └──</a:t>
            </a:r>
            <a:r>
              <a:rPr sz="2600" spc="-40" dirty="0">
                <a:solidFill>
                  <a:srgbClr val="FFD300"/>
                </a:solidFill>
                <a:latin typeface="Lucida Console"/>
                <a:cs typeface="Lucida Console"/>
              </a:rPr>
              <a:t> </a:t>
            </a:r>
            <a:r>
              <a:rPr sz="2600" spc="20" dirty="0">
                <a:solidFill>
                  <a:srgbClr val="FFD300"/>
                </a:solidFill>
                <a:latin typeface="Lucida Console"/>
                <a:cs typeface="Lucida Console"/>
              </a:rPr>
              <a:t>ModuleNotFoundError</a:t>
            </a:r>
            <a:endParaRPr sz="2600">
              <a:latin typeface="Lucida Console"/>
              <a:cs typeface="Lucida Console"/>
            </a:endParaRPr>
          </a:p>
          <a:p>
            <a:pPr marL="415925">
              <a:lnSpc>
                <a:spcPct val="100000"/>
              </a:lnSpc>
              <a:spcBef>
                <a:spcPts val="15"/>
              </a:spcBef>
            </a:pPr>
            <a:r>
              <a:rPr sz="2600" spc="20" dirty="0">
                <a:solidFill>
                  <a:srgbClr val="FFD300"/>
                </a:solidFill>
                <a:latin typeface="Lucida Console"/>
                <a:cs typeface="Lucida Console"/>
              </a:rPr>
              <a:t>├──</a:t>
            </a:r>
            <a:r>
              <a:rPr sz="2600" spc="10" dirty="0">
                <a:solidFill>
                  <a:srgbClr val="FFD300"/>
                </a:solidFill>
                <a:latin typeface="Lucida Console"/>
                <a:cs typeface="Lucida Console"/>
              </a:rPr>
              <a:t> </a:t>
            </a:r>
            <a:r>
              <a:rPr sz="2600" spc="20" dirty="0">
                <a:solidFill>
                  <a:srgbClr val="FFD300"/>
                </a:solidFill>
                <a:latin typeface="Lucida Console"/>
                <a:cs typeface="Lucida Console"/>
              </a:rPr>
              <a:t>LookupError</a:t>
            </a:r>
            <a:endParaRPr sz="2600">
              <a:latin typeface="Lucida Console"/>
              <a:cs typeface="Lucida Console"/>
            </a:endParaRPr>
          </a:p>
          <a:p>
            <a:pPr marL="415925">
              <a:lnSpc>
                <a:spcPct val="100000"/>
              </a:lnSpc>
              <a:spcBef>
                <a:spcPts val="15"/>
              </a:spcBef>
            </a:pPr>
            <a:r>
              <a:rPr sz="2600" spc="20" dirty="0">
                <a:solidFill>
                  <a:srgbClr val="FFD300"/>
                </a:solidFill>
                <a:latin typeface="Lucida Console"/>
                <a:cs typeface="Lucida Console"/>
              </a:rPr>
              <a:t>│ ├──</a:t>
            </a:r>
            <a:r>
              <a:rPr sz="2600" spc="5" dirty="0">
                <a:solidFill>
                  <a:srgbClr val="FFD300"/>
                </a:solidFill>
                <a:latin typeface="Lucida Console"/>
                <a:cs typeface="Lucida Console"/>
              </a:rPr>
              <a:t> </a:t>
            </a:r>
            <a:r>
              <a:rPr sz="2600" spc="20" dirty="0">
                <a:solidFill>
                  <a:srgbClr val="FFD300"/>
                </a:solidFill>
                <a:latin typeface="Lucida Console"/>
                <a:cs typeface="Lucida Console"/>
              </a:rPr>
              <a:t>IndexError</a:t>
            </a:r>
            <a:endParaRPr sz="2600">
              <a:latin typeface="Lucida Console"/>
              <a:cs typeface="Lucida Console"/>
            </a:endParaRPr>
          </a:p>
          <a:p>
            <a:pPr marL="415925">
              <a:lnSpc>
                <a:spcPct val="100000"/>
              </a:lnSpc>
              <a:spcBef>
                <a:spcPts val="10"/>
              </a:spcBef>
            </a:pPr>
            <a:r>
              <a:rPr sz="2600" spc="20" dirty="0">
                <a:solidFill>
                  <a:srgbClr val="FFD300"/>
                </a:solidFill>
                <a:latin typeface="Lucida Console"/>
                <a:cs typeface="Lucida Console"/>
              </a:rPr>
              <a:t>│ └──</a:t>
            </a:r>
            <a:r>
              <a:rPr sz="2600" spc="5" dirty="0">
                <a:solidFill>
                  <a:srgbClr val="FFD300"/>
                </a:solidFill>
                <a:latin typeface="Lucida Console"/>
                <a:cs typeface="Lucida Console"/>
              </a:rPr>
              <a:t> </a:t>
            </a:r>
            <a:r>
              <a:rPr sz="2600" spc="20" dirty="0">
                <a:solidFill>
                  <a:srgbClr val="FFD300"/>
                </a:solidFill>
                <a:latin typeface="Lucida Console"/>
                <a:cs typeface="Lucida Console"/>
              </a:rPr>
              <a:t>KeyError</a:t>
            </a:r>
            <a:endParaRPr sz="2600">
              <a:latin typeface="Lucida Console"/>
              <a:cs typeface="Lucida Console"/>
            </a:endParaRPr>
          </a:p>
          <a:p>
            <a:pPr marL="415925">
              <a:lnSpc>
                <a:spcPct val="100000"/>
              </a:lnSpc>
              <a:spcBef>
                <a:spcPts val="15"/>
              </a:spcBef>
            </a:pPr>
            <a:r>
              <a:rPr sz="2600" spc="20" dirty="0">
                <a:solidFill>
                  <a:srgbClr val="FFD300"/>
                </a:solidFill>
                <a:latin typeface="Lucida Console"/>
                <a:cs typeface="Lucida Console"/>
              </a:rPr>
              <a:t>├──</a:t>
            </a:r>
            <a:r>
              <a:rPr sz="2600" spc="10" dirty="0">
                <a:solidFill>
                  <a:srgbClr val="FFD300"/>
                </a:solidFill>
                <a:latin typeface="Lucida Console"/>
                <a:cs typeface="Lucida Console"/>
              </a:rPr>
              <a:t> </a:t>
            </a:r>
            <a:r>
              <a:rPr sz="2600" spc="20" dirty="0">
                <a:solidFill>
                  <a:srgbClr val="FFD300"/>
                </a:solidFill>
                <a:latin typeface="Lucida Console"/>
                <a:cs typeface="Lucida Console"/>
              </a:rPr>
              <a:t>MemoryError</a:t>
            </a:r>
            <a:endParaRPr sz="2600">
              <a:latin typeface="Lucida Console"/>
              <a:cs typeface="Lucida Consol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774209" y="9805278"/>
            <a:ext cx="4084320" cy="893444"/>
          </a:xfrm>
          <a:prstGeom prst="rect">
            <a:avLst/>
          </a:prstGeom>
          <a:solidFill>
            <a:srgbClr val="000000"/>
          </a:solidFill>
          <a:ln w="10470">
            <a:solidFill>
              <a:srgbClr val="FFFFFF"/>
            </a:solidFill>
          </a:ln>
        </p:spPr>
        <p:txBody>
          <a:bodyPr vert="horz" wrap="square" lIns="0" tIns="184785" rIns="0" bIns="0" rtlCol="0">
            <a:spAutoFit/>
          </a:bodyPr>
          <a:lstStyle/>
          <a:p>
            <a:pPr marL="52069">
              <a:lnSpc>
                <a:spcPct val="100000"/>
              </a:lnSpc>
              <a:spcBef>
                <a:spcPts val="1455"/>
              </a:spcBef>
            </a:pPr>
            <a:r>
              <a:rPr sz="3950" spc="-315" dirty="0">
                <a:solidFill>
                  <a:srgbClr val="FFFFFF"/>
                </a:solidFill>
                <a:latin typeface="Arial"/>
                <a:cs typeface="Arial"/>
              </a:rPr>
              <a:t>Inheritance </a:t>
            </a:r>
            <a:r>
              <a:rPr sz="3950" spc="-285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3950" spc="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50" spc="-210" dirty="0">
                <a:solidFill>
                  <a:srgbClr val="FFFFFF"/>
                </a:solidFill>
                <a:latin typeface="Arial"/>
                <a:cs typeface="Arial"/>
              </a:rPr>
              <a:t>Action!</a:t>
            </a:r>
            <a:endParaRPr sz="3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87178" y="4573547"/>
            <a:ext cx="12130405" cy="18351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850" spc="-20" dirty="0"/>
              <a:t>Handling</a:t>
            </a:r>
            <a:r>
              <a:rPr sz="11850" spc="-215" dirty="0"/>
              <a:t> </a:t>
            </a:r>
            <a:r>
              <a:rPr sz="11850" spc="-170" dirty="0"/>
              <a:t>Exceptions</a:t>
            </a:r>
            <a:endParaRPr sz="1185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53223" y="4160994"/>
            <a:ext cx="14550390" cy="2664460"/>
          </a:xfrm>
          <a:prstGeom prst="rect">
            <a:avLst/>
          </a:prstGeom>
        </p:spPr>
        <p:txBody>
          <a:bodyPr vert="horz" wrap="square" lIns="0" tIns="2901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85"/>
              </a:spcBef>
            </a:pPr>
            <a:r>
              <a:rPr sz="3950" dirty="0">
                <a:solidFill>
                  <a:srgbClr val="C2349B"/>
                </a:solidFill>
                <a:latin typeface="Lucida Console"/>
                <a:cs typeface="Lucida Console"/>
              </a:rPr>
              <a:t>def</a:t>
            </a:r>
            <a:r>
              <a:rPr sz="3950" spc="-5" dirty="0">
                <a:solidFill>
                  <a:srgbClr val="C2349B"/>
                </a:solidFill>
                <a:latin typeface="Lucida Console"/>
                <a:cs typeface="Lucida Console"/>
              </a:rPr>
              <a:t> </a:t>
            </a: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read_int():</a:t>
            </a:r>
            <a:endParaRPr sz="3950">
              <a:latin typeface="Lucida Console"/>
              <a:cs typeface="Lucida Console"/>
            </a:endParaRPr>
          </a:p>
          <a:p>
            <a:pPr marL="1223010">
              <a:lnSpc>
                <a:spcPct val="100000"/>
              </a:lnSpc>
              <a:spcBef>
                <a:spcPts val="2185"/>
              </a:spcBef>
            </a:pPr>
            <a:r>
              <a:rPr sz="3950" dirty="0">
                <a:solidFill>
                  <a:srgbClr val="E44448"/>
                </a:solidFill>
                <a:latin typeface="Lucida Console"/>
                <a:cs typeface="Lucida Console"/>
              </a:rPr>
              <a:t>"""Read an integer from the</a:t>
            </a:r>
            <a:r>
              <a:rPr sz="3950" spc="-10" dirty="0">
                <a:solidFill>
                  <a:srgbClr val="E44448"/>
                </a:solidFill>
                <a:latin typeface="Lucida Console"/>
                <a:cs typeface="Lucida Console"/>
              </a:rPr>
              <a:t> </a:t>
            </a:r>
            <a:r>
              <a:rPr sz="3950" dirty="0">
                <a:solidFill>
                  <a:srgbClr val="E44448"/>
                </a:solidFill>
                <a:latin typeface="Lucida Console"/>
                <a:cs typeface="Lucida Console"/>
              </a:rPr>
              <a:t>user."""</a:t>
            </a:r>
            <a:endParaRPr sz="3950">
              <a:latin typeface="Lucida Console"/>
              <a:cs typeface="Lucida Console"/>
            </a:endParaRPr>
          </a:p>
          <a:p>
            <a:pPr marL="1223010">
              <a:lnSpc>
                <a:spcPct val="100000"/>
              </a:lnSpc>
              <a:spcBef>
                <a:spcPts val="2185"/>
              </a:spcBef>
            </a:pPr>
            <a:r>
              <a:rPr sz="3950" dirty="0">
                <a:solidFill>
                  <a:srgbClr val="C2349B"/>
                </a:solidFill>
                <a:latin typeface="Lucida Console"/>
                <a:cs typeface="Lucida Console"/>
              </a:rPr>
              <a:t>return </a:t>
            </a: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int(input(</a:t>
            </a:r>
            <a:r>
              <a:rPr sz="3950" dirty="0">
                <a:solidFill>
                  <a:srgbClr val="E44448"/>
                </a:solidFill>
                <a:latin typeface="Lucida Console"/>
                <a:cs typeface="Lucida Console"/>
              </a:rPr>
              <a:t>"Please enter a number:</a:t>
            </a:r>
            <a:r>
              <a:rPr sz="3950" spc="-10" dirty="0">
                <a:solidFill>
                  <a:srgbClr val="E44448"/>
                </a:solidFill>
                <a:latin typeface="Lucida Console"/>
                <a:cs typeface="Lucida Console"/>
              </a:rPr>
              <a:t> </a:t>
            </a:r>
            <a:r>
              <a:rPr sz="3950" dirty="0">
                <a:solidFill>
                  <a:srgbClr val="E44448"/>
                </a:solidFill>
                <a:latin typeface="Lucida Console"/>
                <a:cs typeface="Lucida Console"/>
              </a:rPr>
              <a:t>"</a:t>
            </a: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))</a:t>
            </a:r>
            <a:endParaRPr sz="3950">
              <a:latin typeface="Lucida Console"/>
              <a:cs typeface="Lucida Console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840524" y="496603"/>
            <a:ext cx="842645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80" dirty="0"/>
              <a:t>What </a:t>
            </a:r>
            <a:r>
              <a:rPr spc="-110" dirty="0"/>
              <a:t>Might </a:t>
            </a:r>
            <a:r>
              <a:rPr spc="-85" dirty="0"/>
              <a:t>Go</a:t>
            </a:r>
            <a:r>
              <a:rPr spc="-220" dirty="0"/>
              <a:t> </a:t>
            </a:r>
            <a:r>
              <a:rPr spc="-235" dirty="0"/>
              <a:t>Wrong?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786783" y="9790359"/>
            <a:ext cx="10073640" cy="893444"/>
          </a:xfrm>
          <a:prstGeom prst="rect">
            <a:avLst/>
          </a:prstGeom>
          <a:solidFill>
            <a:srgbClr val="000000"/>
          </a:solidFill>
          <a:ln w="10470">
            <a:solidFill>
              <a:srgbClr val="FFFFFF"/>
            </a:solidFill>
          </a:ln>
        </p:spPr>
        <p:txBody>
          <a:bodyPr vert="horz" wrap="square" lIns="0" tIns="178435" rIns="0" bIns="0" rtlCol="0">
            <a:spAutoFit/>
          </a:bodyPr>
          <a:lstStyle/>
          <a:p>
            <a:pPr marL="50165">
              <a:lnSpc>
                <a:spcPct val="100000"/>
              </a:lnSpc>
              <a:spcBef>
                <a:spcPts val="1405"/>
              </a:spcBef>
            </a:pPr>
            <a:r>
              <a:rPr sz="3950" spc="-409" dirty="0">
                <a:solidFill>
                  <a:srgbClr val="FFFFFF"/>
                </a:solidFill>
                <a:latin typeface="Arial"/>
                <a:cs typeface="Arial"/>
              </a:rPr>
              <a:t>What </a:t>
            </a:r>
            <a:r>
              <a:rPr sz="3950" spc="-430" dirty="0">
                <a:solidFill>
                  <a:srgbClr val="FFFFFF"/>
                </a:solidFill>
                <a:latin typeface="Arial"/>
                <a:cs typeface="Arial"/>
              </a:rPr>
              <a:t>happens </a:t>
            </a:r>
            <a:r>
              <a:rPr sz="3950" spc="-45" dirty="0">
                <a:solidFill>
                  <a:srgbClr val="FFFFFF"/>
                </a:solidFill>
                <a:latin typeface="Arial"/>
                <a:cs typeface="Arial"/>
              </a:rPr>
              <a:t>if </a:t>
            </a:r>
            <a:r>
              <a:rPr sz="3950" spc="-31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3950" spc="-350" dirty="0">
                <a:solidFill>
                  <a:srgbClr val="FFFFFF"/>
                </a:solidFill>
                <a:latin typeface="Arial"/>
                <a:cs typeface="Arial"/>
              </a:rPr>
              <a:t>user </a:t>
            </a:r>
            <a:r>
              <a:rPr sz="3950" spc="-330" dirty="0">
                <a:solidFill>
                  <a:srgbClr val="FFFFFF"/>
                </a:solidFill>
                <a:latin typeface="Arial"/>
                <a:cs typeface="Arial"/>
              </a:rPr>
              <a:t>enters </a:t>
            </a:r>
            <a:r>
              <a:rPr sz="3950" spc="-41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3950" spc="-365" dirty="0">
                <a:solidFill>
                  <a:srgbClr val="FFFFFF"/>
                </a:solidFill>
                <a:latin typeface="Arial"/>
                <a:cs typeface="Arial"/>
              </a:rPr>
              <a:t>nonnumeric</a:t>
            </a:r>
            <a:r>
              <a:rPr sz="3950" spc="-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50" spc="-170" dirty="0">
                <a:solidFill>
                  <a:srgbClr val="FFFFFF"/>
                </a:solidFill>
                <a:latin typeface="Arial"/>
                <a:cs typeface="Arial"/>
              </a:rPr>
              <a:t>input?</a:t>
            </a:r>
            <a:endParaRPr sz="3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53223" y="1773632"/>
            <a:ext cx="16365855" cy="7941945"/>
          </a:xfrm>
          <a:prstGeom prst="rect">
            <a:avLst/>
          </a:prstGeom>
        </p:spPr>
        <p:txBody>
          <a:bodyPr vert="horz" wrap="square" lIns="0" tIns="2901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85"/>
              </a:spcBef>
            </a:pPr>
            <a:r>
              <a:rPr sz="3950" dirty="0">
                <a:solidFill>
                  <a:srgbClr val="C2349B"/>
                </a:solidFill>
                <a:latin typeface="Lucida Console"/>
                <a:cs typeface="Lucida Console"/>
              </a:rPr>
              <a:t>def</a:t>
            </a:r>
            <a:r>
              <a:rPr sz="3950" spc="-65" dirty="0">
                <a:solidFill>
                  <a:srgbClr val="C2349B"/>
                </a:solidFill>
                <a:latin typeface="Lucida Console"/>
                <a:cs typeface="Lucida Console"/>
              </a:rPr>
              <a:t> </a:t>
            </a: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read_int():</a:t>
            </a:r>
            <a:endParaRPr sz="3950">
              <a:latin typeface="Lucida Console"/>
              <a:cs typeface="Lucida Console"/>
            </a:endParaRPr>
          </a:p>
          <a:p>
            <a:pPr marL="1223010" marR="1517015">
              <a:lnSpc>
                <a:spcPct val="146100"/>
              </a:lnSpc>
            </a:pPr>
            <a:r>
              <a:rPr sz="3950" dirty="0">
                <a:solidFill>
                  <a:srgbClr val="E44448"/>
                </a:solidFill>
                <a:latin typeface="Lucida Console"/>
                <a:cs typeface="Lucida Console"/>
              </a:rPr>
              <a:t>"""Read an integer from the user (better)."""  </a:t>
            </a:r>
            <a:r>
              <a:rPr sz="3950" dirty="0">
                <a:solidFill>
                  <a:srgbClr val="C2349B"/>
                </a:solidFill>
                <a:latin typeface="Lucida Console"/>
                <a:cs typeface="Lucida Console"/>
              </a:rPr>
              <a:t>while</a:t>
            </a:r>
            <a:r>
              <a:rPr sz="3950" spc="-5" dirty="0">
                <a:solidFill>
                  <a:srgbClr val="C2349B"/>
                </a:solidFill>
                <a:latin typeface="Lucida Console"/>
                <a:cs typeface="Lucida Console"/>
              </a:rPr>
              <a:t> </a:t>
            </a: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True:</a:t>
            </a:r>
            <a:endParaRPr sz="3950">
              <a:latin typeface="Lucida Console"/>
              <a:cs typeface="Lucida Console"/>
            </a:endParaRPr>
          </a:p>
          <a:p>
            <a:pPr marL="2433320">
              <a:lnSpc>
                <a:spcPct val="100000"/>
              </a:lnSpc>
              <a:spcBef>
                <a:spcPts val="2185"/>
              </a:spcBef>
            </a:pPr>
            <a:r>
              <a:rPr sz="3950" dirty="0">
                <a:solidFill>
                  <a:srgbClr val="FFD300"/>
                </a:solidFill>
                <a:latin typeface="Lucida Console"/>
                <a:cs typeface="Lucida Console"/>
              </a:rPr>
              <a:t>try</a:t>
            </a: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:</a:t>
            </a:r>
            <a:endParaRPr sz="3950">
              <a:latin typeface="Lucida Console"/>
              <a:cs typeface="Lucida Console"/>
            </a:endParaRPr>
          </a:p>
          <a:p>
            <a:pPr marL="3643629" marR="307340">
              <a:lnSpc>
                <a:spcPct val="146100"/>
              </a:lnSpc>
            </a:pP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x = int(input(</a:t>
            </a:r>
            <a:r>
              <a:rPr sz="3950" dirty="0">
                <a:solidFill>
                  <a:srgbClr val="E44448"/>
                </a:solidFill>
                <a:latin typeface="Lucida Console"/>
                <a:cs typeface="Lucida Console"/>
              </a:rPr>
              <a:t>"Please enter a number: "</a:t>
            </a: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))  </a:t>
            </a:r>
            <a:r>
              <a:rPr sz="3950" dirty="0">
                <a:solidFill>
                  <a:srgbClr val="C2349B"/>
                </a:solidFill>
                <a:latin typeface="Lucida Console"/>
                <a:cs typeface="Lucida Console"/>
              </a:rPr>
              <a:t>break</a:t>
            </a:r>
            <a:endParaRPr sz="3950">
              <a:latin typeface="Lucida Console"/>
              <a:cs typeface="Lucida Console"/>
            </a:endParaRPr>
          </a:p>
          <a:p>
            <a:pPr marL="2433320">
              <a:lnSpc>
                <a:spcPct val="100000"/>
              </a:lnSpc>
              <a:spcBef>
                <a:spcPts val="2185"/>
              </a:spcBef>
            </a:pPr>
            <a:r>
              <a:rPr sz="3950" dirty="0">
                <a:solidFill>
                  <a:srgbClr val="FFD300"/>
                </a:solidFill>
                <a:latin typeface="Lucida Console"/>
                <a:cs typeface="Lucida Console"/>
              </a:rPr>
              <a:t>except</a:t>
            </a:r>
            <a:r>
              <a:rPr sz="3950" spc="-5" dirty="0">
                <a:solidFill>
                  <a:srgbClr val="FFD300"/>
                </a:solidFill>
                <a:latin typeface="Lucida Console"/>
                <a:cs typeface="Lucida Console"/>
              </a:rPr>
              <a:t> </a:t>
            </a: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ValueError:</a:t>
            </a:r>
            <a:endParaRPr sz="3950">
              <a:latin typeface="Lucida Console"/>
              <a:cs typeface="Lucida Console"/>
            </a:endParaRPr>
          </a:p>
          <a:p>
            <a:pPr marL="1223010" marR="5080" indent="2420620">
              <a:lnSpc>
                <a:spcPct val="146100"/>
              </a:lnSpc>
            </a:pPr>
            <a:r>
              <a:rPr sz="3950" dirty="0">
                <a:solidFill>
                  <a:srgbClr val="C2349B"/>
                </a:solidFill>
                <a:latin typeface="Lucida Console"/>
                <a:cs typeface="Lucida Console"/>
              </a:rPr>
              <a:t>print</a:t>
            </a: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(</a:t>
            </a:r>
            <a:r>
              <a:rPr sz="3950" dirty="0">
                <a:solidFill>
                  <a:srgbClr val="E44448"/>
                </a:solidFill>
                <a:latin typeface="Lucida Console"/>
                <a:cs typeface="Lucida Console"/>
              </a:rPr>
              <a:t>"Oops! Invalid input. Try again..."</a:t>
            </a: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)  </a:t>
            </a:r>
            <a:r>
              <a:rPr sz="3950" dirty="0">
                <a:solidFill>
                  <a:srgbClr val="C2349B"/>
                </a:solidFill>
                <a:latin typeface="Lucida Console"/>
                <a:cs typeface="Lucida Console"/>
              </a:rPr>
              <a:t>return</a:t>
            </a:r>
            <a:r>
              <a:rPr sz="3950" spc="-5" dirty="0">
                <a:solidFill>
                  <a:srgbClr val="C2349B"/>
                </a:solidFill>
                <a:latin typeface="Lucida Console"/>
                <a:cs typeface="Lucida Console"/>
              </a:rPr>
              <a:t> </a:t>
            </a: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x</a:t>
            </a:r>
            <a:endParaRPr sz="3950">
              <a:latin typeface="Lucida Console"/>
              <a:cs typeface="Lucida Console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100"/>
              </a:spcBef>
            </a:pPr>
            <a:r>
              <a:rPr spc="-95" dirty="0"/>
              <a:t>Solution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65923" y="2691017"/>
            <a:ext cx="2118360" cy="1539240"/>
          </a:xfrm>
          <a:custGeom>
            <a:avLst/>
            <a:gdLst/>
            <a:ahLst/>
            <a:cxnLst/>
            <a:rect l="l" t="t" r="r" b="b"/>
            <a:pathLst>
              <a:path w="2118360" h="1539239">
                <a:moveTo>
                  <a:pt x="0" y="0"/>
                </a:moveTo>
                <a:lnTo>
                  <a:pt x="2118145" y="0"/>
                </a:lnTo>
                <a:lnTo>
                  <a:pt x="2118145" y="1539220"/>
                </a:lnTo>
                <a:lnTo>
                  <a:pt x="0" y="153922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465923" y="4230237"/>
            <a:ext cx="10591165" cy="1539240"/>
          </a:xfrm>
          <a:custGeom>
            <a:avLst/>
            <a:gdLst/>
            <a:ahLst/>
            <a:cxnLst/>
            <a:rect l="l" t="t" r="r" b="b"/>
            <a:pathLst>
              <a:path w="10591165" h="1539239">
                <a:moveTo>
                  <a:pt x="0" y="0"/>
                </a:moveTo>
                <a:lnTo>
                  <a:pt x="10590724" y="0"/>
                </a:lnTo>
                <a:lnTo>
                  <a:pt x="10590724" y="1539220"/>
                </a:lnTo>
                <a:lnTo>
                  <a:pt x="0" y="153922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65923" y="5769457"/>
            <a:ext cx="9002395" cy="1539240"/>
          </a:xfrm>
          <a:custGeom>
            <a:avLst/>
            <a:gdLst/>
            <a:ahLst/>
            <a:cxnLst/>
            <a:rect l="l" t="t" r="r" b="b"/>
            <a:pathLst>
              <a:path w="9002395" h="1539240">
                <a:moveTo>
                  <a:pt x="0" y="0"/>
                </a:moveTo>
                <a:lnTo>
                  <a:pt x="9002118" y="0"/>
                </a:lnTo>
                <a:lnTo>
                  <a:pt x="9002118" y="1539220"/>
                </a:lnTo>
                <a:lnTo>
                  <a:pt x="0" y="153922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65923" y="7308677"/>
            <a:ext cx="11650345" cy="1539240"/>
          </a:xfrm>
          <a:custGeom>
            <a:avLst/>
            <a:gdLst/>
            <a:ahLst/>
            <a:cxnLst/>
            <a:rect l="l" t="t" r="r" b="b"/>
            <a:pathLst>
              <a:path w="11650344" h="1539240">
                <a:moveTo>
                  <a:pt x="0" y="0"/>
                </a:moveTo>
                <a:lnTo>
                  <a:pt x="11649802" y="0"/>
                </a:lnTo>
                <a:lnTo>
                  <a:pt x="11649802" y="1539220"/>
                </a:lnTo>
                <a:lnTo>
                  <a:pt x="0" y="153922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453223" y="2131736"/>
            <a:ext cx="11676380" cy="6182360"/>
          </a:xfrm>
          <a:prstGeom prst="rect">
            <a:avLst/>
          </a:prstGeom>
        </p:spPr>
        <p:txBody>
          <a:bodyPr vert="horz" wrap="square" lIns="0" tIns="4997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34"/>
              </a:spcBef>
            </a:pPr>
            <a:r>
              <a:rPr sz="6900" spc="10" dirty="0">
                <a:solidFill>
                  <a:srgbClr val="FFD300"/>
                </a:solidFill>
                <a:latin typeface="Lucida Console"/>
                <a:cs typeface="Lucida Console"/>
              </a:rPr>
              <a:t>try</a:t>
            </a:r>
            <a:r>
              <a:rPr sz="6900" spc="10" dirty="0">
                <a:solidFill>
                  <a:srgbClr val="FFFFFF"/>
                </a:solidFill>
                <a:latin typeface="Lucida Console"/>
                <a:cs typeface="Lucida Console"/>
              </a:rPr>
              <a:t>:</a:t>
            </a:r>
            <a:endParaRPr sz="6900">
              <a:latin typeface="Lucida Console"/>
              <a:cs typeface="Lucida Console"/>
            </a:endParaRPr>
          </a:p>
          <a:p>
            <a:pPr marL="12700" marR="1063625" indent="2117725">
              <a:lnSpc>
                <a:spcPts val="12120"/>
              </a:lnSpc>
              <a:spcBef>
                <a:spcPts val="1040"/>
              </a:spcBef>
            </a:pPr>
            <a:r>
              <a:rPr sz="6900" spc="10" dirty="0">
                <a:solidFill>
                  <a:srgbClr val="FFFFFF"/>
                </a:solidFill>
                <a:latin typeface="Lucida Console"/>
                <a:cs typeface="Lucida Console"/>
              </a:rPr>
              <a:t>dangerous_code()  </a:t>
            </a:r>
            <a:r>
              <a:rPr sz="6900" spc="10" dirty="0">
                <a:solidFill>
                  <a:srgbClr val="FFD300"/>
                </a:solidFill>
                <a:latin typeface="Lucida Console"/>
                <a:cs typeface="Lucida Console"/>
              </a:rPr>
              <a:t>except</a:t>
            </a:r>
            <a:r>
              <a:rPr sz="6900" spc="-10" dirty="0">
                <a:solidFill>
                  <a:srgbClr val="FFD300"/>
                </a:solidFill>
                <a:latin typeface="Lucida Console"/>
                <a:cs typeface="Lucida Console"/>
              </a:rPr>
              <a:t> </a:t>
            </a:r>
            <a:r>
              <a:rPr sz="6900" spc="10" dirty="0">
                <a:solidFill>
                  <a:srgbClr val="FFFFFF"/>
                </a:solidFill>
                <a:latin typeface="Lucida Console"/>
                <a:cs typeface="Lucida Console"/>
              </a:rPr>
              <a:t>SomeError:</a:t>
            </a:r>
            <a:endParaRPr sz="6900">
              <a:latin typeface="Lucida Console"/>
              <a:cs typeface="Lucida Console"/>
            </a:endParaRPr>
          </a:p>
          <a:p>
            <a:pPr marL="2130425">
              <a:lnSpc>
                <a:spcPct val="100000"/>
              </a:lnSpc>
              <a:spcBef>
                <a:spcPts val="2800"/>
              </a:spcBef>
            </a:pPr>
            <a:r>
              <a:rPr sz="6900" spc="10" dirty="0">
                <a:solidFill>
                  <a:srgbClr val="FFFFFF"/>
                </a:solidFill>
                <a:latin typeface="Lucida Console"/>
                <a:cs typeface="Lucida Console"/>
              </a:rPr>
              <a:t>handle_the_error()</a:t>
            </a:r>
            <a:endParaRPr sz="6900">
              <a:latin typeface="Lucida Console"/>
              <a:cs typeface="Lucida Console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364069" y="496603"/>
            <a:ext cx="736917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Handling</a:t>
            </a:r>
            <a:r>
              <a:rPr spc="-135" dirty="0"/>
              <a:t> </a:t>
            </a:r>
            <a:r>
              <a:rPr spc="-110" dirty="0"/>
              <a:t>Exceptions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56506" y="1926642"/>
            <a:ext cx="17591405" cy="8796020"/>
          </a:xfrm>
          <a:custGeom>
            <a:avLst/>
            <a:gdLst/>
            <a:ahLst/>
            <a:cxnLst/>
            <a:rect l="l" t="t" r="r" b="b"/>
            <a:pathLst>
              <a:path w="17591405" h="8796020">
                <a:moveTo>
                  <a:pt x="0" y="0"/>
                </a:moveTo>
                <a:lnTo>
                  <a:pt x="17591087" y="0"/>
                </a:lnTo>
                <a:lnTo>
                  <a:pt x="17591087" y="8795543"/>
                </a:lnTo>
                <a:lnTo>
                  <a:pt x="0" y="879554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453223" y="1677299"/>
            <a:ext cx="17086580" cy="7376159"/>
          </a:xfrm>
          <a:prstGeom prst="rect">
            <a:avLst/>
          </a:prstGeom>
        </p:spPr>
        <p:txBody>
          <a:bodyPr vert="horz" wrap="square" lIns="0" tIns="3378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60"/>
              </a:spcBef>
            </a:pPr>
            <a:r>
              <a:rPr sz="5900" spc="-185" dirty="0">
                <a:solidFill>
                  <a:srgbClr val="FFFFFF"/>
                </a:solidFill>
                <a:latin typeface="Calibri"/>
                <a:cs typeface="Calibri"/>
              </a:rPr>
              <a:t>1) </a:t>
            </a:r>
            <a:r>
              <a:rPr sz="5900" spc="-90" dirty="0">
                <a:solidFill>
                  <a:srgbClr val="FFFFFF"/>
                </a:solidFill>
                <a:latin typeface="Calibri"/>
                <a:cs typeface="Calibri"/>
              </a:rPr>
              <a:t>Attempt </a:t>
            </a:r>
            <a:r>
              <a:rPr sz="5900" spc="-125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5900" spc="-100" dirty="0">
                <a:solidFill>
                  <a:srgbClr val="FFFFFF"/>
                </a:solidFill>
                <a:latin typeface="Calibri"/>
                <a:cs typeface="Calibri"/>
              </a:rPr>
              <a:t>execute </a:t>
            </a:r>
            <a:r>
              <a:rPr sz="5900" spc="-9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5900" spc="-160" dirty="0">
                <a:solidFill>
                  <a:srgbClr val="FFFFFF"/>
                </a:solidFill>
                <a:latin typeface="Calibri"/>
                <a:cs typeface="Calibri"/>
              </a:rPr>
              <a:t>try</a:t>
            </a:r>
            <a:r>
              <a:rPr sz="5900" spc="2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5900" spc="-95" dirty="0">
                <a:solidFill>
                  <a:srgbClr val="FFFFFF"/>
                </a:solidFill>
                <a:latin typeface="Calibri"/>
                <a:cs typeface="Calibri"/>
              </a:rPr>
              <a:t>clause</a:t>
            </a:r>
            <a:endParaRPr sz="5900">
              <a:latin typeface="Calibri"/>
              <a:cs typeface="Calibri"/>
            </a:endParaRPr>
          </a:p>
          <a:p>
            <a:pPr marL="12700" marR="755015">
              <a:lnSpc>
                <a:spcPct val="136200"/>
              </a:lnSpc>
            </a:pPr>
            <a:r>
              <a:rPr sz="5900" spc="-185" dirty="0">
                <a:solidFill>
                  <a:srgbClr val="FFFFFF"/>
                </a:solidFill>
                <a:latin typeface="Calibri"/>
                <a:cs typeface="Calibri"/>
              </a:rPr>
              <a:t>2a) </a:t>
            </a:r>
            <a:r>
              <a:rPr sz="5900" spc="-250" dirty="0">
                <a:solidFill>
                  <a:srgbClr val="FFFFFF"/>
                </a:solidFill>
                <a:latin typeface="Calibri"/>
                <a:cs typeface="Calibri"/>
              </a:rPr>
              <a:t>If </a:t>
            </a:r>
            <a:r>
              <a:rPr sz="5900" spc="-5" dirty="0">
                <a:solidFill>
                  <a:srgbClr val="FFFFFF"/>
                </a:solidFill>
                <a:latin typeface="Calibri"/>
                <a:cs typeface="Calibri"/>
              </a:rPr>
              <a:t>no </a:t>
            </a:r>
            <a:r>
              <a:rPr sz="5900" spc="-65" dirty="0">
                <a:solidFill>
                  <a:srgbClr val="FFFFFF"/>
                </a:solidFill>
                <a:latin typeface="Calibri"/>
                <a:cs typeface="Calibri"/>
              </a:rPr>
              <a:t>exception </a:t>
            </a:r>
            <a:r>
              <a:rPr sz="5900" spc="-125" dirty="0">
                <a:solidFill>
                  <a:srgbClr val="FFFFFF"/>
                </a:solidFill>
                <a:latin typeface="Calibri"/>
                <a:cs typeface="Calibri"/>
              </a:rPr>
              <a:t>occurs, </a:t>
            </a:r>
            <a:r>
              <a:rPr sz="5900" spc="-70" dirty="0">
                <a:solidFill>
                  <a:srgbClr val="FFFFFF"/>
                </a:solidFill>
                <a:latin typeface="Calibri"/>
                <a:cs typeface="Calibri"/>
              </a:rPr>
              <a:t>skip </a:t>
            </a:r>
            <a:r>
              <a:rPr sz="5900" spc="-9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5900" spc="-70" dirty="0">
                <a:solidFill>
                  <a:srgbClr val="FFFFFF"/>
                </a:solidFill>
                <a:latin typeface="Calibri"/>
                <a:cs typeface="Calibri"/>
              </a:rPr>
              <a:t>except </a:t>
            </a:r>
            <a:r>
              <a:rPr sz="5900" spc="-160" dirty="0">
                <a:solidFill>
                  <a:srgbClr val="FFFFFF"/>
                </a:solidFill>
                <a:latin typeface="Calibri"/>
                <a:cs typeface="Calibri"/>
              </a:rPr>
              <a:t>clause. </a:t>
            </a:r>
            <a:r>
              <a:rPr sz="5900" spc="-135" dirty="0">
                <a:solidFill>
                  <a:srgbClr val="FFFFFF"/>
                </a:solidFill>
                <a:latin typeface="Calibri"/>
                <a:cs typeface="Calibri"/>
              </a:rPr>
              <a:t>Done!  </a:t>
            </a:r>
            <a:r>
              <a:rPr sz="5900" spc="-90" dirty="0">
                <a:solidFill>
                  <a:srgbClr val="FFFFFF"/>
                </a:solidFill>
                <a:latin typeface="Calibri"/>
                <a:cs typeface="Calibri"/>
              </a:rPr>
              <a:t>2b) </a:t>
            </a:r>
            <a:r>
              <a:rPr sz="5900" spc="-250" dirty="0">
                <a:solidFill>
                  <a:srgbClr val="FFFFFF"/>
                </a:solidFill>
                <a:latin typeface="Calibri"/>
                <a:cs typeface="Calibri"/>
              </a:rPr>
              <a:t>If </a:t>
            </a:r>
            <a:r>
              <a:rPr sz="5900" spc="-85" dirty="0">
                <a:solidFill>
                  <a:srgbClr val="FFFFFF"/>
                </a:solidFill>
                <a:latin typeface="Calibri"/>
                <a:cs typeface="Calibri"/>
              </a:rPr>
              <a:t>an </a:t>
            </a:r>
            <a:r>
              <a:rPr sz="5900" spc="-65" dirty="0">
                <a:solidFill>
                  <a:srgbClr val="FFFFFF"/>
                </a:solidFill>
                <a:latin typeface="Calibri"/>
                <a:cs typeface="Calibri"/>
              </a:rPr>
              <a:t>exception </a:t>
            </a:r>
            <a:r>
              <a:rPr sz="5900" spc="-125" dirty="0">
                <a:solidFill>
                  <a:srgbClr val="FFFFFF"/>
                </a:solidFill>
                <a:latin typeface="Calibri"/>
                <a:cs typeface="Calibri"/>
              </a:rPr>
              <a:t>occurs, </a:t>
            </a:r>
            <a:r>
              <a:rPr sz="5900" spc="-70" dirty="0">
                <a:solidFill>
                  <a:srgbClr val="FFFFFF"/>
                </a:solidFill>
                <a:latin typeface="Calibri"/>
                <a:cs typeface="Calibri"/>
              </a:rPr>
              <a:t>skip </a:t>
            </a:r>
            <a:r>
              <a:rPr sz="5900" spc="-9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5900" spc="-215" dirty="0">
                <a:solidFill>
                  <a:srgbClr val="FFFFFF"/>
                </a:solidFill>
                <a:latin typeface="Calibri"/>
                <a:cs typeface="Calibri"/>
              </a:rPr>
              <a:t>rest </a:t>
            </a:r>
            <a:r>
              <a:rPr sz="5900" spc="-150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5900" spc="-9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5900" spc="-160" dirty="0">
                <a:solidFill>
                  <a:srgbClr val="FFFFFF"/>
                </a:solidFill>
                <a:latin typeface="Calibri"/>
                <a:cs typeface="Calibri"/>
              </a:rPr>
              <a:t>try</a:t>
            </a:r>
            <a:r>
              <a:rPr sz="5900" spc="3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5900" spc="-160" dirty="0">
                <a:solidFill>
                  <a:srgbClr val="FFFFFF"/>
                </a:solidFill>
                <a:latin typeface="Calibri"/>
                <a:cs typeface="Calibri"/>
              </a:rPr>
              <a:t>clause.</a:t>
            </a:r>
            <a:endParaRPr sz="5900">
              <a:latin typeface="Calibri"/>
              <a:cs typeface="Calibri"/>
            </a:endParaRPr>
          </a:p>
          <a:p>
            <a:pPr marL="335280" marR="5080">
              <a:lnSpc>
                <a:spcPct val="136200"/>
              </a:lnSpc>
              <a:spcBef>
                <a:spcPts val="5"/>
              </a:spcBef>
            </a:pPr>
            <a:r>
              <a:rPr sz="5900" spc="-100" dirty="0">
                <a:solidFill>
                  <a:srgbClr val="FFFFFF"/>
                </a:solidFill>
                <a:latin typeface="Calibri"/>
                <a:cs typeface="Calibri"/>
              </a:rPr>
              <a:t>2bi) </a:t>
            </a:r>
            <a:r>
              <a:rPr sz="5900" spc="-250" dirty="0">
                <a:solidFill>
                  <a:srgbClr val="FFFFFF"/>
                </a:solidFill>
                <a:latin typeface="Calibri"/>
                <a:cs typeface="Calibri"/>
              </a:rPr>
              <a:t>If </a:t>
            </a:r>
            <a:r>
              <a:rPr sz="5900" spc="-9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5900" spc="-55" dirty="0">
                <a:solidFill>
                  <a:srgbClr val="FFFFFF"/>
                </a:solidFill>
                <a:latin typeface="Calibri"/>
                <a:cs typeface="Calibri"/>
              </a:rPr>
              <a:t>type </a:t>
            </a:r>
            <a:r>
              <a:rPr sz="5900" spc="-150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5900" spc="-9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5900" spc="-145" dirty="0">
                <a:solidFill>
                  <a:srgbClr val="FFFFFF"/>
                </a:solidFill>
                <a:latin typeface="Calibri"/>
                <a:cs typeface="Calibri"/>
              </a:rPr>
              <a:t>raised </a:t>
            </a:r>
            <a:r>
              <a:rPr sz="5900" spc="-65" dirty="0">
                <a:solidFill>
                  <a:srgbClr val="FFFFFF"/>
                </a:solidFill>
                <a:latin typeface="Calibri"/>
                <a:cs typeface="Calibri"/>
              </a:rPr>
              <a:t>exception </a:t>
            </a:r>
            <a:r>
              <a:rPr sz="5900" spc="-135" dirty="0">
                <a:solidFill>
                  <a:srgbClr val="FFFFFF"/>
                </a:solidFill>
                <a:latin typeface="Calibri"/>
                <a:cs typeface="Calibri"/>
              </a:rPr>
              <a:t>is </a:t>
            </a:r>
            <a:r>
              <a:rPr sz="5900" spc="-18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5900" spc="-70" dirty="0">
                <a:solidFill>
                  <a:srgbClr val="FFFFFF"/>
                </a:solidFill>
                <a:latin typeface="Calibri"/>
                <a:cs typeface="Calibri"/>
              </a:rPr>
              <a:t>subclass </a:t>
            </a:r>
            <a:r>
              <a:rPr sz="5900" spc="-150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5900" spc="-95" dirty="0">
                <a:solidFill>
                  <a:srgbClr val="FFFFFF"/>
                </a:solidFill>
                <a:latin typeface="Calibri"/>
                <a:cs typeface="Calibri"/>
              </a:rPr>
              <a:t>the  </a:t>
            </a:r>
            <a:r>
              <a:rPr sz="5900" spc="-35" dirty="0">
                <a:solidFill>
                  <a:srgbClr val="FFFFFF"/>
                </a:solidFill>
                <a:latin typeface="Calibri"/>
                <a:cs typeface="Calibri"/>
              </a:rPr>
              <a:t>named </a:t>
            </a:r>
            <a:r>
              <a:rPr sz="5900" spc="-65" dirty="0">
                <a:solidFill>
                  <a:srgbClr val="FFFFFF"/>
                </a:solidFill>
                <a:latin typeface="Calibri"/>
                <a:cs typeface="Calibri"/>
              </a:rPr>
              <a:t>exception </a:t>
            </a:r>
            <a:r>
              <a:rPr sz="5900" spc="-155" dirty="0">
                <a:solidFill>
                  <a:srgbClr val="FFFFFF"/>
                </a:solidFill>
                <a:latin typeface="Calibri"/>
                <a:cs typeface="Calibri"/>
              </a:rPr>
              <a:t>type, </a:t>
            </a:r>
            <a:r>
              <a:rPr sz="5900" spc="-70" dirty="0">
                <a:solidFill>
                  <a:srgbClr val="FFFFFF"/>
                </a:solidFill>
                <a:latin typeface="Calibri"/>
                <a:cs typeface="Calibri"/>
              </a:rPr>
              <a:t>then </a:t>
            </a:r>
            <a:r>
              <a:rPr sz="5900" spc="-100" dirty="0">
                <a:solidFill>
                  <a:srgbClr val="FFFFFF"/>
                </a:solidFill>
                <a:latin typeface="Calibri"/>
                <a:cs typeface="Calibri"/>
              </a:rPr>
              <a:t>execute </a:t>
            </a:r>
            <a:r>
              <a:rPr sz="5900" spc="-9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5900" spc="-70" dirty="0">
                <a:solidFill>
                  <a:srgbClr val="FFFFFF"/>
                </a:solidFill>
                <a:latin typeface="Calibri"/>
                <a:cs typeface="Calibri"/>
              </a:rPr>
              <a:t>except</a:t>
            </a:r>
            <a:r>
              <a:rPr sz="5900" spc="-160" dirty="0">
                <a:solidFill>
                  <a:srgbClr val="FFFFFF"/>
                </a:solidFill>
                <a:latin typeface="Calibri"/>
                <a:cs typeface="Calibri"/>
              </a:rPr>
              <a:t> clause.</a:t>
            </a:r>
            <a:endParaRPr sz="5900">
              <a:latin typeface="Calibri"/>
              <a:cs typeface="Calibri"/>
            </a:endParaRPr>
          </a:p>
          <a:p>
            <a:pPr marL="335280">
              <a:lnSpc>
                <a:spcPct val="100000"/>
              </a:lnSpc>
              <a:spcBef>
                <a:spcPts val="2565"/>
              </a:spcBef>
            </a:pPr>
            <a:r>
              <a:rPr sz="5900" spc="-105" dirty="0">
                <a:solidFill>
                  <a:srgbClr val="FFFFFF"/>
                </a:solidFill>
                <a:latin typeface="Calibri"/>
                <a:cs typeface="Calibri"/>
              </a:rPr>
              <a:t>2bii) </a:t>
            </a:r>
            <a:r>
              <a:rPr sz="5900" spc="-135" dirty="0">
                <a:solidFill>
                  <a:srgbClr val="FFFFFF"/>
                </a:solidFill>
                <a:latin typeface="Calibri"/>
                <a:cs typeface="Calibri"/>
              </a:rPr>
              <a:t>Otherwise, </a:t>
            </a:r>
            <a:r>
              <a:rPr sz="5900" spc="-60" dirty="0">
                <a:solidFill>
                  <a:srgbClr val="FFFFFF"/>
                </a:solidFill>
                <a:latin typeface="Calibri"/>
                <a:cs typeface="Calibri"/>
              </a:rPr>
              <a:t>propagate </a:t>
            </a:r>
            <a:r>
              <a:rPr sz="5900" spc="-9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5900" spc="-65" dirty="0">
                <a:solidFill>
                  <a:srgbClr val="FFFFFF"/>
                </a:solidFill>
                <a:latin typeface="Calibri"/>
                <a:cs typeface="Calibri"/>
              </a:rPr>
              <a:t>exception </a:t>
            </a:r>
            <a:r>
              <a:rPr sz="5900" spc="-125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5900" spc="-9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5900" spc="-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5900" spc="-180" dirty="0">
                <a:solidFill>
                  <a:srgbClr val="FFFFFF"/>
                </a:solidFill>
                <a:latin typeface="Calibri"/>
                <a:cs typeface="Calibri"/>
              </a:rPr>
              <a:t>world.</a:t>
            </a:r>
            <a:endParaRPr sz="59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327390" y="496603"/>
            <a:ext cx="543941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How </a:t>
            </a:r>
            <a:r>
              <a:rPr sz="5400" spc="-5" dirty="0">
                <a:latin typeface="Lucida Console"/>
                <a:cs typeface="Lucida Console"/>
              </a:rPr>
              <a:t>try</a:t>
            </a:r>
            <a:r>
              <a:rPr sz="5400" spc="-1800" dirty="0">
                <a:latin typeface="Lucida Console"/>
                <a:cs typeface="Lucida Console"/>
              </a:rPr>
              <a:t> </a:t>
            </a:r>
            <a:r>
              <a:rPr spc="-204" dirty="0"/>
              <a:t>works</a:t>
            </a:r>
            <a:endParaRPr sz="5400">
              <a:latin typeface="Lucida Console"/>
              <a:cs typeface="Lucida Consol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13411" y="9798785"/>
            <a:ext cx="6877684" cy="893444"/>
          </a:xfrm>
          <a:prstGeom prst="rect">
            <a:avLst/>
          </a:prstGeom>
          <a:solidFill>
            <a:srgbClr val="000000"/>
          </a:solidFill>
          <a:ln w="10470">
            <a:solidFill>
              <a:srgbClr val="FFFFFF"/>
            </a:solidFill>
          </a:ln>
        </p:spPr>
        <p:txBody>
          <a:bodyPr vert="horz" wrap="square" lIns="0" tIns="180975" rIns="0" bIns="0" rtlCol="0">
            <a:spAutoFit/>
          </a:bodyPr>
          <a:lstStyle/>
          <a:p>
            <a:pPr marL="56515">
              <a:lnSpc>
                <a:spcPct val="100000"/>
              </a:lnSpc>
              <a:spcBef>
                <a:spcPts val="1425"/>
              </a:spcBef>
            </a:pPr>
            <a:r>
              <a:rPr sz="3950" spc="-415" dirty="0">
                <a:solidFill>
                  <a:srgbClr val="FFFFFF"/>
                </a:solidFill>
                <a:latin typeface="Arial"/>
                <a:cs typeface="Arial"/>
              </a:rPr>
              <a:t>Unhandled </a:t>
            </a:r>
            <a:r>
              <a:rPr sz="3950" spc="-330" dirty="0">
                <a:solidFill>
                  <a:srgbClr val="FFFFFF"/>
                </a:solidFill>
                <a:latin typeface="Arial"/>
                <a:cs typeface="Arial"/>
              </a:rPr>
              <a:t>exceptions </a:t>
            </a:r>
            <a:r>
              <a:rPr sz="3950" spc="-275" dirty="0">
                <a:solidFill>
                  <a:srgbClr val="FFFFFF"/>
                </a:solidFill>
                <a:latin typeface="Arial"/>
                <a:cs typeface="Arial"/>
              </a:rPr>
              <a:t>halt</a:t>
            </a:r>
            <a:r>
              <a:rPr sz="3950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50" spc="-345" dirty="0">
                <a:solidFill>
                  <a:srgbClr val="FFFFFF"/>
                </a:solidFill>
                <a:latin typeface="Arial"/>
                <a:cs typeface="Arial"/>
              </a:rPr>
              <a:t>execution</a:t>
            </a:r>
            <a:endParaRPr sz="3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dirty="0"/>
              <a:t>try</a:t>
            </a:r>
            <a:r>
              <a:rPr dirty="0">
                <a:solidFill>
                  <a:srgbClr val="FFFFFF"/>
                </a:solidFill>
              </a:rPr>
              <a:t>:</a:t>
            </a:r>
          </a:p>
          <a:p>
            <a:pPr marL="1223010" marR="5080">
              <a:lnSpc>
                <a:spcPct val="116500"/>
              </a:lnSpc>
              <a:spcBef>
                <a:spcPts val="5"/>
              </a:spcBef>
            </a:pPr>
            <a:r>
              <a:rPr dirty="0">
                <a:solidFill>
                  <a:srgbClr val="FFFFFF"/>
                </a:solidFill>
              </a:rPr>
              <a:t>distance = int(input(</a:t>
            </a:r>
            <a:r>
              <a:rPr dirty="0">
                <a:solidFill>
                  <a:srgbClr val="E44448"/>
                </a:solidFill>
              </a:rPr>
              <a:t>"How far?</a:t>
            </a:r>
            <a:r>
              <a:rPr spc="-35" dirty="0">
                <a:solidFill>
                  <a:srgbClr val="E44448"/>
                </a:solidFill>
              </a:rPr>
              <a:t> </a:t>
            </a:r>
            <a:r>
              <a:rPr dirty="0">
                <a:solidFill>
                  <a:srgbClr val="E44448"/>
                </a:solidFill>
              </a:rPr>
              <a:t>"</a:t>
            </a:r>
            <a:r>
              <a:rPr dirty="0">
                <a:solidFill>
                  <a:srgbClr val="FFFFFF"/>
                </a:solidFill>
              </a:rPr>
              <a:t>))  time = car.speed / distance  car.drive(time)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53223" y="4747364"/>
            <a:ext cx="9103360" cy="28530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23010" marR="2122805" indent="-1210945">
              <a:lnSpc>
                <a:spcPct val="118300"/>
              </a:lnSpc>
              <a:spcBef>
                <a:spcPts val="95"/>
              </a:spcBef>
            </a:pPr>
            <a:r>
              <a:rPr sz="3950" dirty="0">
                <a:solidFill>
                  <a:srgbClr val="C2349B"/>
                </a:solidFill>
                <a:latin typeface="Lucida Console"/>
                <a:cs typeface="Lucida Console"/>
              </a:rPr>
              <a:t>except </a:t>
            </a: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ValueError </a:t>
            </a:r>
            <a:r>
              <a:rPr sz="3950" dirty="0">
                <a:solidFill>
                  <a:srgbClr val="FFD300"/>
                </a:solidFill>
                <a:latin typeface="Lucida Console"/>
                <a:cs typeface="Lucida Console"/>
              </a:rPr>
              <a:t>as</a:t>
            </a:r>
            <a:r>
              <a:rPr sz="3950" spc="-55" dirty="0">
                <a:solidFill>
                  <a:srgbClr val="FFD300"/>
                </a:solidFill>
                <a:latin typeface="Lucida Console"/>
                <a:cs typeface="Lucida Console"/>
              </a:rPr>
              <a:t> </a:t>
            </a:r>
            <a:r>
              <a:rPr sz="3950" dirty="0">
                <a:solidFill>
                  <a:srgbClr val="FFD300"/>
                </a:solidFill>
                <a:latin typeface="Lucida Console"/>
                <a:cs typeface="Lucida Console"/>
              </a:rPr>
              <a:t>e</a:t>
            </a: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:  </a:t>
            </a:r>
            <a:r>
              <a:rPr sz="3950" dirty="0">
                <a:solidFill>
                  <a:srgbClr val="C2349B"/>
                </a:solidFill>
                <a:latin typeface="Lucida Console"/>
                <a:cs typeface="Lucida Console"/>
              </a:rPr>
              <a:t>print</a:t>
            </a: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(e)</a:t>
            </a:r>
            <a:endParaRPr sz="3950">
              <a:latin typeface="Lucida Console"/>
              <a:cs typeface="Lucida Console"/>
            </a:endParaRPr>
          </a:p>
          <a:p>
            <a:pPr marL="1223010" marR="5080" indent="-1210945">
              <a:lnSpc>
                <a:spcPct val="116500"/>
              </a:lnSpc>
              <a:spcBef>
                <a:spcPts val="5"/>
              </a:spcBef>
            </a:pPr>
            <a:r>
              <a:rPr sz="3950" dirty="0">
                <a:solidFill>
                  <a:srgbClr val="C2349B"/>
                </a:solidFill>
                <a:latin typeface="Lucida Console"/>
                <a:cs typeface="Lucida Console"/>
              </a:rPr>
              <a:t>except </a:t>
            </a: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ZeroDivisionError:  </a:t>
            </a:r>
            <a:r>
              <a:rPr sz="3950" dirty="0">
                <a:solidFill>
                  <a:srgbClr val="C2349B"/>
                </a:solidFill>
                <a:latin typeface="Lucida Console"/>
                <a:cs typeface="Lucida Console"/>
              </a:rPr>
              <a:t>print</a:t>
            </a: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(</a:t>
            </a:r>
            <a:r>
              <a:rPr sz="3950" dirty="0">
                <a:solidFill>
                  <a:srgbClr val="E44448"/>
                </a:solidFill>
                <a:latin typeface="Lucida Console"/>
                <a:cs typeface="Lucida Console"/>
              </a:rPr>
              <a:t>"Division by</a:t>
            </a:r>
            <a:r>
              <a:rPr sz="3950" spc="-50" dirty="0">
                <a:solidFill>
                  <a:srgbClr val="E44448"/>
                </a:solidFill>
                <a:latin typeface="Lucida Console"/>
                <a:cs typeface="Lucida Console"/>
              </a:rPr>
              <a:t> </a:t>
            </a:r>
            <a:r>
              <a:rPr sz="3950" dirty="0">
                <a:solidFill>
                  <a:srgbClr val="E44448"/>
                </a:solidFill>
                <a:latin typeface="Lucida Console"/>
                <a:cs typeface="Lucida Console"/>
              </a:rPr>
              <a:t>zero!"</a:t>
            </a: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)</a:t>
            </a:r>
            <a:endParaRPr sz="3950">
              <a:latin typeface="Lucida Console"/>
              <a:cs typeface="Lucida Consol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53223" y="7574503"/>
            <a:ext cx="10616565" cy="2140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23010" marR="5080" indent="-1210945">
              <a:lnSpc>
                <a:spcPct val="116500"/>
              </a:lnSpc>
              <a:spcBef>
                <a:spcPts val="100"/>
              </a:spcBef>
            </a:pPr>
            <a:r>
              <a:rPr sz="3950" dirty="0">
                <a:solidFill>
                  <a:srgbClr val="C2349B"/>
                </a:solidFill>
                <a:latin typeface="Lucida Console"/>
                <a:cs typeface="Lucida Console"/>
              </a:rPr>
              <a:t>except </a:t>
            </a:r>
            <a:r>
              <a:rPr sz="3950" dirty="0">
                <a:solidFill>
                  <a:srgbClr val="FFD300"/>
                </a:solidFill>
                <a:latin typeface="Lucida Console"/>
                <a:cs typeface="Lucida Console"/>
              </a:rPr>
              <a:t>(NameError,</a:t>
            </a:r>
            <a:r>
              <a:rPr sz="3950" spc="-20" dirty="0">
                <a:solidFill>
                  <a:srgbClr val="FFD300"/>
                </a:solidFill>
                <a:latin typeface="Lucida Console"/>
                <a:cs typeface="Lucida Console"/>
              </a:rPr>
              <a:t> </a:t>
            </a:r>
            <a:r>
              <a:rPr sz="3950" dirty="0">
                <a:solidFill>
                  <a:srgbClr val="FFD300"/>
                </a:solidFill>
                <a:latin typeface="Lucida Console"/>
                <a:cs typeface="Lucida Console"/>
              </a:rPr>
              <a:t>AttributeError)</a:t>
            </a: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:  </a:t>
            </a:r>
            <a:r>
              <a:rPr sz="3950" dirty="0">
                <a:solidFill>
                  <a:srgbClr val="C2349B"/>
                </a:solidFill>
                <a:latin typeface="Lucida Console"/>
                <a:cs typeface="Lucida Console"/>
              </a:rPr>
              <a:t>print</a:t>
            </a: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(</a:t>
            </a:r>
            <a:r>
              <a:rPr sz="3950" dirty="0">
                <a:solidFill>
                  <a:srgbClr val="E44448"/>
                </a:solidFill>
                <a:latin typeface="Lucida Console"/>
                <a:cs typeface="Lucida Console"/>
              </a:rPr>
              <a:t>"Bad</a:t>
            </a:r>
            <a:r>
              <a:rPr sz="3950" spc="-5" dirty="0">
                <a:solidFill>
                  <a:srgbClr val="E44448"/>
                </a:solidFill>
                <a:latin typeface="Lucida Console"/>
                <a:cs typeface="Lucida Console"/>
              </a:rPr>
              <a:t> </a:t>
            </a:r>
            <a:r>
              <a:rPr sz="3950" dirty="0">
                <a:solidFill>
                  <a:srgbClr val="E44448"/>
                </a:solidFill>
                <a:latin typeface="Lucida Console"/>
                <a:cs typeface="Lucida Console"/>
              </a:rPr>
              <a:t>Car"</a:t>
            </a: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)</a:t>
            </a:r>
            <a:endParaRPr sz="395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3950" dirty="0">
                <a:solidFill>
                  <a:srgbClr val="FFD300"/>
                </a:solidFill>
                <a:latin typeface="Lucida Console"/>
                <a:cs typeface="Lucida Console"/>
              </a:rPr>
              <a:t>except</a:t>
            </a: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:</a:t>
            </a:r>
            <a:endParaRPr sz="3950">
              <a:latin typeface="Lucida Console"/>
              <a:cs typeface="Lucida Consol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63593" y="9788049"/>
            <a:ext cx="10313670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dirty="0">
                <a:solidFill>
                  <a:srgbClr val="C2349B"/>
                </a:solidFill>
                <a:latin typeface="Lucida Console"/>
                <a:cs typeface="Lucida Console"/>
              </a:rPr>
              <a:t>print</a:t>
            </a: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(</a:t>
            </a:r>
            <a:r>
              <a:rPr sz="3950" dirty="0">
                <a:solidFill>
                  <a:srgbClr val="E44448"/>
                </a:solidFill>
                <a:latin typeface="Lucida Console"/>
                <a:cs typeface="Lucida Console"/>
              </a:rPr>
              <a:t>"Car unexpectedly</a:t>
            </a:r>
            <a:r>
              <a:rPr sz="3950" spc="-30" dirty="0">
                <a:solidFill>
                  <a:srgbClr val="E44448"/>
                </a:solidFill>
                <a:latin typeface="Lucida Console"/>
                <a:cs typeface="Lucida Console"/>
              </a:rPr>
              <a:t> </a:t>
            </a:r>
            <a:r>
              <a:rPr sz="3950" dirty="0">
                <a:solidFill>
                  <a:srgbClr val="E44448"/>
                </a:solidFill>
                <a:latin typeface="Lucida Console"/>
                <a:cs typeface="Lucida Console"/>
              </a:rPr>
              <a:t>crashed!"</a:t>
            </a: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)</a:t>
            </a:r>
            <a:endParaRPr sz="3950">
              <a:latin typeface="Lucida Console"/>
              <a:cs typeface="Lucida Console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536808" y="496603"/>
            <a:ext cx="503237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5" dirty="0"/>
              <a:t>Conveniences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391633" y="7008791"/>
            <a:ext cx="4842510" cy="893444"/>
          </a:xfrm>
          <a:prstGeom prst="rect">
            <a:avLst/>
          </a:prstGeom>
          <a:solidFill>
            <a:srgbClr val="000000"/>
          </a:solidFill>
          <a:ln w="10470">
            <a:solidFill>
              <a:srgbClr val="FFFFFF"/>
            </a:solidFill>
          </a:ln>
        </p:spPr>
        <p:txBody>
          <a:bodyPr vert="horz" wrap="square" lIns="0" tIns="185420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1460"/>
              </a:spcBef>
            </a:pPr>
            <a:r>
              <a:rPr sz="3950" spc="-325" dirty="0">
                <a:solidFill>
                  <a:srgbClr val="FFFFFF"/>
                </a:solidFill>
                <a:latin typeface="Arial"/>
                <a:cs typeface="Arial"/>
              </a:rPr>
              <a:t>Catch </a:t>
            </a:r>
            <a:r>
              <a:rPr sz="3950" spc="-345" dirty="0">
                <a:solidFill>
                  <a:srgbClr val="FFFFFF"/>
                </a:solidFill>
                <a:latin typeface="Arial"/>
                <a:cs typeface="Arial"/>
              </a:rPr>
              <a:t>multiple</a:t>
            </a:r>
            <a:r>
              <a:rPr sz="3950" spc="-6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50" spc="-330" dirty="0">
                <a:solidFill>
                  <a:srgbClr val="FFFFFF"/>
                </a:solidFill>
                <a:latin typeface="Arial"/>
                <a:cs typeface="Arial"/>
              </a:rPr>
              <a:t>exceptions</a:t>
            </a:r>
            <a:endParaRPr sz="395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564118" y="4754060"/>
            <a:ext cx="7293609" cy="893444"/>
          </a:xfrm>
          <a:custGeom>
            <a:avLst/>
            <a:gdLst/>
            <a:ahLst/>
            <a:cxnLst/>
            <a:rect l="l" t="t" r="r" b="b"/>
            <a:pathLst>
              <a:path w="7293609" h="893445">
                <a:moveTo>
                  <a:pt x="0" y="0"/>
                </a:moveTo>
                <a:lnTo>
                  <a:pt x="7293181" y="0"/>
                </a:lnTo>
                <a:lnTo>
                  <a:pt x="7293181" y="892957"/>
                </a:lnTo>
                <a:lnTo>
                  <a:pt x="0" y="892957"/>
                </a:lnTo>
                <a:lnTo>
                  <a:pt x="0" y="0"/>
                </a:lnTo>
                <a:close/>
              </a:path>
            </a:pathLst>
          </a:custGeom>
          <a:ln w="1047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599512" y="4919086"/>
            <a:ext cx="7214234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-270" dirty="0">
                <a:solidFill>
                  <a:srgbClr val="FFFFFF"/>
                </a:solidFill>
                <a:latin typeface="Arial"/>
                <a:cs typeface="Arial"/>
              </a:rPr>
              <a:t>Bind </a:t>
            </a:r>
            <a:r>
              <a:rPr sz="3950" spc="-41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3950" spc="-484" dirty="0">
                <a:solidFill>
                  <a:srgbClr val="FFFFFF"/>
                </a:solidFill>
                <a:latin typeface="Arial"/>
                <a:cs typeface="Arial"/>
              </a:rPr>
              <a:t>name </a:t>
            </a:r>
            <a:r>
              <a:rPr sz="3950" spc="-15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3950" spc="-31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3950" spc="-340" dirty="0">
                <a:solidFill>
                  <a:srgbClr val="FFFFFF"/>
                </a:solidFill>
                <a:latin typeface="Arial"/>
                <a:cs typeface="Arial"/>
              </a:rPr>
              <a:t>exception</a:t>
            </a:r>
            <a:r>
              <a:rPr sz="395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50" spc="-300" dirty="0">
                <a:solidFill>
                  <a:srgbClr val="FFFFFF"/>
                </a:solidFill>
                <a:latin typeface="Arial"/>
                <a:cs typeface="Arial"/>
              </a:rPr>
              <a:t>instance</a:t>
            </a:r>
            <a:endParaRPr sz="395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3195168" y="9012221"/>
            <a:ext cx="5622925" cy="893444"/>
          </a:xfrm>
          <a:custGeom>
            <a:avLst/>
            <a:gdLst/>
            <a:ahLst/>
            <a:cxnLst/>
            <a:rect l="l" t="t" r="r" b="b"/>
            <a:pathLst>
              <a:path w="5622925" h="893445">
                <a:moveTo>
                  <a:pt x="0" y="0"/>
                </a:moveTo>
                <a:lnTo>
                  <a:pt x="5622656" y="0"/>
                </a:lnTo>
                <a:lnTo>
                  <a:pt x="5622656" y="892957"/>
                </a:lnTo>
                <a:lnTo>
                  <a:pt x="0" y="892957"/>
                </a:lnTo>
                <a:lnTo>
                  <a:pt x="0" y="0"/>
                </a:lnTo>
                <a:close/>
              </a:path>
            </a:pathLst>
          </a:custGeom>
          <a:ln w="1047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3232970" y="9180737"/>
            <a:ext cx="5543550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-345" dirty="0">
                <a:solidFill>
                  <a:srgbClr val="FFFFFF"/>
                </a:solidFill>
                <a:latin typeface="Arial"/>
                <a:cs typeface="Arial"/>
              </a:rPr>
              <a:t>"Wildcard" </a:t>
            </a:r>
            <a:r>
              <a:rPr sz="3950" spc="-310" dirty="0">
                <a:solidFill>
                  <a:srgbClr val="FFFFFF"/>
                </a:solidFill>
                <a:latin typeface="Arial"/>
                <a:cs typeface="Arial"/>
              </a:rPr>
              <a:t>catches</a:t>
            </a:r>
            <a:r>
              <a:rPr sz="3950" spc="-5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50" spc="-315" dirty="0">
                <a:solidFill>
                  <a:srgbClr val="FFFFFF"/>
                </a:solidFill>
                <a:latin typeface="Arial"/>
                <a:cs typeface="Arial"/>
              </a:rPr>
              <a:t>everything</a:t>
            </a:r>
            <a:endParaRPr sz="3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53223" y="1773632"/>
            <a:ext cx="16062960" cy="5302885"/>
          </a:xfrm>
          <a:prstGeom prst="rect">
            <a:avLst/>
          </a:prstGeom>
        </p:spPr>
        <p:txBody>
          <a:bodyPr vert="horz" wrap="square" lIns="0" tIns="2901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85"/>
              </a:spcBef>
            </a:pPr>
            <a:r>
              <a:rPr sz="3950" dirty="0">
                <a:solidFill>
                  <a:srgbClr val="C2349B"/>
                </a:solidFill>
                <a:latin typeface="Lucida Console"/>
                <a:cs typeface="Lucida Console"/>
              </a:rPr>
              <a:t>def</a:t>
            </a:r>
            <a:r>
              <a:rPr sz="3950" spc="-65" dirty="0">
                <a:solidFill>
                  <a:srgbClr val="C2349B"/>
                </a:solidFill>
                <a:latin typeface="Lucida Console"/>
                <a:cs typeface="Lucida Console"/>
              </a:rPr>
              <a:t> </a:t>
            </a: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read_int():</a:t>
            </a:r>
            <a:endParaRPr sz="3950">
              <a:latin typeface="Lucida Console"/>
              <a:cs typeface="Lucida Console"/>
            </a:endParaRPr>
          </a:p>
          <a:p>
            <a:pPr marL="1223010" marR="1214755">
              <a:lnSpc>
                <a:spcPct val="146100"/>
              </a:lnSpc>
            </a:pPr>
            <a:r>
              <a:rPr sz="3950" dirty="0">
                <a:solidFill>
                  <a:srgbClr val="E44448"/>
                </a:solidFill>
                <a:latin typeface="Lucida Console"/>
                <a:cs typeface="Lucida Console"/>
              </a:rPr>
              <a:t>"""Read an integer from the user (fixed?)."""  </a:t>
            </a:r>
            <a:r>
              <a:rPr sz="3950" dirty="0">
                <a:solidFill>
                  <a:srgbClr val="C2349B"/>
                </a:solidFill>
                <a:latin typeface="Lucida Console"/>
                <a:cs typeface="Lucida Console"/>
              </a:rPr>
              <a:t>while</a:t>
            </a:r>
            <a:r>
              <a:rPr sz="3950" spc="-5" dirty="0">
                <a:solidFill>
                  <a:srgbClr val="C2349B"/>
                </a:solidFill>
                <a:latin typeface="Lucida Console"/>
                <a:cs typeface="Lucida Console"/>
              </a:rPr>
              <a:t> </a:t>
            </a: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True:</a:t>
            </a:r>
            <a:endParaRPr sz="3950">
              <a:latin typeface="Lucida Console"/>
              <a:cs typeface="Lucida Console"/>
            </a:endParaRPr>
          </a:p>
          <a:p>
            <a:pPr marL="2433320">
              <a:lnSpc>
                <a:spcPct val="100000"/>
              </a:lnSpc>
              <a:spcBef>
                <a:spcPts val="2185"/>
              </a:spcBef>
            </a:pPr>
            <a:r>
              <a:rPr sz="3950" dirty="0">
                <a:solidFill>
                  <a:srgbClr val="C2349B"/>
                </a:solidFill>
                <a:latin typeface="Lucida Console"/>
                <a:cs typeface="Lucida Console"/>
              </a:rPr>
              <a:t>try</a:t>
            </a: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:</a:t>
            </a:r>
            <a:endParaRPr sz="3950">
              <a:latin typeface="Lucida Console"/>
              <a:cs typeface="Lucida Console"/>
            </a:endParaRPr>
          </a:p>
          <a:p>
            <a:pPr marL="3643629" marR="5080">
              <a:lnSpc>
                <a:spcPct val="146100"/>
              </a:lnSpc>
            </a:pP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x = int(input(</a:t>
            </a:r>
            <a:r>
              <a:rPr sz="3950" dirty="0">
                <a:solidFill>
                  <a:srgbClr val="E44448"/>
                </a:solidFill>
                <a:latin typeface="Lucida Console"/>
                <a:cs typeface="Lucida Console"/>
              </a:rPr>
              <a:t>"Please enter a number: "</a:t>
            </a: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))  </a:t>
            </a:r>
            <a:r>
              <a:rPr sz="3950" dirty="0">
                <a:solidFill>
                  <a:srgbClr val="C2349B"/>
                </a:solidFill>
                <a:latin typeface="Lucida Console"/>
                <a:cs typeface="Lucida Console"/>
              </a:rPr>
              <a:t>break</a:t>
            </a:r>
            <a:endParaRPr sz="3950">
              <a:latin typeface="Lucida Console"/>
              <a:cs typeface="Lucida Consol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73961" y="7327390"/>
            <a:ext cx="2143760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dirty="0">
                <a:solidFill>
                  <a:srgbClr val="C2349B"/>
                </a:solidFill>
                <a:latin typeface="Lucida Console"/>
                <a:cs typeface="Lucida Console"/>
              </a:rPr>
              <a:t>excep</a:t>
            </a:r>
            <a:r>
              <a:rPr sz="3950" spc="-5" dirty="0">
                <a:solidFill>
                  <a:srgbClr val="C2349B"/>
                </a:solidFill>
                <a:latin typeface="Lucida Console"/>
                <a:cs typeface="Lucida Console"/>
              </a:rPr>
              <a:t>t</a:t>
            </a: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:</a:t>
            </a:r>
            <a:endParaRPr sz="3950">
              <a:latin typeface="Lucida Console"/>
              <a:cs typeface="Lucida Consol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63593" y="7930513"/>
            <a:ext cx="15155544" cy="17849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420620">
              <a:lnSpc>
                <a:spcPct val="146100"/>
              </a:lnSpc>
              <a:spcBef>
                <a:spcPts val="95"/>
              </a:spcBef>
            </a:pPr>
            <a:r>
              <a:rPr sz="3950" dirty="0">
                <a:solidFill>
                  <a:srgbClr val="C2349B"/>
                </a:solidFill>
                <a:latin typeface="Lucida Console"/>
                <a:cs typeface="Lucida Console"/>
              </a:rPr>
              <a:t>print</a:t>
            </a: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(</a:t>
            </a:r>
            <a:r>
              <a:rPr sz="3950" dirty="0">
                <a:solidFill>
                  <a:srgbClr val="E44448"/>
                </a:solidFill>
                <a:latin typeface="Lucida Console"/>
                <a:cs typeface="Lucida Console"/>
              </a:rPr>
              <a:t>"Oops! Invalid input. Try again..."</a:t>
            </a: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)  </a:t>
            </a:r>
            <a:r>
              <a:rPr sz="3950" dirty="0">
                <a:solidFill>
                  <a:srgbClr val="C2349B"/>
                </a:solidFill>
                <a:latin typeface="Lucida Console"/>
                <a:cs typeface="Lucida Console"/>
              </a:rPr>
              <a:t>return</a:t>
            </a:r>
            <a:r>
              <a:rPr sz="3950" spc="-5" dirty="0">
                <a:solidFill>
                  <a:srgbClr val="C2349B"/>
                </a:solidFill>
                <a:latin typeface="Lucida Console"/>
                <a:cs typeface="Lucida Console"/>
              </a:rPr>
              <a:t> </a:t>
            </a: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x</a:t>
            </a:r>
            <a:endParaRPr sz="3950">
              <a:latin typeface="Lucida Console"/>
              <a:cs typeface="Lucida Console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374479" y="496603"/>
            <a:ext cx="334899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5" dirty="0"/>
              <a:t>Solution?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021727" y="9787066"/>
            <a:ext cx="7833995" cy="893444"/>
          </a:xfrm>
          <a:prstGeom prst="rect">
            <a:avLst/>
          </a:prstGeom>
          <a:solidFill>
            <a:srgbClr val="000000"/>
          </a:solidFill>
          <a:ln w="10470">
            <a:solidFill>
              <a:srgbClr val="FFFFFF"/>
            </a:solidFill>
          </a:ln>
        </p:spPr>
        <p:txBody>
          <a:bodyPr vert="horz" wrap="square" lIns="0" tIns="182245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1435"/>
              </a:spcBef>
            </a:pPr>
            <a:r>
              <a:rPr sz="3950" spc="-290" dirty="0">
                <a:solidFill>
                  <a:srgbClr val="FFFFFF"/>
                </a:solidFill>
                <a:latin typeface="Arial"/>
                <a:cs typeface="Arial"/>
              </a:rPr>
              <a:t>Oops! </a:t>
            </a:r>
            <a:r>
              <a:rPr sz="3950" spc="-440" dirty="0">
                <a:solidFill>
                  <a:srgbClr val="FFFFFF"/>
                </a:solidFill>
                <a:latin typeface="Arial"/>
                <a:cs typeface="Arial"/>
              </a:rPr>
              <a:t>Now </a:t>
            </a:r>
            <a:r>
              <a:rPr sz="3950" spc="-430" dirty="0">
                <a:solidFill>
                  <a:srgbClr val="FFFFFF"/>
                </a:solidFill>
                <a:latin typeface="Arial"/>
                <a:cs typeface="Arial"/>
              </a:rPr>
              <a:t>we </a:t>
            </a:r>
            <a:r>
              <a:rPr sz="3950" spc="-175" dirty="0">
                <a:solidFill>
                  <a:srgbClr val="FFFFFF"/>
                </a:solidFill>
                <a:latin typeface="Arial"/>
                <a:cs typeface="Arial"/>
              </a:rPr>
              <a:t>can't </a:t>
            </a:r>
            <a:r>
              <a:rPr sz="3950" spc="-254" dirty="0">
                <a:solidFill>
                  <a:srgbClr val="FFFFFF"/>
                </a:solidFill>
                <a:latin typeface="Arial"/>
                <a:cs typeface="Arial"/>
              </a:rPr>
              <a:t>CTRL+C </a:t>
            </a:r>
            <a:r>
              <a:rPr sz="3950" spc="-15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3950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50" spc="-395" dirty="0">
                <a:solidFill>
                  <a:srgbClr val="FFFFFF"/>
                </a:solidFill>
                <a:latin typeface="Arial"/>
                <a:cs typeface="Arial"/>
              </a:rPr>
              <a:t>escape</a:t>
            </a:r>
            <a:endParaRPr sz="39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917629" y="7204248"/>
            <a:ext cx="4073525" cy="893444"/>
          </a:xfrm>
          <a:custGeom>
            <a:avLst/>
            <a:gdLst/>
            <a:ahLst/>
            <a:cxnLst/>
            <a:rect l="l" t="t" r="r" b="b"/>
            <a:pathLst>
              <a:path w="4073525" h="893445">
                <a:moveTo>
                  <a:pt x="0" y="0"/>
                </a:moveTo>
                <a:lnTo>
                  <a:pt x="4073383" y="0"/>
                </a:lnTo>
                <a:lnTo>
                  <a:pt x="4073383" y="892957"/>
                </a:lnTo>
                <a:lnTo>
                  <a:pt x="0" y="892957"/>
                </a:lnTo>
                <a:lnTo>
                  <a:pt x="0" y="0"/>
                </a:lnTo>
                <a:close/>
              </a:path>
            </a:pathLst>
          </a:custGeom>
          <a:ln w="1047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955643" y="7369274"/>
            <a:ext cx="3994150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-275" dirty="0">
                <a:solidFill>
                  <a:srgbClr val="FFFFFF"/>
                </a:solidFill>
                <a:latin typeface="Arial"/>
                <a:cs typeface="Arial"/>
              </a:rPr>
              <a:t>"I'll </a:t>
            </a:r>
            <a:r>
              <a:rPr sz="3950" spc="-195" dirty="0">
                <a:solidFill>
                  <a:srgbClr val="FFFFFF"/>
                </a:solidFill>
                <a:latin typeface="Arial"/>
                <a:cs typeface="Arial"/>
              </a:rPr>
              <a:t>just </a:t>
            </a:r>
            <a:r>
              <a:rPr sz="3950" spc="-270" dirty="0">
                <a:solidFill>
                  <a:srgbClr val="FFFFFF"/>
                </a:solidFill>
                <a:latin typeface="Arial"/>
                <a:cs typeface="Arial"/>
              </a:rPr>
              <a:t>catch </a:t>
            </a:r>
            <a:r>
              <a:rPr sz="3950" spc="-505" dirty="0">
                <a:solidFill>
                  <a:srgbClr val="FFFFFF"/>
                </a:solidFill>
                <a:latin typeface="Arial"/>
                <a:cs typeface="Arial"/>
              </a:rPr>
              <a:t>'em</a:t>
            </a:r>
            <a:r>
              <a:rPr sz="3950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50" spc="-254" dirty="0">
                <a:solidFill>
                  <a:srgbClr val="FFFFFF"/>
                </a:solidFill>
                <a:latin typeface="Arial"/>
                <a:cs typeface="Arial"/>
              </a:rPr>
              <a:t>all!"</a:t>
            </a:r>
            <a:endParaRPr sz="3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91765" y="496603"/>
            <a:ext cx="392493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0" dirty="0"/>
              <a:t>Decorators</a:t>
            </a:r>
          </a:p>
        </p:txBody>
      </p:sp>
      <p:sp>
        <p:nvSpPr>
          <p:cNvPr id="3" name="object 3"/>
          <p:cNvSpPr/>
          <p:nvPr/>
        </p:nvSpPr>
        <p:spPr>
          <a:xfrm>
            <a:off x="8041639" y="3643868"/>
            <a:ext cx="4020819" cy="40208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041640" y="3643868"/>
            <a:ext cx="4020820" cy="4020820"/>
          </a:xfrm>
          <a:custGeom>
            <a:avLst/>
            <a:gdLst/>
            <a:ahLst/>
            <a:cxnLst/>
            <a:rect l="l" t="t" r="r" b="b"/>
            <a:pathLst>
              <a:path w="4020820" h="4020820">
                <a:moveTo>
                  <a:pt x="0" y="0"/>
                </a:moveTo>
                <a:lnTo>
                  <a:pt x="4020819" y="0"/>
                </a:lnTo>
                <a:lnTo>
                  <a:pt x="4020819" y="4020819"/>
                </a:lnTo>
                <a:lnTo>
                  <a:pt x="0" y="4020819"/>
                </a:lnTo>
                <a:lnTo>
                  <a:pt x="0" y="0"/>
                </a:lnTo>
                <a:close/>
              </a:path>
            </a:pathLst>
          </a:custGeom>
          <a:ln w="1047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25903" y="5434389"/>
            <a:ext cx="2062764" cy="4188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013203" y="5285567"/>
            <a:ext cx="2087880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-130" dirty="0">
                <a:solidFill>
                  <a:srgbClr val="FFFFFF"/>
                </a:solidFill>
                <a:latin typeface="Calibri"/>
                <a:cs typeface="Calibri"/>
              </a:rPr>
              <a:t>Decorator!</a:t>
            </a:r>
            <a:endParaRPr sz="395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79720" y="5659614"/>
            <a:ext cx="3723640" cy="0"/>
          </a:xfrm>
          <a:custGeom>
            <a:avLst/>
            <a:gdLst/>
            <a:ahLst/>
            <a:cxnLst/>
            <a:rect l="l" t="t" r="r" b="b"/>
            <a:pathLst>
              <a:path w="3723640">
                <a:moveTo>
                  <a:pt x="0" y="0"/>
                </a:moveTo>
                <a:lnTo>
                  <a:pt x="3671092" y="0"/>
                </a:lnTo>
                <a:lnTo>
                  <a:pt x="3723446" y="0"/>
                </a:lnTo>
              </a:path>
            </a:pathLst>
          </a:custGeom>
          <a:ln w="1047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50812" y="5458573"/>
            <a:ext cx="402590" cy="402590"/>
          </a:xfrm>
          <a:custGeom>
            <a:avLst/>
            <a:gdLst/>
            <a:ahLst/>
            <a:cxnLst/>
            <a:rect l="l" t="t" r="r" b="b"/>
            <a:pathLst>
              <a:path w="402590" h="402589">
                <a:moveTo>
                  <a:pt x="0" y="0"/>
                </a:moveTo>
                <a:lnTo>
                  <a:pt x="0" y="402081"/>
                </a:lnTo>
                <a:lnTo>
                  <a:pt x="402081" y="20104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280363" y="4908616"/>
            <a:ext cx="3450590" cy="478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50" spc="-240" dirty="0">
                <a:solidFill>
                  <a:srgbClr val="FFFFFF"/>
                </a:solidFill>
                <a:latin typeface="Arial"/>
                <a:cs typeface="Arial"/>
              </a:rPr>
              <a:t>Functions </a:t>
            </a:r>
            <a:r>
              <a:rPr sz="2950" spc="-229" dirty="0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sz="2950" spc="-4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spc="-250" dirty="0">
                <a:solidFill>
                  <a:srgbClr val="FFFFFF"/>
                </a:solidFill>
                <a:latin typeface="Arial"/>
                <a:cs typeface="Arial"/>
              </a:rPr>
              <a:t>Arguments</a:t>
            </a:r>
            <a:endParaRPr sz="295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2098197" y="5659614"/>
            <a:ext cx="3671570" cy="0"/>
          </a:xfrm>
          <a:custGeom>
            <a:avLst/>
            <a:gdLst/>
            <a:ahLst/>
            <a:cxnLst/>
            <a:rect l="l" t="t" r="r" b="b"/>
            <a:pathLst>
              <a:path w="3671569">
                <a:moveTo>
                  <a:pt x="0" y="0"/>
                </a:moveTo>
                <a:lnTo>
                  <a:pt x="3618624" y="0"/>
                </a:lnTo>
                <a:lnTo>
                  <a:pt x="3670979" y="0"/>
                </a:lnTo>
              </a:path>
            </a:pathLst>
          </a:custGeom>
          <a:ln w="1047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716820" y="5458573"/>
            <a:ext cx="402590" cy="402590"/>
          </a:xfrm>
          <a:custGeom>
            <a:avLst/>
            <a:gdLst/>
            <a:ahLst/>
            <a:cxnLst/>
            <a:rect l="l" t="t" r="r" b="b"/>
            <a:pathLst>
              <a:path w="402590" h="402589">
                <a:moveTo>
                  <a:pt x="0" y="0"/>
                </a:moveTo>
                <a:lnTo>
                  <a:pt x="0" y="402081"/>
                </a:lnTo>
                <a:lnTo>
                  <a:pt x="402081" y="20104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2154468" y="4908616"/>
            <a:ext cx="3911600" cy="478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50" spc="-240" dirty="0">
                <a:solidFill>
                  <a:srgbClr val="FFFFFF"/>
                </a:solidFill>
                <a:latin typeface="Arial"/>
                <a:cs typeface="Arial"/>
              </a:rPr>
              <a:t>Functions </a:t>
            </a:r>
            <a:r>
              <a:rPr sz="2950" spc="-229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2950" spc="-190" dirty="0">
                <a:solidFill>
                  <a:srgbClr val="FFFFFF"/>
                </a:solidFill>
                <a:latin typeface="Arial"/>
                <a:cs typeface="Arial"/>
              </a:rPr>
              <a:t>Return</a:t>
            </a:r>
            <a:r>
              <a:rPr sz="2950" spc="3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spc="-315" dirty="0">
                <a:solidFill>
                  <a:srgbClr val="FFFFFF"/>
                </a:solidFill>
                <a:latin typeface="Arial"/>
                <a:cs typeface="Arial"/>
              </a:rPr>
              <a:t>Values</a:t>
            </a:r>
            <a:endParaRPr sz="295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094075" y="4246045"/>
            <a:ext cx="1895475" cy="948055"/>
          </a:xfrm>
          <a:custGeom>
            <a:avLst/>
            <a:gdLst/>
            <a:ahLst/>
            <a:cxnLst/>
            <a:rect l="l" t="t" r="r" b="b"/>
            <a:pathLst>
              <a:path w="1895475" h="948054">
                <a:moveTo>
                  <a:pt x="1895433" y="0"/>
                </a:moveTo>
                <a:lnTo>
                  <a:pt x="0" y="0"/>
                </a:lnTo>
                <a:lnTo>
                  <a:pt x="947716" y="947715"/>
                </a:lnTo>
                <a:lnTo>
                  <a:pt x="1895433" y="0"/>
                </a:lnTo>
                <a:close/>
              </a:path>
            </a:pathLst>
          </a:custGeom>
          <a:solidFill>
            <a:srgbClr val="5D92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094075" y="4246045"/>
            <a:ext cx="1895475" cy="948055"/>
          </a:xfrm>
          <a:custGeom>
            <a:avLst/>
            <a:gdLst/>
            <a:ahLst/>
            <a:cxnLst/>
            <a:rect l="l" t="t" r="r" b="b"/>
            <a:pathLst>
              <a:path w="1895475" h="948054">
                <a:moveTo>
                  <a:pt x="0" y="0"/>
                </a:moveTo>
                <a:lnTo>
                  <a:pt x="947716" y="947716"/>
                </a:lnTo>
                <a:lnTo>
                  <a:pt x="1895432" y="0"/>
                </a:lnTo>
                <a:lnTo>
                  <a:pt x="0" y="0"/>
                </a:lnTo>
              </a:path>
            </a:pathLst>
          </a:custGeom>
          <a:ln w="523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094075" y="6125467"/>
            <a:ext cx="1895475" cy="948055"/>
          </a:xfrm>
          <a:custGeom>
            <a:avLst/>
            <a:gdLst/>
            <a:ahLst/>
            <a:cxnLst/>
            <a:rect l="l" t="t" r="r" b="b"/>
            <a:pathLst>
              <a:path w="1895475" h="948054">
                <a:moveTo>
                  <a:pt x="947716" y="0"/>
                </a:moveTo>
                <a:lnTo>
                  <a:pt x="0" y="947715"/>
                </a:lnTo>
                <a:lnTo>
                  <a:pt x="1895433" y="947715"/>
                </a:lnTo>
                <a:lnTo>
                  <a:pt x="947716" y="0"/>
                </a:lnTo>
                <a:close/>
              </a:path>
            </a:pathLst>
          </a:custGeom>
          <a:solidFill>
            <a:srgbClr val="5D92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94076" y="6125467"/>
            <a:ext cx="1895475" cy="948055"/>
          </a:xfrm>
          <a:custGeom>
            <a:avLst/>
            <a:gdLst/>
            <a:ahLst/>
            <a:cxnLst/>
            <a:rect l="l" t="t" r="r" b="b"/>
            <a:pathLst>
              <a:path w="1895475" h="948054">
                <a:moveTo>
                  <a:pt x="1895432" y="947716"/>
                </a:moveTo>
                <a:lnTo>
                  <a:pt x="947716" y="0"/>
                </a:lnTo>
                <a:lnTo>
                  <a:pt x="0" y="947716"/>
                </a:lnTo>
                <a:lnTo>
                  <a:pt x="1895432" y="947716"/>
                </a:lnTo>
              </a:path>
            </a:pathLst>
          </a:custGeom>
          <a:ln w="523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094177" y="4706663"/>
            <a:ext cx="1895475" cy="1895475"/>
          </a:xfrm>
          <a:custGeom>
            <a:avLst/>
            <a:gdLst/>
            <a:ahLst/>
            <a:cxnLst/>
            <a:rect l="l" t="t" r="r" b="b"/>
            <a:pathLst>
              <a:path w="1895475" h="1895475">
                <a:moveTo>
                  <a:pt x="0" y="0"/>
                </a:moveTo>
                <a:lnTo>
                  <a:pt x="1895230" y="0"/>
                </a:lnTo>
                <a:lnTo>
                  <a:pt x="1895230" y="1895230"/>
                </a:lnTo>
                <a:lnTo>
                  <a:pt x="0" y="1895230"/>
                </a:lnTo>
                <a:lnTo>
                  <a:pt x="0" y="0"/>
                </a:lnTo>
                <a:close/>
              </a:path>
            </a:pathLst>
          </a:custGeom>
          <a:solidFill>
            <a:srgbClr val="5D92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931847" y="5465802"/>
            <a:ext cx="230359" cy="35601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094177" y="4706663"/>
            <a:ext cx="1895475" cy="1895475"/>
          </a:xfrm>
          <a:prstGeom prst="rect">
            <a:avLst/>
          </a:prstGeom>
          <a:ln w="52354">
            <a:solidFill>
              <a:srgbClr val="FFFFFF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4750">
              <a:latin typeface="Times New Roman"/>
              <a:cs typeface="Times New Roman"/>
            </a:endParaRPr>
          </a:p>
          <a:p>
            <a:pPr marL="6985" algn="ctr">
              <a:lnSpc>
                <a:spcPct val="100000"/>
              </a:lnSpc>
            </a:pPr>
            <a:r>
              <a:rPr sz="2950" spc="5" dirty="0">
                <a:solidFill>
                  <a:srgbClr val="FFFFFF"/>
                </a:solidFill>
                <a:latin typeface="Lucida Console"/>
                <a:cs typeface="Lucida Console"/>
              </a:rPr>
              <a:t>f</a:t>
            </a:r>
            <a:endParaRPr sz="2950">
              <a:latin typeface="Lucida Console"/>
              <a:cs typeface="Lucida Console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877264" y="1934884"/>
            <a:ext cx="328295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x</a:t>
            </a:r>
            <a:endParaRPr sz="3950">
              <a:latin typeface="Lucida Console"/>
              <a:cs typeface="Lucida Console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427016" y="8709547"/>
            <a:ext cx="1236345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f(x)</a:t>
            </a:r>
            <a:endParaRPr sz="3950">
              <a:latin typeface="Lucida Console"/>
              <a:cs typeface="Lucida Console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041792" y="2652623"/>
            <a:ext cx="0" cy="1382395"/>
          </a:xfrm>
          <a:custGeom>
            <a:avLst/>
            <a:gdLst/>
            <a:ahLst/>
            <a:cxnLst/>
            <a:rect l="l" t="t" r="r" b="b"/>
            <a:pathLst>
              <a:path h="1382395">
                <a:moveTo>
                  <a:pt x="0" y="0"/>
                </a:moveTo>
                <a:lnTo>
                  <a:pt x="0" y="1382263"/>
                </a:lnTo>
              </a:path>
            </a:pathLst>
          </a:custGeom>
          <a:ln w="523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934989" y="4008710"/>
            <a:ext cx="213995" cy="213995"/>
          </a:xfrm>
          <a:custGeom>
            <a:avLst/>
            <a:gdLst/>
            <a:ahLst/>
            <a:cxnLst/>
            <a:rect l="l" t="t" r="r" b="b"/>
            <a:pathLst>
              <a:path w="213994" h="213995">
                <a:moveTo>
                  <a:pt x="213606" y="0"/>
                </a:moveTo>
                <a:lnTo>
                  <a:pt x="0" y="0"/>
                </a:lnTo>
                <a:lnTo>
                  <a:pt x="106803" y="213606"/>
                </a:lnTo>
                <a:lnTo>
                  <a:pt x="21360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041792" y="7042358"/>
            <a:ext cx="0" cy="1382395"/>
          </a:xfrm>
          <a:custGeom>
            <a:avLst/>
            <a:gdLst/>
            <a:ahLst/>
            <a:cxnLst/>
            <a:rect l="l" t="t" r="r" b="b"/>
            <a:pathLst>
              <a:path h="1382395">
                <a:moveTo>
                  <a:pt x="0" y="0"/>
                </a:moveTo>
                <a:lnTo>
                  <a:pt x="0" y="1382263"/>
                </a:lnTo>
              </a:path>
            </a:pathLst>
          </a:custGeom>
          <a:ln w="523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934989" y="8398444"/>
            <a:ext cx="213995" cy="213995"/>
          </a:xfrm>
          <a:custGeom>
            <a:avLst/>
            <a:gdLst/>
            <a:ahLst/>
            <a:cxnLst/>
            <a:rect l="l" t="t" r="r" b="b"/>
            <a:pathLst>
              <a:path w="213994" h="213995">
                <a:moveTo>
                  <a:pt x="213606" y="0"/>
                </a:moveTo>
                <a:lnTo>
                  <a:pt x="0" y="0"/>
                </a:lnTo>
                <a:lnTo>
                  <a:pt x="106803" y="213606"/>
                </a:lnTo>
                <a:lnTo>
                  <a:pt x="21360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6135633" y="4246045"/>
            <a:ext cx="1895475" cy="948055"/>
          </a:xfrm>
          <a:custGeom>
            <a:avLst/>
            <a:gdLst/>
            <a:ahLst/>
            <a:cxnLst/>
            <a:rect l="l" t="t" r="r" b="b"/>
            <a:pathLst>
              <a:path w="1895475" h="948054">
                <a:moveTo>
                  <a:pt x="1895429" y="0"/>
                </a:moveTo>
                <a:lnTo>
                  <a:pt x="0" y="0"/>
                </a:lnTo>
                <a:lnTo>
                  <a:pt x="947719" y="947715"/>
                </a:lnTo>
                <a:lnTo>
                  <a:pt x="1895429" y="0"/>
                </a:lnTo>
                <a:close/>
              </a:path>
            </a:pathLst>
          </a:custGeom>
          <a:solidFill>
            <a:srgbClr val="4AA6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6135633" y="4246045"/>
            <a:ext cx="1895475" cy="948055"/>
          </a:xfrm>
          <a:custGeom>
            <a:avLst/>
            <a:gdLst/>
            <a:ahLst/>
            <a:cxnLst/>
            <a:rect l="l" t="t" r="r" b="b"/>
            <a:pathLst>
              <a:path w="1895475" h="948054">
                <a:moveTo>
                  <a:pt x="0" y="0"/>
                </a:moveTo>
                <a:lnTo>
                  <a:pt x="947716" y="947716"/>
                </a:lnTo>
                <a:lnTo>
                  <a:pt x="1895432" y="0"/>
                </a:lnTo>
                <a:lnTo>
                  <a:pt x="0" y="0"/>
                </a:lnTo>
              </a:path>
            </a:pathLst>
          </a:custGeom>
          <a:ln w="523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6135633" y="6125467"/>
            <a:ext cx="1895475" cy="948055"/>
          </a:xfrm>
          <a:custGeom>
            <a:avLst/>
            <a:gdLst/>
            <a:ahLst/>
            <a:cxnLst/>
            <a:rect l="l" t="t" r="r" b="b"/>
            <a:pathLst>
              <a:path w="1895475" h="948054">
                <a:moveTo>
                  <a:pt x="947719" y="0"/>
                </a:moveTo>
                <a:lnTo>
                  <a:pt x="0" y="947715"/>
                </a:lnTo>
                <a:lnTo>
                  <a:pt x="1895429" y="947715"/>
                </a:lnTo>
                <a:lnTo>
                  <a:pt x="947719" y="0"/>
                </a:lnTo>
                <a:close/>
              </a:path>
            </a:pathLst>
          </a:custGeom>
          <a:solidFill>
            <a:srgbClr val="4AA6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6135630" y="6125467"/>
            <a:ext cx="1895475" cy="948055"/>
          </a:xfrm>
          <a:custGeom>
            <a:avLst/>
            <a:gdLst/>
            <a:ahLst/>
            <a:cxnLst/>
            <a:rect l="l" t="t" r="r" b="b"/>
            <a:pathLst>
              <a:path w="1895475" h="948054">
                <a:moveTo>
                  <a:pt x="1895432" y="947716"/>
                </a:moveTo>
                <a:lnTo>
                  <a:pt x="947716" y="0"/>
                </a:lnTo>
                <a:lnTo>
                  <a:pt x="0" y="947716"/>
                </a:lnTo>
                <a:lnTo>
                  <a:pt x="1895432" y="947716"/>
                </a:lnTo>
              </a:path>
            </a:pathLst>
          </a:custGeom>
          <a:ln w="523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6135739" y="4706663"/>
            <a:ext cx="1895475" cy="1895475"/>
          </a:xfrm>
          <a:custGeom>
            <a:avLst/>
            <a:gdLst/>
            <a:ahLst/>
            <a:cxnLst/>
            <a:rect l="l" t="t" r="r" b="b"/>
            <a:pathLst>
              <a:path w="1895475" h="1895475">
                <a:moveTo>
                  <a:pt x="0" y="0"/>
                </a:moveTo>
                <a:lnTo>
                  <a:pt x="1895230" y="0"/>
                </a:lnTo>
                <a:lnTo>
                  <a:pt x="1895230" y="1895230"/>
                </a:lnTo>
                <a:lnTo>
                  <a:pt x="0" y="1895230"/>
                </a:lnTo>
                <a:lnTo>
                  <a:pt x="0" y="0"/>
                </a:lnTo>
                <a:close/>
              </a:path>
            </a:pathLst>
          </a:custGeom>
          <a:solidFill>
            <a:srgbClr val="4AA6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6962834" y="5539098"/>
            <a:ext cx="240830" cy="3664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6135739" y="4706663"/>
            <a:ext cx="1895475" cy="1895475"/>
          </a:xfrm>
          <a:prstGeom prst="rect">
            <a:avLst/>
          </a:prstGeom>
          <a:ln w="52354">
            <a:solidFill>
              <a:srgbClr val="FFFFFF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4750">
              <a:latin typeface="Times New Roman"/>
              <a:cs typeface="Times New Roman"/>
            </a:endParaRPr>
          </a:p>
          <a:p>
            <a:pPr marL="6350" algn="ctr">
              <a:lnSpc>
                <a:spcPct val="100000"/>
              </a:lnSpc>
            </a:pPr>
            <a:r>
              <a:rPr sz="2950" spc="5" dirty="0">
                <a:solidFill>
                  <a:srgbClr val="FFFFFF"/>
                </a:solidFill>
                <a:latin typeface="Lucida Console"/>
                <a:cs typeface="Lucida Console"/>
              </a:rPr>
              <a:t>g</a:t>
            </a:r>
            <a:endParaRPr sz="2950">
              <a:latin typeface="Lucida Console"/>
              <a:cs typeface="Lucida Console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6782600" y="1934884"/>
            <a:ext cx="631190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x'</a:t>
            </a:r>
            <a:endParaRPr sz="3950">
              <a:latin typeface="Lucida Console"/>
              <a:cs typeface="Lucida Console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6311410" y="8709547"/>
            <a:ext cx="1538605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g(x')</a:t>
            </a:r>
            <a:endParaRPr sz="3950">
              <a:latin typeface="Lucida Console"/>
              <a:cs typeface="Lucida Console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7083354" y="2652623"/>
            <a:ext cx="0" cy="1382395"/>
          </a:xfrm>
          <a:custGeom>
            <a:avLst/>
            <a:gdLst/>
            <a:ahLst/>
            <a:cxnLst/>
            <a:rect l="l" t="t" r="r" b="b"/>
            <a:pathLst>
              <a:path h="1382395">
                <a:moveTo>
                  <a:pt x="0" y="0"/>
                </a:moveTo>
                <a:lnTo>
                  <a:pt x="0" y="1382263"/>
                </a:lnTo>
              </a:path>
            </a:pathLst>
          </a:custGeom>
          <a:ln w="523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6976551" y="4008710"/>
            <a:ext cx="213995" cy="213995"/>
          </a:xfrm>
          <a:custGeom>
            <a:avLst/>
            <a:gdLst/>
            <a:ahLst/>
            <a:cxnLst/>
            <a:rect l="l" t="t" r="r" b="b"/>
            <a:pathLst>
              <a:path w="213994" h="213995">
                <a:moveTo>
                  <a:pt x="213606" y="0"/>
                </a:moveTo>
                <a:lnTo>
                  <a:pt x="0" y="0"/>
                </a:lnTo>
                <a:lnTo>
                  <a:pt x="106803" y="213606"/>
                </a:lnTo>
                <a:lnTo>
                  <a:pt x="21360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7083354" y="7042358"/>
            <a:ext cx="0" cy="1382395"/>
          </a:xfrm>
          <a:custGeom>
            <a:avLst/>
            <a:gdLst/>
            <a:ahLst/>
            <a:cxnLst/>
            <a:rect l="l" t="t" r="r" b="b"/>
            <a:pathLst>
              <a:path h="1382395">
                <a:moveTo>
                  <a:pt x="0" y="0"/>
                </a:moveTo>
                <a:lnTo>
                  <a:pt x="0" y="1382263"/>
                </a:lnTo>
              </a:path>
            </a:pathLst>
          </a:custGeom>
          <a:ln w="523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6976551" y="8398444"/>
            <a:ext cx="213995" cy="213995"/>
          </a:xfrm>
          <a:custGeom>
            <a:avLst/>
            <a:gdLst/>
            <a:ahLst/>
            <a:cxnLst/>
            <a:rect l="l" t="t" r="r" b="b"/>
            <a:pathLst>
              <a:path w="213994" h="213995">
                <a:moveTo>
                  <a:pt x="213606" y="0"/>
                </a:moveTo>
                <a:lnTo>
                  <a:pt x="0" y="0"/>
                </a:lnTo>
                <a:lnTo>
                  <a:pt x="106803" y="213606"/>
                </a:lnTo>
                <a:lnTo>
                  <a:pt x="21360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4489" y="4573547"/>
            <a:ext cx="10925810" cy="18351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850" spc="-130" dirty="0"/>
              <a:t>Raising</a:t>
            </a:r>
            <a:r>
              <a:rPr sz="11850" spc="-190" dirty="0"/>
              <a:t> </a:t>
            </a:r>
            <a:r>
              <a:rPr sz="11850" spc="-170" dirty="0"/>
              <a:t>Exceptions</a:t>
            </a:r>
            <a:endParaRPr sz="1185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53223" y="1773632"/>
            <a:ext cx="11826875" cy="2664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46100"/>
              </a:lnSpc>
              <a:spcBef>
                <a:spcPts val="95"/>
              </a:spcBef>
            </a:pPr>
            <a:r>
              <a:rPr sz="3950" dirty="0">
                <a:solidFill>
                  <a:srgbClr val="A6AAA9"/>
                </a:solidFill>
                <a:latin typeface="Lucida Console"/>
                <a:cs typeface="Lucida Console"/>
              </a:rPr>
              <a:t>&gt;&gt;&gt; </a:t>
            </a:r>
            <a:r>
              <a:rPr sz="3950" dirty="0">
                <a:solidFill>
                  <a:srgbClr val="C2349B"/>
                </a:solidFill>
                <a:latin typeface="Lucida Console"/>
                <a:cs typeface="Lucida Console"/>
              </a:rPr>
              <a:t>raise </a:t>
            </a: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NameError(</a:t>
            </a:r>
            <a:r>
              <a:rPr sz="3950" dirty="0">
                <a:solidFill>
                  <a:srgbClr val="8B84CF"/>
                </a:solidFill>
                <a:latin typeface="Lucida Console"/>
                <a:cs typeface="Lucida Console"/>
              </a:rPr>
              <a:t>'Why hello there!'</a:t>
            </a: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)  </a:t>
            </a:r>
            <a:r>
              <a:rPr sz="3950" dirty="0">
                <a:solidFill>
                  <a:srgbClr val="A6AAA9"/>
                </a:solidFill>
                <a:latin typeface="Lucida Console"/>
                <a:cs typeface="Lucida Console"/>
              </a:rPr>
              <a:t>Traceback (most recent call</a:t>
            </a:r>
            <a:r>
              <a:rPr sz="3950" spc="-10" dirty="0">
                <a:solidFill>
                  <a:srgbClr val="A6AAA9"/>
                </a:solidFill>
                <a:latin typeface="Lucida Console"/>
                <a:cs typeface="Lucida Console"/>
              </a:rPr>
              <a:t> </a:t>
            </a:r>
            <a:r>
              <a:rPr sz="3950" dirty="0">
                <a:solidFill>
                  <a:srgbClr val="A6AAA9"/>
                </a:solidFill>
                <a:latin typeface="Lucida Console"/>
                <a:cs typeface="Lucida Console"/>
              </a:rPr>
              <a:t>last):</a:t>
            </a:r>
            <a:endParaRPr sz="3950">
              <a:latin typeface="Lucida Console"/>
              <a:cs typeface="Lucida Console"/>
            </a:endParaRPr>
          </a:p>
          <a:p>
            <a:pPr marL="1223010">
              <a:lnSpc>
                <a:spcPct val="100000"/>
              </a:lnSpc>
              <a:spcBef>
                <a:spcPts val="2190"/>
              </a:spcBef>
            </a:pPr>
            <a:r>
              <a:rPr sz="3950" dirty="0">
                <a:solidFill>
                  <a:srgbClr val="A6AAA9"/>
                </a:solidFill>
                <a:latin typeface="Lucida Console"/>
                <a:cs typeface="Lucida Console"/>
              </a:rPr>
              <a:t>File "&lt;stdin&gt;", line 1, in</a:t>
            </a:r>
            <a:r>
              <a:rPr sz="3950" spc="-25" dirty="0">
                <a:solidFill>
                  <a:srgbClr val="A6AAA9"/>
                </a:solidFill>
                <a:latin typeface="Lucida Console"/>
                <a:cs typeface="Lucida Console"/>
              </a:rPr>
              <a:t> </a:t>
            </a:r>
            <a:r>
              <a:rPr sz="3950" dirty="0">
                <a:solidFill>
                  <a:srgbClr val="A6AAA9"/>
                </a:solidFill>
                <a:latin typeface="Lucida Console"/>
                <a:cs typeface="Lucida Console"/>
              </a:rPr>
              <a:t>&lt;module&gt;</a:t>
            </a:r>
            <a:endParaRPr sz="3950">
              <a:latin typeface="Lucida Console"/>
              <a:cs typeface="Lucida Consol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53223" y="4688727"/>
            <a:ext cx="8195945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dirty="0">
                <a:solidFill>
                  <a:srgbClr val="A6AAA9"/>
                </a:solidFill>
                <a:latin typeface="Lucida Console"/>
                <a:cs typeface="Lucida Console"/>
              </a:rPr>
              <a:t>NameError: Why hello</a:t>
            </a:r>
            <a:r>
              <a:rPr sz="3950" spc="-40" dirty="0">
                <a:solidFill>
                  <a:srgbClr val="A6AAA9"/>
                </a:solidFill>
                <a:latin typeface="Lucida Console"/>
                <a:cs typeface="Lucida Console"/>
              </a:rPr>
              <a:t> </a:t>
            </a:r>
            <a:r>
              <a:rPr sz="3950" dirty="0">
                <a:solidFill>
                  <a:srgbClr val="A6AAA9"/>
                </a:solidFill>
                <a:latin typeface="Lucida Console"/>
                <a:cs typeface="Lucida Console"/>
              </a:rPr>
              <a:t>there!</a:t>
            </a:r>
            <a:endParaRPr sz="3950">
              <a:latin typeface="Lucida Console"/>
              <a:cs typeface="Lucida Consol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53223" y="6171405"/>
            <a:ext cx="10313670" cy="1784985"/>
          </a:xfrm>
          <a:prstGeom prst="rect">
            <a:avLst/>
          </a:prstGeom>
        </p:spPr>
        <p:txBody>
          <a:bodyPr vert="horz" wrap="square" lIns="0" tIns="2901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85"/>
              </a:spcBef>
            </a:pPr>
            <a:r>
              <a:rPr sz="3950" dirty="0">
                <a:solidFill>
                  <a:srgbClr val="A6AAA9"/>
                </a:solidFill>
                <a:latin typeface="Lucida Console"/>
                <a:cs typeface="Lucida Console"/>
              </a:rPr>
              <a:t>&gt;&gt;&gt; </a:t>
            </a:r>
            <a:r>
              <a:rPr sz="3950" dirty="0">
                <a:solidFill>
                  <a:srgbClr val="C2349B"/>
                </a:solidFill>
                <a:latin typeface="Lucida Console"/>
                <a:cs typeface="Lucida Console"/>
              </a:rPr>
              <a:t>raise</a:t>
            </a:r>
            <a:r>
              <a:rPr sz="3950" spc="-10" dirty="0">
                <a:solidFill>
                  <a:srgbClr val="C2349B"/>
                </a:solidFill>
                <a:latin typeface="Lucida Console"/>
                <a:cs typeface="Lucida Console"/>
              </a:rPr>
              <a:t> </a:t>
            </a: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NameError</a:t>
            </a:r>
            <a:endParaRPr sz="395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2185"/>
              </a:spcBef>
            </a:pPr>
            <a:r>
              <a:rPr sz="3950" dirty="0">
                <a:solidFill>
                  <a:srgbClr val="A6AAA9"/>
                </a:solidFill>
                <a:latin typeface="Lucida Console"/>
                <a:cs typeface="Lucida Console"/>
              </a:rPr>
              <a:t>Traceback (most recent call</a:t>
            </a:r>
            <a:r>
              <a:rPr sz="3950" spc="-25" dirty="0">
                <a:solidFill>
                  <a:srgbClr val="A6AAA9"/>
                </a:solidFill>
                <a:latin typeface="Lucida Console"/>
                <a:cs typeface="Lucida Console"/>
              </a:rPr>
              <a:t> </a:t>
            </a:r>
            <a:r>
              <a:rPr sz="3950" dirty="0">
                <a:solidFill>
                  <a:srgbClr val="A6AAA9"/>
                </a:solidFill>
                <a:latin typeface="Lucida Console"/>
                <a:cs typeface="Lucida Console"/>
              </a:rPr>
              <a:t>last):</a:t>
            </a:r>
            <a:endParaRPr sz="3950">
              <a:latin typeface="Lucida Console"/>
              <a:cs typeface="Lucida Consol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53223" y="7930513"/>
            <a:ext cx="11826875" cy="17849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210310">
              <a:lnSpc>
                <a:spcPct val="146100"/>
              </a:lnSpc>
              <a:spcBef>
                <a:spcPts val="95"/>
              </a:spcBef>
            </a:pPr>
            <a:r>
              <a:rPr sz="3950" dirty="0">
                <a:solidFill>
                  <a:srgbClr val="A6AAA9"/>
                </a:solidFill>
                <a:latin typeface="Lucida Console"/>
                <a:cs typeface="Lucida Console"/>
              </a:rPr>
              <a:t>File "&lt;stdin&gt;", line 1, in</a:t>
            </a:r>
            <a:r>
              <a:rPr sz="3950" spc="-25" dirty="0">
                <a:solidFill>
                  <a:srgbClr val="A6AAA9"/>
                </a:solidFill>
                <a:latin typeface="Lucida Console"/>
                <a:cs typeface="Lucida Console"/>
              </a:rPr>
              <a:t> </a:t>
            </a:r>
            <a:r>
              <a:rPr sz="3950" dirty="0">
                <a:solidFill>
                  <a:srgbClr val="A6AAA9"/>
                </a:solidFill>
                <a:latin typeface="Lucida Console"/>
                <a:cs typeface="Lucida Console"/>
              </a:rPr>
              <a:t>&lt;module&gt;  NameError</a:t>
            </a:r>
            <a:endParaRPr sz="3950">
              <a:latin typeface="Lucida Console"/>
              <a:cs typeface="Lucida Console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604899" y="496603"/>
            <a:ext cx="6893559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0" dirty="0"/>
              <a:t>The </a:t>
            </a:r>
            <a:r>
              <a:rPr sz="5400" spc="-5" dirty="0">
                <a:latin typeface="Lucida Console"/>
                <a:cs typeface="Lucida Console"/>
              </a:rPr>
              <a:t>raise</a:t>
            </a:r>
            <a:r>
              <a:rPr sz="5400" spc="-1710" dirty="0">
                <a:latin typeface="Lucida Console"/>
                <a:cs typeface="Lucida Console"/>
              </a:rPr>
              <a:t> </a:t>
            </a:r>
            <a:r>
              <a:rPr spc="-155" dirty="0"/>
              <a:t>keyword</a:t>
            </a:r>
            <a:endParaRPr sz="5400">
              <a:latin typeface="Lucida Console"/>
              <a:cs typeface="Lucida Consol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783798" y="4804670"/>
            <a:ext cx="7063740" cy="1699260"/>
          </a:xfrm>
          <a:prstGeom prst="rect">
            <a:avLst/>
          </a:prstGeom>
          <a:solidFill>
            <a:srgbClr val="000000"/>
          </a:solidFill>
          <a:ln w="10470">
            <a:solidFill>
              <a:srgbClr val="FFFFFF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2058670" marR="107950" indent="-1937385">
              <a:lnSpc>
                <a:spcPts val="6350"/>
              </a:lnSpc>
              <a:spcBef>
                <a:spcPts val="290"/>
              </a:spcBef>
            </a:pPr>
            <a:r>
              <a:rPr sz="3950" spc="-580" dirty="0">
                <a:solidFill>
                  <a:srgbClr val="FFFFFF"/>
                </a:solidFill>
                <a:latin typeface="Arial"/>
                <a:cs typeface="Arial"/>
              </a:rPr>
              <a:t>You </a:t>
            </a:r>
            <a:r>
              <a:rPr sz="3950" spc="-300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3950" spc="-335" dirty="0">
                <a:solidFill>
                  <a:srgbClr val="FFFFFF"/>
                </a:solidFill>
                <a:latin typeface="Arial"/>
                <a:cs typeface="Arial"/>
              </a:rPr>
              <a:t>raise </a:t>
            </a:r>
            <a:r>
              <a:rPr sz="3950" spc="-285" dirty="0">
                <a:solidFill>
                  <a:srgbClr val="FFFFFF"/>
                </a:solidFill>
                <a:latin typeface="Arial"/>
                <a:cs typeface="Arial"/>
              </a:rPr>
              <a:t>either </a:t>
            </a:r>
            <a:r>
              <a:rPr sz="3950" spc="-305" dirty="0">
                <a:solidFill>
                  <a:srgbClr val="FFFFFF"/>
                </a:solidFill>
                <a:latin typeface="Arial"/>
                <a:cs typeface="Arial"/>
              </a:rPr>
              <a:t>instance </a:t>
            </a:r>
            <a:r>
              <a:rPr sz="3950" spc="-315" dirty="0">
                <a:solidFill>
                  <a:srgbClr val="FFFFFF"/>
                </a:solidFill>
                <a:latin typeface="Arial"/>
                <a:cs typeface="Arial"/>
              </a:rPr>
              <a:t>objects  </a:t>
            </a:r>
            <a:r>
              <a:rPr sz="3950" spc="-180" dirty="0">
                <a:solidFill>
                  <a:srgbClr val="FFFFFF"/>
                </a:solidFill>
                <a:latin typeface="Arial"/>
                <a:cs typeface="Arial"/>
              </a:rPr>
              <a:t>or </a:t>
            </a:r>
            <a:r>
              <a:rPr sz="3950" spc="-295" dirty="0">
                <a:solidFill>
                  <a:srgbClr val="FFFFFF"/>
                </a:solidFill>
                <a:latin typeface="Arial"/>
                <a:cs typeface="Arial"/>
              </a:rPr>
              <a:t>class</a:t>
            </a:r>
            <a:r>
              <a:rPr sz="3950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50" spc="-315" dirty="0">
                <a:solidFill>
                  <a:srgbClr val="FFFFFF"/>
                </a:solidFill>
                <a:latin typeface="Arial"/>
                <a:cs typeface="Arial"/>
              </a:rPr>
              <a:t>objects</a:t>
            </a:r>
            <a:endParaRPr sz="3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53223" y="1773632"/>
            <a:ext cx="13037185" cy="3543935"/>
          </a:xfrm>
          <a:prstGeom prst="rect">
            <a:avLst/>
          </a:prstGeom>
        </p:spPr>
        <p:txBody>
          <a:bodyPr vert="horz" wrap="square" lIns="0" tIns="2901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85"/>
              </a:spcBef>
            </a:pPr>
            <a:r>
              <a:rPr sz="3950" dirty="0">
                <a:solidFill>
                  <a:srgbClr val="C2349B"/>
                </a:solidFill>
                <a:latin typeface="Lucida Console"/>
                <a:cs typeface="Lucida Console"/>
              </a:rPr>
              <a:t>try</a:t>
            </a: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:</a:t>
            </a:r>
            <a:endParaRPr sz="3950">
              <a:latin typeface="Lucida Console"/>
              <a:cs typeface="Lucida Console"/>
            </a:endParaRPr>
          </a:p>
          <a:p>
            <a:pPr marL="12700" marR="1820545" indent="1210310">
              <a:lnSpc>
                <a:spcPct val="146100"/>
              </a:lnSpc>
            </a:pPr>
            <a:r>
              <a:rPr sz="3950" dirty="0">
                <a:solidFill>
                  <a:srgbClr val="C2349B"/>
                </a:solidFill>
                <a:latin typeface="Lucida Console"/>
                <a:cs typeface="Lucida Console"/>
              </a:rPr>
              <a:t>raise</a:t>
            </a:r>
            <a:r>
              <a:rPr sz="3950" spc="-30" dirty="0">
                <a:solidFill>
                  <a:srgbClr val="C2349B"/>
                </a:solidFill>
                <a:latin typeface="Lucida Console"/>
                <a:cs typeface="Lucida Console"/>
              </a:rPr>
              <a:t> </a:t>
            </a: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NotImplementedError(</a:t>
            </a:r>
            <a:r>
              <a:rPr sz="3950" dirty="0">
                <a:solidFill>
                  <a:srgbClr val="E44448"/>
                </a:solidFill>
                <a:latin typeface="Lucida Console"/>
                <a:cs typeface="Lucida Console"/>
              </a:rPr>
              <a:t>"TODO"</a:t>
            </a: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)  </a:t>
            </a:r>
            <a:r>
              <a:rPr sz="3950" dirty="0">
                <a:solidFill>
                  <a:srgbClr val="C2349B"/>
                </a:solidFill>
                <a:latin typeface="Lucida Console"/>
                <a:cs typeface="Lucida Console"/>
              </a:rPr>
              <a:t>except</a:t>
            </a:r>
            <a:r>
              <a:rPr sz="3950" spc="-5" dirty="0">
                <a:solidFill>
                  <a:srgbClr val="C2349B"/>
                </a:solidFill>
                <a:latin typeface="Lucida Console"/>
                <a:cs typeface="Lucida Console"/>
              </a:rPr>
              <a:t> </a:t>
            </a: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NotImplementedError:</a:t>
            </a:r>
            <a:endParaRPr sz="3950">
              <a:latin typeface="Lucida Console"/>
              <a:cs typeface="Lucida Console"/>
            </a:endParaRPr>
          </a:p>
          <a:p>
            <a:pPr marL="1223010">
              <a:lnSpc>
                <a:spcPct val="100000"/>
              </a:lnSpc>
              <a:spcBef>
                <a:spcPts val="2185"/>
              </a:spcBef>
            </a:pPr>
            <a:r>
              <a:rPr sz="3950" dirty="0">
                <a:solidFill>
                  <a:srgbClr val="C2349B"/>
                </a:solidFill>
                <a:latin typeface="Lucida Console"/>
                <a:cs typeface="Lucida Console"/>
              </a:rPr>
              <a:t>print</a:t>
            </a: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(</a:t>
            </a:r>
            <a:r>
              <a:rPr sz="3950" dirty="0">
                <a:solidFill>
                  <a:srgbClr val="8B84CF"/>
                </a:solidFill>
                <a:latin typeface="Lucida Console"/>
                <a:cs typeface="Lucida Console"/>
              </a:rPr>
              <a:t>'Looks like an exception to</a:t>
            </a:r>
            <a:r>
              <a:rPr sz="3950" spc="-25" dirty="0">
                <a:solidFill>
                  <a:srgbClr val="8B84CF"/>
                </a:solidFill>
                <a:latin typeface="Lucida Console"/>
                <a:cs typeface="Lucida Console"/>
              </a:rPr>
              <a:t> </a:t>
            </a:r>
            <a:r>
              <a:rPr sz="3950" dirty="0">
                <a:solidFill>
                  <a:srgbClr val="8B84CF"/>
                </a:solidFill>
                <a:latin typeface="Lucida Console"/>
                <a:cs typeface="Lucida Console"/>
              </a:rPr>
              <a:t>me!'</a:t>
            </a: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)</a:t>
            </a:r>
            <a:endParaRPr sz="3950">
              <a:latin typeface="Lucida Console"/>
              <a:cs typeface="Lucida Consol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63593" y="5568281"/>
            <a:ext cx="1538605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dirty="0">
                <a:solidFill>
                  <a:srgbClr val="C2349B"/>
                </a:solidFill>
                <a:latin typeface="Lucida Console"/>
                <a:cs typeface="Lucida Console"/>
              </a:rPr>
              <a:t>raise</a:t>
            </a:r>
            <a:endParaRPr sz="3950">
              <a:latin typeface="Lucida Console"/>
              <a:cs typeface="Lucida Console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233213" y="496603"/>
            <a:ext cx="964755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5" dirty="0">
                <a:latin typeface="Lucida Console"/>
                <a:cs typeface="Lucida Console"/>
              </a:rPr>
              <a:t>raise</a:t>
            </a:r>
            <a:r>
              <a:rPr sz="5400" spc="-1720" dirty="0">
                <a:latin typeface="Lucida Console"/>
                <a:cs typeface="Lucida Console"/>
              </a:rPr>
              <a:t> </a:t>
            </a:r>
            <a:r>
              <a:rPr spc="-105" dirty="0"/>
              <a:t>within</a:t>
            </a:r>
            <a:r>
              <a:rPr spc="-95" dirty="0"/>
              <a:t> </a:t>
            </a:r>
            <a:r>
              <a:rPr sz="5400" spc="-5" dirty="0">
                <a:latin typeface="Lucida Console"/>
                <a:cs typeface="Lucida Console"/>
              </a:rPr>
              <a:t>except</a:t>
            </a:r>
            <a:r>
              <a:rPr sz="5400" spc="-1720" dirty="0">
                <a:latin typeface="Lucida Console"/>
                <a:cs typeface="Lucida Console"/>
              </a:rPr>
              <a:t> </a:t>
            </a:r>
            <a:r>
              <a:rPr spc="-135" dirty="0"/>
              <a:t>clause</a:t>
            </a:r>
            <a:endParaRPr sz="5400">
              <a:latin typeface="Lucida Console"/>
              <a:cs typeface="Lucida Consol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275394" y="5431178"/>
            <a:ext cx="7549515" cy="893444"/>
          </a:xfrm>
          <a:prstGeom prst="rect">
            <a:avLst/>
          </a:prstGeom>
          <a:solidFill>
            <a:srgbClr val="000000"/>
          </a:solidFill>
          <a:ln w="10470">
            <a:solidFill>
              <a:srgbClr val="FFFFFF"/>
            </a:solidFill>
          </a:ln>
        </p:spPr>
        <p:txBody>
          <a:bodyPr vert="horz" wrap="square" lIns="0" tIns="182245" rIns="0" bIns="0" rtlCol="0">
            <a:spAutoFit/>
          </a:bodyPr>
          <a:lstStyle/>
          <a:p>
            <a:pPr marL="53975">
              <a:lnSpc>
                <a:spcPct val="100000"/>
              </a:lnSpc>
              <a:spcBef>
                <a:spcPts val="1435"/>
              </a:spcBef>
            </a:pPr>
            <a:r>
              <a:rPr sz="3950" spc="-295" dirty="0">
                <a:solidFill>
                  <a:srgbClr val="FFFFFF"/>
                </a:solidFill>
                <a:latin typeface="Arial"/>
                <a:cs typeface="Arial"/>
              </a:rPr>
              <a:t>Re-raises </a:t>
            </a:r>
            <a:r>
              <a:rPr sz="3950" spc="-31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3950" spc="-229" dirty="0">
                <a:solidFill>
                  <a:srgbClr val="FFFFFF"/>
                </a:solidFill>
                <a:latin typeface="Arial"/>
                <a:cs typeface="Arial"/>
              </a:rPr>
              <a:t>currently </a:t>
            </a:r>
            <a:r>
              <a:rPr sz="3950" spc="-290" dirty="0">
                <a:solidFill>
                  <a:srgbClr val="FFFFFF"/>
                </a:solidFill>
                <a:latin typeface="Arial"/>
                <a:cs typeface="Arial"/>
              </a:rPr>
              <a:t>active</a:t>
            </a:r>
            <a:r>
              <a:rPr sz="3950" spc="-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50" spc="-340" dirty="0">
                <a:solidFill>
                  <a:srgbClr val="FFFFFF"/>
                </a:solidFill>
                <a:latin typeface="Arial"/>
                <a:cs typeface="Arial"/>
              </a:rPr>
              <a:t>exception</a:t>
            </a:r>
            <a:endParaRPr sz="39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492141" y="8990710"/>
            <a:ext cx="7367905" cy="1699260"/>
          </a:xfrm>
          <a:custGeom>
            <a:avLst/>
            <a:gdLst/>
            <a:ahLst/>
            <a:cxnLst/>
            <a:rect l="l" t="t" r="r" b="b"/>
            <a:pathLst>
              <a:path w="7367905" h="1699259">
                <a:moveTo>
                  <a:pt x="0" y="0"/>
                </a:moveTo>
                <a:lnTo>
                  <a:pt x="7367314" y="0"/>
                </a:lnTo>
                <a:lnTo>
                  <a:pt x="7367314" y="1699215"/>
                </a:lnTo>
                <a:lnTo>
                  <a:pt x="0" y="1699215"/>
                </a:lnTo>
                <a:lnTo>
                  <a:pt x="0" y="0"/>
                </a:lnTo>
                <a:close/>
              </a:path>
            </a:pathLst>
          </a:custGeom>
          <a:ln w="1047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434173" y="6496611"/>
          <a:ext cx="17409795" cy="41459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5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23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32307">
                <a:tc>
                  <a:txBody>
                    <a:bodyPr/>
                    <a:lstStyle/>
                    <a:p>
                      <a:pPr marL="31750">
                        <a:lnSpc>
                          <a:spcPts val="4465"/>
                        </a:lnSpc>
                      </a:pPr>
                      <a:r>
                        <a:rPr sz="3950" dirty="0">
                          <a:solidFill>
                            <a:srgbClr val="4CBF57"/>
                          </a:solidFill>
                          <a:latin typeface="Lucida Console"/>
                          <a:cs typeface="Lucida Console"/>
                        </a:rPr>
                        <a:t>#</a:t>
                      </a:r>
                      <a:endParaRPr sz="3950">
                        <a:latin typeface="Lucida Console"/>
                        <a:cs typeface="Lucida Console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51130">
                        <a:lnSpc>
                          <a:spcPts val="4465"/>
                        </a:lnSpc>
                      </a:pPr>
                      <a:r>
                        <a:rPr sz="3950" dirty="0">
                          <a:solidFill>
                            <a:srgbClr val="4CBF57"/>
                          </a:solidFill>
                          <a:latin typeface="Lucida Console"/>
                          <a:cs typeface="Lucida Console"/>
                        </a:rPr>
                        <a:t>Looks like an exception to</a:t>
                      </a:r>
                      <a:r>
                        <a:rPr sz="3950" spc="-10" dirty="0">
                          <a:solidFill>
                            <a:srgbClr val="4CBF57"/>
                          </a:solidFill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3950" dirty="0">
                          <a:solidFill>
                            <a:srgbClr val="4CBF57"/>
                          </a:solidFill>
                          <a:latin typeface="Lucida Console"/>
                          <a:cs typeface="Lucida Console"/>
                        </a:rPr>
                        <a:t>me!</a:t>
                      </a:r>
                      <a:endParaRPr sz="3950">
                        <a:latin typeface="Lucida Console"/>
                        <a:cs typeface="Lucida Console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955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3950" dirty="0">
                          <a:solidFill>
                            <a:srgbClr val="4CBF57"/>
                          </a:solidFill>
                          <a:latin typeface="Lucida Console"/>
                          <a:cs typeface="Lucida Console"/>
                        </a:rPr>
                        <a:t>#</a:t>
                      </a:r>
                      <a:endParaRPr sz="3950">
                        <a:latin typeface="Lucida Console"/>
                        <a:cs typeface="Lucida Console"/>
                      </a:endParaRPr>
                    </a:p>
                  </a:txBody>
                  <a:tcPr marL="0" marR="0" marT="11176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5113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3950" dirty="0">
                          <a:solidFill>
                            <a:srgbClr val="4CBF57"/>
                          </a:solidFill>
                          <a:latin typeface="Lucida Console"/>
                          <a:cs typeface="Lucida Console"/>
                        </a:rPr>
                        <a:t>Traceback (most recent call</a:t>
                      </a:r>
                      <a:r>
                        <a:rPr sz="3950" spc="-5" dirty="0">
                          <a:solidFill>
                            <a:srgbClr val="4CBF57"/>
                          </a:solidFill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3950" dirty="0">
                          <a:solidFill>
                            <a:srgbClr val="4CBF57"/>
                          </a:solidFill>
                          <a:latin typeface="Lucida Console"/>
                          <a:cs typeface="Lucida Console"/>
                        </a:rPr>
                        <a:t>last):</a:t>
                      </a:r>
                      <a:endParaRPr sz="3950">
                        <a:latin typeface="Lucida Console"/>
                        <a:cs typeface="Lucida Console"/>
                      </a:endParaRPr>
                    </a:p>
                  </a:txBody>
                  <a:tcPr marL="0" marR="0" marT="11176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78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3950" dirty="0">
                          <a:solidFill>
                            <a:srgbClr val="4CBF57"/>
                          </a:solidFill>
                          <a:latin typeface="Lucida Console"/>
                          <a:cs typeface="Lucida Console"/>
                        </a:rPr>
                        <a:t>#</a:t>
                      </a:r>
                      <a:endParaRPr sz="3950">
                        <a:latin typeface="Lucida Console"/>
                        <a:cs typeface="Lucida Console"/>
                      </a:endParaRPr>
                    </a:p>
                  </a:txBody>
                  <a:tcPr marL="0" marR="0" marT="11176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56285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3950" dirty="0">
                          <a:solidFill>
                            <a:srgbClr val="4CBF57"/>
                          </a:solidFill>
                          <a:latin typeface="Lucida Console"/>
                          <a:cs typeface="Lucida Console"/>
                        </a:rPr>
                        <a:t>File "&lt;stdin&gt;", line 2, in</a:t>
                      </a:r>
                      <a:r>
                        <a:rPr sz="3950" spc="-5" dirty="0">
                          <a:solidFill>
                            <a:srgbClr val="4CBF57"/>
                          </a:solidFill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3950" dirty="0">
                          <a:solidFill>
                            <a:srgbClr val="4CBF57"/>
                          </a:solidFill>
                          <a:latin typeface="Lucida Console"/>
                          <a:cs typeface="Lucida Console"/>
                        </a:rPr>
                        <a:t>&lt;module&gt;</a:t>
                      </a:r>
                      <a:endParaRPr sz="3950">
                        <a:latin typeface="Lucida Console"/>
                        <a:cs typeface="Lucida Console"/>
                      </a:endParaRPr>
                    </a:p>
                  </a:txBody>
                  <a:tcPr marL="0" marR="0" marT="11176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0591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3950" dirty="0">
                          <a:solidFill>
                            <a:srgbClr val="4CBF57"/>
                          </a:solidFill>
                          <a:latin typeface="Lucida Console"/>
                          <a:cs typeface="Lucida Console"/>
                        </a:rPr>
                        <a:t>#</a:t>
                      </a:r>
                      <a:endParaRPr sz="3950">
                        <a:latin typeface="Lucida Console"/>
                        <a:cs typeface="Lucida Console"/>
                      </a:endParaRPr>
                    </a:p>
                  </a:txBody>
                  <a:tcPr marL="0" marR="0" marT="16383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51130">
                        <a:lnSpc>
                          <a:spcPct val="100000"/>
                        </a:lnSpc>
                        <a:spcBef>
                          <a:spcPts val="1864"/>
                        </a:spcBef>
                        <a:tabLst>
                          <a:tab pos="9995535" algn="l"/>
                        </a:tabLst>
                      </a:pPr>
                      <a:r>
                        <a:rPr sz="5925" baseline="8438" dirty="0">
                          <a:solidFill>
                            <a:srgbClr val="4CBF57"/>
                          </a:solidFill>
                          <a:latin typeface="Lucida Console"/>
                          <a:cs typeface="Lucida Console"/>
                        </a:rPr>
                        <a:t>NotImplementedError:</a:t>
                      </a:r>
                      <a:r>
                        <a:rPr sz="5925" spc="44" baseline="8438" dirty="0">
                          <a:solidFill>
                            <a:srgbClr val="4CBF57"/>
                          </a:solidFill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5925" baseline="8438" dirty="0">
                          <a:solidFill>
                            <a:srgbClr val="4CBF57"/>
                          </a:solidFill>
                          <a:latin typeface="Lucida Console"/>
                          <a:cs typeface="Lucida Console"/>
                        </a:rPr>
                        <a:t>TODO	</a:t>
                      </a:r>
                      <a:r>
                        <a:rPr sz="3950" spc="-4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Used </a:t>
                      </a:r>
                      <a:r>
                        <a:rPr sz="3950" spc="-1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to </a:t>
                      </a:r>
                      <a:r>
                        <a:rPr sz="3950" spc="-3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acknowledge </a:t>
                      </a:r>
                      <a:r>
                        <a:rPr sz="3950" spc="-3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an</a:t>
                      </a:r>
                      <a:r>
                        <a:rPr sz="3950" spc="-6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3950" spc="-3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exception</a:t>
                      </a:r>
                      <a:endParaRPr sz="3950">
                        <a:latin typeface="Arial"/>
                        <a:cs typeface="Arial"/>
                      </a:endParaRPr>
                    </a:p>
                    <a:p>
                      <a:pPr marL="9629140">
                        <a:lnSpc>
                          <a:spcPct val="100000"/>
                        </a:lnSpc>
                        <a:spcBef>
                          <a:spcPts val="1610"/>
                        </a:spcBef>
                      </a:pPr>
                      <a:r>
                        <a:rPr sz="3950" spc="-26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but </a:t>
                      </a:r>
                      <a:r>
                        <a:rPr sz="3950" spc="-3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also </a:t>
                      </a:r>
                      <a:r>
                        <a:rPr sz="3950" spc="-38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propagate </a:t>
                      </a:r>
                      <a:r>
                        <a:rPr sz="3950" spc="-1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to </a:t>
                      </a:r>
                      <a:r>
                        <a:rPr sz="3950" spc="-30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external</a:t>
                      </a:r>
                      <a:r>
                        <a:rPr sz="3950" spc="-6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3950" spc="-3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handlers</a:t>
                      </a:r>
                      <a:endParaRPr sz="3950">
                        <a:latin typeface="Arial"/>
                        <a:cs typeface="Arial"/>
                      </a:endParaRPr>
                    </a:p>
                  </a:txBody>
                  <a:tcPr marL="0" marR="0" marT="236854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89841" y="4573547"/>
            <a:ext cx="15118080" cy="18351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850" spc="-55" dirty="0"/>
              <a:t>Good </a:t>
            </a:r>
            <a:r>
              <a:rPr sz="11850" spc="-295" dirty="0"/>
              <a:t>Python: </a:t>
            </a:r>
            <a:r>
              <a:rPr sz="11850" spc="-45" dirty="0"/>
              <a:t>Using</a:t>
            </a:r>
            <a:r>
              <a:rPr sz="11850" spc="-969" dirty="0"/>
              <a:t> </a:t>
            </a:r>
            <a:r>
              <a:rPr sz="10050" dirty="0">
                <a:latin typeface="Lucida Console"/>
                <a:cs typeface="Lucida Console"/>
              </a:rPr>
              <a:t>else</a:t>
            </a:r>
            <a:endParaRPr sz="10050">
              <a:latin typeface="Lucida Console"/>
              <a:cs typeface="Lucida Console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5689" y="1463694"/>
            <a:ext cx="2446655" cy="12319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7900" spc="5" dirty="0">
                <a:solidFill>
                  <a:srgbClr val="C2349B"/>
                </a:solidFill>
                <a:latin typeface="Lucida Console"/>
                <a:cs typeface="Lucida Console"/>
              </a:rPr>
              <a:t>tr</a:t>
            </a:r>
            <a:r>
              <a:rPr sz="7900" dirty="0">
                <a:solidFill>
                  <a:srgbClr val="C2349B"/>
                </a:solidFill>
                <a:latin typeface="Lucida Console"/>
                <a:cs typeface="Lucida Console"/>
              </a:rPr>
              <a:t>y</a:t>
            </a:r>
            <a:r>
              <a:rPr sz="7900" spc="5" dirty="0">
                <a:latin typeface="Lucida Console"/>
                <a:cs typeface="Lucida Console"/>
              </a:rPr>
              <a:t>:</a:t>
            </a:r>
            <a:endParaRPr sz="7900">
              <a:latin typeface="Lucida Console"/>
              <a:cs typeface="Lucida Consol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85689" y="2636434"/>
            <a:ext cx="6682740" cy="357759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algn="ctr">
              <a:lnSpc>
                <a:spcPts val="9355"/>
              </a:lnSpc>
              <a:spcBef>
                <a:spcPts val="115"/>
              </a:spcBef>
            </a:pPr>
            <a:r>
              <a:rPr sz="7900" spc="5" dirty="0">
                <a:solidFill>
                  <a:srgbClr val="FFFFFF"/>
                </a:solidFill>
                <a:latin typeface="Lucida Console"/>
                <a:cs typeface="Lucida Console"/>
              </a:rPr>
              <a:t>...</a:t>
            </a:r>
            <a:endParaRPr sz="7900">
              <a:latin typeface="Lucida Console"/>
              <a:cs typeface="Lucida Console"/>
            </a:endParaRPr>
          </a:p>
          <a:p>
            <a:pPr algn="ctr">
              <a:lnSpc>
                <a:spcPts val="9235"/>
              </a:lnSpc>
            </a:pPr>
            <a:r>
              <a:rPr sz="7900" spc="5" dirty="0">
                <a:solidFill>
                  <a:srgbClr val="C2349B"/>
                </a:solidFill>
                <a:latin typeface="Lucida Console"/>
                <a:cs typeface="Lucida Console"/>
              </a:rPr>
              <a:t>except</a:t>
            </a:r>
            <a:r>
              <a:rPr sz="7900" spc="-100" dirty="0">
                <a:solidFill>
                  <a:srgbClr val="C2349B"/>
                </a:solidFill>
                <a:latin typeface="Lucida Console"/>
                <a:cs typeface="Lucida Console"/>
              </a:rPr>
              <a:t> </a:t>
            </a:r>
            <a:r>
              <a:rPr sz="7900" spc="5" dirty="0">
                <a:solidFill>
                  <a:srgbClr val="FFFFFF"/>
                </a:solidFill>
                <a:latin typeface="Lucida Console"/>
                <a:cs typeface="Lucida Console"/>
              </a:rPr>
              <a:t>...:</a:t>
            </a:r>
            <a:endParaRPr sz="7900">
              <a:latin typeface="Lucida Console"/>
              <a:cs typeface="Lucida Console"/>
            </a:endParaRPr>
          </a:p>
          <a:p>
            <a:pPr algn="ctr">
              <a:lnSpc>
                <a:spcPts val="9355"/>
              </a:lnSpc>
            </a:pPr>
            <a:r>
              <a:rPr sz="7900" spc="5" dirty="0">
                <a:solidFill>
                  <a:srgbClr val="FFFFFF"/>
                </a:solidFill>
                <a:latin typeface="Lucida Console"/>
                <a:cs typeface="Lucida Console"/>
              </a:rPr>
              <a:t>...</a:t>
            </a:r>
            <a:endParaRPr sz="7900">
              <a:latin typeface="Lucida Console"/>
              <a:cs typeface="Lucida Consol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5689" y="6154651"/>
            <a:ext cx="3051810" cy="12319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7900" spc="5" dirty="0">
                <a:solidFill>
                  <a:srgbClr val="FFD300"/>
                </a:solidFill>
                <a:latin typeface="Lucida Console"/>
                <a:cs typeface="Lucida Console"/>
              </a:rPr>
              <a:t>els</a:t>
            </a:r>
            <a:r>
              <a:rPr sz="7900" dirty="0">
                <a:solidFill>
                  <a:srgbClr val="FFD300"/>
                </a:solidFill>
                <a:latin typeface="Lucida Console"/>
                <a:cs typeface="Lucida Console"/>
              </a:rPr>
              <a:t>e</a:t>
            </a:r>
            <a:r>
              <a:rPr sz="7900" spc="5" dirty="0">
                <a:solidFill>
                  <a:srgbClr val="FFFFFF"/>
                </a:solidFill>
                <a:latin typeface="Lucida Console"/>
                <a:cs typeface="Lucida Console"/>
              </a:rPr>
              <a:t>:</a:t>
            </a:r>
            <a:endParaRPr sz="7900">
              <a:latin typeface="Lucida Console"/>
              <a:cs typeface="Lucida Consol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74803" y="6373557"/>
            <a:ext cx="12069445" cy="893444"/>
          </a:xfrm>
          <a:prstGeom prst="rect">
            <a:avLst/>
          </a:prstGeom>
          <a:solidFill>
            <a:srgbClr val="000000"/>
          </a:solidFill>
          <a:ln w="10470">
            <a:solidFill>
              <a:srgbClr val="FFFFFF"/>
            </a:solidFill>
          </a:ln>
        </p:spPr>
        <p:txBody>
          <a:bodyPr vert="horz" wrap="square" lIns="0" tIns="182245" rIns="0" bIns="0" rtlCol="0">
            <a:spAutoFit/>
          </a:bodyPr>
          <a:lstStyle/>
          <a:p>
            <a:pPr marL="52069">
              <a:lnSpc>
                <a:spcPct val="100000"/>
              </a:lnSpc>
              <a:spcBef>
                <a:spcPts val="1435"/>
              </a:spcBef>
            </a:pPr>
            <a:r>
              <a:rPr sz="3950" spc="-450" dirty="0">
                <a:solidFill>
                  <a:srgbClr val="FFFFFF"/>
                </a:solidFill>
                <a:latin typeface="Arial"/>
                <a:cs typeface="Arial"/>
              </a:rPr>
              <a:t>Code </a:t>
            </a:r>
            <a:r>
              <a:rPr sz="3950" spc="-175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3950" spc="-375" dirty="0">
                <a:solidFill>
                  <a:srgbClr val="FFFFFF"/>
                </a:solidFill>
                <a:latin typeface="Arial"/>
                <a:cs typeface="Arial"/>
              </a:rPr>
              <a:t>executes </a:t>
            </a:r>
            <a:r>
              <a:rPr sz="3950" spc="-45" dirty="0">
                <a:solidFill>
                  <a:srgbClr val="FFFFFF"/>
                </a:solidFill>
                <a:latin typeface="Arial"/>
                <a:cs typeface="Arial"/>
              </a:rPr>
              <a:t>if </a:t>
            </a:r>
            <a:r>
              <a:rPr sz="3950" spc="-31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3950" spc="15" dirty="0">
                <a:solidFill>
                  <a:srgbClr val="FFFFFF"/>
                </a:solidFill>
                <a:latin typeface="Arial"/>
                <a:cs typeface="Arial"/>
              </a:rPr>
              <a:t>try </a:t>
            </a:r>
            <a:r>
              <a:rPr sz="3950" spc="-375" dirty="0">
                <a:solidFill>
                  <a:srgbClr val="FFFFFF"/>
                </a:solidFill>
                <a:latin typeface="Arial"/>
                <a:cs typeface="Arial"/>
              </a:rPr>
              <a:t>clause </a:t>
            </a:r>
            <a:r>
              <a:rPr sz="3950" spc="-400" dirty="0">
                <a:solidFill>
                  <a:srgbClr val="FFFFFF"/>
                </a:solidFill>
                <a:latin typeface="Arial"/>
                <a:cs typeface="Arial"/>
              </a:rPr>
              <a:t>does </a:t>
            </a:r>
            <a:r>
              <a:rPr sz="3950" spc="-245" dirty="0">
                <a:solidFill>
                  <a:srgbClr val="FFFFFF"/>
                </a:solidFill>
                <a:latin typeface="Arial"/>
                <a:cs typeface="Arial"/>
              </a:rPr>
              <a:t>not </a:t>
            </a:r>
            <a:r>
              <a:rPr sz="3950" spc="-335" dirty="0">
                <a:solidFill>
                  <a:srgbClr val="FFFFFF"/>
                </a:solidFill>
                <a:latin typeface="Arial"/>
                <a:cs typeface="Arial"/>
              </a:rPr>
              <a:t>raise </a:t>
            </a:r>
            <a:r>
              <a:rPr sz="3950" spc="-345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3950" spc="-6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50" spc="-340" dirty="0">
                <a:solidFill>
                  <a:srgbClr val="FFFFFF"/>
                </a:solidFill>
                <a:latin typeface="Arial"/>
                <a:cs typeface="Arial"/>
              </a:rPr>
              <a:t>exception</a:t>
            </a:r>
            <a:endParaRPr sz="39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287774" y="8989535"/>
            <a:ext cx="10579100" cy="1699260"/>
          </a:xfrm>
          <a:custGeom>
            <a:avLst/>
            <a:gdLst/>
            <a:ahLst/>
            <a:cxnLst/>
            <a:rect l="l" t="t" r="r" b="b"/>
            <a:pathLst>
              <a:path w="10579100" h="1699259">
                <a:moveTo>
                  <a:pt x="0" y="0"/>
                </a:moveTo>
                <a:lnTo>
                  <a:pt x="10578944" y="0"/>
                </a:lnTo>
                <a:lnTo>
                  <a:pt x="10578944" y="1699215"/>
                </a:lnTo>
                <a:lnTo>
                  <a:pt x="0" y="1699215"/>
                </a:lnTo>
                <a:lnTo>
                  <a:pt x="0" y="0"/>
                </a:lnTo>
                <a:close/>
              </a:path>
            </a:pathLst>
          </a:custGeom>
          <a:ln w="1047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706625" y="7327390"/>
            <a:ext cx="15125700" cy="326771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7900" spc="5" dirty="0">
                <a:solidFill>
                  <a:srgbClr val="FFFFFF"/>
                </a:solidFill>
                <a:latin typeface="Lucida Console"/>
                <a:cs typeface="Lucida Console"/>
              </a:rPr>
              <a:t>do_something()</a:t>
            </a:r>
            <a:endParaRPr sz="7900">
              <a:latin typeface="Lucida Console"/>
              <a:cs typeface="Lucida Console"/>
            </a:endParaRPr>
          </a:p>
          <a:p>
            <a:pPr marL="4638040" marR="5080" indent="784860">
              <a:lnSpc>
                <a:spcPct val="133900"/>
              </a:lnSpc>
              <a:spcBef>
                <a:spcPts val="3334"/>
              </a:spcBef>
            </a:pPr>
            <a:r>
              <a:rPr sz="3950" spc="-310" dirty="0">
                <a:solidFill>
                  <a:srgbClr val="FFFFFF"/>
                </a:solidFill>
                <a:latin typeface="Arial"/>
                <a:cs typeface="Arial"/>
              </a:rPr>
              <a:t>Why? </a:t>
            </a:r>
            <a:r>
              <a:rPr sz="3950" spc="-260" dirty="0">
                <a:solidFill>
                  <a:srgbClr val="FFFFFF"/>
                </a:solidFill>
                <a:latin typeface="Arial"/>
                <a:cs typeface="Arial"/>
              </a:rPr>
              <a:t>Avoid </a:t>
            </a:r>
            <a:r>
              <a:rPr sz="3950" spc="-285" dirty="0">
                <a:solidFill>
                  <a:srgbClr val="FFFFFF"/>
                </a:solidFill>
                <a:latin typeface="Arial"/>
                <a:cs typeface="Arial"/>
              </a:rPr>
              <a:t>accidentally catching </a:t>
            </a:r>
            <a:r>
              <a:rPr sz="3950" spc="-345" dirty="0">
                <a:solidFill>
                  <a:srgbClr val="FFFFFF"/>
                </a:solidFill>
                <a:latin typeface="Arial"/>
                <a:cs typeface="Arial"/>
              </a:rPr>
              <a:t>an </a:t>
            </a:r>
            <a:r>
              <a:rPr sz="3950" spc="-340" dirty="0">
                <a:solidFill>
                  <a:srgbClr val="FFFFFF"/>
                </a:solidFill>
                <a:latin typeface="Arial"/>
                <a:cs typeface="Arial"/>
              </a:rPr>
              <a:t>exception  </a:t>
            </a:r>
            <a:r>
              <a:rPr sz="3950" spc="-345" dirty="0">
                <a:solidFill>
                  <a:srgbClr val="FFFFFF"/>
                </a:solidFill>
                <a:latin typeface="Arial"/>
                <a:cs typeface="Arial"/>
              </a:rPr>
              <a:t>raised </a:t>
            </a:r>
            <a:r>
              <a:rPr sz="3950" spc="-370" dirty="0">
                <a:solidFill>
                  <a:srgbClr val="FFFFFF"/>
                </a:solidFill>
                <a:latin typeface="Arial"/>
                <a:cs typeface="Arial"/>
              </a:rPr>
              <a:t>by something </a:t>
            </a:r>
            <a:r>
              <a:rPr sz="3950" spc="-300" dirty="0">
                <a:solidFill>
                  <a:srgbClr val="FFFFFF"/>
                </a:solidFill>
                <a:latin typeface="Arial"/>
                <a:cs typeface="Arial"/>
              </a:rPr>
              <a:t>other </a:t>
            </a:r>
            <a:r>
              <a:rPr sz="3950" spc="-285" dirty="0">
                <a:solidFill>
                  <a:srgbClr val="FFFFFF"/>
                </a:solidFill>
                <a:latin typeface="Arial"/>
                <a:cs typeface="Arial"/>
              </a:rPr>
              <a:t>than </a:t>
            </a:r>
            <a:r>
              <a:rPr sz="3950" spc="-31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3950" spc="-370" dirty="0">
                <a:solidFill>
                  <a:srgbClr val="FFFFFF"/>
                </a:solidFill>
                <a:latin typeface="Arial"/>
                <a:cs typeface="Arial"/>
              </a:rPr>
              <a:t>code </a:t>
            </a:r>
            <a:r>
              <a:rPr sz="3950" spc="-385" dirty="0">
                <a:solidFill>
                  <a:srgbClr val="FFFFFF"/>
                </a:solidFill>
                <a:latin typeface="Arial"/>
                <a:cs typeface="Arial"/>
              </a:rPr>
              <a:t>being</a:t>
            </a:r>
            <a:r>
              <a:rPr sz="3950" spc="-2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50" spc="-335" dirty="0">
                <a:solidFill>
                  <a:srgbClr val="FFFFFF"/>
                </a:solidFill>
                <a:latin typeface="Arial"/>
                <a:cs typeface="Arial"/>
              </a:rPr>
              <a:t>protected</a:t>
            </a:r>
            <a:endParaRPr sz="3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53223" y="2412357"/>
            <a:ext cx="7590790" cy="4423410"/>
          </a:xfrm>
          <a:prstGeom prst="rect">
            <a:avLst/>
          </a:prstGeom>
        </p:spPr>
        <p:txBody>
          <a:bodyPr vert="horz" wrap="square" lIns="0" tIns="2901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85"/>
              </a:spcBef>
            </a:pPr>
            <a:r>
              <a:rPr sz="3950" dirty="0">
                <a:solidFill>
                  <a:srgbClr val="C2349B"/>
                </a:solidFill>
                <a:latin typeface="Lucida Console"/>
                <a:cs typeface="Lucida Console"/>
              </a:rPr>
              <a:t>try</a:t>
            </a: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:</a:t>
            </a:r>
            <a:endParaRPr sz="3950">
              <a:latin typeface="Lucida Console"/>
              <a:cs typeface="Lucida Console"/>
            </a:endParaRPr>
          </a:p>
          <a:p>
            <a:pPr marL="12700" marR="5080" indent="1210310">
              <a:lnSpc>
                <a:spcPct val="146100"/>
              </a:lnSpc>
            </a:pP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update_the_database()  </a:t>
            </a:r>
            <a:r>
              <a:rPr sz="3950" dirty="0">
                <a:solidFill>
                  <a:srgbClr val="C2349B"/>
                </a:solidFill>
                <a:latin typeface="Lucida Console"/>
                <a:cs typeface="Lucida Console"/>
              </a:rPr>
              <a:t>except</a:t>
            </a:r>
            <a:r>
              <a:rPr sz="3950" spc="-25" dirty="0">
                <a:solidFill>
                  <a:srgbClr val="C2349B"/>
                </a:solidFill>
                <a:latin typeface="Lucida Console"/>
                <a:cs typeface="Lucida Console"/>
              </a:rPr>
              <a:t> </a:t>
            </a: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TransactionError:</a:t>
            </a:r>
            <a:endParaRPr sz="3950">
              <a:latin typeface="Lucida Console"/>
              <a:cs typeface="Lucida Console"/>
            </a:endParaRPr>
          </a:p>
          <a:p>
            <a:pPr marL="1223010" marR="3333115">
              <a:lnSpc>
                <a:spcPct val="146100"/>
              </a:lnSpc>
            </a:pP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rollback()  </a:t>
            </a:r>
            <a:r>
              <a:rPr sz="3950" dirty="0">
                <a:solidFill>
                  <a:srgbClr val="C2349B"/>
                </a:solidFill>
                <a:latin typeface="Lucida Console"/>
                <a:cs typeface="Lucida Console"/>
              </a:rPr>
              <a:t>raise</a:t>
            </a:r>
            <a:endParaRPr sz="3950">
              <a:latin typeface="Lucida Console"/>
              <a:cs typeface="Lucida Consol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53223" y="6810128"/>
            <a:ext cx="3656965" cy="1784985"/>
          </a:xfrm>
          <a:prstGeom prst="rect">
            <a:avLst/>
          </a:prstGeom>
        </p:spPr>
        <p:txBody>
          <a:bodyPr vert="horz" wrap="square" lIns="0" tIns="2901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85"/>
              </a:spcBef>
            </a:pPr>
            <a:r>
              <a:rPr sz="3950" dirty="0">
                <a:solidFill>
                  <a:srgbClr val="C2349B"/>
                </a:solidFill>
                <a:latin typeface="Lucida Console"/>
                <a:cs typeface="Lucida Console"/>
              </a:rPr>
              <a:t>else</a:t>
            </a: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:</a:t>
            </a:r>
            <a:endParaRPr sz="3950">
              <a:latin typeface="Lucida Console"/>
              <a:cs typeface="Lucida Console"/>
            </a:endParaRPr>
          </a:p>
          <a:p>
            <a:pPr marL="1223010">
              <a:lnSpc>
                <a:spcPct val="100000"/>
              </a:lnSpc>
              <a:spcBef>
                <a:spcPts val="2185"/>
              </a:spcBef>
            </a:pP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commit()</a:t>
            </a:r>
            <a:endParaRPr sz="3950">
              <a:latin typeface="Lucida Console"/>
              <a:cs typeface="Lucida Console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06013" y="496603"/>
            <a:ext cx="1130236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0" dirty="0"/>
              <a:t>Example: </a:t>
            </a:r>
            <a:r>
              <a:rPr spc="-140" dirty="0"/>
              <a:t>Database</a:t>
            </a:r>
            <a:r>
              <a:rPr spc="-840" dirty="0"/>
              <a:t> </a:t>
            </a:r>
            <a:r>
              <a:rPr spc="-180" dirty="0"/>
              <a:t>Transactions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908833" y="6982614"/>
            <a:ext cx="8614410" cy="1699260"/>
          </a:xfrm>
          <a:prstGeom prst="rect">
            <a:avLst/>
          </a:prstGeom>
          <a:solidFill>
            <a:srgbClr val="000000"/>
          </a:solidFill>
          <a:ln w="10470">
            <a:solidFill>
              <a:srgbClr val="FFFFFF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1179830" marR="107314" indent="-1057910">
              <a:lnSpc>
                <a:spcPts val="6350"/>
              </a:lnSpc>
              <a:spcBef>
                <a:spcPts val="290"/>
              </a:spcBef>
            </a:pPr>
            <a:r>
              <a:rPr sz="3950" spc="45" dirty="0">
                <a:solidFill>
                  <a:srgbClr val="FFFFFF"/>
                </a:solidFill>
                <a:latin typeface="Arial"/>
                <a:cs typeface="Arial"/>
              </a:rPr>
              <a:t>If </a:t>
            </a:r>
            <a:r>
              <a:rPr sz="3950" spc="-31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3950" spc="-335" dirty="0">
                <a:solidFill>
                  <a:srgbClr val="FFFFFF"/>
                </a:solidFill>
                <a:latin typeface="Arial"/>
                <a:cs typeface="Arial"/>
              </a:rPr>
              <a:t>commit </a:t>
            </a:r>
            <a:r>
              <a:rPr sz="3950" spc="-330" dirty="0">
                <a:solidFill>
                  <a:srgbClr val="FFFFFF"/>
                </a:solidFill>
                <a:latin typeface="Arial"/>
                <a:cs typeface="Arial"/>
              </a:rPr>
              <a:t>raises </a:t>
            </a:r>
            <a:r>
              <a:rPr sz="3950" spc="-41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3950" spc="-305" dirty="0">
                <a:solidFill>
                  <a:srgbClr val="FFFFFF"/>
                </a:solidFill>
                <a:latin typeface="Arial"/>
                <a:cs typeface="Arial"/>
              </a:rPr>
              <a:t>TransactionException,  </a:t>
            </a:r>
            <a:r>
              <a:rPr sz="3950" spc="-430" dirty="0">
                <a:solidFill>
                  <a:srgbClr val="FFFFFF"/>
                </a:solidFill>
                <a:latin typeface="Arial"/>
                <a:cs typeface="Arial"/>
              </a:rPr>
              <a:t>we </a:t>
            </a:r>
            <a:r>
              <a:rPr sz="3950" spc="-380" dirty="0">
                <a:solidFill>
                  <a:srgbClr val="FFFFFF"/>
                </a:solidFill>
                <a:latin typeface="Arial"/>
                <a:cs typeface="Arial"/>
              </a:rPr>
              <a:t>might </a:t>
            </a:r>
            <a:r>
              <a:rPr sz="3950" spc="-290" dirty="0">
                <a:solidFill>
                  <a:srgbClr val="FFFFFF"/>
                </a:solidFill>
                <a:latin typeface="Arial"/>
                <a:cs typeface="Arial"/>
              </a:rPr>
              <a:t>actually </a:t>
            </a:r>
            <a:r>
              <a:rPr sz="3950" spc="-254" dirty="0">
                <a:solidFill>
                  <a:srgbClr val="FFFFFF"/>
                </a:solidFill>
                <a:latin typeface="Arial"/>
                <a:cs typeface="Arial"/>
              </a:rPr>
              <a:t>*want* </a:t>
            </a:r>
            <a:r>
              <a:rPr sz="3950" spc="-15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3950" spc="-3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50" spc="-325" dirty="0">
                <a:solidFill>
                  <a:srgbClr val="FFFFFF"/>
                </a:solidFill>
                <a:latin typeface="Arial"/>
                <a:cs typeface="Arial"/>
              </a:rPr>
              <a:t>crash</a:t>
            </a:r>
            <a:endParaRPr sz="3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57375" y="4573547"/>
            <a:ext cx="14785340" cy="18351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850" spc="-330" dirty="0"/>
              <a:t>Aside: </a:t>
            </a:r>
            <a:r>
              <a:rPr sz="11850" spc="-155" dirty="0"/>
              <a:t>Python</a:t>
            </a:r>
            <a:r>
              <a:rPr sz="11850" spc="-855" dirty="0"/>
              <a:t> </a:t>
            </a:r>
            <a:r>
              <a:rPr sz="11850" spc="-155" dirty="0"/>
              <a:t>Philosophy</a:t>
            </a:r>
            <a:endParaRPr sz="1185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56506" y="1926642"/>
            <a:ext cx="17591405" cy="8796020"/>
          </a:xfrm>
          <a:custGeom>
            <a:avLst/>
            <a:gdLst/>
            <a:ahLst/>
            <a:cxnLst/>
            <a:rect l="l" t="t" r="r" b="b"/>
            <a:pathLst>
              <a:path w="17591405" h="8796020">
                <a:moveTo>
                  <a:pt x="0" y="0"/>
                </a:moveTo>
                <a:lnTo>
                  <a:pt x="17591087" y="0"/>
                </a:lnTo>
                <a:lnTo>
                  <a:pt x="17591087" y="8795543"/>
                </a:lnTo>
                <a:lnTo>
                  <a:pt x="0" y="879554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453223" y="1677299"/>
            <a:ext cx="17075785" cy="86010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57860" marR="1475105" indent="-645795">
              <a:lnSpc>
                <a:spcPct val="136200"/>
              </a:lnSpc>
              <a:spcBef>
                <a:spcPts val="95"/>
              </a:spcBef>
            </a:pPr>
            <a:r>
              <a:rPr sz="5900" spc="-240" dirty="0">
                <a:solidFill>
                  <a:srgbClr val="FFFFFF"/>
                </a:solidFill>
                <a:latin typeface="Calibri"/>
                <a:cs typeface="Calibri"/>
              </a:rPr>
              <a:t>"Easier </a:t>
            </a:r>
            <a:r>
              <a:rPr sz="5900" spc="-125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5900" spc="-135" dirty="0">
                <a:solidFill>
                  <a:srgbClr val="FFFFFF"/>
                </a:solidFill>
                <a:latin typeface="Calibri"/>
                <a:cs typeface="Calibri"/>
              </a:rPr>
              <a:t>Ask </a:t>
            </a:r>
            <a:r>
              <a:rPr sz="5900" spc="-240" dirty="0">
                <a:solidFill>
                  <a:srgbClr val="FFFFFF"/>
                </a:solidFill>
                <a:latin typeface="Calibri"/>
                <a:cs typeface="Calibri"/>
              </a:rPr>
              <a:t>for </a:t>
            </a:r>
            <a:r>
              <a:rPr sz="5900" spc="-95" dirty="0">
                <a:solidFill>
                  <a:srgbClr val="FFFFFF"/>
                </a:solidFill>
                <a:latin typeface="Calibri"/>
                <a:cs typeface="Calibri"/>
              </a:rPr>
              <a:t>Forgiveness </a:t>
            </a:r>
            <a:r>
              <a:rPr sz="5900" spc="-85" dirty="0">
                <a:solidFill>
                  <a:srgbClr val="FFFFFF"/>
                </a:solidFill>
                <a:latin typeface="Calibri"/>
                <a:cs typeface="Calibri"/>
              </a:rPr>
              <a:t>than </a:t>
            </a:r>
            <a:r>
              <a:rPr sz="5900" spc="-170" dirty="0">
                <a:solidFill>
                  <a:srgbClr val="FFFFFF"/>
                </a:solidFill>
                <a:latin typeface="Calibri"/>
                <a:cs typeface="Calibri"/>
              </a:rPr>
              <a:t>Permission" </a:t>
            </a:r>
            <a:r>
              <a:rPr sz="5900" spc="-130" dirty="0">
                <a:solidFill>
                  <a:srgbClr val="FFFFFF"/>
                </a:solidFill>
                <a:latin typeface="Calibri"/>
                <a:cs typeface="Calibri"/>
              </a:rPr>
              <a:t>(EAFP)  </a:t>
            </a:r>
            <a:r>
              <a:rPr sz="5900" spc="-235" dirty="0">
                <a:solidFill>
                  <a:srgbClr val="FFFFFF"/>
                </a:solidFill>
                <a:latin typeface="Calibri"/>
                <a:cs typeface="Calibri"/>
              </a:rPr>
              <a:t>vs. </a:t>
            </a:r>
            <a:r>
              <a:rPr sz="5900" spc="-160" dirty="0">
                <a:solidFill>
                  <a:srgbClr val="FFFFFF"/>
                </a:solidFill>
                <a:latin typeface="Calibri"/>
                <a:cs typeface="Calibri"/>
              </a:rPr>
              <a:t>"Look </a:t>
            </a:r>
            <a:r>
              <a:rPr sz="5900" spc="-210" dirty="0">
                <a:solidFill>
                  <a:srgbClr val="FFFFFF"/>
                </a:solidFill>
                <a:latin typeface="Calibri"/>
                <a:cs typeface="Calibri"/>
              </a:rPr>
              <a:t>Before </a:t>
            </a:r>
            <a:r>
              <a:rPr sz="5900" spc="-130" dirty="0">
                <a:solidFill>
                  <a:srgbClr val="FFFFFF"/>
                </a:solidFill>
                <a:latin typeface="Calibri"/>
                <a:cs typeface="Calibri"/>
              </a:rPr>
              <a:t>You </a:t>
            </a:r>
            <a:r>
              <a:rPr sz="5900" spc="-150" dirty="0">
                <a:solidFill>
                  <a:srgbClr val="FFFFFF"/>
                </a:solidFill>
                <a:latin typeface="Calibri"/>
                <a:cs typeface="Calibri"/>
              </a:rPr>
              <a:t>Leap"</a:t>
            </a:r>
            <a:r>
              <a:rPr sz="5900" spc="-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5900" spc="-65" dirty="0">
                <a:solidFill>
                  <a:srgbClr val="FFFFFF"/>
                </a:solidFill>
                <a:latin typeface="Calibri"/>
                <a:cs typeface="Calibri"/>
              </a:rPr>
              <a:t>(LBYL)</a:t>
            </a:r>
            <a:endParaRPr sz="5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65"/>
              </a:spcBef>
            </a:pPr>
            <a:r>
              <a:rPr sz="5900" spc="-55" dirty="0">
                <a:solidFill>
                  <a:srgbClr val="FFFFFF"/>
                </a:solidFill>
                <a:latin typeface="Calibri"/>
                <a:cs typeface="Calibri"/>
              </a:rPr>
              <a:t>Just </a:t>
            </a:r>
            <a:r>
              <a:rPr sz="5900" spc="-5" dirty="0">
                <a:solidFill>
                  <a:srgbClr val="FFFFFF"/>
                </a:solidFill>
                <a:latin typeface="Calibri"/>
                <a:cs typeface="Calibri"/>
              </a:rPr>
              <a:t>open </a:t>
            </a:r>
            <a:r>
              <a:rPr sz="5900" spc="-18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5900" spc="-145" dirty="0">
                <a:solidFill>
                  <a:srgbClr val="FFFFFF"/>
                </a:solidFill>
                <a:latin typeface="Calibri"/>
                <a:cs typeface="Calibri"/>
              </a:rPr>
              <a:t>file </a:t>
            </a:r>
            <a:r>
              <a:rPr sz="5900" spc="-105" dirty="0">
                <a:solidFill>
                  <a:srgbClr val="FFFFFF"/>
                </a:solidFill>
                <a:latin typeface="Calibri"/>
                <a:cs typeface="Calibri"/>
              </a:rPr>
              <a:t>instead </a:t>
            </a:r>
            <a:r>
              <a:rPr sz="5900" spc="-150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5900" spc="25" dirty="0">
                <a:solidFill>
                  <a:srgbClr val="FFFFFF"/>
                </a:solidFill>
                <a:latin typeface="Calibri"/>
                <a:cs typeface="Calibri"/>
              </a:rPr>
              <a:t>checking </a:t>
            </a:r>
            <a:r>
              <a:rPr sz="5900" spc="-140" dirty="0">
                <a:solidFill>
                  <a:srgbClr val="FFFFFF"/>
                </a:solidFill>
                <a:latin typeface="Calibri"/>
                <a:cs typeface="Calibri"/>
              </a:rPr>
              <a:t>that </a:t>
            </a:r>
            <a:r>
              <a:rPr sz="5900" spc="-155" dirty="0">
                <a:solidFill>
                  <a:srgbClr val="FFFFFF"/>
                </a:solidFill>
                <a:latin typeface="Calibri"/>
                <a:cs typeface="Calibri"/>
              </a:rPr>
              <a:t>it </a:t>
            </a:r>
            <a:r>
              <a:rPr sz="5900" spc="-130" dirty="0">
                <a:solidFill>
                  <a:srgbClr val="FFFFFF"/>
                </a:solidFill>
                <a:latin typeface="Calibri"/>
                <a:cs typeface="Calibri"/>
              </a:rPr>
              <a:t>exists</a:t>
            </a:r>
            <a:r>
              <a:rPr sz="5900" spc="2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5900" spc="-280" dirty="0">
                <a:solidFill>
                  <a:srgbClr val="FFFFFF"/>
                </a:solidFill>
                <a:latin typeface="Calibri"/>
                <a:cs typeface="Calibri"/>
              </a:rPr>
              <a:t>first!</a:t>
            </a:r>
            <a:endParaRPr sz="5900">
              <a:latin typeface="Calibri"/>
              <a:cs typeface="Calibri"/>
            </a:endParaRPr>
          </a:p>
          <a:p>
            <a:pPr marL="12700" marR="5080" indent="645160">
              <a:lnSpc>
                <a:spcPct val="136200"/>
              </a:lnSpc>
              <a:spcBef>
                <a:spcPts val="5"/>
              </a:spcBef>
            </a:pPr>
            <a:r>
              <a:rPr sz="5900" spc="-65" dirty="0">
                <a:solidFill>
                  <a:srgbClr val="FFFFFF"/>
                </a:solidFill>
                <a:latin typeface="Calibri"/>
                <a:cs typeface="Calibri"/>
              </a:rPr>
              <a:t>Handle </a:t>
            </a:r>
            <a:r>
              <a:rPr sz="5900" spc="-80" dirty="0">
                <a:solidFill>
                  <a:srgbClr val="FFFFFF"/>
                </a:solidFill>
                <a:latin typeface="Calibri"/>
                <a:cs typeface="Calibri"/>
              </a:rPr>
              <a:t>exceptional </a:t>
            </a:r>
            <a:r>
              <a:rPr sz="5900" spc="-105" dirty="0">
                <a:solidFill>
                  <a:srgbClr val="FFFFFF"/>
                </a:solidFill>
                <a:latin typeface="Calibri"/>
                <a:cs typeface="Calibri"/>
              </a:rPr>
              <a:t>cases </a:t>
            </a:r>
            <a:r>
              <a:rPr sz="5900" spc="-80" dirty="0">
                <a:solidFill>
                  <a:srgbClr val="FFFFFF"/>
                </a:solidFill>
                <a:latin typeface="Calibri"/>
                <a:cs typeface="Calibri"/>
              </a:rPr>
              <a:t>with </a:t>
            </a:r>
            <a:r>
              <a:rPr sz="5900" spc="-85" dirty="0">
                <a:solidFill>
                  <a:srgbClr val="FFFFFF"/>
                </a:solidFill>
                <a:latin typeface="Calibri"/>
                <a:cs typeface="Calibri"/>
              </a:rPr>
              <a:t>an </a:t>
            </a:r>
            <a:r>
              <a:rPr sz="5900" spc="-70" dirty="0">
                <a:solidFill>
                  <a:srgbClr val="FFFFFF"/>
                </a:solidFill>
                <a:latin typeface="Calibri"/>
                <a:cs typeface="Calibri"/>
              </a:rPr>
              <a:t>except </a:t>
            </a:r>
            <a:r>
              <a:rPr sz="5900" spc="-95" dirty="0">
                <a:solidFill>
                  <a:srgbClr val="FFFFFF"/>
                </a:solidFill>
                <a:latin typeface="Calibri"/>
                <a:cs typeface="Calibri"/>
              </a:rPr>
              <a:t>clause </a:t>
            </a:r>
            <a:r>
              <a:rPr sz="5900" spc="-195" dirty="0">
                <a:solidFill>
                  <a:srgbClr val="FFFFFF"/>
                </a:solidFill>
                <a:latin typeface="Calibri"/>
                <a:cs typeface="Calibri"/>
              </a:rPr>
              <a:t>(or </a:t>
            </a:r>
            <a:r>
              <a:rPr sz="5900" spc="-120" dirty="0">
                <a:solidFill>
                  <a:srgbClr val="FFFFFF"/>
                </a:solidFill>
                <a:latin typeface="Calibri"/>
                <a:cs typeface="Calibri"/>
              </a:rPr>
              <a:t>two)  </a:t>
            </a:r>
            <a:r>
              <a:rPr sz="5900" spc="-55" dirty="0">
                <a:solidFill>
                  <a:srgbClr val="FFFFFF"/>
                </a:solidFill>
                <a:latin typeface="Calibri"/>
                <a:cs typeface="Calibri"/>
              </a:rPr>
              <a:t>Just </a:t>
            </a:r>
            <a:r>
              <a:rPr sz="5900" spc="60" dirty="0">
                <a:solidFill>
                  <a:srgbClr val="FFFFFF"/>
                </a:solidFill>
                <a:latin typeface="Calibri"/>
                <a:cs typeface="Calibri"/>
              </a:rPr>
              <a:t>pop </a:t>
            </a:r>
            <a:r>
              <a:rPr sz="5900" spc="-85" dirty="0">
                <a:solidFill>
                  <a:srgbClr val="FFFFFF"/>
                </a:solidFill>
                <a:latin typeface="Calibri"/>
                <a:cs typeface="Calibri"/>
              </a:rPr>
              <a:t>an </a:t>
            </a:r>
            <a:r>
              <a:rPr sz="5900" spc="-155" dirty="0">
                <a:solidFill>
                  <a:srgbClr val="FFFFFF"/>
                </a:solidFill>
                <a:latin typeface="Calibri"/>
                <a:cs typeface="Calibri"/>
              </a:rPr>
              <a:t>element; </a:t>
            </a:r>
            <a:r>
              <a:rPr sz="5900" spc="-80" dirty="0">
                <a:solidFill>
                  <a:srgbClr val="FFFFFF"/>
                </a:solidFill>
                <a:latin typeface="Calibri"/>
                <a:cs typeface="Calibri"/>
              </a:rPr>
              <a:t>don't </a:t>
            </a:r>
            <a:r>
              <a:rPr sz="5900" spc="-30" dirty="0">
                <a:solidFill>
                  <a:srgbClr val="FFFFFF"/>
                </a:solidFill>
                <a:latin typeface="Calibri"/>
                <a:cs typeface="Calibri"/>
              </a:rPr>
              <a:t>check </a:t>
            </a:r>
            <a:r>
              <a:rPr sz="5900" spc="-140" dirty="0">
                <a:solidFill>
                  <a:srgbClr val="FFFFFF"/>
                </a:solidFill>
                <a:latin typeface="Calibri"/>
                <a:cs typeface="Calibri"/>
              </a:rPr>
              <a:t>that </a:t>
            </a:r>
            <a:r>
              <a:rPr sz="5900" spc="-18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5900" spc="-145" dirty="0">
                <a:solidFill>
                  <a:srgbClr val="FFFFFF"/>
                </a:solidFill>
                <a:latin typeface="Calibri"/>
                <a:cs typeface="Calibri"/>
              </a:rPr>
              <a:t>list </a:t>
            </a:r>
            <a:r>
              <a:rPr sz="5900" spc="-135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5900" spc="-1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5900" spc="-95" dirty="0">
                <a:solidFill>
                  <a:srgbClr val="FFFFFF"/>
                </a:solidFill>
                <a:latin typeface="Calibri"/>
                <a:cs typeface="Calibri"/>
              </a:rPr>
              <a:t>nonempty!</a:t>
            </a:r>
            <a:endParaRPr sz="5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65"/>
              </a:spcBef>
            </a:pPr>
            <a:r>
              <a:rPr sz="5900" spc="-60" dirty="0">
                <a:solidFill>
                  <a:srgbClr val="FFFFFF"/>
                </a:solidFill>
                <a:latin typeface="Calibri"/>
                <a:cs typeface="Calibri"/>
              </a:rPr>
              <a:t>Helps </a:t>
            </a:r>
            <a:r>
              <a:rPr sz="5900" spc="-35" dirty="0">
                <a:solidFill>
                  <a:srgbClr val="FFFFFF"/>
                </a:solidFill>
                <a:latin typeface="Calibri"/>
                <a:cs typeface="Calibri"/>
              </a:rPr>
              <a:t>combat </a:t>
            </a:r>
            <a:r>
              <a:rPr sz="5900" spc="-155" dirty="0">
                <a:solidFill>
                  <a:srgbClr val="FFFFFF"/>
                </a:solidFill>
                <a:latin typeface="Calibri"/>
                <a:cs typeface="Calibri"/>
              </a:rPr>
              <a:t>race</a:t>
            </a:r>
            <a:r>
              <a:rPr sz="5900" spc="-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5900" spc="-50" dirty="0">
                <a:solidFill>
                  <a:srgbClr val="FFFFFF"/>
                </a:solidFill>
                <a:latin typeface="Calibri"/>
                <a:cs typeface="Calibri"/>
              </a:rPr>
              <a:t>conditions</a:t>
            </a:r>
            <a:endParaRPr sz="5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65"/>
              </a:spcBef>
            </a:pPr>
            <a:r>
              <a:rPr sz="5900" spc="-95" dirty="0">
                <a:solidFill>
                  <a:srgbClr val="FFFFFF"/>
                </a:solidFill>
                <a:latin typeface="Calibri"/>
                <a:cs typeface="Calibri"/>
              </a:rPr>
              <a:t>Often </a:t>
            </a:r>
            <a:r>
              <a:rPr sz="5900" spc="-18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5900" spc="-105" dirty="0">
                <a:solidFill>
                  <a:srgbClr val="FFFFFF"/>
                </a:solidFill>
                <a:latin typeface="Calibri"/>
                <a:cs typeface="Calibri"/>
              </a:rPr>
              <a:t>source </a:t>
            </a:r>
            <a:r>
              <a:rPr sz="5900" spc="-150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5900" spc="80" dirty="0">
                <a:solidFill>
                  <a:srgbClr val="FFFFFF"/>
                </a:solidFill>
                <a:latin typeface="Calibri"/>
                <a:cs typeface="Calibri"/>
              </a:rPr>
              <a:t>bugs </a:t>
            </a:r>
            <a:r>
              <a:rPr sz="5900" spc="-204" dirty="0">
                <a:solidFill>
                  <a:srgbClr val="FFFFFF"/>
                </a:solidFill>
                <a:latin typeface="Calibri"/>
                <a:cs typeface="Calibri"/>
              </a:rPr>
              <a:t>if </a:t>
            </a:r>
            <a:r>
              <a:rPr sz="5900" spc="-80" dirty="0">
                <a:solidFill>
                  <a:srgbClr val="FFFFFF"/>
                </a:solidFill>
                <a:latin typeface="Calibri"/>
                <a:cs typeface="Calibri"/>
              </a:rPr>
              <a:t>exceptional </a:t>
            </a:r>
            <a:r>
              <a:rPr sz="5900" spc="-105" dirty="0">
                <a:solidFill>
                  <a:srgbClr val="FFFFFF"/>
                </a:solidFill>
                <a:latin typeface="Calibri"/>
                <a:cs typeface="Calibri"/>
              </a:rPr>
              <a:t>cases </a:t>
            </a:r>
            <a:r>
              <a:rPr sz="5900" spc="-229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5900" spc="25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5900" spc="-165" dirty="0">
                <a:solidFill>
                  <a:srgbClr val="FFFFFF"/>
                </a:solidFill>
                <a:latin typeface="Calibri"/>
                <a:cs typeface="Calibri"/>
              </a:rPr>
              <a:t>forgotten!</a:t>
            </a:r>
            <a:endParaRPr sz="59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050064" y="496603"/>
            <a:ext cx="1600136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5" dirty="0"/>
              <a:t>Coding </a:t>
            </a:r>
            <a:r>
              <a:rPr spc="-305" dirty="0"/>
              <a:t>for </a:t>
            </a:r>
            <a:r>
              <a:rPr spc="-135" dirty="0"/>
              <a:t>the </a:t>
            </a:r>
            <a:r>
              <a:rPr spc="5" dirty="0"/>
              <a:t>Common </a:t>
            </a:r>
            <a:r>
              <a:rPr spc="-120" dirty="0"/>
              <a:t>Case</a:t>
            </a:r>
            <a:r>
              <a:rPr spc="-85" dirty="0"/>
              <a:t> </a:t>
            </a:r>
            <a:r>
              <a:rPr spc="-195" dirty="0"/>
              <a:t>(Controversial)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95542" y="3756818"/>
            <a:ext cx="11318875" cy="3458210"/>
          </a:xfrm>
          <a:prstGeom prst="rect">
            <a:avLst/>
          </a:prstGeom>
        </p:spPr>
        <p:txBody>
          <a:bodyPr vert="horz" wrap="square" lIns="0" tIns="221615" rIns="0" bIns="0" rtlCol="0">
            <a:spAutoFit/>
          </a:bodyPr>
          <a:lstStyle/>
          <a:p>
            <a:pPr marL="12700" marR="5080" indent="1591310">
              <a:lnSpc>
                <a:spcPts val="12780"/>
              </a:lnSpc>
              <a:spcBef>
                <a:spcPts val="1745"/>
              </a:spcBef>
            </a:pPr>
            <a:r>
              <a:rPr sz="11850" spc="-55" dirty="0"/>
              <a:t>Good </a:t>
            </a:r>
            <a:r>
              <a:rPr sz="11850" spc="-295" dirty="0"/>
              <a:t>Python:  </a:t>
            </a:r>
            <a:r>
              <a:rPr sz="11850" spc="-114" dirty="0"/>
              <a:t>Custom</a:t>
            </a:r>
            <a:r>
              <a:rPr sz="11850" spc="-195" dirty="0"/>
              <a:t> </a:t>
            </a:r>
            <a:r>
              <a:rPr sz="11850" spc="-170" dirty="0"/>
              <a:t>Exceptions</a:t>
            </a:r>
            <a:endParaRPr sz="1185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53223" y="1773632"/>
            <a:ext cx="14247494" cy="1784985"/>
          </a:xfrm>
          <a:prstGeom prst="rect">
            <a:avLst/>
          </a:prstGeom>
        </p:spPr>
        <p:txBody>
          <a:bodyPr vert="horz" wrap="square" lIns="0" tIns="2901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85"/>
              </a:spcBef>
            </a:pPr>
            <a:r>
              <a:rPr sz="3950" dirty="0">
                <a:solidFill>
                  <a:srgbClr val="C2349B"/>
                </a:solidFill>
                <a:latin typeface="Lucida Console"/>
                <a:cs typeface="Lucida Console"/>
              </a:rPr>
              <a:t>class</a:t>
            </a:r>
            <a:r>
              <a:rPr sz="3950" spc="-5" dirty="0">
                <a:solidFill>
                  <a:srgbClr val="C2349B"/>
                </a:solidFill>
                <a:latin typeface="Lucida Console"/>
                <a:cs typeface="Lucida Console"/>
              </a:rPr>
              <a:t> </a:t>
            </a: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Error(Exception):</a:t>
            </a:r>
            <a:endParaRPr sz="3950">
              <a:latin typeface="Lucida Console"/>
              <a:cs typeface="Lucida Console"/>
            </a:endParaRPr>
          </a:p>
          <a:p>
            <a:pPr marL="1223010">
              <a:lnSpc>
                <a:spcPct val="100000"/>
              </a:lnSpc>
              <a:spcBef>
                <a:spcPts val="2185"/>
              </a:spcBef>
            </a:pPr>
            <a:r>
              <a:rPr sz="3950" dirty="0">
                <a:solidFill>
                  <a:srgbClr val="E44448"/>
                </a:solidFill>
                <a:latin typeface="Lucida Console"/>
                <a:cs typeface="Lucida Console"/>
              </a:rPr>
              <a:t>"""Base class for errors in this</a:t>
            </a:r>
            <a:r>
              <a:rPr sz="3950" spc="-5" dirty="0">
                <a:solidFill>
                  <a:srgbClr val="E44448"/>
                </a:solidFill>
                <a:latin typeface="Lucida Console"/>
                <a:cs typeface="Lucida Console"/>
              </a:rPr>
              <a:t> </a:t>
            </a:r>
            <a:r>
              <a:rPr sz="3950" dirty="0">
                <a:solidFill>
                  <a:srgbClr val="E44448"/>
                </a:solidFill>
                <a:latin typeface="Lucida Console"/>
                <a:cs typeface="Lucida Console"/>
              </a:rPr>
              <a:t>module."""</a:t>
            </a:r>
            <a:endParaRPr sz="3950">
              <a:latin typeface="Lucida Console"/>
              <a:cs typeface="Lucida Consol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53223" y="4412296"/>
            <a:ext cx="11221720" cy="2664460"/>
          </a:xfrm>
          <a:prstGeom prst="rect">
            <a:avLst/>
          </a:prstGeom>
        </p:spPr>
        <p:txBody>
          <a:bodyPr vert="horz" wrap="square" lIns="0" tIns="2901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85"/>
              </a:spcBef>
            </a:pPr>
            <a:r>
              <a:rPr sz="3950" dirty="0">
                <a:solidFill>
                  <a:srgbClr val="C2349B"/>
                </a:solidFill>
                <a:latin typeface="Lucida Console"/>
                <a:cs typeface="Lucida Console"/>
              </a:rPr>
              <a:t>class</a:t>
            </a:r>
            <a:r>
              <a:rPr sz="3950" spc="-5" dirty="0">
                <a:solidFill>
                  <a:srgbClr val="C2349B"/>
                </a:solidFill>
                <a:latin typeface="Lucida Console"/>
                <a:cs typeface="Lucida Console"/>
              </a:rPr>
              <a:t> </a:t>
            </a: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BadLoginError(Error):</a:t>
            </a:r>
            <a:endParaRPr sz="3950">
              <a:latin typeface="Lucida Console"/>
              <a:cs typeface="Lucida Console"/>
            </a:endParaRPr>
          </a:p>
          <a:p>
            <a:pPr marL="1223010" marR="5080" indent="-635">
              <a:lnSpc>
                <a:spcPct val="146100"/>
              </a:lnSpc>
            </a:pPr>
            <a:r>
              <a:rPr sz="3950" dirty="0">
                <a:solidFill>
                  <a:srgbClr val="E44448"/>
                </a:solidFill>
                <a:latin typeface="Lucida Console"/>
                <a:cs typeface="Lucida Console"/>
              </a:rPr>
              <a:t>"""A user attempted to login</a:t>
            </a:r>
            <a:r>
              <a:rPr sz="3950" spc="-30" dirty="0">
                <a:solidFill>
                  <a:srgbClr val="E44448"/>
                </a:solidFill>
                <a:latin typeface="Lucida Console"/>
                <a:cs typeface="Lucida Console"/>
              </a:rPr>
              <a:t> </a:t>
            </a:r>
            <a:r>
              <a:rPr sz="3950" dirty="0">
                <a:solidFill>
                  <a:srgbClr val="E44448"/>
                </a:solidFill>
                <a:latin typeface="Lucida Console"/>
                <a:cs typeface="Lucida Console"/>
              </a:rPr>
              <a:t>with  an incorrect</a:t>
            </a:r>
            <a:r>
              <a:rPr sz="3950" spc="-10" dirty="0">
                <a:solidFill>
                  <a:srgbClr val="E44448"/>
                </a:solidFill>
                <a:latin typeface="Lucida Console"/>
                <a:cs typeface="Lucida Console"/>
              </a:rPr>
              <a:t> </a:t>
            </a:r>
            <a:r>
              <a:rPr sz="3950" dirty="0">
                <a:solidFill>
                  <a:srgbClr val="E44448"/>
                </a:solidFill>
                <a:latin typeface="Lucida Console"/>
                <a:cs typeface="Lucida Console"/>
              </a:rPr>
              <a:t>password."""</a:t>
            </a:r>
            <a:endParaRPr sz="3950">
              <a:latin typeface="Lucida Console"/>
              <a:cs typeface="Lucida Console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615370" y="496603"/>
            <a:ext cx="687705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5" dirty="0"/>
              <a:t>Custom</a:t>
            </a:r>
            <a:r>
              <a:rPr spc="-145" dirty="0"/>
              <a:t> </a:t>
            </a:r>
            <a:r>
              <a:rPr spc="-110" dirty="0"/>
              <a:t>Exceptions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3382649" y="4804670"/>
            <a:ext cx="5474335" cy="1699260"/>
          </a:xfrm>
          <a:prstGeom prst="rect">
            <a:avLst/>
          </a:prstGeom>
          <a:solidFill>
            <a:srgbClr val="000000"/>
          </a:solidFill>
          <a:ln w="10470">
            <a:solidFill>
              <a:srgbClr val="FFFFFF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930910" marR="115570" indent="-817244">
              <a:lnSpc>
                <a:spcPts val="6350"/>
              </a:lnSpc>
              <a:spcBef>
                <a:spcPts val="290"/>
              </a:spcBef>
              <a:tabLst>
                <a:tab pos="4200525" algn="l"/>
                <a:tab pos="5349875" algn="l"/>
              </a:tabLst>
            </a:pPr>
            <a:r>
              <a:rPr sz="3950" spc="-580" dirty="0">
                <a:solidFill>
                  <a:srgbClr val="FFFFFF"/>
                </a:solidFill>
                <a:latin typeface="Arial"/>
                <a:cs typeface="Arial"/>
              </a:rPr>
              <a:t>You  </a:t>
            </a:r>
            <a:r>
              <a:rPr sz="3950" spc="-300" dirty="0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sz="395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50" spc="-315" dirty="0">
                <a:solidFill>
                  <a:srgbClr val="FFFFFF"/>
                </a:solidFill>
                <a:latin typeface="Arial"/>
                <a:cs typeface="Arial"/>
              </a:rPr>
              <a:t>define</a:t>
            </a:r>
            <a:r>
              <a:rPr sz="39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50" spc="-345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3950" u="heavy" spc="-345" dirty="0">
                <a:solidFill>
                  <a:srgbClr val="FFFFFF"/>
                </a:solidFill>
                <a:uFill>
                  <a:solidFill>
                    <a:srgbClr val="FEFEFE"/>
                  </a:solidFill>
                </a:uFill>
                <a:latin typeface="Arial"/>
                <a:cs typeface="Arial"/>
              </a:rPr>
              <a:t> 	</a:t>
            </a:r>
            <a:r>
              <a:rPr sz="3950" spc="-160" dirty="0">
                <a:solidFill>
                  <a:srgbClr val="FFFFFF"/>
                </a:solidFill>
                <a:latin typeface="Arial"/>
                <a:cs typeface="Arial"/>
              </a:rPr>
              <a:t>init </a:t>
            </a:r>
            <a:r>
              <a:rPr sz="3950" u="heavy" spc="-160" dirty="0">
                <a:solidFill>
                  <a:srgbClr val="FFFFFF"/>
                </a:solidFill>
                <a:uFill>
                  <a:solidFill>
                    <a:srgbClr val="FEFEFE"/>
                  </a:solidFill>
                </a:uFill>
                <a:latin typeface="Arial"/>
                <a:cs typeface="Arial"/>
              </a:rPr>
              <a:t>	</a:t>
            </a:r>
            <a:r>
              <a:rPr sz="39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50" spc="-434" dirty="0">
                <a:solidFill>
                  <a:srgbClr val="FFFFFF"/>
                </a:solidFill>
                <a:latin typeface="Arial"/>
                <a:cs typeface="Arial"/>
              </a:rPr>
              <a:t>method </a:t>
            </a:r>
            <a:r>
              <a:rPr sz="3950" spc="-15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3950" spc="-515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3950" spc="-2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50" spc="-240" dirty="0">
                <a:solidFill>
                  <a:srgbClr val="FFFFFF"/>
                </a:solidFill>
                <a:latin typeface="Arial"/>
                <a:cs typeface="Arial"/>
              </a:rPr>
              <a:t>fancy</a:t>
            </a:r>
            <a:endParaRPr sz="39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983722" y="8990036"/>
            <a:ext cx="10137140" cy="1699260"/>
          </a:xfrm>
          <a:custGeom>
            <a:avLst/>
            <a:gdLst/>
            <a:ahLst/>
            <a:cxnLst/>
            <a:rect l="l" t="t" r="r" b="b"/>
            <a:pathLst>
              <a:path w="10137140" h="1699259">
                <a:moveTo>
                  <a:pt x="0" y="0"/>
                </a:moveTo>
                <a:lnTo>
                  <a:pt x="10136654" y="0"/>
                </a:lnTo>
                <a:lnTo>
                  <a:pt x="10136654" y="1699215"/>
                </a:lnTo>
                <a:lnTo>
                  <a:pt x="0" y="1699215"/>
                </a:lnTo>
                <a:lnTo>
                  <a:pt x="0" y="0"/>
                </a:lnTo>
                <a:close/>
              </a:path>
            </a:pathLst>
          </a:custGeom>
          <a:ln w="1047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023796" y="8956660"/>
            <a:ext cx="10057765" cy="1638300"/>
          </a:xfrm>
          <a:prstGeom prst="rect">
            <a:avLst/>
          </a:prstGeom>
        </p:spPr>
        <p:txBody>
          <a:bodyPr vert="horz" wrap="square" lIns="0" tIns="2165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05"/>
              </a:spcBef>
            </a:pPr>
            <a:r>
              <a:rPr sz="3950" spc="-445" dirty="0">
                <a:solidFill>
                  <a:srgbClr val="FFFFFF"/>
                </a:solidFill>
                <a:latin typeface="Arial"/>
                <a:cs typeface="Arial"/>
              </a:rPr>
              <a:t>Remember, </a:t>
            </a:r>
            <a:r>
              <a:rPr sz="3950" spc="-260" dirty="0">
                <a:solidFill>
                  <a:srgbClr val="FFFFFF"/>
                </a:solidFill>
                <a:latin typeface="Arial"/>
                <a:cs typeface="Arial"/>
              </a:rPr>
              <a:t>explicit </a:t>
            </a:r>
            <a:r>
              <a:rPr sz="3950" spc="-27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3950" spc="-290" dirty="0">
                <a:solidFill>
                  <a:srgbClr val="FFFFFF"/>
                </a:solidFill>
                <a:latin typeface="Arial"/>
                <a:cs typeface="Arial"/>
              </a:rPr>
              <a:t>better </a:t>
            </a:r>
            <a:r>
              <a:rPr sz="3950" spc="-285" dirty="0">
                <a:solidFill>
                  <a:srgbClr val="FFFFFF"/>
                </a:solidFill>
                <a:latin typeface="Arial"/>
                <a:cs typeface="Arial"/>
              </a:rPr>
              <a:t>than</a:t>
            </a:r>
            <a:r>
              <a:rPr sz="3950" spc="3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50" spc="-245" dirty="0">
                <a:solidFill>
                  <a:srgbClr val="FFFFFF"/>
                </a:solidFill>
                <a:latin typeface="Arial"/>
                <a:cs typeface="Arial"/>
              </a:rPr>
              <a:t>implicit!</a:t>
            </a:r>
            <a:endParaRPr sz="39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610"/>
              </a:spcBef>
            </a:pPr>
            <a:r>
              <a:rPr sz="3950" spc="-254" dirty="0">
                <a:solidFill>
                  <a:srgbClr val="FFFFFF"/>
                </a:solidFill>
                <a:latin typeface="Arial"/>
                <a:cs typeface="Arial"/>
              </a:rPr>
              <a:t>BadLoginError </a:t>
            </a:r>
            <a:r>
              <a:rPr sz="3950" spc="-27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3950" spc="-445" dirty="0">
                <a:solidFill>
                  <a:srgbClr val="FFFFFF"/>
                </a:solidFill>
                <a:latin typeface="Arial"/>
                <a:cs typeface="Arial"/>
              </a:rPr>
              <a:t>more </a:t>
            </a:r>
            <a:r>
              <a:rPr sz="3950" spc="-280" dirty="0">
                <a:solidFill>
                  <a:srgbClr val="FFFFFF"/>
                </a:solidFill>
                <a:latin typeface="Arial"/>
                <a:cs typeface="Arial"/>
              </a:rPr>
              <a:t>descriptive </a:t>
            </a:r>
            <a:r>
              <a:rPr sz="3950" spc="-285" dirty="0">
                <a:solidFill>
                  <a:srgbClr val="FFFFFF"/>
                </a:solidFill>
                <a:latin typeface="Arial"/>
                <a:cs typeface="Arial"/>
              </a:rPr>
              <a:t>than </a:t>
            </a:r>
            <a:r>
              <a:rPr sz="3950" spc="-459" dirty="0">
                <a:solidFill>
                  <a:srgbClr val="FFFFFF"/>
                </a:solidFill>
                <a:latin typeface="Arial"/>
                <a:cs typeface="Arial"/>
              </a:rPr>
              <a:t>e.g.</a:t>
            </a:r>
            <a:r>
              <a:rPr sz="395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50" spc="-225" dirty="0">
                <a:solidFill>
                  <a:srgbClr val="FFFFFF"/>
                </a:solidFill>
                <a:latin typeface="Arial"/>
                <a:cs typeface="Arial"/>
              </a:rPr>
              <a:t>KeyError</a:t>
            </a:r>
            <a:endParaRPr sz="3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53223" y="1773632"/>
            <a:ext cx="12432030" cy="7941945"/>
          </a:xfrm>
          <a:prstGeom prst="rect">
            <a:avLst/>
          </a:prstGeom>
        </p:spPr>
        <p:txBody>
          <a:bodyPr vert="horz" wrap="square" lIns="0" tIns="2901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85"/>
              </a:spcBef>
            </a:pPr>
            <a:r>
              <a:rPr sz="3950" dirty="0">
                <a:solidFill>
                  <a:srgbClr val="C2349B"/>
                </a:solidFill>
                <a:latin typeface="Lucida Console"/>
                <a:cs typeface="Lucida Console"/>
              </a:rPr>
              <a:t>def</a:t>
            </a:r>
            <a:r>
              <a:rPr sz="3950" spc="-5" dirty="0">
                <a:solidFill>
                  <a:srgbClr val="C2349B"/>
                </a:solidFill>
                <a:latin typeface="Lucida Console"/>
                <a:cs typeface="Lucida Console"/>
              </a:rPr>
              <a:t> </a:t>
            </a:r>
            <a:r>
              <a:rPr sz="3950" dirty="0">
                <a:solidFill>
                  <a:srgbClr val="FFD300"/>
                </a:solidFill>
                <a:latin typeface="Lucida Console"/>
                <a:cs typeface="Lucida Console"/>
              </a:rPr>
              <a:t>debug</a:t>
            </a: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(</a:t>
            </a:r>
            <a:r>
              <a:rPr sz="3950" dirty="0">
                <a:solidFill>
                  <a:srgbClr val="5D92CB"/>
                </a:solidFill>
                <a:latin typeface="Lucida Console"/>
                <a:cs typeface="Lucida Console"/>
              </a:rPr>
              <a:t>function</a:t>
            </a: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):</a:t>
            </a:r>
            <a:endParaRPr sz="3950">
              <a:latin typeface="Lucida Console"/>
              <a:cs typeface="Lucida Console"/>
            </a:endParaRPr>
          </a:p>
          <a:p>
            <a:pPr marL="2433320" marR="5080" indent="-1210945">
              <a:lnSpc>
                <a:spcPct val="146100"/>
              </a:lnSpc>
            </a:pPr>
            <a:r>
              <a:rPr sz="3950" dirty="0">
                <a:solidFill>
                  <a:srgbClr val="C2349B"/>
                </a:solidFill>
                <a:latin typeface="Lucida Console"/>
                <a:cs typeface="Lucida Console"/>
              </a:rPr>
              <a:t>def </a:t>
            </a:r>
            <a:r>
              <a:rPr sz="3950" dirty="0">
                <a:solidFill>
                  <a:srgbClr val="4AA662"/>
                </a:solidFill>
                <a:latin typeface="Lucida Console"/>
                <a:cs typeface="Lucida Console"/>
              </a:rPr>
              <a:t>wrapper</a:t>
            </a: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(*args, **kwargs):  </a:t>
            </a:r>
            <a:r>
              <a:rPr sz="3950" dirty="0">
                <a:solidFill>
                  <a:srgbClr val="C2349B"/>
                </a:solidFill>
                <a:latin typeface="Lucida Console"/>
                <a:cs typeface="Lucida Console"/>
              </a:rPr>
              <a:t>print</a:t>
            </a: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("Arguments:", args,</a:t>
            </a:r>
            <a:r>
              <a:rPr sz="3950" spc="-25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kwargs)  </a:t>
            </a:r>
            <a:r>
              <a:rPr sz="3950" dirty="0">
                <a:solidFill>
                  <a:srgbClr val="C2349B"/>
                </a:solidFill>
                <a:latin typeface="Lucida Console"/>
                <a:cs typeface="Lucida Console"/>
              </a:rPr>
              <a:t>return </a:t>
            </a:r>
            <a:r>
              <a:rPr sz="3950" dirty="0">
                <a:solidFill>
                  <a:srgbClr val="5D92CB"/>
                </a:solidFill>
                <a:latin typeface="Lucida Console"/>
                <a:cs typeface="Lucida Console"/>
              </a:rPr>
              <a:t>function</a:t>
            </a: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(*args,</a:t>
            </a:r>
            <a:r>
              <a:rPr sz="3950" spc="-2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**kwargs)</a:t>
            </a:r>
            <a:endParaRPr sz="3950">
              <a:latin typeface="Lucida Console"/>
              <a:cs typeface="Lucida Console"/>
            </a:endParaRPr>
          </a:p>
          <a:p>
            <a:pPr marL="1223010">
              <a:lnSpc>
                <a:spcPct val="100000"/>
              </a:lnSpc>
              <a:spcBef>
                <a:spcPts val="2185"/>
              </a:spcBef>
            </a:pPr>
            <a:r>
              <a:rPr sz="3950" dirty="0">
                <a:solidFill>
                  <a:srgbClr val="C2349B"/>
                </a:solidFill>
                <a:latin typeface="Lucida Console"/>
                <a:cs typeface="Lucida Console"/>
              </a:rPr>
              <a:t>return</a:t>
            </a:r>
            <a:r>
              <a:rPr sz="3950" spc="-5" dirty="0">
                <a:solidFill>
                  <a:srgbClr val="C2349B"/>
                </a:solidFill>
                <a:latin typeface="Lucida Console"/>
                <a:cs typeface="Lucida Console"/>
              </a:rPr>
              <a:t> </a:t>
            </a:r>
            <a:r>
              <a:rPr sz="3950" dirty="0">
                <a:solidFill>
                  <a:srgbClr val="4AA662"/>
                </a:solidFill>
                <a:latin typeface="Lucida Console"/>
                <a:cs typeface="Lucida Console"/>
              </a:rPr>
              <a:t>wrapper</a:t>
            </a:r>
            <a:endParaRPr sz="395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</a:pPr>
            <a:endParaRPr sz="46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5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</a:pPr>
            <a:r>
              <a:rPr sz="3950" dirty="0">
                <a:solidFill>
                  <a:srgbClr val="FFD300"/>
                </a:solidFill>
                <a:latin typeface="Lucida Console"/>
                <a:cs typeface="Lucida Console"/>
              </a:rPr>
              <a:t>@debug</a:t>
            </a:r>
            <a:endParaRPr sz="3950">
              <a:latin typeface="Lucida Console"/>
              <a:cs typeface="Lucida Console"/>
            </a:endParaRPr>
          </a:p>
          <a:p>
            <a:pPr marL="1223010" marR="5753735" indent="-1210945">
              <a:lnSpc>
                <a:spcPct val="146100"/>
              </a:lnSpc>
            </a:pPr>
            <a:r>
              <a:rPr sz="3950" dirty="0">
                <a:solidFill>
                  <a:srgbClr val="C2349B"/>
                </a:solidFill>
                <a:latin typeface="Lucida Console"/>
                <a:cs typeface="Lucida Console"/>
              </a:rPr>
              <a:t>def </a:t>
            </a: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foo(a, b, c=</a:t>
            </a:r>
            <a:r>
              <a:rPr sz="3950" dirty="0">
                <a:solidFill>
                  <a:srgbClr val="8B84CF"/>
                </a:solidFill>
                <a:latin typeface="Lucida Console"/>
                <a:cs typeface="Lucida Console"/>
              </a:rPr>
              <a:t>1</a:t>
            </a: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):  </a:t>
            </a:r>
            <a:r>
              <a:rPr sz="3950" dirty="0">
                <a:solidFill>
                  <a:srgbClr val="C2349B"/>
                </a:solidFill>
                <a:latin typeface="Lucida Console"/>
                <a:cs typeface="Lucida Console"/>
              </a:rPr>
              <a:t>return </a:t>
            </a: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(a + b) *</a:t>
            </a:r>
            <a:r>
              <a:rPr sz="3950" spc="-7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c</a:t>
            </a:r>
            <a:endParaRPr sz="3950">
              <a:latin typeface="Lucida Console"/>
              <a:cs typeface="Lucida Console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667724" y="496603"/>
            <a:ext cx="6779259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5" dirty="0"/>
              <a:t>Our </a:t>
            </a:r>
            <a:r>
              <a:rPr spc="-245" dirty="0"/>
              <a:t>First</a:t>
            </a:r>
            <a:r>
              <a:rPr spc="-80" dirty="0"/>
              <a:t> </a:t>
            </a:r>
            <a:r>
              <a:rPr spc="-165" dirty="0"/>
              <a:t>Decorator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12271" y="4573547"/>
            <a:ext cx="9686290" cy="18351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850" spc="-80" dirty="0"/>
              <a:t>Cleanup</a:t>
            </a:r>
            <a:r>
              <a:rPr sz="11850" spc="-210" dirty="0"/>
              <a:t> </a:t>
            </a:r>
            <a:r>
              <a:rPr sz="11850" spc="-130" dirty="0"/>
              <a:t>Actions</a:t>
            </a:r>
            <a:endParaRPr sz="1185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53223" y="1773632"/>
            <a:ext cx="8801100" cy="3543935"/>
          </a:xfrm>
          <a:prstGeom prst="rect">
            <a:avLst/>
          </a:prstGeom>
        </p:spPr>
        <p:txBody>
          <a:bodyPr vert="horz" wrap="square" lIns="0" tIns="2901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85"/>
              </a:spcBef>
            </a:pPr>
            <a:r>
              <a:rPr sz="3950" dirty="0">
                <a:solidFill>
                  <a:srgbClr val="C2349B"/>
                </a:solidFill>
                <a:latin typeface="Lucida Console"/>
                <a:cs typeface="Lucida Console"/>
              </a:rPr>
              <a:t>try</a:t>
            </a: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:</a:t>
            </a:r>
            <a:endParaRPr sz="3950">
              <a:latin typeface="Lucida Console"/>
              <a:cs typeface="Lucida Console"/>
            </a:endParaRPr>
          </a:p>
          <a:p>
            <a:pPr marL="12700" marR="5080" indent="1210310">
              <a:lnSpc>
                <a:spcPct val="146100"/>
              </a:lnSpc>
            </a:pPr>
            <a:r>
              <a:rPr sz="3950" dirty="0">
                <a:solidFill>
                  <a:srgbClr val="C2349B"/>
                </a:solidFill>
                <a:latin typeface="Lucida Console"/>
                <a:cs typeface="Lucida Console"/>
              </a:rPr>
              <a:t>raise</a:t>
            </a:r>
            <a:r>
              <a:rPr sz="3950" spc="-40" dirty="0">
                <a:solidFill>
                  <a:srgbClr val="C2349B"/>
                </a:solidFill>
                <a:latin typeface="Lucida Console"/>
                <a:cs typeface="Lucida Console"/>
              </a:rPr>
              <a:t> </a:t>
            </a: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NotImplementedError  </a:t>
            </a:r>
            <a:r>
              <a:rPr sz="3950" dirty="0">
                <a:solidFill>
                  <a:srgbClr val="FFD300"/>
                </a:solidFill>
                <a:latin typeface="Lucida Console"/>
                <a:cs typeface="Lucida Console"/>
              </a:rPr>
              <a:t>finally</a:t>
            </a: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:</a:t>
            </a:r>
            <a:endParaRPr sz="3950">
              <a:latin typeface="Lucida Console"/>
              <a:cs typeface="Lucida Console"/>
            </a:endParaRPr>
          </a:p>
          <a:p>
            <a:pPr marL="1223010">
              <a:lnSpc>
                <a:spcPct val="100000"/>
              </a:lnSpc>
              <a:spcBef>
                <a:spcPts val="2185"/>
              </a:spcBef>
            </a:pPr>
            <a:r>
              <a:rPr sz="3950" dirty="0">
                <a:solidFill>
                  <a:srgbClr val="C2349B"/>
                </a:solidFill>
                <a:latin typeface="Lucida Console"/>
                <a:cs typeface="Lucida Console"/>
              </a:rPr>
              <a:t>print</a:t>
            </a: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(</a:t>
            </a:r>
            <a:r>
              <a:rPr sz="3950" dirty="0">
                <a:solidFill>
                  <a:srgbClr val="8B84CF"/>
                </a:solidFill>
                <a:latin typeface="Lucida Console"/>
                <a:cs typeface="Lucida Console"/>
              </a:rPr>
              <a:t>'Goodbye,</a:t>
            </a:r>
            <a:r>
              <a:rPr sz="3950" spc="-25" dirty="0">
                <a:solidFill>
                  <a:srgbClr val="8B84CF"/>
                </a:solidFill>
                <a:latin typeface="Lucida Console"/>
                <a:cs typeface="Lucida Console"/>
              </a:rPr>
              <a:t> </a:t>
            </a:r>
            <a:r>
              <a:rPr sz="3950" dirty="0">
                <a:solidFill>
                  <a:srgbClr val="8B84CF"/>
                </a:solidFill>
                <a:latin typeface="Lucida Console"/>
                <a:cs typeface="Lucida Console"/>
              </a:rPr>
              <a:t>world!'</a:t>
            </a: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)</a:t>
            </a:r>
            <a:endParaRPr sz="3950">
              <a:latin typeface="Lucida Console"/>
              <a:cs typeface="Lucida Console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434173" y="6496611"/>
          <a:ext cx="10957560" cy="14649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5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74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72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183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32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989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32307">
                <a:tc>
                  <a:txBody>
                    <a:bodyPr/>
                    <a:lstStyle/>
                    <a:p>
                      <a:pPr marL="31750">
                        <a:lnSpc>
                          <a:spcPts val="4465"/>
                        </a:lnSpc>
                      </a:pPr>
                      <a:r>
                        <a:rPr sz="3950" dirty="0">
                          <a:solidFill>
                            <a:srgbClr val="4CBF57"/>
                          </a:solidFill>
                          <a:latin typeface="Lucida Console"/>
                          <a:cs typeface="Lucida Console"/>
                        </a:rPr>
                        <a:t>#</a:t>
                      </a:r>
                      <a:endParaRPr sz="3950">
                        <a:latin typeface="Lucida Console"/>
                        <a:cs typeface="Lucida Console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51130">
                        <a:lnSpc>
                          <a:spcPts val="4465"/>
                        </a:lnSpc>
                      </a:pPr>
                      <a:r>
                        <a:rPr sz="3950" dirty="0">
                          <a:solidFill>
                            <a:srgbClr val="4CBF57"/>
                          </a:solidFill>
                          <a:latin typeface="Lucida Console"/>
                          <a:cs typeface="Lucida Console"/>
                        </a:rPr>
                        <a:t>Goodbye,</a:t>
                      </a:r>
                      <a:endParaRPr sz="3950">
                        <a:latin typeface="Lucida Console"/>
                        <a:cs typeface="Lucida Console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43510" algn="r">
                        <a:lnSpc>
                          <a:spcPts val="4465"/>
                        </a:lnSpc>
                      </a:pPr>
                      <a:r>
                        <a:rPr sz="3950" dirty="0">
                          <a:solidFill>
                            <a:srgbClr val="4CBF57"/>
                          </a:solidFill>
                          <a:latin typeface="Lucida Console"/>
                          <a:cs typeface="Lucida Console"/>
                        </a:rPr>
                        <a:t>world!</a:t>
                      </a:r>
                      <a:endParaRPr sz="3950">
                        <a:latin typeface="Lucida Console"/>
                        <a:cs typeface="Lucida Console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2307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3950" dirty="0">
                          <a:solidFill>
                            <a:srgbClr val="4CBF57"/>
                          </a:solidFill>
                          <a:latin typeface="Lucida Console"/>
                          <a:cs typeface="Lucida Console"/>
                        </a:rPr>
                        <a:t>#</a:t>
                      </a:r>
                      <a:endParaRPr sz="3950">
                        <a:latin typeface="Lucida Console"/>
                        <a:cs typeface="Lucida Console"/>
                      </a:endParaRPr>
                    </a:p>
                  </a:txBody>
                  <a:tcPr marL="0" marR="0" marT="11176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5113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3950" dirty="0">
                          <a:solidFill>
                            <a:srgbClr val="4CBF57"/>
                          </a:solidFill>
                          <a:latin typeface="Lucida Console"/>
                          <a:cs typeface="Lucida Console"/>
                        </a:rPr>
                        <a:t>Traceback</a:t>
                      </a:r>
                      <a:endParaRPr sz="3950">
                        <a:latin typeface="Lucida Console"/>
                        <a:cs typeface="Lucida Console"/>
                      </a:endParaRPr>
                    </a:p>
                  </a:txBody>
                  <a:tcPr marL="0" marR="0" marT="11176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43510" algn="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3950" dirty="0">
                          <a:solidFill>
                            <a:srgbClr val="4CBF57"/>
                          </a:solidFill>
                          <a:latin typeface="Lucida Console"/>
                          <a:cs typeface="Lucida Console"/>
                        </a:rPr>
                        <a:t>(most</a:t>
                      </a:r>
                      <a:endParaRPr sz="3950">
                        <a:latin typeface="Lucida Console"/>
                        <a:cs typeface="Lucida Console"/>
                      </a:endParaRPr>
                    </a:p>
                  </a:txBody>
                  <a:tcPr marL="0" marR="0" marT="11176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5113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3950" dirty="0">
                          <a:solidFill>
                            <a:srgbClr val="4CBF57"/>
                          </a:solidFill>
                          <a:latin typeface="Lucida Console"/>
                          <a:cs typeface="Lucida Console"/>
                        </a:rPr>
                        <a:t>recent</a:t>
                      </a:r>
                      <a:endParaRPr sz="3950">
                        <a:latin typeface="Lucida Console"/>
                        <a:cs typeface="Lucida Console"/>
                      </a:endParaRPr>
                    </a:p>
                  </a:txBody>
                  <a:tcPr marL="0" marR="0" marT="11176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5113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3950" dirty="0">
                          <a:solidFill>
                            <a:srgbClr val="4CBF57"/>
                          </a:solidFill>
                          <a:latin typeface="Lucida Console"/>
                          <a:cs typeface="Lucida Console"/>
                        </a:rPr>
                        <a:t>call</a:t>
                      </a:r>
                      <a:endParaRPr sz="3950">
                        <a:latin typeface="Lucida Console"/>
                        <a:cs typeface="Lucida Console"/>
                      </a:endParaRPr>
                    </a:p>
                  </a:txBody>
                  <a:tcPr marL="0" marR="0" marT="11176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5113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3950" dirty="0">
                          <a:solidFill>
                            <a:srgbClr val="4CBF57"/>
                          </a:solidFill>
                          <a:latin typeface="Lucida Console"/>
                          <a:cs typeface="Lucida Console"/>
                        </a:rPr>
                        <a:t>last):</a:t>
                      </a:r>
                      <a:endParaRPr sz="3950">
                        <a:latin typeface="Lucida Console"/>
                        <a:cs typeface="Lucida Console"/>
                      </a:endParaRPr>
                    </a:p>
                  </a:txBody>
                  <a:tcPr marL="0" marR="0" marT="11176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453223" y="7930513"/>
            <a:ext cx="11826875" cy="17849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46100"/>
              </a:lnSpc>
              <a:spcBef>
                <a:spcPts val="95"/>
              </a:spcBef>
              <a:tabLst>
                <a:tab pos="1223010" algn="l"/>
              </a:tabLst>
            </a:pPr>
            <a:r>
              <a:rPr sz="3950" dirty="0">
                <a:solidFill>
                  <a:srgbClr val="4CBF57"/>
                </a:solidFill>
                <a:latin typeface="Lucida Console"/>
                <a:cs typeface="Lucida Console"/>
              </a:rPr>
              <a:t>#	File "&lt;stdin&gt;", line 2, in</a:t>
            </a:r>
            <a:r>
              <a:rPr sz="3950" spc="-25" dirty="0">
                <a:solidFill>
                  <a:srgbClr val="4CBF57"/>
                </a:solidFill>
                <a:latin typeface="Lucida Console"/>
                <a:cs typeface="Lucida Console"/>
              </a:rPr>
              <a:t> </a:t>
            </a:r>
            <a:r>
              <a:rPr sz="3950" dirty="0">
                <a:solidFill>
                  <a:srgbClr val="4CBF57"/>
                </a:solidFill>
                <a:latin typeface="Lucida Console"/>
                <a:cs typeface="Lucida Console"/>
              </a:rPr>
              <a:t>&lt;module&gt;   #</a:t>
            </a:r>
            <a:r>
              <a:rPr sz="3950" spc="-5" dirty="0">
                <a:solidFill>
                  <a:srgbClr val="4CBF57"/>
                </a:solidFill>
                <a:latin typeface="Lucida Console"/>
                <a:cs typeface="Lucida Console"/>
              </a:rPr>
              <a:t> </a:t>
            </a:r>
            <a:r>
              <a:rPr sz="3950" dirty="0">
                <a:solidFill>
                  <a:srgbClr val="4CBF57"/>
                </a:solidFill>
                <a:latin typeface="Lucida Console"/>
                <a:cs typeface="Lucida Console"/>
              </a:rPr>
              <a:t>NotImplementedError</a:t>
            </a:r>
            <a:endParaRPr sz="3950">
              <a:latin typeface="Lucida Console"/>
              <a:cs typeface="Lucida Console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625841" y="496603"/>
            <a:ext cx="686117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0" dirty="0"/>
              <a:t>The </a:t>
            </a:r>
            <a:r>
              <a:rPr sz="5400" spc="-5" dirty="0">
                <a:latin typeface="Lucida Console"/>
                <a:cs typeface="Lucida Console"/>
              </a:rPr>
              <a:t>finally</a:t>
            </a:r>
            <a:r>
              <a:rPr sz="5400" spc="-1705" dirty="0">
                <a:latin typeface="Lucida Console"/>
                <a:cs typeface="Lucida Console"/>
              </a:rPr>
              <a:t> </a:t>
            </a:r>
            <a:r>
              <a:rPr spc="-135" dirty="0"/>
              <a:t>clause</a:t>
            </a:r>
            <a:endParaRPr sz="5400">
              <a:latin typeface="Lucida Console"/>
              <a:cs typeface="Lucida Consol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911764" y="645341"/>
            <a:ext cx="4944745" cy="1699260"/>
          </a:xfrm>
          <a:prstGeom prst="rect">
            <a:avLst/>
          </a:prstGeom>
          <a:solidFill>
            <a:srgbClr val="000000"/>
          </a:solidFill>
          <a:ln w="10470">
            <a:solidFill>
              <a:srgbClr val="FFFFFF"/>
            </a:solidFill>
          </a:ln>
        </p:spPr>
        <p:txBody>
          <a:bodyPr vert="horz" wrap="square" lIns="0" tIns="39369" rIns="0" bIns="0" rtlCol="0">
            <a:spAutoFit/>
          </a:bodyPr>
          <a:lstStyle/>
          <a:p>
            <a:pPr marL="55880" marR="40640" indent="313690">
              <a:lnSpc>
                <a:spcPts val="6350"/>
              </a:lnSpc>
              <a:spcBef>
                <a:spcPts val="309"/>
              </a:spcBef>
            </a:pPr>
            <a:r>
              <a:rPr sz="3950" spc="-330" dirty="0">
                <a:solidFill>
                  <a:srgbClr val="FFFFFF"/>
                </a:solidFill>
                <a:latin typeface="Arial"/>
                <a:cs typeface="Arial"/>
              </a:rPr>
              <a:t>Executed </a:t>
            </a:r>
            <a:r>
              <a:rPr sz="3950" spc="-420" dirty="0">
                <a:solidFill>
                  <a:srgbClr val="FFFFFF"/>
                </a:solidFill>
                <a:latin typeface="Arial"/>
                <a:cs typeface="Arial"/>
              </a:rPr>
              <a:t>upon </a:t>
            </a:r>
            <a:r>
              <a:rPr sz="3950" spc="-350" dirty="0">
                <a:solidFill>
                  <a:srgbClr val="FFFFFF"/>
                </a:solidFill>
                <a:latin typeface="Arial"/>
                <a:cs typeface="Arial"/>
              </a:rPr>
              <a:t>leaving  </a:t>
            </a:r>
            <a:r>
              <a:rPr sz="3950" spc="-31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3950" spc="-130" dirty="0">
                <a:solidFill>
                  <a:srgbClr val="FFFFFF"/>
                </a:solidFill>
                <a:latin typeface="Arial"/>
                <a:cs typeface="Arial"/>
              </a:rPr>
              <a:t>try/except/else</a:t>
            </a:r>
            <a:r>
              <a:rPr sz="3950" spc="-6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50" spc="-270" dirty="0">
                <a:solidFill>
                  <a:srgbClr val="FFFFFF"/>
                </a:solidFill>
                <a:latin typeface="Arial"/>
                <a:cs typeface="Arial"/>
              </a:rPr>
              <a:t>block</a:t>
            </a:r>
            <a:endParaRPr sz="3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56506" y="1926642"/>
            <a:ext cx="17591405" cy="8796020"/>
          </a:xfrm>
          <a:custGeom>
            <a:avLst/>
            <a:gdLst/>
            <a:ahLst/>
            <a:cxnLst/>
            <a:rect l="l" t="t" r="r" b="b"/>
            <a:pathLst>
              <a:path w="17591405" h="8796020">
                <a:moveTo>
                  <a:pt x="0" y="0"/>
                </a:moveTo>
                <a:lnTo>
                  <a:pt x="17591087" y="0"/>
                </a:lnTo>
                <a:lnTo>
                  <a:pt x="17591087" y="8795543"/>
                </a:lnTo>
                <a:lnTo>
                  <a:pt x="0" y="879554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453223" y="1997709"/>
            <a:ext cx="16368394" cy="705612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900" spc="-120" dirty="0">
                <a:solidFill>
                  <a:srgbClr val="FFFFFF"/>
                </a:solidFill>
                <a:latin typeface="Calibri"/>
                <a:cs typeface="Calibri"/>
              </a:rPr>
              <a:t>Always </a:t>
            </a:r>
            <a:r>
              <a:rPr sz="5900" spc="-80" dirty="0">
                <a:solidFill>
                  <a:srgbClr val="FFFFFF"/>
                </a:solidFill>
                <a:latin typeface="Calibri"/>
                <a:cs typeface="Calibri"/>
              </a:rPr>
              <a:t>executed </a:t>
            </a:r>
            <a:r>
              <a:rPr sz="5900" spc="-150" dirty="0">
                <a:solidFill>
                  <a:srgbClr val="FFFFFF"/>
                </a:solidFill>
                <a:latin typeface="Calibri"/>
                <a:cs typeface="Calibri"/>
              </a:rPr>
              <a:t>before </a:t>
            </a:r>
            <a:r>
              <a:rPr sz="5900" spc="-40" dirty="0">
                <a:solidFill>
                  <a:srgbClr val="FFFFFF"/>
                </a:solidFill>
                <a:latin typeface="Calibri"/>
                <a:cs typeface="Calibri"/>
              </a:rPr>
              <a:t>leaving </a:t>
            </a:r>
            <a:r>
              <a:rPr sz="5900" spc="-9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5900" spc="-160" dirty="0">
                <a:solidFill>
                  <a:srgbClr val="FFFFFF"/>
                </a:solidFill>
                <a:latin typeface="Calibri"/>
                <a:cs typeface="Calibri"/>
              </a:rPr>
              <a:t>try</a:t>
            </a:r>
            <a:r>
              <a:rPr sz="5900" spc="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5900" spc="-160" dirty="0">
                <a:solidFill>
                  <a:srgbClr val="FFFFFF"/>
                </a:solidFill>
                <a:latin typeface="Calibri"/>
                <a:cs typeface="Calibri"/>
              </a:rPr>
              <a:t>statement.</a:t>
            </a:r>
            <a:endParaRPr sz="5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7900">
              <a:latin typeface="Calibri"/>
              <a:cs typeface="Calibri"/>
            </a:endParaRPr>
          </a:p>
          <a:p>
            <a:pPr marL="12700" marR="256540">
              <a:lnSpc>
                <a:spcPct val="136200"/>
              </a:lnSpc>
            </a:pPr>
            <a:r>
              <a:rPr sz="5900" spc="-50" dirty="0">
                <a:solidFill>
                  <a:srgbClr val="FFFFFF"/>
                </a:solidFill>
                <a:latin typeface="Calibri"/>
                <a:cs typeface="Calibri"/>
              </a:rPr>
              <a:t>Unhandled </a:t>
            </a:r>
            <a:r>
              <a:rPr sz="5900" spc="-70" dirty="0">
                <a:solidFill>
                  <a:srgbClr val="FFFFFF"/>
                </a:solidFill>
                <a:latin typeface="Calibri"/>
                <a:cs typeface="Calibri"/>
              </a:rPr>
              <a:t>exceptions </a:t>
            </a:r>
            <a:r>
              <a:rPr sz="5900" spc="-105" dirty="0">
                <a:solidFill>
                  <a:srgbClr val="FFFFFF"/>
                </a:solidFill>
                <a:latin typeface="Calibri"/>
                <a:cs typeface="Calibri"/>
              </a:rPr>
              <a:t>(not </a:t>
            </a:r>
            <a:r>
              <a:rPr sz="5900" spc="-70" dirty="0">
                <a:solidFill>
                  <a:srgbClr val="FFFFFF"/>
                </a:solidFill>
                <a:latin typeface="Calibri"/>
                <a:cs typeface="Calibri"/>
              </a:rPr>
              <a:t>caught, </a:t>
            </a:r>
            <a:r>
              <a:rPr sz="5900" spc="-180" dirty="0">
                <a:solidFill>
                  <a:srgbClr val="FFFFFF"/>
                </a:solidFill>
                <a:latin typeface="Calibri"/>
                <a:cs typeface="Calibri"/>
              </a:rPr>
              <a:t>or </a:t>
            </a:r>
            <a:r>
              <a:rPr sz="5900" spc="-145" dirty="0">
                <a:solidFill>
                  <a:srgbClr val="FFFFFF"/>
                </a:solidFill>
                <a:latin typeface="Calibri"/>
                <a:cs typeface="Calibri"/>
              </a:rPr>
              <a:t>raised </a:t>
            </a:r>
            <a:r>
              <a:rPr sz="5900" spc="-60" dirty="0">
                <a:solidFill>
                  <a:srgbClr val="FFFFFF"/>
                </a:solidFill>
                <a:latin typeface="Calibri"/>
                <a:cs typeface="Calibri"/>
              </a:rPr>
              <a:t>in </a:t>
            </a:r>
            <a:r>
              <a:rPr sz="5900" spc="-95" dirty="0">
                <a:solidFill>
                  <a:srgbClr val="FFFFFF"/>
                </a:solidFill>
                <a:latin typeface="Calibri"/>
                <a:cs typeface="Calibri"/>
              </a:rPr>
              <a:t>except)  </a:t>
            </a:r>
            <a:r>
              <a:rPr sz="5900" spc="-229" dirty="0">
                <a:solidFill>
                  <a:srgbClr val="FFFFFF"/>
                </a:solidFill>
                <a:latin typeface="Calibri"/>
                <a:cs typeface="Calibri"/>
              </a:rPr>
              <a:t>are </a:t>
            </a:r>
            <a:r>
              <a:rPr sz="5900" spc="-160" dirty="0">
                <a:solidFill>
                  <a:srgbClr val="FFFFFF"/>
                </a:solidFill>
                <a:latin typeface="Calibri"/>
                <a:cs typeface="Calibri"/>
              </a:rPr>
              <a:t>re-raised </a:t>
            </a:r>
            <a:r>
              <a:rPr sz="5900" spc="-215" dirty="0">
                <a:solidFill>
                  <a:srgbClr val="FFFFFF"/>
                </a:solidFill>
                <a:latin typeface="Calibri"/>
                <a:cs typeface="Calibri"/>
              </a:rPr>
              <a:t>after </a:t>
            </a:r>
            <a:r>
              <a:rPr sz="5900" spc="-125" dirty="0">
                <a:solidFill>
                  <a:srgbClr val="FFFFFF"/>
                </a:solidFill>
                <a:latin typeface="Calibri"/>
                <a:cs typeface="Calibri"/>
              </a:rPr>
              <a:t>finally</a:t>
            </a:r>
            <a:r>
              <a:rPr sz="5900" spc="3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5900" spc="-155" dirty="0">
                <a:solidFill>
                  <a:srgbClr val="FFFFFF"/>
                </a:solidFill>
                <a:latin typeface="Calibri"/>
                <a:cs typeface="Calibri"/>
              </a:rPr>
              <a:t>executes.</a:t>
            </a:r>
            <a:endParaRPr sz="59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6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400"/>
              </a:spcBef>
            </a:pPr>
            <a:r>
              <a:rPr sz="5900" spc="-80" dirty="0">
                <a:solidFill>
                  <a:srgbClr val="FFFFFF"/>
                </a:solidFill>
                <a:latin typeface="Calibri"/>
                <a:cs typeface="Calibri"/>
              </a:rPr>
              <a:t>Also executed </a:t>
            </a:r>
            <a:r>
              <a:rPr sz="5900" spc="-200" dirty="0">
                <a:solidFill>
                  <a:srgbClr val="FFFFFF"/>
                </a:solidFill>
                <a:latin typeface="Calibri"/>
                <a:cs typeface="Calibri"/>
              </a:rPr>
              <a:t>"on </a:t>
            </a:r>
            <a:r>
              <a:rPr sz="5900" spc="-9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5900" spc="-130" dirty="0">
                <a:solidFill>
                  <a:srgbClr val="FFFFFF"/>
                </a:solidFill>
                <a:latin typeface="Calibri"/>
                <a:cs typeface="Calibri"/>
              </a:rPr>
              <a:t>way </a:t>
            </a:r>
            <a:r>
              <a:rPr sz="5900" spc="-204" dirty="0">
                <a:solidFill>
                  <a:srgbClr val="FFFFFF"/>
                </a:solidFill>
                <a:latin typeface="Calibri"/>
                <a:cs typeface="Calibri"/>
              </a:rPr>
              <a:t>out" </a:t>
            </a:r>
            <a:r>
              <a:rPr sz="5900" spc="-210" dirty="0">
                <a:solidFill>
                  <a:srgbClr val="FFFFFF"/>
                </a:solidFill>
                <a:latin typeface="Calibri"/>
                <a:cs typeface="Calibri"/>
              </a:rPr>
              <a:t>(break, </a:t>
            </a:r>
            <a:r>
              <a:rPr sz="5900" spc="-114" dirty="0">
                <a:solidFill>
                  <a:srgbClr val="FFFFFF"/>
                </a:solidFill>
                <a:latin typeface="Calibri"/>
                <a:cs typeface="Calibri"/>
              </a:rPr>
              <a:t>continue,</a:t>
            </a:r>
            <a:r>
              <a:rPr sz="5900" spc="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5900" spc="-175" dirty="0">
                <a:solidFill>
                  <a:srgbClr val="FFFFFF"/>
                </a:solidFill>
                <a:latin typeface="Calibri"/>
                <a:cs typeface="Calibri"/>
              </a:rPr>
              <a:t>return)</a:t>
            </a:r>
            <a:endParaRPr sz="59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510661" y="496603"/>
            <a:ext cx="709168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How </a:t>
            </a:r>
            <a:r>
              <a:rPr sz="5400" spc="-5" dirty="0">
                <a:latin typeface="Lucida Console"/>
                <a:cs typeface="Lucida Console"/>
              </a:rPr>
              <a:t>finally</a:t>
            </a:r>
            <a:r>
              <a:rPr sz="5400" spc="-1785" dirty="0">
                <a:latin typeface="Lucida Console"/>
                <a:cs typeface="Lucida Console"/>
              </a:rPr>
              <a:t> </a:t>
            </a:r>
            <a:r>
              <a:rPr spc="-204" dirty="0"/>
              <a:t>works</a:t>
            </a:r>
            <a:endParaRPr sz="5400">
              <a:latin typeface="Lucida Console"/>
              <a:cs typeface="Lucida Console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53223" y="2050064"/>
            <a:ext cx="14550390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dirty="0">
                <a:solidFill>
                  <a:srgbClr val="4CBF57"/>
                </a:solidFill>
                <a:latin typeface="Lucida Console"/>
                <a:cs typeface="Lucida Console"/>
              </a:rPr>
              <a:t># This is what enables us to use with ... as</a:t>
            </a:r>
            <a:r>
              <a:rPr sz="3950" spc="-5" dirty="0">
                <a:solidFill>
                  <a:srgbClr val="4CBF57"/>
                </a:solidFill>
                <a:latin typeface="Lucida Console"/>
                <a:cs typeface="Lucida Console"/>
              </a:rPr>
              <a:t> </a:t>
            </a:r>
            <a:r>
              <a:rPr sz="3950" dirty="0">
                <a:solidFill>
                  <a:srgbClr val="4CBF57"/>
                </a:solidFill>
                <a:latin typeface="Lucida Console"/>
                <a:cs typeface="Lucida Console"/>
              </a:rPr>
              <a:t>...</a:t>
            </a:r>
            <a:endParaRPr sz="3950">
              <a:latin typeface="Lucida Console"/>
              <a:cs typeface="Lucida Console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71106" y="7030739"/>
            <a:ext cx="605790" cy="0"/>
          </a:xfrm>
          <a:custGeom>
            <a:avLst/>
            <a:gdLst/>
            <a:ahLst/>
            <a:cxnLst/>
            <a:rect l="l" t="t" r="r" b="b"/>
            <a:pathLst>
              <a:path w="605789">
                <a:moveTo>
                  <a:pt x="0" y="0"/>
                </a:moveTo>
                <a:lnTo>
                  <a:pt x="605182" y="0"/>
                </a:lnTo>
              </a:path>
            </a:pathLst>
          </a:custGeom>
          <a:ln w="41716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89247" y="7030739"/>
            <a:ext cx="605790" cy="0"/>
          </a:xfrm>
          <a:custGeom>
            <a:avLst/>
            <a:gdLst/>
            <a:ahLst/>
            <a:cxnLst/>
            <a:rect l="l" t="t" r="r" b="b"/>
            <a:pathLst>
              <a:path w="605789">
                <a:moveTo>
                  <a:pt x="0" y="0"/>
                </a:moveTo>
                <a:lnTo>
                  <a:pt x="605182" y="0"/>
                </a:lnTo>
              </a:path>
            </a:pathLst>
          </a:custGeom>
          <a:ln w="41716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81574" y="10548956"/>
            <a:ext cx="605790" cy="0"/>
          </a:xfrm>
          <a:custGeom>
            <a:avLst/>
            <a:gdLst/>
            <a:ahLst/>
            <a:cxnLst/>
            <a:rect l="l" t="t" r="r" b="b"/>
            <a:pathLst>
              <a:path w="605789">
                <a:moveTo>
                  <a:pt x="0" y="0"/>
                </a:moveTo>
                <a:lnTo>
                  <a:pt x="605182" y="0"/>
                </a:lnTo>
              </a:path>
            </a:pathLst>
          </a:custGeom>
          <a:ln w="41716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97123" y="10548956"/>
            <a:ext cx="605790" cy="0"/>
          </a:xfrm>
          <a:custGeom>
            <a:avLst/>
            <a:gdLst/>
            <a:ahLst/>
            <a:cxnLst/>
            <a:rect l="l" t="t" r="r" b="b"/>
            <a:pathLst>
              <a:path w="605789">
                <a:moveTo>
                  <a:pt x="0" y="0"/>
                </a:moveTo>
                <a:lnTo>
                  <a:pt x="605182" y="0"/>
                </a:lnTo>
              </a:path>
            </a:pathLst>
          </a:custGeom>
          <a:ln w="41716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453223" y="2653187"/>
            <a:ext cx="10616565" cy="79419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23010" marR="3030855" indent="-1210945">
              <a:lnSpc>
                <a:spcPct val="146100"/>
              </a:lnSpc>
              <a:spcBef>
                <a:spcPts val="95"/>
              </a:spcBef>
            </a:pPr>
            <a:r>
              <a:rPr sz="3950" dirty="0">
                <a:solidFill>
                  <a:srgbClr val="C2349B"/>
                </a:solidFill>
                <a:latin typeface="Lucida Console"/>
                <a:cs typeface="Lucida Console"/>
              </a:rPr>
              <a:t>with </a:t>
            </a: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open(filename) </a:t>
            </a:r>
            <a:r>
              <a:rPr sz="3950" dirty="0">
                <a:solidFill>
                  <a:srgbClr val="C2349B"/>
                </a:solidFill>
                <a:latin typeface="Lucida Console"/>
                <a:cs typeface="Lucida Console"/>
              </a:rPr>
              <a:t>as</a:t>
            </a:r>
            <a:r>
              <a:rPr sz="3950" spc="-45" dirty="0">
                <a:solidFill>
                  <a:srgbClr val="C2349B"/>
                </a:solidFill>
                <a:latin typeface="Lucida Console"/>
                <a:cs typeface="Lucida Console"/>
              </a:rPr>
              <a:t> </a:t>
            </a: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f:  raw =</a:t>
            </a:r>
            <a:r>
              <a:rPr sz="3950" spc="-2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f.read()</a:t>
            </a:r>
            <a:endParaRPr sz="3950">
              <a:latin typeface="Lucida Console"/>
              <a:cs typeface="Lucida Console"/>
            </a:endParaRPr>
          </a:p>
          <a:p>
            <a:pPr marL="12700" marR="2425700">
              <a:lnSpc>
                <a:spcPct val="146100"/>
              </a:lnSpc>
              <a:spcBef>
                <a:spcPts val="5"/>
              </a:spcBef>
            </a:pPr>
            <a:r>
              <a:rPr sz="3950" dirty="0">
                <a:solidFill>
                  <a:srgbClr val="4CBF57"/>
                </a:solidFill>
                <a:latin typeface="Lucida Console"/>
                <a:cs typeface="Lucida Console"/>
              </a:rPr>
              <a:t># is (almost) equivalent</a:t>
            </a:r>
            <a:r>
              <a:rPr sz="3950" spc="-45" dirty="0">
                <a:solidFill>
                  <a:srgbClr val="4CBF57"/>
                </a:solidFill>
                <a:latin typeface="Lucida Console"/>
                <a:cs typeface="Lucida Console"/>
              </a:rPr>
              <a:t> </a:t>
            </a:r>
            <a:r>
              <a:rPr sz="3950" dirty="0">
                <a:solidFill>
                  <a:srgbClr val="4CBF57"/>
                </a:solidFill>
                <a:latin typeface="Lucida Console"/>
                <a:cs typeface="Lucida Console"/>
              </a:rPr>
              <a:t>to   </a:t>
            </a: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f =</a:t>
            </a:r>
            <a:r>
              <a:rPr sz="3950" spc="-15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open(filename)</a:t>
            </a:r>
            <a:endParaRPr sz="3950">
              <a:latin typeface="Lucida Console"/>
              <a:cs typeface="Lucida Console"/>
            </a:endParaRPr>
          </a:p>
          <a:p>
            <a:pPr marL="12700" marR="6661784">
              <a:lnSpc>
                <a:spcPct val="146100"/>
              </a:lnSpc>
              <a:tabLst>
                <a:tab pos="1222375" algn="l"/>
                <a:tab pos="3340735" algn="l"/>
              </a:tabLst>
            </a:pP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f.	enter	()  </a:t>
            </a:r>
            <a:r>
              <a:rPr sz="3950" dirty="0">
                <a:solidFill>
                  <a:srgbClr val="C2349B"/>
                </a:solidFill>
                <a:latin typeface="Lucida Console"/>
                <a:cs typeface="Lucida Console"/>
              </a:rPr>
              <a:t>try</a:t>
            </a: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:</a:t>
            </a:r>
            <a:endParaRPr sz="3950">
              <a:latin typeface="Lucida Console"/>
              <a:cs typeface="Lucida Console"/>
            </a:endParaRPr>
          </a:p>
          <a:p>
            <a:pPr marL="12700" marR="5148580" indent="1210310">
              <a:lnSpc>
                <a:spcPct val="146100"/>
              </a:lnSpc>
            </a:pP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raw =</a:t>
            </a:r>
            <a:r>
              <a:rPr sz="3950" spc="-7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f.read()  </a:t>
            </a:r>
            <a:r>
              <a:rPr sz="3950" dirty="0">
                <a:solidFill>
                  <a:srgbClr val="C2349B"/>
                </a:solidFill>
                <a:latin typeface="Lucida Console"/>
                <a:cs typeface="Lucida Console"/>
              </a:rPr>
              <a:t>finally</a:t>
            </a: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:</a:t>
            </a:r>
            <a:endParaRPr sz="3950">
              <a:latin typeface="Lucida Console"/>
              <a:cs typeface="Lucida Console"/>
            </a:endParaRPr>
          </a:p>
          <a:p>
            <a:pPr marL="1223010">
              <a:lnSpc>
                <a:spcPct val="100000"/>
              </a:lnSpc>
              <a:spcBef>
                <a:spcPts val="2185"/>
              </a:spcBef>
              <a:tabLst>
                <a:tab pos="2433320" algn="l"/>
                <a:tab pos="4248785" algn="l"/>
                <a:tab pos="5459095" algn="l"/>
              </a:tabLst>
            </a:pPr>
            <a:r>
              <a:rPr sz="3950" dirty="0">
                <a:solidFill>
                  <a:srgbClr val="FFFFFF"/>
                </a:solidFill>
                <a:latin typeface="Lucida Console"/>
                <a:cs typeface="Lucida Console"/>
              </a:rPr>
              <a:t>f.	exit	()	</a:t>
            </a:r>
            <a:r>
              <a:rPr sz="3950" dirty="0">
                <a:solidFill>
                  <a:srgbClr val="4CBF57"/>
                </a:solidFill>
                <a:latin typeface="Lucida Console"/>
                <a:cs typeface="Lucida Console"/>
              </a:rPr>
              <a:t># Closes the</a:t>
            </a:r>
            <a:r>
              <a:rPr sz="3950" spc="-65" dirty="0">
                <a:solidFill>
                  <a:srgbClr val="4CBF57"/>
                </a:solidFill>
                <a:latin typeface="Lucida Console"/>
                <a:cs typeface="Lucida Console"/>
              </a:rPr>
              <a:t> </a:t>
            </a:r>
            <a:r>
              <a:rPr sz="3950" dirty="0">
                <a:solidFill>
                  <a:srgbClr val="4CBF57"/>
                </a:solidFill>
                <a:latin typeface="Lucida Console"/>
                <a:cs typeface="Lucida Console"/>
              </a:rPr>
              <a:t>file</a:t>
            </a:r>
            <a:endParaRPr sz="3950">
              <a:latin typeface="Lucida Console"/>
              <a:cs typeface="Lucida Console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693932" y="496603"/>
            <a:ext cx="87071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98090" algn="l"/>
              </a:tabLst>
            </a:pPr>
            <a:r>
              <a:rPr spc="-165" dirty="0"/>
              <a:t>Recall	</a:t>
            </a:r>
            <a:r>
              <a:rPr sz="5400" spc="-5" dirty="0">
                <a:latin typeface="Lucida Console"/>
                <a:cs typeface="Lucida Console"/>
              </a:rPr>
              <a:t>with ... as</a:t>
            </a:r>
            <a:r>
              <a:rPr sz="5400" spc="-65" dirty="0">
                <a:latin typeface="Lucida Console"/>
                <a:cs typeface="Lucida Console"/>
              </a:rPr>
              <a:t> </a:t>
            </a:r>
            <a:r>
              <a:rPr sz="5400" spc="-5" dirty="0">
                <a:latin typeface="Lucida Console"/>
                <a:cs typeface="Lucida Console"/>
              </a:rPr>
              <a:t>...</a:t>
            </a:r>
            <a:endParaRPr sz="5400">
              <a:latin typeface="Lucida Console"/>
              <a:cs typeface="Lucida Consol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945961" y="3383709"/>
            <a:ext cx="5911850" cy="893444"/>
          </a:xfrm>
          <a:prstGeom prst="rect">
            <a:avLst/>
          </a:prstGeom>
          <a:solidFill>
            <a:srgbClr val="000000"/>
          </a:solidFill>
          <a:ln w="10470">
            <a:solidFill>
              <a:srgbClr val="FFFFFF"/>
            </a:solidFill>
          </a:ln>
        </p:spPr>
        <p:txBody>
          <a:bodyPr vert="horz" wrap="square" lIns="0" tIns="187325" rIns="0" bIns="0" rtlCol="0">
            <a:spAutoFit/>
          </a:bodyPr>
          <a:lstStyle/>
          <a:p>
            <a:pPr marL="48260">
              <a:lnSpc>
                <a:spcPct val="100000"/>
              </a:lnSpc>
              <a:spcBef>
                <a:spcPts val="1475"/>
              </a:spcBef>
            </a:pPr>
            <a:r>
              <a:rPr sz="3950" spc="-270" dirty="0">
                <a:solidFill>
                  <a:srgbClr val="FFFFFF"/>
                </a:solidFill>
                <a:latin typeface="Arial"/>
                <a:cs typeface="Arial"/>
              </a:rPr>
              <a:t>Surprisingly </a:t>
            </a:r>
            <a:r>
              <a:rPr sz="3950" spc="-370" dirty="0">
                <a:solidFill>
                  <a:srgbClr val="FFFFFF"/>
                </a:solidFill>
                <a:latin typeface="Arial"/>
                <a:cs typeface="Arial"/>
              </a:rPr>
              <a:t>useful </a:t>
            </a:r>
            <a:r>
              <a:rPr sz="3950" spc="-36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3950" spc="-2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50" spc="-240" dirty="0">
                <a:solidFill>
                  <a:srgbClr val="FFFFFF"/>
                </a:solidFill>
                <a:latin typeface="Arial"/>
                <a:cs typeface="Arial"/>
              </a:rPr>
              <a:t>flexible!</a:t>
            </a:r>
            <a:endParaRPr sz="3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61031" y="4573547"/>
            <a:ext cx="14182725" cy="18351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850" spc="-180" dirty="0"/>
              <a:t>Object-Oriented</a:t>
            </a:r>
            <a:r>
              <a:rPr sz="11850" spc="-170" dirty="0"/>
              <a:t> </a:t>
            </a:r>
            <a:r>
              <a:rPr sz="11850" spc="-155" dirty="0"/>
              <a:t>Python</a:t>
            </a:r>
            <a:endParaRPr sz="1185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3992</Words>
  <Application>Microsoft Macintosh PowerPoint</Application>
  <PresentationFormat>Custom</PresentationFormat>
  <Paragraphs>702</Paragraphs>
  <Slides>84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84</vt:i4>
      </vt:variant>
    </vt:vector>
  </HeadingPairs>
  <TitlesOfParts>
    <vt:vector size="90" baseType="lpstr">
      <vt:lpstr>Arial</vt:lpstr>
      <vt:lpstr>Calibri</vt:lpstr>
      <vt:lpstr>Courier New</vt:lpstr>
      <vt:lpstr>Lucida Console</vt:lpstr>
      <vt:lpstr>Times New Roman</vt:lpstr>
      <vt:lpstr>Office Theme</vt:lpstr>
      <vt:lpstr>PowerPoint Presentation</vt:lpstr>
      <vt:lpstr>Overview</vt:lpstr>
      <vt:lpstr>Why Functional Programming?</vt:lpstr>
      <vt:lpstr>[len(s) for s in languages] ["python", "perl", "java", "c++"]</vt:lpstr>
      <vt:lpstr>[num for num in fibs if is_even(num)]</vt:lpstr>
      <vt:lpstr>Defined Functions vs. Lambdas</vt:lpstr>
      <vt:lpstr>Decorators</vt:lpstr>
      <vt:lpstr>Our First Decorator</vt:lpstr>
      <vt:lpstr>Object-Oriented Python</vt:lpstr>
      <vt:lpstr>Recall: Programming Paradigms</vt:lpstr>
      <vt:lpstr>Objects, Names, Attributes</vt:lpstr>
      <vt:lpstr>Recall: Some Definitions</vt:lpstr>
      <vt:lpstr>First Look at Classes</vt:lpstr>
      <vt:lpstr>Class Definition Syntax</vt:lpstr>
      <vt:lpstr>The class keyword introduces  a new class defintion</vt:lpstr>
      <vt:lpstr>Class Definitions</vt:lpstr>
      <vt:lpstr>Class Objects vs. Instance Objects</vt:lpstr>
      <vt:lpstr>PowerPoint Presentation</vt:lpstr>
      <vt:lpstr>Class Attribute References</vt:lpstr>
      <vt:lpstr>Class Attribute References</vt:lpstr>
      <vt:lpstr>Class Instantiation</vt:lpstr>
      <vt:lpstr>Class Instantiation</vt:lpstr>
      <vt:lpstr>We've Seen Instantiation Before</vt:lpstr>
      <vt:lpstr>Custom Constructor using</vt:lpstr>
      <vt:lpstr>Instance Objects</vt:lpstr>
      <vt:lpstr>Data Attributes</vt:lpstr>
      <vt:lpstr>Instance Attribute Reference Resolution</vt:lpstr>
      <vt:lpstr>Setting Data Attributes</vt:lpstr>
      <vt:lpstr>Recall: A Sample Class</vt:lpstr>
      <vt:lpstr>Methods vs. Functions</vt:lpstr>
      <vt:lpstr>Methods vs. Functions</vt:lpstr>
      <vt:lpstr>Pizza</vt:lpstr>
      <vt:lpstr>Pizza</vt:lpstr>
      <vt:lpstr>Class and Instance Variables</vt:lpstr>
      <vt:lpstr>Warning</vt:lpstr>
      <vt:lpstr>Warning</vt:lpstr>
      <vt:lpstr>Did we Solve It?</vt:lpstr>
      <vt:lpstr>Hmm…</vt:lpstr>
      <vt:lpstr>Solution</vt:lpstr>
      <vt:lpstr>Solution</vt:lpstr>
      <vt:lpstr>Privacy and Style</vt:lpstr>
      <vt:lpstr>Keep an Eye Out!</vt:lpstr>
      <vt:lpstr>Stylistic Conventions</vt:lpstr>
      <vt:lpstr>Starting Class Template</vt:lpstr>
      <vt:lpstr>Inheritance</vt:lpstr>
      <vt:lpstr>Parentheses indicate inheritance</vt:lpstr>
      <vt:lpstr>Facts about Single Inheritance</vt:lpstr>
      <vt:lpstr>Multiple Inheritance</vt:lpstr>
      <vt:lpstr>Multiple Inheritance</vt:lpstr>
      <vt:lpstr>Attribute Resolution</vt:lpstr>
      <vt:lpstr>Attribute Resolution In Action</vt:lpstr>
      <vt:lpstr>Magic Methods</vt:lpstr>
      <vt:lpstr>Magic Methods</vt:lpstr>
      <vt:lpstr>Implementing Magic Methods</vt:lpstr>
      <vt:lpstr>Python Uses Magic Methods</vt:lpstr>
      <vt:lpstr>Example: Point</vt:lpstr>
      <vt:lpstr>Objects</vt:lpstr>
      <vt:lpstr>OOP Case Study:  Errors and Exceptions</vt:lpstr>
      <vt:lpstr>Syntax Errors</vt:lpstr>
      <vt:lpstr>Exceptions</vt:lpstr>
      <vt:lpstr>And More</vt:lpstr>
      <vt:lpstr>BaseException</vt:lpstr>
      <vt:lpstr>Handling Exceptions</vt:lpstr>
      <vt:lpstr>What Might Go Wrong?</vt:lpstr>
      <vt:lpstr>Solution</vt:lpstr>
      <vt:lpstr>Handling Exceptions</vt:lpstr>
      <vt:lpstr>How try works</vt:lpstr>
      <vt:lpstr>Conveniences</vt:lpstr>
      <vt:lpstr>Solution?</vt:lpstr>
      <vt:lpstr>Raising Exceptions</vt:lpstr>
      <vt:lpstr>The raise keyword</vt:lpstr>
      <vt:lpstr>raise within except clause</vt:lpstr>
      <vt:lpstr>Good Python: Using else</vt:lpstr>
      <vt:lpstr>try:</vt:lpstr>
      <vt:lpstr>Example: Database Transactions</vt:lpstr>
      <vt:lpstr>Aside: Python Philosophy</vt:lpstr>
      <vt:lpstr>Coding for the Common Case (Controversial)</vt:lpstr>
      <vt:lpstr>Good Python:  Custom Exceptions</vt:lpstr>
      <vt:lpstr>Custom Exceptions</vt:lpstr>
      <vt:lpstr>Cleanup Actions</vt:lpstr>
      <vt:lpstr>The finally clause</vt:lpstr>
      <vt:lpstr>How finally works</vt:lpstr>
      <vt:lpstr>Recall with ... as ...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Lecture5.1-OOP-condensed</dc:title>
  <cp:lastModifiedBy>Mihaylov, Iliyan</cp:lastModifiedBy>
  <cp:revision>1</cp:revision>
  <dcterms:created xsi:type="dcterms:W3CDTF">2020-11-11T16:32:10Z</dcterms:created>
  <dcterms:modified xsi:type="dcterms:W3CDTF">2020-11-11T16:35:12Z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2019-02-05T00:00:00Z</vt:filetime>
  </property>
  <property fmtid="{D5CDD505-2E9C-101B-9397-08002B2CF9AE}" pid="3" name="Creator">
    <vt:lpwstr>PDFescape Online - https://www.pdfescape.com</vt:lpwstr>
  </property>
  <property fmtid="{D5CDD505-2E9C-101B-9397-08002B2CF9AE}" pid="4" name="LastSaved">
    <vt:filetime>2020-11-11T00:00:00Z</vt:filetime>
  </property>
</Properties>
</file>