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9826" y="485647"/>
            <a:ext cx="577024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6403" y="0"/>
            <a:ext cx="7435850" cy="6858000"/>
          </a:xfrm>
          <a:custGeom>
            <a:avLst/>
            <a:gdLst/>
            <a:ahLst/>
            <a:cxnLst/>
            <a:rect l="l" t="t" r="r" b="b"/>
            <a:pathLst>
              <a:path w="7435850" h="6858000">
                <a:moveTo>
                  <a:pt x="7435596" y="6857998"/>
                </a:moveTo>
                <a:lnTo>
                  <a:pt x="7435596" y="0"/>
                </a:lnTo>
                <a:lnTo>
                  <a:pt x="0" y="0"/>
                </a:lnTo>
                <a:lnTo>
                  <a:pt x="0" y="6857998"/>
                </a:lnTo>
                <a:lnTo>
                  <a:pt x="7435596" y="6857998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9054" y="442036"/>
            <a:ext cx="69938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743532"/>
            <a:ext cx="6505575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://www.expeed.com/" TargetMode="External"/><Relationship Id="rId4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developer.nvidia.com/blog/openai-presents-gpt-3-a-175-billion-parameters-language-model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7051" y="2469845"/>
            <a:ext cx="6722745" cy="13201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75"/>
              </a:lnSpc>
              <a:spcBef>
                <a:spcPts val="105"/>
              </a:spcBef>
            </a:pPr>
            <a:r>
              <a:rPr dirty="0" spc="-380">
                <a:solidFill>
                  <a:srgbClr val="FFFFFF"/>
                </a:solidFill>
              </a:rPr>
              <a:t>Everything</a:t>
            </a:r>
            <a:r>
              <a:rPr dirty="0" spc="-825">
                <a:solidFill>
                  <a:srgbClr val="FFFFFF"/>
                </a:solidFill>
              </a:rPr>
              <a:t> </a:t>
            </a:r>
            <a:r>
              <a:rPr dirty="0" spc="-345">
                <a:solidFill>
                  <a:srgbClr val="FFFFFF"/>
                </a:solidFill>
              </a:rPr>
              <a:t>You</a:t>
            </a:r>
            <a:r>
              <a:rPr dirty="0" spc="-170">
                <a:solidFill>
                  <a:srgbClr val="FFFFFF"/>
                </a:solidFill>
              </a:rPr>
              <a:t> </a:t>
            </a:r>
            <a:r>
              <a:rPr dirty="0" spc="-325">
                <a:solidFill>
                  <a:srgbClr val="FFFFFF"/>
                </a:solidFill>
              </a:rPr>
              <a:t>Need</a:t>
            </a:r>
            <a:r>
              <a:rPr dirty="0" spc="-785">
                <a:solidFill>
                  <a:srgbClr val="FFFFFF"/>
                </a:solidFill>
              </a:rPr>
              <a:t> </a:t>
            </a:r>
            <a:r>
              <a:rPr dirty="0" spc="-250">
                <a:solidFill>
                  <a:srgbClr val="FFFFFF"/>
                </a:solidFill>
              </a:rPr>
              <a:t>to</a:t>
            </a:r>
            <a:r>
              <a:rPr dirty="0" spc="-795">
                <a:solidFill>
                  <a:srgbClr val="FFFFFF"/>
                </a:solidFill>
              </a:rPr>
              <a:t> </a:t>
            </a:r>
            <a:r>
              <a:rPr dirty="0" spc="-335">
                <a:solidFill>
                  <a:srgbClr val="FFFFFF"/>
                </a:solidFill>
              </a:rPr>
              <a:t>Know</a:t>
            </a:r>
            <a:r>
              <a:rPr dirty="0" spc="-805">
                <a:solidFill>
                  <a:srgbClr val="FFFFFF"/>
                </a:solidFill>
              </a:rPr>
              <a:t> </a:t>
            </a:r>
            <a:r>
              <a:rPr dirty="0" spc="-340">
                <a:solidFill>
                  <a:srgbClr val="FFFFFF"/>
                </a:solidFill>
              </a:rPr>
              <a:t>About</a:t>
            </a:r>
          </a:p>
          <a:p>
            <a:pPr marL="12700">
              <a:lnSpc>
                <a:spcPts val="6415"/>
              </a:lnSpc>
            </a:pPr>
            <a:r>
              <a:rPr dirty="0" sz="5400" spc="-434">
                <a:solidFill>
                  <a:srgbClr val="FFFFFF"/>
                </a:solidFill>
              </a:rPr>
              <a:t>ChatGPT</a:t>
            </a:r>
            <a:endParaRPr sz="5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292608"/>
            <a:ext cx="2133600" cy="595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" y="1045463"/>
            <a:ext cx="4616196" cy="46146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88032" y="1341246"/>
            <a:ext cx="91986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228850" algn="l"/>
              </a:tabLst>
            </a:pP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leverages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(ML)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	to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‘mimic’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brain.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>
                <a:solidFill>
                  <a:srgbClr val="FFFFFF"/>
                </a:solidFill>
              </a:rPr>
              <a:t>What</a:t>
            </a:r>
            <a:r>
              <a:rPr dirty="0" spc="-200">
                <a:solidFill>
                  <a:srgbClr val="FFFFFF"/>
                </a:solidFill>
              </a:rPr>
              <a:t> </a:t>
            </a:r>
            <a:r>
              <a:rPr dirty="0" spc="-459">
                <a:solidFill>
                  <a:srgbClr val="FFFFFF"/>
                </a:solidFill>
              </a:rPr>
              <a:t>Is</a:t>
            </a:r>
            <a:r>
              <a:rPr dirty="0" spc="-180">
                <a:solidFill>
                  <a:srgbClr val="FFFFFF"/>
                </a:solidFill>
              </a:rPr>
              <a:t> a</a:t>
            </a:r>
            <a:r>
              <a:rPr dirty="0" spc="-165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Neural</a:t>
            </a:r>
            <a:r>
              <a:rPr dirty="0" spc="-170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Network?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5395" y="2194560"/>
            <a:ext cx="8104632" cy="3945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dirty="0" sz="800" spc="-25">
                <a:solidFill>
                  <a:srgbClr val="FDFDFD"/>
                </a:solidFill>
                <a:latin typeface="Arial MT"/>
                <a:cs typeface="Arial MT"/>
              </a:rPr>
              <a:t>11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95431" y="6155435"/>
            <a:ext cx="1346200" cy="553720"/>
            <a:chOff x="10695431" y="6155435"/>
            <a:chExt cx="1346200" cy="5537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5" y="6476999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5" y="6476999"/>
              <a:ext cx="231648" cy="2316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5431" y="6155435"/>
              <a:ext cx="1158240" cy="36271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40739" y="1012316"/>
            <a:ext cx="1043622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9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architecture</a:t>
            </a:r>
            <a:r>
              <a:rPr dirty="0" sz="2400" spc="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neural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network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comprises</a:t>
            </a:r>
            <a:r>
              <a:rPr dirty="0" sz="2400" spc="12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node</a:t>
            </a:r>
            <a:r>
              <a:rPr dirty="0" sz="2400" spc="11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layers</a:t>
            </a:r>
            <a:r>
              <a:rPr dirty="0" sz="2400" spc="10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that </a:t>
            </a:r>
            <a:r>
              <a:rPr dirty="0" sz="2400" spc="-2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3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distributed</a:t>
            </a:r>
            <a:r>
              <a:rPr dirty="0" sz="2400" spc="3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across</a:t>
            </a:r>
            <a:r>
              <a:rPr dirty="0" sz="2400" spc="3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31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input</a:t>
            </a:r>
            <a:r>
              <a:rPr dirty="0" sz="2400" spc="3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layer,</a:t>
            </a:r>
            <a:r>
              <a:rPr dirty="0" sz="2400" spc="3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single</a:t>
            </a:r>
            <a:r>
              <a:rPr dirty="0" sz="2400" spc="3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3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multiple</a:t>
            </a:r>
            <a:r>
              <a:rPr dirty="0" sz="2400" spc="32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hidden </a:t>
            </a:r>
            <a:r>
              <a:rPr dirty="0" sz="2400" spc="60">
                <a:latin typeface="Verdana"/>
                <a:cs typeface="Verdana"/>
              </a:rPr>
              <a:t>	</a:t>
            </a:r>
            <a:r>
              <a:rPr dirty="0" sz="2400" spc="-100">
                <a:latin typeface="Verdana"/>
                <a:cs typeface="Verdana"/>
              </a:rPr>
              <a:t>layers,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output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layer.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‘artificial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neurons’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linked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each</a:t>
            </a:r>
            <a:r>
              <a:rPr dirty="0" sz="2400" spc="-6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other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associated</a:t>
            </a:r>
            <a:r>
              <a:rPr dirty="0" sz="2400" spc="-40">
                <a:latin typeface="Verdana"/>
                <a:cs typeface="Verdana"/>
              </a:rPr>
              <a:t>  </a:t>
            </a:r>
            <a:r>
              <a:rPr dirty="0" sz="2400" spc="50">
                <a:latin typeface="Verdana"/>
                <a:cs typeface="Verdana"/>
              </a:rPr>
              <a:t>with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particular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 spc="65">
                <a:latin typeface="Verdana"/>
                <a:cs typeface="Verdana"/>
              </a:rPr>
              <a:t>weight</a:t>
            </a:r>
            <a:r>
              <a:rPr dirty="0" sz="2400" spc="-45">
                <a:latin typeface="Verdana"/>
                <a:cs typeface="Verdana"/>
              </a:rPr>
              <a:t>  </a:t>
            </a:r>
            <a:r>
              <a:rPr dirty="0" sz="2400" spc="-25">
                <a:latin typeface="Verdana"/>
                <a:cs typeface="Verdana"/>
              </a:rPr>
              <a:t>and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threshold.</a:t>
            </a:r>
            <a:endParaRPr sz="2400">
              <a:latin typeface="Verdana"/>
              <a:cs typeface="Verdana"/>
            </a:endParaRPr>
          </a:p>
          <a:p>
            <a:pPr algn="just" marL="353060" marR="6350" indent="-34099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Neural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networks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capable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classifying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 </a:t>
            </a:r>
            <a:r>
              <a:rPr dirty="0" sz="2400">
                <a:latin typeface="Verdana"/>
                <a:cs typeface="Verdana"/>
              </a:rPr>
              <a:t>clustering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data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at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 spc="75">
                <a:latin typeface="Verdana"/>
                <a:cs typeface="Verdana"/>
              </a:rPr>
              <a:t>high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speeds</a:t>
            </a:r>
            <a:endParaRPr sz="2400">
              <a:latin typeface="Verdana"/>
              <a:cs typeface="Verdana"/>
            </a:endParaRPr>
          </a:p>
          <a:p>
            <a:pPr algn="just" marL="353060" marR="6985" indent="-34099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Additionally,</a:t>
            </a:r>
            <a:r>
              <a:rPr dirty="0" sz="2400" spc="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traditional</a:t>
            </a:r>
            <a:r>
              <a:rPr dirty="0" sz="2400" spc="229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computers</a:t>
            </a:r>
            <a:r>
              <a:rPr dirty="0" sz="2400" spc="229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operate</a:t>
            </a:r>
            <a:r>
              <a:rPr dirty="0" sz="2400" spc="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using</a:t>
            </a:r>
            <a:r>
              <a:rPr dirty="0" sz="2400" spc="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logic</a:t>
            </a:r>
            <a:r>
              <a:rPr dirty="0" sz="2400" spc="229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functions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based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on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specific</a:t>
            </a:r>
            <a:r>
              <a:rPr dirty="0" sz="2400" spc="-9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set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calculations</a:t>
            </a:r>
            <a:r>
              <a:rPr dirty="0" sz="2400" spc="-105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rules.</a:t>
            </a:r>
            <a:r>
              <a:rPr dirty="0" sz="2400" spc="-105">
                <a:latin typeface="Verdana"/>
                <a:cs typeface="Verdana"/>
              </a:rPr>
              <a:t>  </a:t>
            </a:r>
            <a:r>
              <a:rPr dirty="0" sz="2400" spc="-40">
                <a:latin typeface="Verdana"/>
                <a:cs typeface="Verdana"/>
              </a:rPr>
              <a:t>Conversely, </a:t>
            </a:r>
            <a:r>
              <a:rPr dirty="0" sz="2400" spc="-4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neural</a:t>
            </a:r>
            <a:r>
              <a:rPr dirty="0" sz="2400" spc="-1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computers</a:t>
            </a:r>
            <a:r>
              <a:rPr dirty="0" sz="2400" spc="-105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can</a:t>
            </a:r>
            <a:r>
              <a:rPr dirty="0" sz="2400" spc="-10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process</a:t>
            </a:r>
            <a:r>
              <a:rPr dirty="0" sz="2400" spc="-10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logic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functions</a:t>
            </a:r>
            <a:r>
              <a:rPr dirty="0" sz="2400" spc="-105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1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raw</a:t>
            </a:r>
            <a:r>
              <a:rPr dirty="0" sz="2400" spc="-110">
                <a:latin typeface="Verdana"/>
                <a:cs typeface="Verdana"/>
              </a:rPr>
              <a:t>  </a:t>
            </a:r>
            <a:r>
              <a:rPr dirty="0" sz="2400" spc="-10">
                <a:latin typeface="Verdana"/>
                <a:cs typeface="Verdana"/>
              </a:rPr>
              <a:t>inputs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such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images,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videos,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voice.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88032" y="1339722"/>
            <a:ext cx="919797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01065" algn="l"/>
                <a:tab pos="2094230" algn="l"/>
                <a:tab pos="3083560" algn="l"/>
                <a:tab pos="3893185" algn="l"/>
                <a:tab pos="5051425" algn="l"/>
                <a:tab pos="6654800" algn="l"/>
                <a:tab pos="7501890" algn="l"/>
                <a:tab pos="7992745" algn="l"/>
              </a:tabLst>
            </a:pP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Four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steps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take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operate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effectively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are: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469265" algn="l"/>
              </a:tabLst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Associating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Clustering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Prediction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dirty="0" sz="800" spc="-25">
                <a:solidFill>
                  <a:srgbClr val="FDFDFD"/>
                </a:solidFill>
                <a:latin typeface="Arial MT"/>
                <a:cs typeface="Arial MT"/>
              </a:rPr>
              <a:t>13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95431" y="6155435"/>
            <a:ext cx="1346200" cy="553720"/>
            <a:chOff x="10695431" y="6155435"/>
            <a:chExt cx="1346200" cy="5537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5" y="6476999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5" y="6476999"/>
              <a:ext cx="231648" cy="2316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5431" y="6155435"/>
              <a:ext cx="1158240" cy="36271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42899" y="1239139"/>
            <a:ext cx="23856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1)Language understanding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generation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3434" y="507237"/>
            <a:ext cx="448564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0"/>
              <a:t>Characteristics</a:t>
            </a:r>
            <a:r>
              <a:rPr dirty="0" sz="2500" spc="-120"/>
              <a:t> </a:t>
            </a:r>
            <a:r>
              <a:rPr dirty="0" sz="2500" spc="-85"/>
              <a:t>of</a:t>
            </a:r>
            <a:r>
              <a:rPr dirty="0" sz="2500" spc="-130"/>
              <a:t> </a:t>
            </a:r>
            <a:r>
              <a:rPr dirty="0" sz="2500" spc="-50"/>
              <a:t>ChatGPT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8052" y="1293875"/>
            <a:ext cx="2215896" cy="266395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407400" y="1521967"/>
            <a:ext cx="23133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Verdana"/>
                <a:cs typeface="Verdana"/>
              </a:rPr>
              <a:t>2) </a:t>
            </a:r>
            <a:r>
              <a:rPr dirty="0" sz="2400" spc="-10">
                <a:latin typeface="Verdana"/>
                <a:cs typeface="Verdana"/>
              </a:rPr>
              <a:t>Contextual understanding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2899" y="3515614"/>
            <a:ext cx="2124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Verdana"/>
                <a:cs typeface="Verdana"/>
              </a:rPr>
              <a:t>3) </a:t>
            </a:r>
            <a:r>
              <a:rPr dirty="0" sz="2400" spc="-10">
                <a:latin typeface="Verdana"/>
                <a:cs typeface="Verdana"/>
              </a:rPr>
              <a:t>vocabulary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034655" y="3484245"/>
            <a:ext cx="3569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latin typeface="Verdana"/>
                <a:cs typeface="Verdana"/>
              </a:rPr>
              <a:t>4)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Multilingual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features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60119" y="5122926"/>
            <a:ext cx="3067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5">
                <a:latin typeface="Verdana"/>
                <a:cs typeface="Verdana"/>
              </a:rPr>
              <a:t>5)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Creative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offerings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11161" y="4914392"/>
            <a:ext cx="4429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latin typeface="Verdana"/>
                <a:cs typeface="Verdana"/>
              </a:rPr>
              <a:t>6)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Self-</a:t>
            </a:r>
            <a:r>
              <a:rPr dirty="0" sz="2400">
                <a:latin typeface="Verdana"/>
                <a:cs typeface="Verdana"/>
              </a:rPr>
              <a:t>improvement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abilities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81840" cy="6858000"/>
          </a:xfrm>
          <a:custGeom>
            <a:avLst/>
            <a:gdLst/>
            <a:ahLst/>
            <a:cxnLst/>
            <a:rect l="l" t="t" r="r" b="b"/>
            <a:pathLst>
              <a:path w="12181840" h="6858000">
                <a:moveTo>
                  <a:pt x="12181332" y="6857998"/>
                </a:moveTo>
                <a:lnTo>
                  <a:pt x="12181332" y="0"/>
                </a:lnTo>
                <a:lnTo>
                  <a:pt x="0" y="0"/>
                </a:lnTo>
                <a:lnTo>
                  <a:pt x="0" y="6857998"/>
                </a:lnTo>
                <a:lnTo>
                  <a:pt x="12181332" y="6857998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2712" y="1341246"/>
            <a:ext cx="10360025" cy="429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45" b="1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dirty="0" sz="2000" spc="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 b="1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000" spc="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producing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human-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appearance.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put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variety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tasks,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production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400"/>
              </a:spcBef>
            </a:pPr>
            <a:r>
              <a:rPr dirty="0" sz="2000" spc="-30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000" spc="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dirty="0" sz="2000" spc="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FFFFFF"/>
                </a:solidFill>
                <a:latin typeface="Verdana"/>
                <a:cs typeface="Verdana"/>
              </a:rPr>
              <a:t>Assistant</a:t>
            </a:r>
            <a:r>
              <a:rPr dirty="0" sz="2000" spc="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 b="1">
                <a:solidFill>
                  <a:srgbClr val="FFFFFF"/>
                </a:solidFill>
                <a:latin typeface="Verdana"/>
                <a:cs typeface="Verdana"/>
              </a:rPr>
              <a:t>Chatbot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12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dirty="0" sz="20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endParaRPr sz="2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chatbot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VA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even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customize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needs.</a:t>
            </a:r>
            <a:endParaRPr sz="2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400"/>
              </a:spcBef>
            </a:pPr>
            <a:r>
              <a:rPr dirty="0" sz="2000" spc="-110" b="1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0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Summarizing</a:t>
            </a:r>
            <a:endParaRPr sz="2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400"/>
              </a:spcBef>
            </a:pPr>
            <a:r>
              <a:rPr dirty="0" sz="2000" spc="-55" b="1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000" spc="-11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 b="1">
                <a:solidFill>
                  <a:srgbClr val="FFFFFF"/>
                </a:solidFill>
                <a:latin typeface="Verdana"/>
                <a:cs typeface="Verdana"/>
              </a:rPr>
              <a:t>Translation,</a:t>
            </a:r>
            <a:r>
              <a:rPr dirty="0" sz="20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 b="1">
                <a:solidFill>
                  <a:srgbClr val="FFFFFF"/>
                </a:solidFill>
                <a:latin typeface="Verdana"/>
                <a:cs typeface="Verdana"/>
              </a:rPr>
              <a:t>Dialogue</a:t>
            </a:r>
            <a:r>
              <a:rPr dirty="0" sz="200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endParaRPr sz="2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405"/>
              </a:spcBef>
            </a:pPr>
            <a:r>
              <a:rPr dirty="0" sz="2000" spc="-90" b="1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000" spc="-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Reports</a:t>
            </a:r>
            <a:endParaRPr sz="2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400"/>
              </a:spcBef>
            </a:pPr>
            <a:r>
              <a:rPr dirty="0" sz="2000" spc="-100" b="1">
                <a:solidFill>
                  <a:srgbClr val="FFFFFF"/>
                </a:solidFill>
                <a:latin typeface="Verdana"/>
                <a:cs typeface="Verdana"/>
              </a:rPr>
              <a:t>Implement </a:t>
            </a:r>
            <a:r>
              <a:rPr dirty="0" sz="2000" spc="-95" b="1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dirty="0" sz="20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 b="1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2000" spc="-11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 b="1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dirty="0" sz="20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4884" y="461263"/>
            <a:ext cx="106521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>
                <a:solidFill>
                  <a:srgbClr val="FFFFFF"/>
                </a:solidFill>
              </a:rPr>
              <a:t>How</a:t>
            </a:r>
            <a:r>
              <a:rPr dirty="0" spc="-175">
                <a:solidFill>
                  <a:srgbClr val="FFFFFF"/>
                </a:solidFill>
              </a:rPr>
              <a:t> </a:t>
            </a:r>
            <a:r>
              <a:rPr dirty="0" spc="-135">
                <a:solidFill>
                  <a:srgbClr val="FFFFFF"/>
                </a:solidFill>
              </a:rPr>
              <a:t>does</a:t>
            </a:r>
            <a:r>
              <a:rPr dirty="0" spc="-190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the</a:t>
            </a:r>
            <a:r>
              <a:rPr dirty="0" spc="-175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ChatGPT</a:t>
            </a:r>
            <a:r>
              <a:rPr dirty="0" spc="-215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Tool</a:t>
            </a:r>
            <a:r>
              <a:rPr dirty="0" spc="-175">
                <a:solidFill>
                  <a:srgbClr val="FFFFFF"/>
                </a:solidFill>
              </a:rPr>
              <a:t> </a:t>
            </a:r>
            <a:r>
              <a:rPr dirty="0" spc="-95">
                <a:solidFill>
                  <a:srgbClr val="FFFFFF"/>
                </a:solidFill>
              </a:rPr>
              <a:t>accomplish</a:t>
            </a:r>
            <a:r>
              <a:rPr dirty="0" spc="-190">
                <a:solidFill>
                  <a:srgbClr val="FFFFFF"/>
                </a:solidFill>
              </a:rPr>
              <a:t> </a:t>
            </a:r>
            <a:r>
              <a:rPr dirty="0" spc="-155">
                <a:solidFill>
                  <a:srgbClr val="FFFFFF"/>
                </a:solidFill>
              </a:rPr>
              <a:t>its</a:t>
            </a:r>
            <a:r>
              <a:rPr dirty="0" spc="-185">
                <a:solidFill>
                  <a:srgbClr val="FFFFFF"/>
                </a:solidFill>
              </a:rPr>
              <a:t> </a:t>
            </a:r>
            <a:r>
              <a:rPr dirty="0" spc="-50">
                <a:solidFill>
                  <a:srgbClr val="FFFFFF"/>
                </a:solidFill>
              </a:rPr>
              <a:t>goals?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dirty="0" sz="800" spc="-25">
                <a:solidFill>
                  <a:srgbClr val="FDFDFD"/>
                </a:solidFill>
                <a:latin typeface="Arial MT"/>
                <a:cs typeface="Arial MT"/>
              </a:rPr>
              <a:t>15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95431" y="6155435"/>
            <a:ext cx="1346200" cy="553720"/>
            <a:chOff x="10695431" y="6155435"/>
            <a:chExt cx="1346200" cy="5537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5" y="6476999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5" y="6476999"/>
              <a:ext cx="231648" cy="2316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5431" y="6155435"/>
              <a:ext cx="1158240" cy="36271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40739" y="492120"/>
            <a:ext cx="10436225" cy="45700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just" marL="2491740">
              <a:lnSpc>
                <a:spcPct val="100000"/>
              </a:lnSpc>
              <a:spcBef>
                <a:spcPts val="755"/>
              </a:spcBef>
            </a:pPr>
            <a:r>
              <a:rPr dirty="0" sz="2300" spc="-60" b="1">
                <a:latin typeface="Verdana"/>
                <a:cs typeface="Verdana"/>
              </a:rPr>
              <a:t>Where</a:t>
            </a:r>
            <a:r>
              <a:rPr dirty="0" sz="2300" spc="-140" b="1">
                <a:latin typeface="Verdana"/>
                <a:cs typeface="Verdana"/>
              </a:rPr>
              <a:t> </a:t>
            </a:r>
            <a:r>
              <a:rPr dirty="0" sz="2300" spc="-90" b="1">
                <a:latin typeface="Verdana"/>
                <a:cs typeface="Verdana"/>
              </a:rPr>
              <a:t>Does</a:t>
            </a:r>
            <a:r>
              <a:rPr dirty="0" sz="2300" spc="-105" b="1">
                <a:latin typeface="Verdana"/>
                <a:cs typeface="Verdana"/>
              </a:rPr>
              <a:t> </a:t>
            </a:r>
            <a:r>
              <a:rPr dirty="0" sz="2300" spc="-65" b="1">
                <a:latin typeface="Verdana"/>
                <a:cs typeface="Verdana"/>
              </a:rPr>
              <a:t>ChatGPT</a:t>
            </a:r>
            <a:r>
              <a:rPr dirty="0" sz="2300" spc="-130" b="1">
                <a:latin typeface="Verdana"/>
                <a:cs typeface="Verdana"/>
              </a:rPr>
              <a:t> </a:t>
            </a:r>
            <a:r>
              <a:rPr dirty="0" sz="2300" spc="-75" b="1">
                <a:latin typeface="Verdana"/>
                <a:cs typeface="Verdana"/>
              </a:rPr>
              <a:t>Get</a:t>
            </a:r>
            <a:r>
              <a:rPr dirty="0" sz="2300" spc="-100" b="1">
                <a:latin typeface="Verdana"/>
                <a:cs typeface="Verdana"/>
              </a:rPr>
              <a:t> </a:t>
            </a:r>
            <a:r>
              <a:rPr dirty="0" sz="2300" b="1">
                <a:latin typeface="Tahoma"/>
                <a:cs typeface="Tahoma"/>
              </a:rPr>
              <a:t>it’s</a:t>
            </a:r>
            <a:r>
              <a:rPr dirty="0" sz="2300" spc="-25" b="1">
                <a:latin typeface="Tahoma"/>
                <a:cs typeface="Tahoma"/>
              </a:rPr>
              <a:t> </a:t>
            </a:r>
            <a:r>
              <a:rPr dirty="0" sz="2300" spc="-10" b="1">
                <a:latin typeface="Verdana"/>
                <a:cs typeface="Verdana"/>
              </a:rPr>
              <a:t>Data?</a:t>
            </a:r>
            <a:endParaRPr sz="2300">
              <a:latin typeface="Verdana"/>
              <a:cs typeface="Verdana"/>
            </a:endParaRPr>
          </a:p>
          <a:p>
            <a:pPr algn="just" marL="353060" marR="5080" indent="-34099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Verdana"/>
                <a:cs typeface="Verdana"/>
              </a:rPr>
              <a:t>Web</a:t>
            </a:r>
            <a:r>
              <a:rPr dirty="0" sz="2400" spc="-110" b="1">
                <a:latin typeface="Verdana"/>
                <a:cs typeface="Verdana"/>
              </a:rPr>
              <a:t>  </a:t>
            </a:r>
            <a:r>
              <a:rPr dirty="0" sz="2400" b="1">
                <a:latin typeface="Verdana"/>
                <a:cs typeface="Verdana"/>
              </a:rPr>
              <a:t>scraping</a:t>
            </a:r>
            <a:r>
              <a:rPr dirty="0" sz="2400">
                <a:latin typeface="Verdana"/>
                <a:cs typeface="Verdana"/>
              </a:rPr>
              <a:t>:</a:t>
            </a:r>
            <a:r>
              <a:rPr dirty="0" sz="2400" spc="575">
                <a:latin typeface="Verdana"/>
                <a:cs typeface="Verdana"/>
              </a:rPr>
              <a:t>  </a:t>
            </a:r>
            <a:r>
              <a:rPr dirty="0" sz="2400" spc="140">
                <a:latin typeface="Verdana"/>
                <a:cs typeface="Verdana"/>
              </a:rPr>
              <a:t>Web</a:t>
            </a:r>
            <a:r>
              <a:rPr dirty="0" sz="2400" spc="5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scraping</a:t>
            </a:r>
            <a:r>
              <a:rPr dirty="0" sz="2400" spc="5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involves</a:t>
            </a:r>
            <a:r>
              <a:rPr dirty="0" sz="2400" spc="5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extracting</a:t>
            </a:r>
            <a:r>
              <a:rPr dirty="0" sz="2400" spc="5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data</a:t>
            </a:r>
            <a:r>
              <a:rPr dirty="0" sz="2400" spc="5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from </a:t>
            </a:r>
            <a:r>
              <a:rPr dirty="0" sz="2400" spc="-2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websites</a:t>
            </a:r>
            <a:r>
              <a:rPr dirty="0" sz="2400" spc="2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2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using</a:t>
            </a:r>
            <a:r>
              <a:rPr dirty="0" sz="2400" spc="2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automated</a:t>
            </a:r>
            <a:r>
              <a:rPr dirty="0" sz="2400" spc="2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tools.</a:t>
            </a:r>
            <a:r>
              <a:rPr dirty="0" sz="2400" spc="2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25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chatbot</a:t>
            </a:r>
            <a:r>
              <a:rPr dirty="0" sz="2400" spc="2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scans</a:t>
            </a:r>
            <a:r>
              <a:rPr dirty="0" sz="2400" spc="2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250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web </a:t>
            </a:r>
            <a:r>
              <a:rPr dirty="0" sz="2400" spc="70">
                <a:latin typeface="Verdana"/>
                <a:cs typeface="Verdana"/>
              </a:rPr>
              <a:t>	</a:t>
            </a:r>
            <a:r>
              <a:rPr dirty="0" sz="2400" spc="-30">
                <a:latin typeface="Verdana"/>
                <a:cs typeface="Verdana"/>
              </a:rPr>
              <a:t>for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relevant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information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stores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its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database.</a:t>
            </a:r>
            <a:endParaRPr sz="2400">
              <a:latin typeface="Verdana"/>
              <a:cs typeface="Verdana"/>
            </a:endParaRPr>
          </a:p>
          <a:p>
            <a:pPr algn="just" marL="353060" marR="5715" indent="-34099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0" b="1">
                <a:latin typeface="Verdana"/>
                <a:cs typeface="Verdana"/>
              </a:rPr>
              <a:t>User</a:t>
            </a:r>
            <a:r>
              <a:rPr dirty="0" sz="2400" spc="175" b="1">
                <a:latin typeface="Verdana"/>
                <a:cs typeface="Verdana"/>
              </a:rPr>
              <a:t> </a:t>
            </a:r>
            <a:r>
              <a:rPr dirty="0" sz="2400" spc="-105" b="1">
                <a:latin typeface="Verdana"/>
                <a:cs typeface="Verdana"/>
              </a:rPr>
              <a:t>feedback</a:t>
            </a:r>
            <a:r>
              <a:rPr dirty="0" sz="2400" spc="-105">
                <a:latin typeface="Verdana"/>
                <a:cs typeface="Verdana"/>
              </a:rPr>
              <a:t>:</a:t>
            </a:r>
            <a:r>
              <a:rPr dirty="0" sz="2400" spc="1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ChatGPT</a:t>
            </a:r>
            <a:r>
              <a:rPr dirty="0" sz="2400" spc="1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also</a:t>
            </a:r>
            <a:r>
              <a:rPr dirty="0" sz="2400" spc="1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uses</a:t>
            </a:r>
            <a:r>
              <a:rPr dirty="0" sz="2400" spc="1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user</a:t>
            </a:r>
            <a:r>
              <a:rPr dirty="0" sz="2400" spc="1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feedback</a:t>
            </a:r>
            <a:r>
              <a:rPr dirty="0" sz="2400" spc="1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1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improve</a:t>
            </a:r>
            <a:r>
              <a:rPr dirty="0" sz="2400" spc="14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its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 spc="-30">
                <a:latin typeface="Verdana"/>
                <a:cs typeface="Verdana"/>
              </a:rPr>
              <a:t>responses.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114">
                <a:latin typeface="Verdana"/>
                <a:cs typeface="Verdana"/>
              </a:rPr>
              <a:t>When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user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interacts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with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chatbot,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they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can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rate </a:t>
            </a:r>
            <a:r>
              <a:rPr dirty="0" sz="2400" spc="-2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their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responses.</a:t>
            </a:r>
            <a:endParaRPr sz="2400">
              <a:latin typeface="Verdana"/>
              <a:cs typeface="Verdana"/>
            </a:endParaRPr>
          </a:p>
          <a:p>
            <a:pPr algn="just" marL="353060" marR="5080" indent="-34099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Verdana"/>
                <a:cs typeface="Verdana"/>
              </a:rPr>
              <a:t>Knowledge</a:t>
            </a:r>
            <a:r>
              <a:rPr dirty="0" sz="2400" spc="254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databases</a:t>
            </a:r>
            <a:r>
              <a:rPr dirty="0" sz="2400">
                <a:latin typeface="Verdana"/>
                <a:cs typeface="Verdana"/>
              </a:rPr>
              <a:t>:</a:t>
            </a:r>
            <a:r>
              <a:rPr dirty="0" sz="2400" spc="229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Knowledge</a:t>
            </a:r>
            <a:r>
              <a:rPr dirty="0" sz="2400" spc="2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databases</a:t>
            </a:r>
            <a:r>
              <a:rPr dirty="0" sz="2400" spc="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created</a:t>
            </a:r>
            <a:r>
              <a:rPr dirty="0" sz="2400" spc="24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by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experts</a:t>
            </a:r>
            <a:r>
              <a:rPr dirty="0" sz="2400" spc="-7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7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various</a:t>
            </a:r>
            <a:r>
              <a:rPr dirty="0" sz="2400" spc="-7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fields</a:t>
            </a:r>
            <a:r>
              <a:rPr dirty="0" sz="2400" spc="-70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7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provide</a:t>
            </a:r>
            <a:r>
              <a:rPr dirty="0" sz="2400" spc="-8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detailed</a:t>
            </a:r>
            <a:r>
              <a:rPr dirty="0" sz="2400" spc="-6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information</a:t>
            </a:r>
            <a:r>
              <a:rPr dirty="0" sz="2400" spc="-70">
                <a:latin typeface="Verdana"/>
                <a:cs typeface="Verdana"/>
              </a:rPr>
              <a:t>  </a:t>
            </a:r>
            <a:r>
              <a:rPr dirty="0" sz="2400" spc="-25">
                <a:latin typeface="Verdana"/>
                <a:cs typeface="Verdana"/>
              </a:rPr>
              <a:t>on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specific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topics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87653" y="1612772"/>
            <a:ext cx="101028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2425" marR="5080" indent="-34036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 spc="-60" b="1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dirty="0" sz="2400" spc="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4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4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real-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trending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topics.</a:t>
            </a:r>
            <a:endParaRPr sz="2400">
              <a:latin typeface="Verdana"/>
              <a:cs typeface="Verdana"/>
            </a:endParaRPr>
          </a:p>
          <a:p>
            <a:pPr algn="just" marL="352425" marR="5080" indent="-34036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dirty="0" sz="2400" spc="2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00" spc="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5" b="1">
                <a:solidFill>
                  <a:srgbClr val="FFFFFF"/>
                </a:solidFill>
                <a:latin typeface="Verdana"/>
                <a:cs typeface="Verdana"/>
              </a:rPr>
              <a:t>sources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4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400" spc="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400" spc="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dirty="0" sz="24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sources</a:t>
            </a:r>
            <a:r>
              <a:rPr dirty="0" sz="24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dirty="0" sz="2400" spc="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2400" spc="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2400" spc="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topics.</a:t>
            </a:r>
            <a:r>
              <a:rPr dirty="0" sz="2400" spc="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dirty="0" sz="2400" spc="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00" spc="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sources</a:t>
            </a:r>
            <a:r>
              <a:rPr dirty="0" sz="2400" spc="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publicly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datasets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specific 	topics.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dirty="0" sz="800" spc="-25">
                <a:solidFill>
                  <a:srgbClr val="FDFDFD"/>
                </a:solidFill>
                <a:latin typeface="Arial MT"/>
                <a:cs typeface="Arial MT"/>
              </a:rPr>
              <a:t>17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95431" y="6155435"/>
            <a:ext cx="1346200" cy="553720"/>
            <a:chOff x="10695431" y="6155435"/>
            <a:chExt cx="1346200" cy="5537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5" y="6476999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5" y="6476999"/>
              <a:ext cx="231648" cy="2316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5431" y="6155435"/>
              <a:ext cx="1158240" cy="36271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30"/>
              <a:t>Clearly</a:t>
            </a:r>
            <a:r>
              <a:rPr dirty="0" spc="-105"/>
              <a:t> </a:t>
            </a:r>
            <a:r>
              <a:rPr dirty="0"/>
              <a:t>Define</a:t>
            </a:r>
            <a:r>
              <a:rPr dirty="0" spc="-85"/>
              <a:t> </a:t>
            </a:r>
            <a:r>
              <a:rPr dirty="0"/>
              <a:t>Your</a:t>
            </a:r>
            <a:r>
              <a:rPr dirty="0" spc="-95"/>
              <a:t> </a:t>
            </a:r>
            <a:r>
              <a:rPr dirty="0" spc="-20"/>
              <a:t>Goal</a:t>
            </a:r>
          </a:p>
          <a:p>
            <a:pPr marL="355600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Use</a:t>
            </a:r>
            <a:r>
              <a:rPr dirty="0" spc="-190"/>
              <a:t> </a:t>
            </a:r>
            <a:r>
              <a:rPr dirty="0"/>
              <a:t>Specific</a:t>
            </a:r>
            <a:r>
              <a:rPr dirty="0" spc="-190"/>
              <a:t> </a:t>
            </a:r>
            <a:r>
              <a:rPr dirty="0" spc="55"/>
              <a:t>and</a:t>
            </a:r>
            <a:r>
              <a:rPr dirty="0" spc="-180"/>
              <a:t> </a:t>
            </a:r>
            <a:r>
              <a:rPr dirty="0" spc="-20"/>
              <a:t>Clear</a:t>
            </a:r>
            <a:r>
              <a:rPr dirty="0" spc="-180"/>
              <a:t> </a:t>
            </a:r>
            <a:r>
              <a:rPr dirty="0" spc="45"/>
              <a:t>Language</a:t>
            </a:r>
          </a:p>
          <a:p>
            <a:pPr marL="35560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Provide</a:t>
            </a:r>
            <a:r>
              <a:rPr dirty="0" spc="-45"/>
              <a:t> </a:t>
            </a:r>
            <a:r>
              <a:rPr dirty="0" spc="-10"/>
              <a:t>Context</a:t>
            </a:r>
          </a:p>
          <a:p>
            <a:pPr marL="35560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Experiment</a:t>
            </a:r>
            <a:r>
              <a:rPr dirty="0" spc="-85"/>
              <a:t> </a:t>
            </a:r>
            <a:r>
              <a:rPr dirty="0" spc="50"/>
              <a:t>with</a:t>
            </a:r>
            <a:r>
              <a:rPr dirty="0" spc="-60"/>
              <a:t> </a:t>
            </a:r>
            <a:r>
              <a:rPr dirty="0"/>
              <a:t>Different</a:t>
            </a:r>
            <a:r>
              <a:rPr dirty="0" spc="-70"/>
              <a:t> </a:t>
            </a:r>
            <a:r>
              <a:rPr dirty="0" spc="-10"/>
              <a:t>Inputs</a:t>
            </a:r>
          </a:p>
          <a:p>
            <a:pPr marL="35560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Provide</a:t>
            </a:r>
            <a:r>
              <a:rPr dirty="0" spc="-45"/>
              <a:t> </a:t>
            </a:r>
            <a:r>
              <a:rPr dirty="0" spc="50"/>
              <a:t>Feedback</a:t>
            </a:r>
          </a:p>
          <a:p>
            <a:pPr marL="355600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Aware</a:t>
            </a:r>
            <a:r>
              <a:rPr dirty="0" spc="-150"/>
              <a:t> </a:t>
            </a:r>
            <a:r>
              <a:rPr dirty="0" spc="-10"/>
              <a:t>of</a:t>
            </a:r>
            <a:r>
              <a:rPr dirty="0" spc="-165"/>
              <a:t> </a:t>
            </a:r>
            <a:r>
              <a:rPr dirty="0" spc="55"/>
              <a:t>what</a:t>
            </a:r>
            <a:r>
              <a:rPr dirty="0" spc="-150"/>
              <a:t> </a:t>
            </a:r>
            <a:r>
              <a:rPr dirty="0" spc="-10"/>
              <a:t>you</a:t>
            </a:r>
            <a:r>
              <a:rPr dirty="0" spc="-150"/>
              <a:t> </a:t>
            </a:r>
            <a:r>
              <a:rPr dirty="0" spc="50"/>
              <a:t>feeding</a:t>
            </a:r>
            <a:r>
              <a:rPr dirty="0" spc="-160"/>
              <a:t> </a:t>
            </a:r>
            <a:r>
              <a:rPr dirty="0"/>
              <a:t>into</a:t>
            </a:r>
            <a:r>
              <a:rPr dirty="0" spc="-15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-20"/>
              <a:t>chat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How</a:t>
            </a:r>
            <a:r>
              <a:rPr dirty="0" spc="-180"/>
              <a:t> </a:t>
            </a:r>
            <a:r>
              <a:rPr dirty="0" spc="-100"/>
              <a:t>to</a:t>
            </a:r>
            <a:r>
              <a:rPr dirty="0" spc="-195"/>
              <a:t> </a:t>
            </a:r>
            <a:r>
              <a:rPr dirty="0" spc="-135"/>
              <a:t>use</a:t>
            </a:r>
            <a:r>
              <a:rPr dirty="0" spc="-185"/>
              <a:t> </a:t>
            </a:r>
            <a:r>
              <a:rPr dirty="0" spc="-100"/>
              <a:t>ChatGPT</a:t>
            </a:r>
            <a:r>
              <a:rPr dirty="0" spc="-229"/>
              <a:t> </a:t>
            </a:r>
            <a:r>
              <a:rPr dirty="0" spc="-100"/>
              <a:t>effectively?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7653" y="1614296"/>
            <a:ext cx="492252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FFFFFF"/>
                </a:solidFill>
                <a:latin typeface="Verdana"/>
                <a:cs typeface="Verdana"/>
              </a:rPr>
              <a:t>Pros</a:t>
            </a:r>
            <a:endParaRPr sz="2000">
              <a:latin typeface="Verdana"/>
              <a:cs typeface="Verdana"/>
            </a:endParaRPr>
          </a:p>
          <a:p>
            <a:pPr marL="355600" marR="1052830" indent="-34353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Improved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language understanding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Abiltiy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natural-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sounding</a:t>
            </a:r>
            <a:r>
              <a:rPr dirty="0" sz="2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conversation</a:t>
            </a:r>
            <a:endParaRPr sz="2000">
              <a:latin typeface="Verdana"/>
              <a:cs typeface="Verdana"/>
            </a:endParaRPr>
          </a:p>
          <a:p>
            <a:pPr algn="just" marL="351790" marR="508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4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industries, 	marketing,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programming,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research,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6421" y="507237"/>
            <a:ext cx="543750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14">
                <a:solidFill>
                  <a:srgbClr val="FFFFFF"/>
                </a:solidFill>
              </a:rPr>
              <a:t>Pros</a:t>
            </a:r>
            <a:r>
              <a:rPr dirty="0" sz="2500" spc="-140">
                <a:solidFill>
                  <a:srgbClr val="FFFFFF"/>
                </a:solidFill>
              </a:rPr>
              <a:t> </a:t>
            </a:r>
            <a:r>
              <a:rPr dirty="0" sz="2500" spc="-70">
                <a:solidFill>
                  <a:srgbClr val="FFFFFF"/>
                </a:solidFill>
              </a:rPr>
              <a:t>and</a:t>
            </a:r>
            <a:r>
              <a:rPr dirty="0" sz="2500" spc="-130">
                <a:solidFill>
                  <a:srgbClr val="FFFFFF"/>
                </a:solidFill>
              </a:rPr>
              <a:t> </a:t>
            </a:r>
            <a:r>
              <a:rPr dirty="0" sz="2500" spc="-80">
                <a:solidFill>
                  <a:srgbClr val="FFFFFF"/>
                </a:solidFill>
              </a:rPr>
              <a:t>Cons</a:t>
            </a:r>
            <a:r>
              <a:rPr dirty="0" sz="2500" spc="-114">
                <a:solidFill>
                  <a:srgbClr val="FFFFFF"/>
                </a:solidFill>
              </a:rPr>
              <a:t> </a:t>
            </a:r>
            <a:r>
              <a:rPr dirty="0" sz="2500" spc="-85">
                <a:solidFill>
                  <a:srgbClr val="FFFFFF"/>
                </a:solidFill>
              </a:rPr>
              <a:t>of</a:t>
            </a:r>
            <a:r>
              <a:rPr dirty="0" sz="2500" spc="-135">
                <a:solidFill>
                  <a:srgbClr val="FFFFFF"/>
                </a:solidFill>
              </a:rPr>
              <a:t> </a:t>
            </a:r>
            <a:r>
              <a:rPr dirty="0" sz="2500" spc="-90">
                <a:solidFill>
                  <a:srgbClr val="FFFFFF"/>
                </a:solidFill>
              </a:rPr>
              <a:t>using</a:t>
            </a:r>
            <a:r>
              <a:rPr dirty="0" sz="2500" spc="-135">
                <a:solidFill>
                  <a:srgbClr val="FFFFFF"/>
                </a:solidFill>
              </a:rPr>
              <a:t> </a:t>
            </a:r>
            <a:r>
              <a:rPr dirty="0" sz="2500" spc="-70">
                <a:solidFill>
                  <a:srgbClr val="FFFFFF"/>
                </a:solidFill>
              </a:rPr>
              <a:t>chat</a:t>
            </a:r>
            <a:r>
              <a:rPr dirty="0" sz="2500" spc="-145">
                <a:solidFill>
                  <a:srgbClr val="FFFFFF"/>
                </a:solidFill>
              </a:rPr>
              <a:t> </a:t>
            </a:r>
            <a:r>
              <a:rPr dirty="0" sz="2500" spc="-25">
                <a:solidFill>
                  <a:srgbClr val="FFFFFF"/>
                </a:solidFill>
              </a:rPr>
              <a:t>GPT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6790435" y="1529283"/>
            <a:ext cx="688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FFFFFF"/>
                </a:solidFill>
                <a:latin typeface="Verdana"/>
                <a:cs typeface="Verdana"/>
              </a:rPr>
              <a:t>Cons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90435" y="2139442"/>
            <a:ext cx="464439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25425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Difficulty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respond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appropriately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wide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topics.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bias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endParaRPr sz="20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Lack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academic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integrity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providing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inaccurate information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368552"/>
              <a:ext cx="4480560" cy="4051300"/>
            </a:xfrm>
            <a:custGeom>
              <a:avLst/>
              <a:gdLst/>
              <a:ahLst/>
              <a:cxnLst/>
              <a:rect l="l" t="t" r="r" b="b"/>
              <a:pathLst>
                <a:path w="4480560" h="4051300">
                  <a:moveTo>
                    <a:pt x="2373884" y="0"/>
                  </a:moveTo>
                  <a:lnTo>
                    <a:pt x="0" y="0"/>
                  </a:lnTo>
                  <a:lnTo>
                    <a:pt x="0" y="4050792"/>
                  </a:lnTo>
                  <a:lnTo>
                    <a:pt x="4480560" y="4050792"/>
                  </a:lnTo>
                  <a:lnTo>
                    <a:pt x="2373884" y="0"/>
                  </a:lnTo>
                  <a:close/>
                </a:path>
              </a:pathLst>
            </a:custGeom>
            <a:solidFill>
              <a:srgbClr val="333C44">
                <a:alpha val="8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338" y="2772283"/>
            <a:ext cx="886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5">
                <a:solidFill>
                  <a:srgbClr val="FFFFFF"/>
                </a:solidFill>
                <a:latin typeface="Tahoma"/>
                <a:cs typeface="Tahoma"/>
              </a:rPr>
              <a:t>Let’s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9338" y="3090798"/>
            <a:ext cx="16592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25" b="1">
                <a:solidFill>
                  <a:srgbClr val="FFFFFF"/>
                </a:solidFill>
                <a:latin typeface="Verdana"/>
                <a:cs typeface="Verdana"/>
              </a:rPr>
              <a:t>Innovate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9338" y="3407791"/>
            <a:ext cx="1715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35" b="1">
                <a:solidFill>
                  <a:srgbClr val="FFFFFF"/>
                </a:solidFill>
                <a:latin typeface="Verdana"/>
                <a:cs typeface="Verdana"/>
              </a:rPr>
              <a:t>Together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9338" y="4588002"/>
            <a:ext cx="18503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www.expeed.com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066531" y="1495044"/>
            <a:ext cx="4125595" cy="4051300"/>
            <a:chOff x="8066531" y="1495044"/>
            <a:chExt cx="4125595" cy="4051300"/>
          </a:xfrm>
        </p:grpSpPr>
        <p:sp>
          <p:nvSpPr>
            <p:cNvPr id="10" name="object 10" descr=""/>
            <p:cNvSpPr/>
            <p:nvPr/>
          </p:nvSpPr>
          <p:spPr>
            <a:xfrm>
              <a:off x="8066531" y="1495044"/>
              <a:ext cx="4125595" cy="4051300"/>
            </a:xfrm>
            <a:custGeom>
              <a:avLst/>
              <a:gdLst/>
              <a:ahLst/>
              <a:cxnLst/>
              <a:rect l="l" t="t" r="r" b="b"/>
              <a:pathLst>
                <a:path w="4125595" h="4051300">
                  <a:moveTo>
                    <a:pt x="4125468" y="0"/>
                  </a:moveTo>
                  <a:lnTo>
                    <a:pt x="0" y="0"/>
                  </a:lnTo>
                  <a:lnTo>
                    <a:pt x="2106676" y="4050791"/>
                  </a:lnTo>
                  <a:lnTo>
                    <a:pt x="4125468" y="4050791"/>
                  </a:lnTo>
                  <a:lnTo>
                    <a:pt x="4125468" y="0"/>
                  </a:lnTo>
                  <a:close/>
                </a:path>
              </a:pathLst>
            </a:custGeom>
            <a:solidFill>
              <a:srgbClr val="FFFFFF">
                <a:alpha val="6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8463" y="3104388"/>
              <a:ext cx="1944624" cy="60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78763" y="1483867"/>
            <a:ext cx="670433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chatbot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OpenAI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 is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human- like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conversational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interactions.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9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built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dirty="0" sz="2400" spc="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400" spc="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400" spc="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(LLMs),</a:t>
            </a:r>
            <a:r>
              <a:rPr dirty="0" sz="2400" spc="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2400" spc="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400" spc="45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dirty="0" sz="2400" spc="45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45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400" spc="45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natural language.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0580" y="1536191"/>
            <a:ext cx="2590800" cy="3214116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189976" y="1760257"/>
            <a:ext cx="120650" cy="2856230"/>
          </a:xfrm>
          <a:custGeom>
            <a:avLst/>
            <a:gdLst/>
            <a:ahLst/>
            <a:cxnLst/>
            <a:rect l="l" t="t" r="r" b="b"/>
            <a:pathLst>
              <a:path w="120650" h="2856229">
                <a:moveTo>
                  <a:pt x="120396" y="1159725"/>
                </a:moveTo>
                <a:lnTo>
                  <a:pt x="0" y="1159725"/>
                </a:lnTo>
                <a:lnTo>
                  <a:pt x="0" y="2855938"/>
                </a:lnTo>
                <a:lnTo>
                  <a:pt x="120396" y="2855938"/>
                </a:lnTo>
                <a:lnTo>
                  <a:pt x="120396" y="1159725"/>
                </a:lnTo>
                <a:close/>
              </a:path>
              <a:path w="120650" h="2856229">
                <a:moveTo>
                  <a:pt x="120396" y="1079017"/>
                </a:moveTo>
                <a:lnTo>
                  <a:pt x="0" y="1079017"/>
                </a:lnTo>
                <a:lnTo>
                  <a:pt x="0" y="1115529"/>
                </a:lnTo>
                <a:lnTo>
                  <a:pt x="120396" y="1115529"/>
                </a:lnTo>
                <a:lnTo>
                  <a:pt x="120396" y="1079017"/>
                </a:lnTo>
                <a:close/>
              </a:path>
              <a:path w="120650" h="2856229">
                <a:moveTo>
                  <a:pt x="120396" y="1001229"/>
                </a:moveTo>
                <a:lnTo>
                  <a:pt x="0" y="1001229"/>
                </a:lnTo>
                <a:lnTo>
                  <a:pt x="0" y="1037805"/>
                </a:lnTo>
                <a:lnTo>
                  <a:pt x="120396" y="1037805"/>
                </a:lnTo>
                <a:lnTo>
                  <a:pt x="120396" y="1001229"/>
                </a:lnTo>
                <a:close/>
              </a:path>
              <a:path w="120650" h="2856229">
                <a:moveTo>
                  <a:pt x="120396" y="925068"/>
                </a:moveTo>
                <a:lnTo>
                  <a:pt x="0" y="925068"/>
                </a:lnTo>
                <a:lnTo>
                  <a:pt x="0" y="961605"/>
                </a:lnTo>
                <a:lnTo>
                  <a:pt x="120396" y="961605"/>
                </a:lnTo>
                <a:lnTo>
                  <a:pt x="120396" y="925068"/>
                </a:lnTo>
                <a:close/>
              </a:path>
              <a:path w="120650" h="2856229">
                <a:moveTo>
                  <a:pt x="120396" y="848829"/>
                </a:moveTo>
                <a:lnTo>
                  <a:pt x="0" y="848829"/>
                </a:lnTo>
                <a:lnTo>
                  <a:pt x="0" y="883881"/>
                </a:lnTo>
                <a:lnTo>
                  <a:pt x="120396" y="883881"/>
                </a:lnTo>
                <a:lnTo>
                  <a:pt x="120396" y="848829"/>
                </a:lnTo>
                <a:close/>
              </a:path>
              <a:path w="120650" h="2856229">
                <a:moveTo>
                  <a:pt x="120396" y="771144"/>
                </a:moveTo>
                <a:lnTo>
                  <a:pt x="0" y="771144"/>
                </a:lnTo>
                <a:lnTo>
                  <a:pt x="0" y="807681"/>
                </a:lnTo>
                <a:lnTo>
                  <a:pt x="120396" y="807681"/>
                </a:lnTo>
                <a:lnTo>
                  <a:pt x="120396" y="771144"/>
                </a:lnTo>
                <a:close/>
              </a:path>
              <a:path w="120650" h="2856229">
                <a:moveTo>
                  <a:pt x="120396" y="693445"/>
                </a:moveTo>
                <a:lnTo>
                  <a:pt x="0" y="693445"/>
                </a:lnTo>
                <a:lnTo>
                  <a:pt x="0" y="729957"/>
                </a:lnTo>
                <a:lnTo>
                  <a:pt x="120396" y="729957"/>
                </a:lnTo>
                <a:lnTo>
                  <a:pt x="120396" y="693445"/>
                </a:lnTo>
                <a:close/>
              </a:path>
              <a:path w="120650" h="2856229">
                <a:moveTo>
                  <a:pt x="120396" y="617220"/>
                </a:moveTo>
                <a:lnTo>
                  <a:pt x="0" y="617220"/>
                </a:lnTo>
                <a:lnTo>
                  <a:pt x="0" y="652233"/>
                </a:lnTo>
                <a:lnTo>
                  <a:pt x="120396" y="652233"/>
                </a:lnTo>
                <a:lnTo>
                  <a:pt x="120396" y="617220"/>
                </a:lnTo>
                <a:close/>
              </a:path>
              <a:path w="120650" h="2856229">
                <a:moveTo>
                  <a:pt x="120396" y="539457"/>
                </a:moveTo>
                <a:lnTo>
                  <a:pt x="0" y="539457"/>
                </a:lnTo>
                <a:lnTo>
                  <a:pt x="0" y="576033"/>
                </a:lnTo>
                <a:lnTo>
                  <a:pt x="120396" y="576033"/>
                </a:lnTo>
                <a:lnTo>
                  <a:pt x="120396" y="539457"/>
                </a:lnTo>
                <a:close/>
              </a:path>
              <a:path w="120650" h="2856229">
                <a:moveTo>
                  <a:pt x="120396" y="463296"/>
                </a:moveTo>
                <a:lnTo>
                  <a:pt x="0" y="463296"/>
                </a:lnTo>
                <a:lnTo>
                  <a:pt x="0" y="498309"/>
                </a:lnTo>
                <a:lnTo>
                  <a:pt x="120396" y="498309"/>
                </a:lnTo>
                <a:lnTo>
                  <a:pt x="120396" y="463296"/>
                </a:lnTo>
                <a:close/>
              </a:path>
              <a:path w="120650" h="2856229">
                <a:moveTo>
                  <a:pt x="120396" y="385597"/>
                </a:moveTo>
                <a:lnTo>
                  <a:pt x="0" y="385597"/>
                </a:lnTo>
                <a:lnTo>
                  <a:pt x="0" y="422109"/>
                </a:lnTo>
                <a:lnTo>
                  <a:pt x="120396" y="422109"/>
                </a:lnTo>
                <a:lnTo>
                  <a:pt x="120396" y="385597"/>
                </a:lnTo>
                <a:close/>
              </a:path>
              <a:path w="120650" h="2856229">
                <a:moveTo>
                  <a:pt x="120396" y="309372"/>
                </a:moveTo>
                <a:lnTo>
                  <a:pt x="0" y="309372"/>
                </a:lnTo>
                <a:lnTo>
                  <a:pt x="0" y="344385"/>
                </a:lnTo>
                <a:lnTo>
                  <a:pt x="120396" y="344385"/>
                </a:lnTo>
                <a:lnTo>
                  <a:pt x="120396" y="309372"/>
                </a:lnTo>
                <a:close/>
              </a:path>
              <a:path w="120650" h="2856229">
                <a:moveTo>
                  <a:pt x="120396" y="231622"/>
                </a:moveTo>
                <a:lnTo>
                  <a:pt x="0" y="231622"/>
                </a:lnTo>
                <a:lnTo>
                  <a:pt x="0" y="268185"/>
                </a:lnTo>
                <a:lnTo>
                  <a:pt x="120396" y="268185"/>
                </a:lnTo>
                <a:lnTo>
                  <a:pt x="120396" y="231622"/>
                </a:lnTo>
                <a:close/>
              </a:path>
              <a:path w="120650" h="2856229">
                <a:moveTo>
                  <a:pt x="120396" y="153924"/>
                </a:moveTo>
                <a:lnTo>
                  <a:pt x="0" y="153924"/>
                </a:lnTo>
                <a:lnTo>
                  <a:pt x="0" y="190461"/>
                </a:lnTo>
                <a:lnTo>
                  <a:pt x="120396" y="190461"/>
                </a:lnTo>
                <a:lnTo>
                  <a:pt x="120396" y="153924"/>
                </a:lnTo>
                <a:close/>
              </a:path>
              <a:path w="120650" h="2856229">
                <a:moveTo>
                  <a:pt x="120396" y="77749"/>
                </a:moveTo>
                <a:lnTo>
                  <a:pt x="0" y="77749"/>
                </a:lnTo>
                <a:lnTo>
                  <a:pt x="0" y="112737"/>
                </a:lnTo>
                <a:lnTo>
                  <a:pt x="120396" y="112737"/>
                </a:lnTo>
                <a:lnTo>
                  <a:pt x="120396" y="77749"/>
                </a:lnTo>
                <a:close/>
              </a:path>
              <a:path w="120650" h="2856229">
                <a:moveTo>
                  <a:pt x="120396" y="0"/>
                </a:moveTo>
                <a:lnTo>
                  <a:pt x="0" y="0"/>
                </a:lnTo>
                <a:lnTo>
                  <a:pt x="0" y="36537"/>
                </a:lnTo>
                <a:lnTo>
                  <a:pt x="120396" y="36537"/>
                </a:lnTo>
                <a:lnTo>
                  <a:pt x="120396" y="0"/>
                </a:lnTo>
                <a:close/>
              </a:path>
            </a:pathLst>
          </a:custGeom>
          <a:solidFill>
            <a:srgbClr val="00CF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3509" y="6364223"/>
            <a:ext cx="1146884" cy="36423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78763" y="1483867"/>
            <a:ext cx="271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1144905" algn="l"/>
                <a:tab pos="2406650" algn="l"/>
              </a:tabLst>
            </a:pP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history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91380" y="1483867"/>
            <a:ext cx="7213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4485" algn="l"/>
                <a:tab pos="2664460" algn="l"/>
                <a:tab pos="3176270" algn="l"/>
                <a:tab pos="4144645" algn="l"/>
                <a:tab pos="5232400" algn="l"/>
                <a:tab pos="6619875" algn="l"/>
              </a:tabLst>
            </a:pPr>
            <a:r>
              <a:rPr dirty="0" sz="2400" spc="-10">
                <a:latin typeface="Verdana"/>
                <a:cs typeface="Verdana"/>
              </a:rPr>
              <a:t>ChatGPT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starts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in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2018,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60">
                <a:latin typeface="Verdana"/>
                <a:cs typeface="Verdana"/>
              </a:rPr>
              <a:t>when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OpenAI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30">
                <a:latin typeface="Verdana"/>
                <a:cs typeface="Verdana"/>
              </a:rPr>
              <a:t>first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78763" y="1849628"/>
            <a:ext cx="1013015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985">
              <a:lnSpc>
                <a:spcPct val="100000"/>
              </a:lnSpc>
              <a:spcBef>
                <a:spcPts val="100"/>
              </a:spcBef>
            </a:pPr>
            <a:r>
              <a:rPr dirty="0" sz="2400" spc="50">
                <a:latin typeface="Verdana"/>
                <a:cs typeface="Verdana"/>
              </a:rPr>
              <a:t>introduced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GPT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language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model.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This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model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was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capable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generating</a:t>
            </a:r>
            <a:r>
              <a:rPr dirty="0" sz="2400" spc="434">
                <a:latin typeface="Verdana"/>
                <a:cs typeface="Verdana"/>
              </a:rPr>
              <a:t>   </a:t>
            </a:r>
            <a:r>
              <a:rPr dirty="0" sz="2400">
                <a:latin typeface="Verdana"/>
                <a:cs typeface="Verdana"/>
              </a:rPr>
              <a:t>human-like</a:t>
            </a:r>
            <a:r>
              <a:rPr dirty="0" sz="2400" spc="440">
                <a:latin typeface="Verdana"/>
                <a:cs typeface="Verdana"/>
              </a:rPr>
              <a:t>   </a:t>
            </a:r>
            <a:r>
              <a:rPr dirty="0" sz="2400">
                <a:latin typeface="Verdana"/>
                <a:cs typeface="Verdana"/>
              </a:rPr>
              <a:t>responses</a:t>
            </a:r>
            <a:r>
              <a:rPr dirty="0" sz="2400" spc="434">
                <a:latin typeface="Verdana"/>
                <a:cs typeface="Verdana"/>
              </a:rPr>
              <a:t>  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434">
                <a:latin typeface="Verdana"/>
                <a:cs typeface="Verdana"/>
              </a:rPr>
              <a:t>   </a:t>
            </a:r>
            <a:r>
              <a:rPr dirty="0" sz="2400">
                <a:latin typeface="Verdana"/>
                <a:cs typeface="Verdana"/>
              </a:rPr>
              <a:t>questions</a:t>
            </a:r>
            <a:r>
              <a:rPr dirty="0" sz="2400" spc="440">
                <a:latin typeface="Verdana"/>
                <a:cs typeface="Verdana"/>
              </a:rPr>
              <a:t>   </a:t>
            </a:r>
            <a:r>
              <a:rPr dirty="0" sz="2400" spc="-25">
                <a:latin typeface="Verdana"/>
                <a:cs typeface="Verdana"/>
              </a:rPr>
              <a:t>and </a:t>
            </a:r>
            <a:r>
              <a:rPr dirty="0" sz="2400" spc="-35">
                <a:latin typeface="Verdana"/>
                <a:cs typeface="Verdana"/>
              </a:rPr>
              <a:t>conversations,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inspiring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creation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of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ChatGPT.</a:t>
            </a:r>
            <a:endParaRPr sz="2400">
              <a:latin typeface="Verdana"/>
              <a:cs typeface="Verdana"/>
            </a:endParaRPr>
          </a:p>
          <a:p>
            <a:pPr algn="just" marL="353060" marR="5080" indent="-34036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OpenAI</a:t>
            </a:r>
            <a:r>
              <a:rPr dirty="0" sz="2400" spc="2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officially</a:t>
            </a:r>
            <a:r>
              <a:rPr dirty="0" sz="2400" spc="29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launched</a:t>
            </a:r>
            <a:r>
              <a:rPr dirty="0" sz="2400" spc="2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ChatGPT</a:t>
            </a:r>
            <a:r>
              <a:rPr dirty="0" sz="2400" spc="2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2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November</a:t>
            </a:r>
            <a:r>
              <a:rPr dirty="0" sz="2400" spc="2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2022</a:t>
            </a:r>
            <a:r>
              <a:rPr dirty="0" sz="2400" spc="28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29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it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was</a:t>
            </a:r>
            <a:r>
              <a:rPr dirty="0" sz="2400" spc="-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-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instant</a:t>
            </a:r>
            <a:r>
              <a:rPr dirty="0" sz="2400" spc="-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hit.</a:t>
            </a:r>
            <a:r>
              <a:rPr dirty="0" sz="2400" spc="-5">
                <a:latin typeface="Verdana"/>
                <a:cs typeface="Verdana"/>
              </a:rPr>
              <a:t>  </a:t>
            </a:r>
            <a:r>
              <a:rPr dirty="0" sz="2400" spc="65">
                <a:latin typeface="Verdana"/>
                <a:cs typeface="Verdana"/>
              </a:rPr>
              <a:t>Building</a:t>
            </a:r>
            <a:r>
              <a:rPr dirty="0" sz="2400" spc="-10">
                <a:latin typeface="Verdana"/>
                <a:cs typeface="Verdana"/>
              </a:rPr>
              <a:t>  </a:t>
            </a:r>
            <a:r>
              <a:rPr dirty="0" sz="2400" spc="90">
                <a:latin typeface="Verdana"/>
                <a:cs typeface="Verdana"/>
              </a:rPr>
              <a:t>upon</a:t>
            </a:r>
            <a:r>
              <a:rPr dirty="0" sz="2400" spc="-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success  of</a:t>
            </a:r>
            <a:r>
              <a:rPr dirty="0" sz="2400" spc="-5">
                <a:latin typeface="Verdana"/>
                <a:cs typeface="Verdana"/>
              </a:rPr>
              <a:t>  </a:t>
            </a:r>
            <a:r>
              <a:rPr dirty="0" sz="2400" spc="-30">
                <a:latin typeface="Verdana"/>
                <a:cs typeface="Verdana"/>
              </a:rPr>
              <a:t>GPT-</a:t>
            </a:r>
            <a:r>
              <a:rPr dirty="0" sz="2400" spc="-315">
                <a:latin typeface="Verdana"/>
                <a:cs typeface="Verdana"/>
              </a:rPr>
              <a:t>3.5, </a:t>
            </a:r>
            <a:r>
              <a:rPr dirty="0" sz="2400" spc="-31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OpenAI</a:t>
            </a:r>
            <a:r>
              <a:rPr dirty="0" sz="2400" spc="44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introduced</a:t>
            </a:r>
            <a:r>
              <a:rPr dirty="0" sz="2400" spc="45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GPT-</a:t>
            </a:r>
            <a:r>
              <a:rPr dirty="0" sz="2400">
                <a:latin typeface="Verdana"/>
                <a:cs typeface="Verdana"/>
              </a:rPr>
              <a:t>4,</a:t>
            </a:r>
            <a:r>
              <a:rPr dirty="0" sz="2400" spc="4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4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iteration</a:t>
            </a:r>
            <a:r>
              <a:rPr dirty="0" sz="2400" spc="4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47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brought</a:t>
            </a:r>
            <a:r>
              <a:rPr dirty="0" sz="2400" spc="4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notable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50">
                <a:latin typeface="Verdana"/>
                <a:cs typeface="Verdana"/>
              </a:rPr>
              <a:t>enhancements</a:t>
            </a:r>
            <a:r>
              <a:rPr dirty="0" sz="2400" spc="18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18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ChatGPT’s</a:t>
            </a:r>
            <a:r>
              <a:rPr dirty="0" sz="2400" spc="18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performance,</a:t>
            </a:r>
            <a:r>
              <a:rPr dirty="0" sz="2400" spc="19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scalability,</a:t>
            </a:r>
            <a:r>
              <a:rPr dirty="0" sz="2400" spc="185">
                <a:latin typeface="Verdana"/>
                <a:cs typeface="Verdana"/>
              </a:rPr>
              <a:t>  </a:t>
            </a:r>
            <a:r>
              <a:rPr dirty="0" sz="2400" spc="-25">
                <a:latin typeface="Verdana"/>
                <a:cs typeface="Verdana"/>
              </a:rPr>
              <a:t>and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 spc="-35">
                <a:latin typeface="Verdana"/>
                <a:cs typeface="Verdana"/>
              </a:rPr>
              <a:t>overall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capabilities.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6857998"/>
                </a:moveTo>
                <a:lnTo>
                  <a:pt x="12159996" y="0"/>
                </a:lnTo>
                <a:lnTo>
                  <a:pt x="0" y="0"/>
                </a:lnTo>
                <a:lnTo>
                  <a:pt x="0" y="6857998"/>
                </a:lnTo>
                <a:lnTo>
                  <a:pt x="12159996" y="6857998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78763" y="1483867"/>
            <a:ext cx="1016063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40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largest,</a:t>
            </a:r>
            <a:r>
              <a:rPr dirty="0" sz="24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40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dirty="0" sz="2400" spc="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400" spc="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ever</a:t>
            </a:r>
            <a:r>
              <a:rPr dirty="0" sz="240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created,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2400" spc="-3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175</a:t>
            </a:r>
            <a:r>
              <a:rPr dirty="0" u="sng" sz="2400" spc="1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billion</a:t>
            </a:r>
            <a:r>
              <a:rPr dirty="0" u="sng" sz="2400" spc="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parameters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 and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billions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second.</a:t>
            </a:r>
            <a:endParaRPr sz="2400">
              <a:latin typeface="Verdana"/>
              <a:cs typeface="Verdana"/>
            </a:endParaRPr>
          </a:p>
          <a:p>
            <a:pPr algn="just" marL="353060" marR="5080" indent="-34036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AI-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powered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natural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tool,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dirty="0" sz="2400" spc="5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5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dirty="0" sz="24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dirty="0" sz="2400" spc="5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400" spc="5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400" spc="5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prompts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give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wide</a:t>
            </a:r>
            <a:r>
              <a:rPr dirty="0" sz="2400" spc="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applications,</a:t>
            </a:r>
            <a:r>
              <a:rPr dirty="0" sz="24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answering</a:t>
            </a:r>
            <a:r>
              <a:rPr dirty="0" sz="2400" spc="28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2400" spc="2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dirty="0" sz="2400" spc="28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28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helping</a:t>
            </a:r>
            <a:r>
              <a:rPr dirty="0" sz="2400" spc="28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400" spc="28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draft</a:t>
            </a:r>
            <a:r>
              <a:rPr dirty="0" sz="2400" spc="28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content,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translate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more.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800" spc="-50">
                <a:solidFill>
                  <a:srgbClr val="FDFDFD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542776" y="6477000"/>
            <a:ext cx="498475" cy="231775"/>
            <a:chOff x="11542776" y="6477000"/>
            <a:chExt cx="498475" cy="2317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6" y="6477000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6" y="6477000"/>
              <a:ext cx="231648" cy="231648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5269" y="6082284"/>
            <a:ext cx="1146884" cy="36271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78763" y="1483867"/>
            <a:ext cx="1012888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0">
                <a:latin typeface="Verdana"/>
                <a:cs typeface="Verdana"/>
              </a:rPr>
              <a:t>However,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on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flip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side,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some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serious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concerns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doing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rounds</a:t>
            </a:r>
            <a:r>
              <a:rPr dirty="0" sz="2400" spc="4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over</a:t>
            </a:r>
            <a:r>
              <a:rPr dirty="0" sz="2400" spc="4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4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potential</a:t>
            </a:r>
            <a:r>
              <a:rPr dirty="0" sz="2400" spc="434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misuse</a:t>
            </a:r>
            <a:r>
              <a:rPr dirty="0" sz="2400" spc="4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4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ChatGPT.</a:t>
            </a:r>
            <a:r>
              <a:rPr dirty="0" sz="2400" spc="4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409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can</a:t>
            </a:r>
            <a:r>
              <a:rPr dirty="0" sz="2400" spc="4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lead</a:t>
            </a:r>
            <a:r>
              <a:rPr dirty="0" sz="2400" spc="42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spreading</a:t>
            </a:r>
            <a:r>
              <a:rPr dirty="0" sz="2400" spc="4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misinformation</a:t>
            </a:r>
            <a:r>
              <a:rPr dirty="0" sz="2400" spc="4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4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even</a:t>
            </a:r>
            <a:r>
              <a:rPr dirty="0" sz="2400" spc="3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creating</a:t>
            </a:r>
            <a:r>
              <a:rPr dirty="0" sz="2400" spc="40">
                <a:latin typeface="Verdana"/>
                <a:cs typeface="Verdana"/>
              </a:rPr>
              <a:t>  </a:t>
            </a:r>
            <a:r>
              <a:rPr dirty="0" sz="2400" spc="50">
                <a:latin typeface="Verdana"/>
                <a:cs typeface="Verdana"/>
              </a:rPr>
              <a:t>content</a:t>
            </a:r>
            <a:r>
              <a:rPr dirty="0" sz="2400" spc="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35">
                <a:latin typeface="Verdana"/>
                <a:cs typeface="Verdana"/>
              </a:rPr>
              <a:t>  </a:t>
            </a:r>
            <a:r>
              <a:rPr dirty="0" sz="2400" spc="-25">
                <a:latin typeface="Verdana"/>
                <a:cs typeface="Verdana"/>
              </a:rPr>
              <a:t>is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convincing</a:t>
            </a:r>
            <a:r>
              <a:rPr dirty="0" sz="2400" spc="440">
                <a:latin typeface="Verdana"/>
                <a:cs typeface="Verdana"/>
              </a:rPr>
              <a:t>  </a:t>
            </a:r>
            <a:r>
              <a:rPr dirty="0" sz="2400" spc="75">
                <a:latin typeface="Verdana"/>
                <a:cs typeface="Verdana"/>
              </a:rPr>
              <a:t>enough</a:t>
            </a:r>
            <a:r>
              <a:rPr dirty="0" sz="2400" spc="440">
                <a:latin typeface="Verdana"/>
                <a:cs typeface="Verdana"/>
              </a:rPr>
              <a:t>  </a:t>
            </a:r>
            <a:r>
              <a:rPr dirty="0" sz="2400" spc="75">
                <a:latin typeface="Verdana"/>
                <a:cs typeface="Verdana"/>
              </a:rPr>
              <a:t>but</a:t>
            </a:r>
            <a:r>
              <a:rPr dirty="0" sz="2400" spc="44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still</a:t>
            </a:r>
            <a:r>
              <a:rPr dirty="0" sz="2400" spc="4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fake.</a:t>
            </a:r>
            <a:r>
              <a:rPr dirty="0" sz="2400" spc="4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OpenAI</a:t>
            </a:r>
            <a:r>
              <a:rPr dirty="0" sz="2400" spc="44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440">
                <a:latin typeface="Verdana"/>
                <a:cs typeface="Verdana"/>
              </a:rPr>
              <a:t>  </a:t>
            </a:r>
            <a:r>
              <a:rPr dirty="0" sz="2400" spc="-10">
                <a:latin typeface="Verdana"/>
                <a:cs typeface="Verdana"/>
              </a:rPr>
              <a:t>already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70">
                <a:latin typeface="Verdana"/>
                <a:cs typeface="Verdana"/>
              </a:rPr>
              <a:t>implemented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measures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limit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such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possibilities.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instance,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80">
                <a:latin typeface="Verdana"/>
                <a:cs typeface="Verdana"/>
              </a:rPr>
              <a:t>human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moderators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have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been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put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place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review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potentially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sensitive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content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820779" y="214777"/>
            <a:ext cx="571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800" spc="-50">
                <a:solidFill>
                  <a:srgbClr val="FDFDFD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60250" cy="6858000"/>
            <a:chOff x="0" y="0"/>
            <a:chExt cx="1216025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6857998"/>
                  </a:moveTo>
                  <a:lnTo>
                    <a:pt x="12159996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12159996" y="6857998"/>
                  </a:lnTo>
                  <a:close/>
                </a:path>
              </a:pathLst>
            </a:custGeom>
            <a:solidFill>
              <a:srgbClr val="333C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9628" y="6347459"/>
              <a:ext cx="1420368" cy="3779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8763" y="1483867"/>
            <a:ext cx="101619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52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r>
              <a:rPr dirty="0" sz="2400" spc="51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52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400" spc="51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52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52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GPT</a:t>
            </a:r>
            <a:r>
              <a:rPr dirty="0" sz="2400" spc="52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(Generative</a:t>
            </a:r>
            <a:r>
              <a:rPr dirty="0" sz="2400" spc="52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Pre-</a:t>
            </a:r>
            <a:r>
              <a:rPr dirty="0" sz="2400" spc="-10" b="0">
                <a:solidFill>
                  <a:srgbClr val="FFFFFF"/>
                </a:solidFill>
                <a:latin typeface="Verdana"/>
                <a:cs typeface="Verdana"/>
              </a:rPr>
              <a:t>trained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Transformer)</a:t>
            </a:r>
            <a:r>
              <a:rPr dirty="0" sz="2400" spc="4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architecture,</a:t>
            </a:r>
            <a:r>
              <a:rPr dirty="0" sz="2400" spc="4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 b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4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4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acronym</a:t>
            </a:r>
            <a:r>
              <a:rPr dirty="0" sz="2400" spc="49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highlights</a:t>
            </a:r>
            <a:r>
              <a:rPr dirty="0" sz="2400" spc="49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4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 b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characteristics</a:t>
            </a:r>
            <a:r>
              <a:rPr dirty="0" sz="2400" spc="-19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19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00" spc="-17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 b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2400" spc="-18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 b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78763" y="3155950"/>
            <a:ext cx="999807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20" b="1">
                <a:solidFill>
                  <a:srgbClr val="FFFFFF"/>
                </a:solidFill>
                <a:latin typeface="Verdana"/>
                <a:cs typeface="Verdana"/>
              </a:rPr>
              <a:t>Generative:</a:t>
            </a:r>
            <a:r>
              <a:rPr dirty="0" sz="2400" spc="95" b="1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GPT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context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learned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 algn="just" marL="353060" marR="5080" indent="-34036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35" b="1">
                <a:solidFill>
                  <a:srgbClr val="FFFFFF"/>
                </a:solidFill>
                <a:latin typeface="Verdana"/>
                <a:cs typeface="Verdana"/>
              </a:rPr>
              <a:t>Pre-</a:t>
            </a:r>
            <a:r>
              <a:rPr dirty="0" sz="2400" spc="-80" b="1">
                <a:solidFill>
                  <a:srgbClr val="FFFFFF"/>
                </a:solidFill>
                <a:latin typeface="Verdana"/>
                <a:cs typeface="Verdana"/>
              </a:rPr>
              <a:t>trained:</a:t>
            </a:r>
            <a:r>
              <a:rPr dirty="0" sz="2400" spc="2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400" spc="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400" spc="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pre-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dirty="0" sz="2400" spc="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00" spc="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vast</a:t>
            </a:r>
            <a:r>
              <a:rPr dirty="0" sz="2400" spc="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amounts</a:t>
            </a:r>
            <a:r>
              <a:rPr dirty="0" sz="2400" spc="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sources,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 wide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linguistic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patterns,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grammar,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facts,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context.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800" spc="-50">
                <a:solidFill>
                  <a:srgbClr val="FDFDFD"/>
                </a:solid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847831" y="6364223"/>
            <a:ext cx="1193800" cy="364490"/>
            <a:chOff x="10847831" y="6364223"/>
            <a:chExt cx="1193800" cy="3644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5" y="6476999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5" y="6476999"/>
              <a:ext cx="231648" cy="2316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7831" y="6364223"/>
              <a:ext cx="1158240" cy="36423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278763" y="1483867"/>
            <a:ext cx="1012825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30" b="1">
                <a:latin typeface="Verdana"/>
                <a:cs typeface="Verdana"/>
              </a:rPr>
              <a:t>Transformer</a:t>
            </a:r>
            <a:r>
              <a:rPr dirty="0" sz="2400" spc="-30">
                <a:latin typeface="Verdana"/>
                <a:cs typeface="Verdana"/>
              </a:rPr>
              <a:t>:</a:t>
            </a:r>
            <a:r>
              <a:rPr dirty="0" sz="2400" spc="20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GPT</a:t>
            </a:r>
            <a:r>
              <a:rPr dirty="0" sz="2400" spc="2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models</a:t>
            </a:r>
            <a:r>
              <a:rPr dirty="0" sz="2400" spc="2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204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built</a:t>
            </a:r>
            <a:r>
              <a:rPr dirty="0" sz="2400" spc="210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on</a:t>
            </a:r>
            <a:r>
              <a:rPr dirty="0" sz="2400" spc="2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210">
                <a:latin typeface="Verdana"/>
                <a:cs typeface="Verdana"/>
              </a:rPr>
              <a:t>  </a:t>
            </a:r>
            <a:r>
              <a:rPr dirty="0" sz="2400" spc="-10">
                <a:latin typeface="Verdana"/>
                <a:cs typeface="Verdana"/>
              </a:rPr>
              <a:t>Transformer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architecture,  a</a:t>
            </a:r>
            <a:r>
              <a:rPr dirty="0" sz="2400" spc="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neural</a:t>
            </a:r>
            <a:r>
              <a:rPr dirty="0" sz="2400" spc="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network  </a:t>
            </a:r>
            <a:r>
              <a:rPr dirty="0" sz="2400" spc="65">
                <a:latin typeface="Verdana"/>
                <a:cs typeface="Verdana"/>
              </a:rPr>
              <a:t>model</a:t>
            </a:r>
            <a:r>
              <a:rPr dirty="0" sz="2400" spc="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designed</a:t>
            </a:r>
            <a:r>
              <a:rPr dirty="0" sz="2400" spc="1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5">
                <a:latin typeface="Verdana"/>
                <a:cs typeface="Verdana"/>
              </a:rPr>
              <a:t>  </a:t>
            </a:r>
            <a:r>
              <a:rPr dirty="0" sz="2400" spc="-10">
                <a:latin typeface="Verdana"/>
                <a:cs typeface="Verdana"/>
              </a:rPr>
              <a:t>natural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55">
                <a:latin typeface="Verdana"/>
                <a:cs typeface="Verdana"/>
              </a:rPr>
              <a:t>language</a:t>
            </a:r>
            <a:r>
              <a:rPr dirty="0" sz="2400" spc="26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processing</a:t>
            </a:r>
            <a:r>
              <a:rPr dirty="0" sz="2400" spc="27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tasks.</a:t>
            </a:r>
            <a:r>
              <a:rPr dirty="0" sz="2400" spc="26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27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Transformer</a:t>
            </a:r>
            <a:r>
              <a:rPr dirty="0" sz="2400" spc="260">
                <a:latin typeface="Verdana"/>
                <a:cs typeface="Verdana"/>
              </a:rPr>
              <a:t>  </a:t>
            </a:r>
            <a:r>
              <a:rPr dirty="0" sz="2400" spc="-10">
                <a:latin typeface="Verdana"/>
                <a:cs typeface="Verdana"/>
              </a:rPr>
              <a:t>architecture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employs</a:t>
            </a:r>
            <a:r>
              <a:rPr dirty="0" sz="2400" spc="29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self-</a:t>
            </a:r>
            <a:r>
              <a:rPr dirty="0" sz="2400">
                <a:latin typeface="Verdana"/>
                <a:cs typeface="Verdana"/>
              </a:rPr>
              <a:t>attention</a:t>
            </a:r>
            <a:r>
              <a:rPr dirty="0" sz="2400" spc="2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mechanisms</a:t>
            </a:r>
            <a:r>
              <a:rPr dirty="0" sz="2400" spc="29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2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parallel</a:t>
            </a:r>
            <a:r>
              <a:rPr dirty="0" sz="2400" spc="2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processing</a:t>
            </a:r>
            <a:r>
              <a:rPr dirty="0" sz="2400" spc="2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efficiently</a:t>
            </a:r>
            <a:r>
              <a:rPr dirty="0" sz="2400" spc="2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handle</a:t>
            </a:r>
            <a:r>
              <a:rPr dirty="0" sz="2400" spc="30">
                <a:latin typeface="Verdana"/>
                <a:cs typeface="Verdana"/>
              </a:rPr>
              <a:t>  </a:t>
            </a:r>
            <a:r>
              <a:rPr dirty="0" sz="2400" spc="-25">
                <a:latin typeface="Verdana"/>
                <a:cs typeface="Verdana"/>
              </a:rPr>
              <a:t>large-</a:t>
            </a:r>
            <a:r>
              <a:rPr dirty="0" sz="2400">
                <a:latin typeface="Verdana"/>
                <a:cs typeface="Verdana"/>
              </a:rPr>
              <a:t>scale</a:t>
            </a:r>
            <a:r>
              <a:rPr dirty="0" sz="2400" spc="25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language</a:t>
            </a:r>
            <a:r>
              <a:rPr dirty="0" sz="2400" spc="2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tasks</a:t>
            </a:r>
            <a:r>
              <a:rPr dirty="0" sz="2400" spc="25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25">
                <a:latin typeface="Verdana"/>
                <a:cs typeface="Verdana"/>
              </a:rPr>
              <a:t>  </a:t>
            </a:r>
            <a:r>
              <a:rPr dirty="0" sz="2400" spc="-10">
                <a:latin typeface="Verdana"/>
                <a:cs typeface="Verdana"/>
              </a:rPr>
              <a:t>generate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contextually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accurate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28" y="6347459"/>
            <a:ext cx="1420368" cy="377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3458" y="705103"/>
            <a:ext cx="5562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>
                <a:solidFill>
                  <a:srgbClr val="FFFFFF"/>
                </a:solidFill>
              </a:rPr>
              <a:t>How</a:t>
            </a:r>
            <a:r>
              <a:rPr dirty="0" spc="-175">
                <a:solidFill>
                  <a:srgbClr val="FFFFFF"/>
                </a:solidFill>
              </a:rPr>
              <a:t> </a:t>
            </a:r>
            <a:r>
              <a:rPr dirty="0" spc="-135">
                <a:solidFill>
                  <a:srgbClr val="FFFFFF"/>
                </a:solidFill>
              </a:rPr>
              <a:t>does</a:t>
            </a:r>
            <a:r>
              <a:rPr dirty="0" spc="-190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ChatGPT</a:t>
            </a:r>
            <a:r>
              <a:rPr dirty="0" spc="-225">
                <a:solidFill>
                  <a:srgbClr val="FFFFFF"/>
                </a:solidFill>
              </a:rPr>
              <a:t> </a:t>
            </a:r>
            <a:r>
              <a:rPr dirty="0" spc="-65">
                <a:solidFill>
                  <a:srgbClr val="FFFFFF"/>
                </a:solidFill>
              </a:rPr>
              <a:t>work?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1324355" y="1388363"/>
            <a:ext cx="824865" cy="899160"/>
            <a:chOff x="1324355" y="1388363"/>
            <a:chExt cx="824865" cy="899160"/>
          </a:xfrm>
        </p:grpSpPr>
        <p:sp>
          <p:nvSpPr>
            <p:cNvPr id="6" name="object 6" descr=""/>
            <p:cNvSpPr/>
            <p:nvPr/>
          </p:nvSpPr>
          <p:spPr>
            <a:xfrm>
              <a:off x="1324355" y="1388363"/>
              <a:ext cx="824865" cy="899160"/>
            </a:xfrm>
            <a:custGeom>
              <a:avLst/>
              <a:gdLst/>
              <a:ahLst/>
              <a:cxnLst/>
              <a:rect l="l" t="t" r="r" b="b"/>
              <a:pathLst>
                <a:path w="824864" h="899160">
                  <a:moveTo>
                    <a:pt x="824483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824483" y="899160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D11F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47799" y="1497076"/>
              <a:ext cx="577850" cy="604520"/>
            </a:xfrm>
            <a:custGeom>
              <a:avLst/>
              <a:gdLst/>
              <a:ahLst/>
              <a:cxnLst/>
              <a:rect l="l" t="t" r="r" b="b"/>
              <a:pathLst>
                <a:path w="577850" h="604519">
                  <a:moveTo>
                    <a:pt x="297433" y="430530"/>
                  </a:moveTo>
                  <a:lnTo>
                    <a:pt x="279526" y="430530"/>
                  </a:lnTo>
                  <a:lnTo>
                    <a:pt x="279526" y="487680"/>
                  </a:lnTo>
                  <a:lnTo>
                    <a:pt x="158496" y="487680"/>
                  </a:lnTo>
                  <a:lnTo>
                    <a:pt x="154812" y="491490"/>
                  </a:lnTo>
                  <a:lnTo>
                    <a:pt x="154812" y="502920"/>
                  </a:lnTo>
                  <a:lnTo>
                    <a:pt x="158496" y="506730"/>
                  </a:lnTo>
                  <a:lnTo>
                    <a:pt x="352679" y="506730"/>
                  </a:lnTo>
                  <a:lnTo>
                    <a:pt x="352679" y="514350"/>
                  </a:lnTo>
                  <a:lnTo>
                    <a:pt x="344558" y="523240"/>
                  </a:lnTo>
                  <a:lnTo>
                    <a:pt x="338581" y="532130"/>
                  </a:lnTo>
                  <a:lnTo>
                    <a:pt x="334891" y="543560"/>
                  </a:lnTo>
                  <a:lnTo>
                    <a:pt x="333629" y="553720"/>
                  </a:lnTo>
                  <a:lnTo>
                    <a:pt x="337405" y="574040"/>
                  </a:lnTo>
                  <a:lnTo>
                    <a:pt x="347741" y="590550"/>
                  </a:lnTo>
                  <a:lnTo>
                    <a:pt x="363150" y="600710"/>
                  </a:lnTo>
                  <a:lnTo>
                    <a:pt x="382143" y="604520"/>
                  </a:lnTo>
                  <a:lnTo>
                    <a:pt x="400788" y="600710"/>
                  </a:lnTo>
                  <a:lnTo>
                    <a:pt x="416051" y="590550"/>
                  </a:lnTo>
                  <a:lnTo>
                    <a:pt x="418431" y="586740"/>
                  </a:lnTo>
                  <a:lnTo>
                    <a:pt x="380873" y="586740"/>
                  </a:lnTo>
                  <a:lnTo>
                    <a:pt x="369304" y="584200"/>
                  </a:lnTo>
                  <a:lnTo>
                    <a:pt x="359949" y="577850"/>
                  </a:lnTo>
                  <a:lnTo>
                    <a:pt x="353691" y="567690"/>
                  </a:lnTo>
                  <a:lnTo>
                    <a:pt x="351408" y="554990"/>
                  </a:lnTo>
                  <a:lnTo>
                    <a:pt x="352327" y="547370"/>
                  </a:lnTo>
                  <a:lnTo>
                    <a:pt x="355044" y="539750"/>
                  </a:lnTo>
                  <a:lnTo>
                    <a:pt x="359499" y="533400"/>
                  </a:lnTo>
                  <a:lnTo>
                    <a:pt x="365632" y="528320"/>
                  </a:lnTo>
                  <a:lnTo>
                    <a:pt x="368681" y="527050"/>
                  </a:lnTo>
                  <a:lnTo>
                    <a:pt x="370458" y="523240"/>
                  </a:lnTo>
                  <a:lnTo>
                    <a:pt x="370458" y="492760"/>
                  </a:lnTo>
                  <a:lnTo>
                    <a:pt x="366902" y="488950"/>
                  </a:lnTo>
                  <a:lnTo>
                    <a:pt x="297433" y="488950"/>
                  </a:lnTo>
                  <a:lnTo>
                    <a:pt x="297433" y="430530"/>
                  </a:lnTo>
                  <a:close/>
                </a:path>
                <a:path w="577850" h="604519">
                  <a:moveTo>
                    <a:pt x="484250" y="313690"/>
                  </a:moveTo>
                  <a:lnTo>
                    <a:pt x="465200" y="313690"/>
                  </a:lnTo>
                  <a:lnTo>
                    <a:pt x="465200" y="488950"/>
                  </a:lnTo>
                  <a:lnTo>
                    <a:pt x="395731" y="488950"/>
                  </a:lnTo>
                  <a:lnTo>
                    <a:pt x="392049" y="492760"/>
                  </a:lnTo>
                  <a:lnTo>
                    <a:pt x="392049" y="523240"/>
                  </a:lnTo>
                  <a:lnTo>
                    <a:pt x="393319" y="527050"/>
                  </a:lnTo>
                  <a:lnTo>
                    <a:pt x="396367" y="528320"/>
                  </a:lnTo>
                  <a:lnTo>
                    <a:pt x="402526" y="533400"/>
                  </a:lnTo>
                  <a:lnTo>
                    <a:pt x="407162" y="539750"/>
                  </a:lnTo>
                  <a:lnTo>
                    <a:pt x="410082" y="547370"/>
                  </a:lnTo>
                  <a:lnTo>
                    <a:pt x="411099" y="554990"/>
                  </a:lnTo>
                  <a:lnTo>
                    <a:pt x="408715" y="567690"/>
                  </a:lnTo>
                  <a:lnTo>
                    <a:pt x="402224" y="577850"/>
                  </a:lnTo>
                  <a:lnTo>
                    <a:pt x="392614" y="584200"/>
                  </a:lnTo>
                  <a:lnTo>
                    <a:pt x="380873" y="586740"/>
                  </a:lnTo>
                  <a:lnTo>
                    <a:pt x="418431" y="586740"/>
                  </a:lnTo>
                  <a:lnTo>
                    <a:pt x="426362" y="574040"/>
                  </a:lnTo>
                  <a:lnTo>
                    <a:pt x="430149" y="553720"/>
                  </a:lnTo>
                  <a:lnTo>
                    <a:pt x="428886" y="542290"/>
                  </a:lnTo>
                  <a:lnTo>
                    <a:pt x="425195" y="532130"/>
                  </a:lnTo>
                  <a:lnTo>
                    <a:pt x="419219" y="521970"/>
                  </a:lnTo>
                  <a:lnTo>
                    <a:pt x="411099" y="514350"/>
                  </a:lnTo>
                  <a:lnTo>
                    <a:pt x="411099" y="506730"/>
                  </a:lnTo>
                  <a:lnTo>
                    <a:pt x="480441" y="506730"/>
                  </a:lnTo>
                  <a:lnTo>
                    <a:pt x="484250" y="502920"/>
                  </a:lnTo>
                  <a:lnTo>
                    <a:pt x="484250" y="313690"/>
                  </a:lnTo>
                  <a:close/>
                </a:path>
                <a:path w="577850" h="604519">
                  <a:moveTo>
                    <a:pt x="112394" y="430530"/>
                  </a:moveTo>
                  <a:lnTo>
                    <a:pt x="93980" y="430530"/>
                  </a:lnTo>
                  <a:lnTo>
                    <a:pt x="93980" y="502920"/>
                  </a:lnTo>
                  <a:lnTo>
                    <a:pt x="97790" y="506730"/>
                  </a:lnTo>
                  <a:lnTo>
                    <a:pt x="140715" y="506730"/>
                  </a:lnTo>
                  <a:lnTo>
                    <a:pt x="144399" y="502920"/>
                  </a:lnTo>
                  <a:lnTo>
                    <a:pt x="144399" y="491490"/>
                  </a:lnTo>
                  <a:lnTo>
                    <a:pt x="140715" y="487680"/>
                  </a:lnTo>
                  <a:lnTo>
                    <a:pt x="112394" y="487680"/>
                  </a:lnTo>
                  <a:lnTo>
                    <a:pt x="112394" y="430530"/>
                  </a:lnTo>
                  <a:close/>
                </a:path>
                <a:path w="577850" h="604519">
                  <a:moveTo>
                    <a:pt x="48513" y="349250"/>
                  </a:moveTo>
                  <a:lnTo>
                    <a:pt x="29521" y="354330"/>
                  </a:lnTo>
                  <a:lnTo>
                    <a:pt x="14112" y="364490"/>
                  </a:lnTo>
                  <a:lnTo>
                    <a:pt x="3776" y="381000"/>
                  </a:lnTo>
                  <a:lnTo>
                    <a:pt x="0" y="400050"/>
                  </a:lnTo>
                  <a:lnTo>
                    <a:pt x="3776" y="420370"/>
                  </a:lnTo>
                  <a:lnTo>
                    <a:pt x="14112" y="435610"/>
                  </a:lnTo>
                  <a:lnTo>
                    <a:pt x="29521" y="447040"/>
                  </a:lnTo>
                  <a:lnTo>
                    <a:pt x="48513" y="450850"/>
                  </a:lnTo>
                  <a:lnTo>
                    <a:pt x="59852" y="449580"/>
                  </a:lnTo>
                  <a:lnTo>
                    <a:pt x="70453" y="445770"/>
                  </a:lnTo>
                  <a:lnTo>
                    <a:pt x="79767" y="439420"/>
                  </a:lnTo>
                  <a:lnTo>
                    <a:pt x="86180" y="431800"/>
                  </a:lnTo>
                  <a:lnTo>
                    <a:pt x="48513" y="431800"/>
                  </a:lnTo>
                  <a:lnTo>
                    <a:pt x="36845" y="429260"/>
                  </a:lnTo>
                  <a:lnTo>
                    <a:pt x="27273" y="422910"/>
                  </a:lnTo>
                  <a:lnTo>
                    <a:pt x="20796" y="412750"/>
                  </a:lnTo>
                  <a:lnTo>
                    <a:pt x="18415" y="400050"/>
                  </a:lnTo>
                  <a:lnTo>
                    <a:pt x="20885" y="387350"/>
                  </a:lnTo>
                  <a:lnTo>
                    <a:pt x="27511" y="378460"/>
                  </a:lnTo>
                  <a:lnTo>
                    <a:pt x="37113" y="372110"/>
                  </a:lnTo>
                  <a:lnTo>
                    <a:pt x="48513" y="369570"/>
                  </a:lnTo>
                  <a:lnTo>
                    <a:pt x="87249" y="369570"/>
                  </a:lnTo>
                  <a:lnTo>
                    <a:pt x="79428" y="360680"/>
                  </a:lnTo>
                  <a:lnTo>
                    <a:pt x="70024" y="355600"/>
                  </a:lnTo>
                  <a:lnTo>
                    <a:pt x="59549" y="351790"/>
                  </a:lnTo>
                  <a:lnTo>
                    <a:pt x="48513" y="349250"/>
                  </a:lnTo>
                  <a:close/>
                </a:path>
                <a:path w="577850" h="604519">
                  <a:moveTo>
                    <a:pt x="234695" y="349250"/>
                  </a:moveTo>
                  <a:lnTo>
                    <a:pt x="215703" y="354330"/>
                  </a:lnTo>
                  <a:lnTo>
                    <a:pt x="200294" y="364490"/>
                  </a:lnTo>
                  <a:lnTo>
                    <a:pt x="189958" y="381000"/>
                  </a:lnTo>
                  <a:lnTo>
                    <a:pt x="186181" y="400050"/>
                  </a:lnTo>
                  <a:lnTo>
                    <a:pt x="189958" y="420370"/>
                  </a:lnTo>
                  <a:lnTo>
                    <a:pt x="200294" y="435610"/>
                  </a:lnTo>
                  <a:lnTo>
                    <a:pt x="215703" y="447040"/>
                  </a:lnTo>
                  <a:lnTo>
                    <a:pt x="234695" y="450850"/>
                  </a:lnTo>
                  <a:lnTo>
                    <a:pt x="245917" y="449580"/>
                  </a:lnTo>
                  <a:lnTo>
                    <a:pt x="256270" y="445770"/>
                  </a:lnTo>
                  <a:lnTo>
                    <a:pt x="265360" y="439420"/>
                  </a:lnTo>
                  <a:lnTo>
                    <a:pt x="270671" y="433070"/>
                  </a:lnTo>
                  <a:lnTo>
                    <a:pt x="233552" y="433070"/>
                  </a:lnTo>
                  <a:lnTo>
                    <a:pt x="221910" y="430530"/>
                  </a:lnTo>
                  <a:lnTo>
                    <a:pt x="212518" y="422910"/>
                  </a:lnTo>
                  <a:lnTo>
                    <a:pt x="206246" y="412750"/>
                  </a:lnTo>
                  <a:lnTo>
                    <a:pt x="203962" y="401320"/>
                  </a:lnTo>
                  <a:lnTo>
                    <a:pt x="206335" y="389890"/>
                  </a:lnTo>
                  <a:lnTo>
                    <a:pt x="212756" y="379730"/>
                  </a:lnTo>
                  <a:lnTo>
                    <a:pt x="222178" y="372110"/>
                  </a:lnTo>
                  <a:lnTo>
                    <a:pt x="233552" y="369570"/>
                  </a:lnTo>
                  <a:lnTo>
                    <a:pt x="272795" y="369570"/>
                  </a:lnTo>
                  <a:lnTo>
                    <a:pt x="264985" y="360680"/>
                  </a:lnTo>
                  <a:lnTo>
                    <a:pt x="255650" y="355600"/>
                  </a:lnTo>
                  <a:lnTo>
                    <a:pt x="245363" y="351790"/>
                  </a:lnTo>
                  <a:lnTo>
                    <a:pt x="234695" y="349250"/>
                  </a:lnTo>
                  <a:close/>
                </a:path>
                <a:path w="577850" h="604519">
                  <a:moveTo>
                    <a:pt x="293750" y="412750"/>
                  </a:moveTo>
                  <a:lnTo>
                    <a:pt x="264160" y="412750"/>
                  </a:lnTo>
                  <a:lnTo>
                    <a:pt x="261112" y="414020"/>
                  </a:lnTo>
                  <a:lnTo>
                    <a:pt x="259969" y="417830"/>
                  </a:lnTo>
                  <a:lnTo>
                    <a:pt x="255037" y="424180"/>
                  </a:lnTo>
                  <a:lnTo>
                    <a:pt x="248808" y="429260"/>
                  </a:lnTo>
                  <a:lnTo>
                    <a:pt x="241555" y="431800"/>
                  </a:lnTo>
                  <a:lnTo>
                    <a:pt x="233552" y="433070"/>
                  </a:lnTo>
                  <a:lnTo>
                    <a:pt x="270671" y="433070"/>
                  </a:lnTo>
                  <a:lnTo>
                    <a:pt x="272795" y="430530"/>
                  </a:lnTo>
                  <a:lnTo>
                    <a:pt x="297433" y="430530"/>
                  </a:lnTo>
                  <a:lnTo>
                    <a:pt x="297433" y="416560"/>
                  </a:lnTo>
                  <a:lnTo>
                    <a:pt x="293750" y="412750"/>
                  </a:lnTo>
                  <a:close/>
                </a:path>
                <a:path w="577850" h="604519">
                  <a:moveTo>
                    <a:pt x="108838" y="411480"/>
                  </a:moveTo>
                  <a:lnTo>
                    <a:pt x="79247" y="411480"/>
                  </a:lnTo>
                  <a:lnTo>
                    <a:pt x="76200" y="412750"/>
                  </a:lnTo>
                  <a:lnTo>
                    <a:pt x="74930" y="416560"/>
                  </a:lnTo>
                  <a:lnTo>
                    <a:pt x="70052" y="422910"/>
                  </a:lnTo>
                  <a:lnTo>
                    <a:pt x="63817" y="427990"/>
                  </a:lnTo>
                  <a:lnTo>
                    <a:pt x="56534" y="430530"/>
                  </a:lnTo>
                  <a:lnTo>
                    <a:pt x="48513" y="431800"/>
                  </a:lnTo>
                  <a:lnTo>
                    <a:pt x="86180" y="431800"/>
                  </a:lnTo>
                  <a:lnTo>
                    <a:pt x="87249" y="430530"/>
                  </a:lnTo>
                  <a:lnTo>
                    <a:pt x="112394" y="430530"/>
                  </a:lnTo>
                  <a:lnTo>
                    <a:pt x="112394" y="415290"/>
                  </a:lnTo>
                  <a:lnTo>
                    <a:pt x="108838" y="411480"/>
                  </a:lnTo>
                  <a:close/>
                </a:path>
                <a:path w="577850" h="604519">
                  <a:moveTo>
                    <a:pt x="371094" y="313690"/>
                  </a:moveTo>
                  <a:lnTo>
                    <a:pt x="352044" y="313690"/>
                  </a:lnTo>
                  <a:lnTo>
                    <a:pt x="352044" y="321310"/>
                  </a:lnTo>
                  <a:lnTo>
                    <a:pt x="343923" y="328930"/>
                  </a:lnTo>
                  <a:lnTo>
                    <a:pt x="337946" y="339090"/>
                  </a:lnTo>
                  <a:lnTo>
                    <a:pt x="334256" y="349250"/>
                  </a:lnTo>
                  <a:lnTo>
                    <a:pt x="332994" y="360680"/>
                  </a:lnTo>
                  <a:lnTo>
                    <a:pt x="336760" y="381000"/>
                  </a:lnTo>
                  <a:lnTo>
                    <a:pt x="347027" y="396240"/>
                  </a:lnTo>
                  <a:lnTo>
                    <a:pt x="362247" y="407670"/>
                  </a:lnTo>
                  <a:lnTo>
                    <a:pt x="380873" y="411480"/>
                  </a:lnTo>
                  <a:lnTo>
                    <a:pt x="399885" y="407670"/>
                  </a:lnTo>
                  <a:lnTo>
                    <a:pt x="415337" y="396240"/>
                  </a:lnTo>
                  <a:lnTo>
                    <a:pt x="418797" y="391160"/>
                  </a:lnTo>
                  <a:lnTo>
                    <a:pt x="382143" y="391160"/>
                  </a:lnTo>
                  <a:lnTo>
                    <a:pt x="370206" y="388620"/>
                  </a:lnTo>
                  <a:lnTo>
                    <a:pt x="360664" y="381000"/>
                  </a:lnTo>
                  <a:lnTo>
                    <a:pt x="354335" y="372110"/>
                  </a:lnTo>
                  <a:lnTo>
                    <a:pt x="352044" y="359410"/>
                  </a:lnTo>
                  <a:lnTo>
                    <a:pt x="353061" y="351790"/>
                  </a:lnTo>
                  <a:lnTo>
                    <a:pt x="355996" y="344170"/>
                  </a:lnTo>
                  <a:lnTo>
                    <a:pt x="360670" y="336550"/>
                  </a:lnTo>
                  <a:lnTo>
                    <a:pt x="366902" y="331470"/>
                  </a:lnTo>
                  <a:lnTo>
                    <a:pt x="369950" y="330200"/>
                  </a:lnTo>
                  <a:lnTo>
                    <a:pt x="371094" y="327660"/>
                  </a:lnTo>
                  <a:lnTo>
                    <a:pt x="371094" y="313690"/>
                  </a:lnTo>
                  <a:close/>
                </a:path>
                <a:path w="577850" h="604519">
                  <a:moveTo>
                    <a:pt x="498856" y="215900"/>
                  </a:moveTo>
                  <a:lnTo>
                    <a:pt x="469392" y="215900"/>
                  </a:lnTo>
                  <a:lnTo>
                    <a:pt x="465708" y="220980"/>
                  </a:lnTo>
                  <a:lnTo>
                    <a:pt x="465708" y="292100"/>
                  </a:lnTo>
                  <a:lnTo>
                    <a:pt x="396367" y="292100"/>
                  </a:lnTo>
                  <a:lnTo>
                    <a:pt x="392683" y="295910"/>
                  </a:lnTo>
                  <a:lnTo>
                    <a:pt x="392683" y="327660"/>
                  </a:lnTo>
                  <a:lnTo>
                    <a:pt x="394462" y="330200"/>
                  </a:lnTo>
                  <a:lnTo>
                    <a:pt x="397510" y="331470"/>
                  </a:lnTo>
                  <a:lnTo>
                    <a:pt x="403643" y="336550"/>
                  </a:lnTo>
                  <a:lnTo>
                    <a:pt x="408098" y="344170"/>
                  </a:lnTo>
                  <a:lnTo>
                    <a:pt x="410815" y="351790"/>
                  </a:lnTo>
                  <a:lnTo>
                    <a:pt x="411733" y="359410"/>
                  </a:lnTo>
                  <a:lnTo>
                    <a:pt x="409360" y="372110"/>
                  </a:lnTo>
                  <a:lnTo>
                    <a:pt x="402939" y="382270"/>
                  </a:lnTo>
                  <a:lnTo>
                    <a:pt x="393517" y="388620"/>
                  </a:lnTo>
                  <a:lnTo>
                    <a:pt x="382143" y="391160"/>
                  </a:lnTo>
                  <a:lnTo>
                    <a:pt x="418797" y="391160"/>
                  </a:lnTo>
                  <a:lnTo>
                    <a:pt x="425717" y="381000"/>
                  </a:lnTo>
                  <a:lnTo>
                    <a:pt x="429513" y="360680"/>
                  </a:lnTo>
                  <a:lnTo>
                    <a:pt x="428269" y="349250"/>
                  </a:lnTo>
                  <a:lnTo>
                    <a:pt x="424608" y="337820"/>
                  </a:lnTo>
                  <a:lnTo>
                    <a:pt x="418637" y="328930"/>
                  </a:lnTo>
                  <a:lnTo>
                    <a:pt x="410463" y="321310"/>
                  </a:lnTo>
                  <a:lnTo>
                    <a:pt x="410463" y="313690"/>
                  </a:lnTo>
                  <a:lnTo>
                    <a:pt x="484250" y="313690"/>
                  </a:lnTo>
                  <a:lnTo>
                    <a:pt x="484250" y="234950"/>
                  </a:lnTo>
                  <a:lnTo>
                    <a:pt x="519210" y="234950"/>
                  </a:lnTo>
                  <a:lnTo>
                    <a:pt x="514350" y="232410"/>
                  </a:lnTo>
                  <a:lnTo>
                    <a:pt x="508107" y="227330"/>
                  </a:lnTo>
                  <a:lnTo>
                    <a:pt x="503174" y="220980"/>
                  </a:lnTo>
                  <a:lnTo>
                    <a:pt x="502031" y="218440"/>
                  </a:lnTo>
                  <a:lnTo>
                    <a:pt x="498856" y="215900"/>
                  </a:lnTo>
                  <a:close/>
                </a:path>
                <a:path w="577850" h="604519">
                  <a:moveTo>
                    <a:pt x="231230" y="214630"/>
                  </a:moveTo>
                  <a:lnTo>
                    <a:pt x="196087" y="214630"/>
                  </a:lnTo>
                  <a:lnTo>
                    <a:pt x="208024" y="217170"/>
                  </a:lnTo>
                  <a:lnTo>
                    <a:pt x="217566" y="223520"/>
                  </a:lnTo>
                  <a:lnTo>
                    <a:pt x="223895" y="233680"/>
                  </a:lnTo>
                  <a:lnTo>
                    <a:pt x="226187" y="245110"/>
                  </a:lnTo>
                  <a:lnTo>
                    <a:pt x="225169" y="254000"/>
                  </a:lnTo>
                  <a:lnTo>
                    <a:pt x="222234" y="261620"/>
                  </a:lnTo>
                  <a:lnTo>
                    <a:pt x="217560" y="267970"/>
                  </a:lnTo>
                  <a:lnTo>
                    <a:pt x="211327" y="273050"/>
                  </a:lnTo>
                  <a:lnTo>
                    <a:pt x="208280" y="274320"/>
                  </a:lnTo>
                  <a:lnTo>
                    <a:pt x="207137" y="278130"/>
                  </a:lnTo>
                  <a:lnTo>
                    <a:pt x="207137" y="308610"/>
                  </a:lnTo>
                  <a:lnTo>
                    <a:pt x="210693" y="312420"/>
                  </a:lnTo>
                  <a:lnTo>
                    <a:pt x="279526" y="312420"/>
                  </a:lnTo>
                  <a:lnTo>
                    <a:pt x="279526" y="369570"/>
                  </a:lnTo>
                  <a:lnTo>
                    <a:pt x="233552" y="369570"/>
                  </a:lnTo>
                  <a:lnTo>
                    <a:pt x="241555" y="370840"/>
                  </a:lnTo>
                  <a:lnTo>
                    <a:pt x="248808" y="373380"/>
                  </a:lnTo>
                  <a:lnTo>
                    <a:pt x="255037" y="378460"/>
                  </a:lnTo>
                  <a:lnTo>
                    <a:pt x="259969" y="384810"/>
                  </a:lnTo>
                  <a:lnTo>
                    <a:pt x="261112" y="388620"/>
                  </a:lnTo>
                  <a:lnTo>
                    <a:pt x="264160" y="389890"/>
                  </a:lnTo>
                  <a:lnTo>
                    <a:pt x="293750" y="389890"/>
                  </a:lnTo>
                  <a:lnTo>
                    <a:pt x="297433" y="386080"/>
                  </a:lnTo>
                  <a:lnTo>
                    <a:pt x="297433" y="313690"/>
                  </a:lnTo>
                  <a:lnTo>
                    <a:pt x="371094" y="313690"/>
                  </a:lnTo>
                  <a:lnTo>
                    <a:pt x="371094" y="295910"/>
                  </a:lnTo>
                  <a:lnTo>
                    <a:pt x="367411" y="292100"/>
                  </a:lnTo>
                  <a:lnTo>
                    <a:pt x="223647" y="292100"/>
                  </a:lnTo>
                  <a:lnTo>
                    <a:pt x="223647" y="285750"/>
                  </a:lnTo>
                  <a:lnTo>
                    <a:pt x="231820" y="278130"/>
                  </a:lnTo>
                  <a:lnTo>
                    <a:pt x="237791" y="267970"/>
                  </a:lnTo>
                  <a:lnTo>
                    <a:pt x="241452" y="257810"/>
                  </a:lnTo>
                  <a:lnTo>
                    <a:pt x="242697" y="246380"/>
                  </a:lnTo>
                  <a:lnTo>
                    <a:pt x="238930" y="226060"/>
                  </a:lnTo>
                  <a:lnTo>
                    <a:pt x="231230" y="214630"/>
                  </a:lnTo>
                  <a:close/>
                </a:path>
                <a:path w="577850" h="604519">
                  <a:moveTo>
                    <a:pt x="196087" y="0"/>
                  </a:moveTo>
                  <a:lnTo>
                    <a:pt x="177075" y="3810"/>
                  </a:lnTo>
                  <a:lnTo>
                    <a:pt x="161623" y="15240"/>
                  </a:lnTo>
                  <a:lnTo>
                    <a:pt x="151243" y="30480"/>
                  </a:lnTo>
                  <a:lnTo>
                    <a:pt x="147447" y="50800"/>
                  </a:lnTo>
                  <a:lnTo>
                    <a:pt x="148790" y="62230"/>
                  </a:lnTo>
                  <a:lnTo>
                    <a:pt x="152669" y="73660"/>
                  </a:lnTo>
                  <a:lnTo>
                    <a:pt x="158859" y="83820"/>
                  </a:lnTo>
                  <a:lnTo>
                    <a:pt x="167131" y="90170"/>
                  </a:lnTo>
                  <a:lnTo>
                    <a:pt x="167131" y="99060"/>
                  </a:lnTo>
                  <a:lnTo>
                    <a:pt x="97790" y="99060"/>
                  </a:lnTo>
                  <a:lnTo>
                    <a:pt x="93980" y="102870"/>
                  </a:lnTo>
                  <a:lnTo>
                    <a:pt x="93980" y="369570"/>
                  </a:lnTo>
                  <a:lnTo>
                    <a:pt x="56534" y="369570"/>
                  </a:lnTo>
                  <a:lnTo>
                    <a:pt x="63817" y="373380"/>
                  </a:lnTo>
                  <a:lnTo>
                    <a:pt x="70052" y="377190"/>
                  </a:lnTo>
                  <a:lnTo>
                    <a:pt x="74930" y="383540"/>
                  </a:lnTo>
                  <a:lnTo>
                    <a:pt x="76200" y="387350"/>
                  </a:lnTo>
                  <a:lnTo>
                    <a:pt x="79247" y="388620"/>
                  </a:lnTo>
                  <a:lnTo>
                    <a:pt x="108838" y="388620"/>
                  </a:lnTo>
                  <a:lnTo>
                    <a:pt x="112394" y="384810"/>
                  </a:lnTo>
                  <a:lnTo>
                    <a:pt x="112394" y="312420"/>
                  </a:lnTo>
                  <a:lnTo>
                    <a:pt x="181229" y="312420"/>
                  </a:lnTo>
                  <a:lnTo>
                    <a:pt x="185547" y="308610"/>
                  </a:lnTo>
                  <a:lnTo>
                    <a:pt x="185547" y="293370"/>
                  </a:lnTo>
                  <a:lnTo>
                    <a:pt x="110616" y="293370"/>
                  </a:lnTo>
                  <a:lnTo>
                    <a:pt x="110616" y="118110"/>
                  </a:lnTo>
                  <a:lnTo>
                    <a:pt x="180086" y="118110"/>
                  </a:lnTo>
                  <a:lnTo>
                    <a:pt x="183769" y="113030"/>
                  </a:lnTo>
                  <a:lnTo>
                    <a:pt x="183769" y="82550"/>
                  </a:lnTo>
                  <a:lnTo>
                    <a:pt x="182499" y="80010"/>
                  </a:lnTo>
                  <a:lnTo>
                    <a:pt x="178816" y="77470"/>
                  </a:lnTo>
                  <a:lnTo>
                    <a:pt x="172970" y="73660"/>
                  </a:lnTo>
                  <a:lnTo>
                    <a:pt x="168529" y="66040"/>
                  </a:lnTo>
                  <a:lnTo>
                    <a:pt x="165707" y="58420"/>
                  </a:lnTo>
                  <a:lnTo>
                    <a:pt x="164719" y="50800"/>
                  </a:lnTo>
                  <a:lnTo>
                    <a:pt x="167072" y="38100"/>
                  </a:lnTo>
                  <a:lnTo>
                    <a:pt x="173450" y="27940"/>
                  </a:lnTo>
                  <a:lnTo>
                    <a:pt x="182828" y="21590"/>
                  </a:lnTo>
                  <a:lnTo>
                    <a:pt x="194182" y="19050"/>
                  </a:lnTo>
                  <a:lnTo>
                    <a:pt x="233073" y="19050"/>
                  </a:lnTo>
                  <a:lnTo>
                    <a:pt x="230489" y="15240"/>
                  </a:lnTo>
                  <a:lnTo>
                    <a:pt x="215080" y="3810"/>
                  </a:lnTo>
                  <a:lnTo>
                    <a:pt x="196087" y="0"/>
                  </a:lnTo>
                  <a:close/>
                </a:path>
                <a:path w="577850" h="604519">
                  <a:moveTo>
                    <a:pt x="194818" y="195580"/>
                  </a:moveTo>
                  <a:lnTo>
                    <a:pt x="175825" y="199390"/>
                  </a:lnTo>
                  <a:lnTo>
                    <a:pt x="160416" y="210820"/>
                  </a:lnTo>
                  <a:lnTo>
                    <a:pt x="150080" y="226060"/>
                  </a:lnTo>
                  <a:lnTo>
                    <a:pt x="146303" y="246380"/>
                  </a:lnTo>
                  <a:lnTo>
                    <a:pt x="147546" y="257810"/>
                  </a:lnTo>
                  <a:lnTo>
                    <a:pt x="151193" y="269240"/>
                  </a:lnTo>
                  <a:lnTo>
                    <a:pt x="157126" y="278130"/>
                  </a:lnTo>
                  <a:lnTo>
                    <a:pt x="165227" y="285750"/>
                  </a:lnTo>
                  <a:lnTo>
                    <a:pt x="165227" y="293370"/>
                  </a:lnTo>
                  <a:lnTo>
                    <a:pt x="185547" y="293370"/>
                  </a:lnTo>
                  <a:lnTo>
                    <a:pt x="185547" y="278130"/>
                  </a:lnTo>
                  <a:lnTo>
                    <a:pt x="183769" y="274320"/>
                  </a:lnTo>
                  <a:lnTo>
                    <a:pt x="180720" y="273050"/>
                  </a:lnTo>
                  <a:lnTo>
                    <a:pt x="174488" y="267970"/>
                  </a:lnTo>
                  <a:lnTo>
                    <a:pt x="169814" y="261620"/>
                  </a:lnTo>
                  <a:lnTo>
                    <a:pt x="166879" y="254000"/>
                  </a:lnTo>
                  <a:lnTo>
                    <a:pt x="165862" y="245110"/>
                  </a:lnTo>
                  <a:lnTo>
                    <a:pt x="168334" y="233680"/>
                  </a:lnTo>
                  <a:lnTo>
                    <a:pt x="174974" y="223520"/>
                  </a:lnTo>
                  <a:lnTo>
                    <a:pt x="184614" y="217170"/>
                  </a:lnTo>
                  <a:lnTo>
                    <a:pt x="196087" y="214630"/>
                  </a:lnTo>
                  <a:lnTo>
                    <a:pt x="231230" y="214630"/>
                  </a:lnTo>
                  <a:lnTo>
                    <a:pt x="228663" y="210820"/>
                  </a:lnTo>
                  <a:lnTo>
                    <a:pt x="213443" y="199390"/>
                  </a:lnTo>
                  <a:lnTo>
                    <a:pt x="194818" y="195580"/>
                  </a:lnTo>
                  <a:close/>
                </a:path>
                <a:path w="577850" h="604519">
                  <a:moveTo>
                    <a:pt x="310895" y="215900"/>
                  </a:moveTo>
                  <a:lnTo>
                    <a:pt x="282067" y="215900"/>
                  </a:lnTo>
                  <a:lnTo>
                    <a:pt x="278383" y="220980"/>
                  </a:lnTo>
                  <a:lnTo>
                    <a:pt x="278383" y="292100"/>
                  </a:lnTo>
                  <a:lnTo>
                    <a:pt x="298069" y="292100"/>
                  </a:lnTo>
                  <a:lnTo>
                    <a:pt x="298069" y="234950"/>
                  </a:lnTo>
                  <a:lnTo>
                    <a:pt x="331639" y="234950"/>
                  </a:lnTo>
                  <a:lnTo>
                    <a:pt x="326929" y="232410"/>
                  </a:lnTo>
                  <a:lnTo>
                    <a:pt x="320770" y="227330"/>
                  </a:lnTo>
                  <a:lnTo>
                    <a:pt x="315849" y="220980"/>
                  </a:lnTo>
                  <a:lnTo>
                    <a:pt x="313944" y="218440"/>
                  </a:lnTo>
                  <a:lnTo>
                    <a:pt x="310895" y="215900"/>
                  </a:lnTo>
                  <a:close/>
                </a:path>
                <a:path w="577850" h="604519">
                  <a:moveTo>
                    <a:pt x="331639" y="234950"/>
                  </a:moveTo>
                  <a:lnTo>
                    <a:pt x="305435" y="234950"/>
                  </a:lnTo>
                  <a:lnTo>
                    <a:pt x="313156" y="243840"/>
                  </a:lnTo>
                  <a:lnTo>
                    <a:pt x="322341" y="250190"/>
                  </a:lnTo>
                  <a:lnTo>
                    <a:pt x="332599" y="254000"/>
                  </a:lnTo>
                  <a:lnTo>
                    <a:pt x="343535" y="256540"/>
                  </a:lnTo>
                  <a:lnTo>
                    <a:pt x="362473" y="251460"/>
                  </a:lnTo>
                  <a:lnTo>
                    <a:pt x="377888" y="241300"/>
                  </a:lnTo>
                  <a:lnTo>
                    <a:pt x="381078" y="236220"/>
                  </a:lnTo>
                  <a:lnTo>
                    <a:pt x="333994" y="236220"/>
                  </a:lnTo>
                  <a:lnTo>
                    <a:pt x="331639" y="234950"/>
                  </a:lnTo>
                  <a:close/>
                </a:path>
                <a:path w="577850" h="604519">
                  <a:moveTo>
                    <a:pt x="519210" y="234950"/>
                  </a:moveTo>
                  <a:lnTo>
                    <a:pt x="490981" y="234950"/>
                  </a:lnTo>
                  <a:lnTo>
                    <a:pt x="498802" y="243840"/>
                  </a:lnTo>
                  <a:lnTo>
                    <a:pt x="508206" y="250190"/>
                  </a:lnTo>
                  <a:lnTo>
                    <a:pt x="518681" y="254000"/>
                  </a:lnTo>
                  <a:lnTo>
                    <a:pt x="529717" y="255270"/>
                  </a:lnTo>
                  <a:lnTo>
                    <a:pt x="548342" y="251460"/>
                  </a:lnTo>
                  <a:lnTo>
                    <a:pt x="563562" y="241300"/>
                  </a:lnTo>
                  <a:lnTo>
                    <a:pt x="566721" y="236220"/>
                  </a:lnTo>
                  <a:lnTo>
                    <a:pt x="521640" y="236220"/>
                  </a:lnTo>
                  <a:lnTo>
                    <a:pt x="519210" y="234950"/>
                  </a:lnTo>
                  <a:close/>
                </a:path>
                <a:path w="577850" h="604519">
                  <a:moveTo>
                    <a:pt x="343535" y="154940"/>
                  </a:moveTo>
                  <a:lnTo>
                    <a:pt x="332224" y="156210"/>
                  </a:lnTo>
                  <a:lnTo>
                    <a:pt x="321722" y="160020"/>
                  </a:lnTo>
                  <a:lnTo>
                    <a:pt x="312602" y="166370"/>
                  </a:lnTo>
                  <a:lnTo>
                    <a:pt x="305435" y="173990"/>
                  </a:lnTo>
                  <a:lnTo>
                    <a:pt x="341630" y="173990"/>
                  </a:lnTo>
                  <a:lnTo>
                    <a:pt x="353619" y="176530"/>
                  </a:lnTo>
                  <a:lnTo>
                    <a:pt x="363156" y="182880"/>
                  </a:lnTo>
                  <a:lnTo>
                    <a:pt x="369454" y="193040"/>
                  </a:lnTo>
                  <a:lnTo>
                    <a:pt x="371729" y="205740"/>
                  </a:lnTo>
                  <a:lnTo>
                    <a:pt x="369365" y="217170"/>
                  </a:lnTo>
                  <a:lnTo>
                    <a:pt x="362918" y="227330"/>
                  </a:lnTo>
                  <a:lnTo>
                    <a:pt x="353351" y="233680"/>
                  </a:lnTo>
                  <a:lnTo>
                    <a:pt x="341630" y="236220"/>
                  </a:lnTo>
                  <a:lnTo>
                    <a:pt x="381078" y="236220"/>
                  </a:lnTo>
                  <a:lnTo>
                    <a:pt x="388254" y="224790"/>
                  </a:lnTo>
                  <a:lnTo>
                    <a:pt x="392049" y="205740"/>
                  </a:lnTo>
                  <a:lnTo>
                    <a:pt x="388254" y="185420"/>
                  </a:lnTo>
                  <a:lnTo>
                    <a:pt x="377888" y="168910"/>
                  </a:lnTo>
                  <a:lnTo>
                    <a:pt x="362473" y="158750"/>
                  </a:lnTo>
                  <a:lnTo>
                    <a:pt x="343535" y="154940"/>
                  </a:lnTo>
                  <a:close/>
                </a:path>
                <a:path w="577850" h="604519">
                  <a:moveTo>
                    <a:pt x="529717" y="154940"/>
                  </a:moveTo>
                  <a:lnTo>
                    <a:pt x="518324" y="156210"/>
                  </a:lnTo>
                  <a:lnTo>
                    <a:pt x="507730" y="160020"/>
                  </a:lnTo>
                  <a:lnTo>
                    <a:pt x="498445" y="166370"/>
                  </a:lnTo>
                  <a:lnTo>
                    <a:pt x="490981" y="173990"/>
                  </a:lnTo>
                  <a:lnTo>
                    <a:pt x="529717" y="173990"/>
                  </a:lnTo>
                  <a:lnTo>
                    <a:pt x="541285" y="176530"/>
                  </a:lnTo>
                  <a:lnTo>
                    <a:pt x="550640" y="182880"/>
                  </a:lnTo>
                  <a:lnTo>
                    <a:pt x="556898" y="193040"/>
                  </a:lnTo>
                  <a:lnTo>
                    <a:pt x="559181" y="205740"/>
                  </a:lnTo>
                  <a:lnTo>
                    <a:pt x="556809" y="217170"/>
                  </a:lnTo>
                  <a:lnTo>
                    <a:pt x="550402" y="227330"/>
                  </a:lnTo>
                  <a:lnTo>
                    <a:pt x="541018" y="233680"/>
                  </a:lnTo>
                  <a:lnTo>
                    <a:pt x="529717" y="236220"/>
                  </a:lnTo>
                  <a:lnTo>
                    <a:pt x="566721" y="236220"/>
                  </a:lnTo>
                  <a:lnTo>
                    <a:pt x="573829" y="224790"/>
                  </a:lnTo>
                  <a:lnTo>
                    <a:pt x="577595" y="205740"/>
                  </a:lnTo>
                  <a:lnTo>
                    <a:pt x="573829" y="185420"/>
                  </a:lnTo>
                  <a:lnTo>
                    <a:pt x="563562" y="168910"/>
                  </a:lnTo>
                  <a:lnTo>
                    <a:pt x="548342" y="158750"/>
                  </a:lnTo>
                  <a:lnTo>
                    <a:pt x="529717" y="154940"/>
                  </a:lnTo>
                  <a:close/>
                </a:path>
                <a:path w="577850" h="604519">
                  <a:moveTo>
                    <a:pt x="298069" y="118110"/>
                  </a:moveTo>
                  <a:lnTo>
                    <a:pt x="278383" y="118110"/>
                  </a:lnTo>
                  <a:lnTo>
                    <a:pt x="278383" y="189230"/>
                  </a:lnTo>
                  <a:lnTo>
                    <a:pt x="282067" y="193040"/>
                  </a:lnTo>
                  <a:lnTo>
                    <a:pt x="310895" y="193040"/>
                  </a:lnTo>
                  <a:lnTo>
                    <a:pt x="313944" y="191770"/>
                  </a:lnTo>
                  <a:lnTo>
                    <a:pt x="315849" y="189230"/>
                  </a:lnTo>
                  <a:lnTo>
                    <a:pt x="320770" y="182880"/>
                  </a:lnTo>
                  <a:lnTo>
                    <a:pt x="326929" y="177800"/>
                  </a:lnTo>
                  <a:lnTo>
                    <a:pt x="333994" y="175260"/>
                  </a:lnTo>
                  <a:lnTo>
                    <a:pt x="341630" y="173990"/>
                  </a:lnTo>
                  <a:lnTo>
                    <a:pt x="298069" y="173990"/>
                  </a:lnTo>
                  <a:lnTo>
                    <a:pt x="298069" y="118110"/>
                  </a:lnTo>
                  <a:close/>
                </a:path>
                <a:path w="577850" h="604519">
                  <a:moveTo>
                    <a:pt x="480441" y="99060"/>
                  </a:moveTo>
                  <a:lnTo>
                    <a:pt x="438785" y="99060"/>
                  </a:lnTo>
                  <a:lnTo>
                    <a:pt x="434975" y="102870"/>
                  </a:lnTo>
                  <a:lnTo>
                    <a:pt x="434975" y="113030"/>
                  </a:lnTo>
                  <a:lnTo>
                    <a:pt x="438785" y="118110"/>
                  </a:lnTo>
                  <a:lnTo>
                    <a:pt x="465708" y="118110"/>
                  </a:lnTo>
                  <a:lnTo>
                    <a:pt x="465708" y="189230"/>
                  </a:lnTo>
                  <a:lnTo>
                    <a:pt x="469392" y="193040"/>
                  </a:lnTo>
                  <a:lnTo>
                    <a:pt x="498856" y="193040"/>
                  </a:lnTo>
                  <a:lnTo>
                    <a:pt x="502031" y="191770"/>
                  </a:lnTo>
                  <a:lnTo>
                    <a:pt x="503174" y="189230"/>
                  </a:lnTo>
                  <a:lnTo>
                    <a:pt x="508107" y="182880"/>
                  </a:lnTo>
                  <a:lnTo>
                    <a:pt x="514350" y="177800"/>
                  </a:lnTo>
                  <a:lnTo>
                    <a:pt x="521640" y="175260"/>
                  </a:lnTo>
                  <a:lnTo>
                    <a:pt x="529717" y="173990"/>
                  </a:lnTo>
                  <a:lnTo>
                    <a:pt x="484250" y="173990"/>
                  </a:lnTo>
                  <a:lnTo>
                    <a:pt x="484250" y="102870"/>
                  </a:lnTo>
                  <a:lnTo>
                    <a:pt x="480441" y="99060"/>
                  </a:lnTo>
                  <a:close/>
                </a:path>
                <a:path w="577850" h="604519">
                  <a:moveTo>
                    <a:pt x="233073" y="19050"/>
                  </a:moveTo>
                  <a:lnTo>
                    <a:pt x="194182" y="19050"/>
                  </a:lnTo>
                  <a:lnTo>
                    <a:pt x="206119" y="21590"/>
                  </a:lnTo>
                  <a:lnTo>
                    <a:pt x="215661" y="29210"/>
                  </a:lnTo>
                  <a:lnTo>
                    <a:pt x="221990" y="39370"/>
                  </a:lnTo>
                  <a:lnTo>
                    <a:pt x="224281" y="50800"/>
                  </a:lnTo>
                  <a:lnTo>
                    <a:pt x="223265" y="58420"/>
                  </a:lnTo>
                  <a:lnTo>
                    <a:pt x="220344" y="66040"/>
                  </a:lnTo>
                  <a:lnTo>
                    <a:pt x="215709" y="73660"/>
                  </a:lnTo>
                  <a:lnTo>
                    <a:pt x="207137" y="80010"/>
                  </a:lnTo>
                  <a:lnTo>
                    <a:pt x="205231" y="82550"/>
                  </a:lnTo>
                  <a:lnTo>
                    <a:pt x="205231" y="113030"/>
                  </a:lnTo>
                  <a:lnTo>
                    <a:pt x="208914" y="118110"/>
                  </a:lnTo>
                  <a:lnTo>
                    <a:pt x="419735" y="118110"/>
                  </a:lnTo>
                  <a:lnTo>
                    <a:pt x="423291" y="113030"/>
                  </a:lnTo>
                  <a:lnTo>
                    <a:pt x="423291" y="102870"/>
                  </a:lnTo>
                  <a:lnTo>
                    <a:pt x="419735" y="99060"/>
                  </a:lnTo>
                  <a:lnTo>
                    <a:pt x="225551" y="99060"/>
                  </a:lnTo>
                  <a:lnTo>
                    <a:pt x="225551" y="90170"/>
                  </a:lnTo>
                  <a:lnTo>
                    <a:pt x="233672" y="82550"/>
                  </a:lnTo>
                  <a:lnTo>
                    <a:pt x="239649" y="73660"/>
                  </a:lnTo>
                  <a:lnTo>
                    <a:pt x="243339" y="62230"/>
                  </a:lnTo>
                  <a:lnTo>
                    <a:pt x="244601" y="50800"/>
                  </a:lnTo>
                  <a:lnTo>
                    <a:pt x="240825" y="30480"/>
                  </a:lnTo>
                  <a:lnTo>
                    <a:pt x="233073" y="19050"/>
                  </a:lnTo>
                  <a:close/>
                </a:path>
              </a:pathLst>
            </a:custGeom>
            <a:solidFill>
              <a:srgbClr val="41505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647" y="2525267"/>
            <a:ext cx="824484" cy="82448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371600" y="3976115"/>
            <a:ext cx="824865" cy="824865"/>
            <a:chOff x="1371600" y="3976115"/>
            <a:chExt cx="824865" cy="824865"/>
          </a:xfrm>
        </p:grpSpPr>
        <p:sp>
          <p:nvSpPr>
            <p:cNvPr id="10" name="object 10" descr=""/>
            <p:cNvSpPr/>
            <p:nvPr/>
          </p:nvSpPr>
          <p:spPr>
            <a:xfrm>
              <a:off x="1371600" y="3976115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4" h="824864">
                  <a:moveTo>
                    <a:pt x="82448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24484" y="824484"/>
                  </a:lnTo>
                  <a:lnTo>
                    <a:pt x="8244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95005" y="4098035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44068" y="204724"/>
                  </a:moveTo>
                  <a:lnTo>
                    <a:pt x="540804" y="172313"/>
                  </a:lnTo>
                  <a:lnTo>
                    <a:pt x="531177" y="141287"/>
                  </a:lnTo>
                  <a:lnTo>
                    <a:pt x="527596" y="134708"/>
                  </a:lnTo>
                  <a:lnTo>
                    <a:pt x="527596" y="205613"/>
                  </a:lnTo>
                  <a:lnTo>
                    <a:pt x="519912" y="252818"/>
                  </a:lnTo>
                  <a:lnTo>
                    <a:pt x="498563" y="293763"/>
                  </a:lnTo>
                  <a:lnTo>
                    <a:pt x="466026" y="326009"/>
                  </a:lnTo>
                  <a:lnTo>
                    <a:pt x="424840" y="347141"/>
                  </a:lnTo>
                  <a:lnTo>
                    <a:pt x="377482" y="354711"/>
                  </a:lnTo>
                  <a:lnTo>
                    <a:pt x="348767" y="352082"/>
                  </a:lnTo>
                  <a:lnTo>
                    <a:pt x="294246" y="330657"/>
                  </a:lnTo>
                  <a:lnTo>
                    <a:pt x="242443" y="272491"/>
                  </a:lnTo>
                  <a:lnTo>
                    <a:pt x="228384" y="228193"/>
                  </a:lnTo>
                  <a:lnTo>
                    <a:pt x="228384" y="182295"/>
                  </a:lnTo>
                  <a:lnTo>
                    <a:pt x="242443" y="138328"/>
                  </a:lnTo>
                  <a:lnTo>
                    <a:pt x="270548" y="99822"/>
                  </a:lnTo>
                  <a:lnTo>
                    <a:pt x="320205" y="66725"/>
                  </a:lnTo>
                  <a:lnTo>
                    <a:pt x="377482" y="56007"/>
                  </a:lnTo>
                  <a:lnTo>
                    <a:pt x="424840" y="63614"/>
                  </a:lnTo>
                  <a:lnTo>
                    <a:pt x="466026" y="84785"/>
                  </a:lnTo>
                  <a:lnTo>
                    <a:pt x="498563" y="117132"/>
                  </a:lnTo>
                  <a:lnTo>
                    <a:pt x="519912" y="158216"/>
                  </a:lnTo>
                  <a:lnTo>
                    <a:pt x="527596" y="205613"/>
                  </a:lnTo>
                  <a:lnTo>
                    <a:pt x="527596" y="134708"/>
                  </a:lnTo>
                  <a:lnTo>
                    <a:pt x="494449" y="87122"/>
                  </a:lnTo>
                  <a:lnTo>
                    <a:pt x="450088" y="56007"/>
                  </a:lnTo>
                  <a:lnTo>
                    <a:pt x="408559" y="41173"/>
                  </a:lnTo>
                  <a:lnTo>
                    <a:pt x="376720" y="38100"/>
                  </a:lnTo>
                  <a:lnTo>
                    <a:pt x="344843" y="41173"/>
                  </a:lnTo>
                  <a:lnTo>
                    <a:pt x="284772" y="65697"/>
                  </a:lnTo>
                  <a:lnTo>
                    <a:pt x="231432" y="122504"/>
                  </a:lnTo>
                  <a:lnTo>
                    <a:pt x="215214" y="162471"/>
                  </a:lnTo>
                  <a:lnTo>
                    <a:pt x="209804" y="204724"/>
                  </a:lnTo>
                  <a:lnTo>
                    <a:pt x="215214" y="246989"/>
                  </a:lnTo>
                  <a:lnTo>
                    <a:pt x="231432" y="286956"/>
                  </a:lnTo>
                  <a:lnTo>
                    <a:pt x="258483" y="322326"/>
                  </a:lnTo>
                  <a:lnTo>
                    <a:pt x="313791" y="359244"/>
                  </a:lnTo>
                  <a:lnTo>
                    <a:pt x="376720" y="371856"/>
                  </a:lnTo>
                  <a:lnTo>
                    <a:pt x="420954" y="365937"/>
                  </a:lnTo>
                  <a:lnTo>
                    <a:pt x="447713" y="354711"/>
                  </a:lnTo>
                  <a:lnTo>
                    <a:pt x="460857" y="349199"/>
                  </a:lnTo>
                  <a:lnTo>
                    <a:pt x="494792" y="323189"/>
                  </a:lnTo>
                  <a:lnTo>
                    <a:pt x="521081" y="289458"/>
                  </a:lnTo>
                  <a:lnTo>
                    <a:pt x="538073" y="249542"/>
                  </a:lnTo>
                  <a:lnTo>
                    <a:pt x="544017" y="205613"/>
                  </a:lnTo>
                  <a:lnTo>
                    <a:pt x="544068" y="204724"/>
                  </a:lnTo>
                  <a:close/>
                </a:path>
                <a:path w="581025" h="581025">
                  <a:moveTo>
                    <a:pt x="580682" y="183134"/>
                  </a:moveTo>
                  <a:lnTo>
                    <a:pt x="569277" y="134251"/>
                  </a:lnTo>
                  <a:lnTo>
                    <a:pt x="546862" y="90449"/>
                  </a:lnTo>
                  <a:lnTo>
                    <a:pt x="514959" y="53428"/>
                  </a:lnTo>
                  <a:lnTo>
                    <a:pt x="475043" y="24879"/>
                  </a:lnTo>
                  <a:lnTo>
                    <a:pt x="428625" y="6502"/>
                  </a:lnTo>
                  <a:lnTo>
                    <a:pt x="377228" y="0"/>
                  </a:lnTo>
                  <a:lnTo>
                    <a:pt x="333463" y="4508"/>
                  </a:lnTo>
                  <a:lnTo>
                    <a:pt x="293789" y="17284"/>
                  </a:lnTo>
                  <a:lnTo>
                    <a:pt x="258737" y="37236"/>
                  </a:lnTo>
                  <a:lnTo>
                    <a:pt x="228854" y="63271"/>
                  </a:lnTo>
                  <a:lnTo>
                    <a:pt x="204711" y="94310"/>
                  </a:lnTo>
                  <a:lnTo>
                    <a:pt x="186817" y="129247"/>
                  </a:lnTo>
                  <a:lnTo>
                    <a:pt x="175755" y="166992"/>
                  </a:lnTo>
                  <a:lnTo>
                    <a:pt x="172046" y="206451"/>
                  </a:lnTo>
                  <a:lnTo>
                    <a:pt x="176263" y="246545"/>
                  </a:lnTo>
                  <a:lnTo>
                    <a:pt x="188925" y="286169"/>
                  </a:lnTo>
                  <a:lnTo>
                    <a:pt x="210604" y="324231"/>
                  </a:lnTo>
                  <a:lnTo>
                    <a:pt x="171869" y="362966"/>
                  </a:lnTo>
                  <a:lnTo>
                    <a:pt x="169075" y="362712"/>
                  </a:lnTo>
                  <a:lnTo>
                    <a:pt x="159804" y="362712"/>
                  </a:lnTo>
                  <a:lnTo>
                    <a:pt x="152438" y="365887"/>
                  </a:lnTo>
                  <a:lnTo>
                    <a:pt x="146964" y="371856"/>
                  </a:lnTo>
                  <a:lnTo>
                    <a:pt x="9055" y="509778"/>
                  </a:lnTo>
                  <a:lnTo>
                    <a:pt x="2260" y="520026"/>
                  </a:lnTo>
                  <a:lnTo>
                    <a:pt x="0" y="531685"/>
                  </a:lnTo>
                  <a:lnTo>
                    <a:pt x="2260" y="543356"/>
                  </a:lnTo>
                  <a:lnTo>
                    <a:pt x="9055" y="553593"/>
                  </a:lnTo>
                  <a:lnTo>
                    <a:pt x="33185" y="577723"/>
                  </a:lnTo>
                  <a:lnTo>
                    <a:pt x="41186" y="580644"/>
                  </a:lnTo>
                  <a:lnTo>
                    <a:pt x="57061" y="580644"/>
                  </a:lnTo>
                  <a:lnTo>
                    <a:pt x="65062" y="577723"/>
                  </a:lnTo>
                  <a:lnTo>
                    <a:pt x="79489" y="563245"/>
                  </a:lnTo>
                  <a:lnTo>
                    <a:pt x="192189" y="449961"/>
                  </a:lnTo>
                  <a:lnTo>
                    <a:pt x="209334" y="433578"/>
                  </a:lnTo>
                  <a:lnTo>
                    <a:pt x="210439" y="432181"/>
                  </a:lnTo>
                  <a:lnTo>
                    <a:pt x="213487" y="428358"/>
                  </a:lnTo>
                  <a:lnTo>
                    <a:pt x="216395" y="422325"/>
                  </a:lnTo>
                  <a:lnTo>
                    <a:pt x="217995" y="415709"/>
                  </a:lnTo>
                  <a:lnTo>
                    <a:pt x="218224" y="408686"/>
                  </a:lnTo>
                  <a:lnTo>
                    <a:pt x="235419" y="391541"/>
                  </a:lnTo>
                  <a:lnTo>
                    <a:pt x="257086" y="369951"/>
                  </a:lnTo>
                  <a:lnTo>
                    <a:pt x="279425" y="384200"/>
                  </a:lnTo>
                  <a:lnTo>
                    <a:pt x="303441" y="395351"/>
                  </a:lnTo>
                  <a:lnTo>
                    <a:pt x="328879" y="403174"/>
                  </a:lnTo>
                  <a:lnTo>
                    <a:pt x="355511" y="407416"/>
                  </a:lnTo>
                  <a:lnTo>
                    <a:pt x="360083" y="407416"/>
                  </a:lnTo>
                  <a:lnTo>
                    <a:pt x="364528" y="404241"/>
                  </a:lnTo>
                  <a:lnTo>
                    <a:pt x="365163" y="399161"/>
                  </a:lnTo>
                  <a:lnTo>
                    <a:pt x="365798" y="394716"/>
                  </a:lnTo>
                  <a:lnTo>
                    <a:pt x="361861" y="390906"/>
                  </a:lnTo>
                  <a:lnTo>
                    <a:pt x="356781" y="389636"/>
                  </a:lnTo>
                  <a:lnTo>
                    <a:pt x="329425" y="384911"/>
                  </a:lnTo>
                  <a:lnTo>
                    <a:pt x="303669" y="376542"/>
                  </a:lnTo>
                  <a:lnTo>
                    <a:pt x="290309" y="369951"/>
                  </a:lnTo>
                  <a:lnTo>
                    <a:pt x="279717" y="364731"/>
                  </a:lnTo>
                  <a:lnTo>
                    <a:pt x="257721" y="349631"/>
                  </a:lnTo>
                  <a:lnTo>
                    <a:pt x="245618" y="337566"/>
                  </a:lnTo>
                  <a:lnTo>
                    <a:pt x="243751" y="335711"/>
                  </a:lnTo>
                  <a:lnTo>
                    <a:pt x="243751" y="359791"/>
                  </a:lnTo>
                  <a:lnTo>
                    <a:pt x="211874" y="391541"/>
                  </a:lnTo>
                  <a:lnTo>
                    <a:pt x="202984" y="382651"/>
                  </a:lnTo>
                  <a:lnTo>
                    <a:pt x="202984" y="407416"/>
                  </a:lnTo>
                  <a:lnTo>
                    <a:pt x="202984" y="416306"/>
                  </a:lnTo>
                  <a:lnTo>
                    <a:pt x="197269" y="421386"/>
                  </a:lnTo>
                  <a:lnTo>
                    <a:pt x="187109" y="432181"/>
                  </a:lnTo>
                  <a:lnTo>
                    <a:pt x="175044" y="420116"/>
                  </a:lnTo>
                  <a:lnTo>
                    <a:pt x="175044" y="442976"/>
                  </a:lnTo>
                  <a:lnTo>
                    <a:pt x="59347" y="559308"/>
                  </a:lnTo>
                  <a:lnTo>
                    <a:pt x="56426" y="561848"/>
                  </a:lnTo>
                  <a:lnTo>
                    <a:pt x="52743" y="563245"/>
                  </a:lnTo>
                  <a:lnTo>
                    <a:pt x="45504" y="563245"/>
                  </a:lnTo>
                  <a:lnTo>
                    <a:pt x="41821" y="561848"/>
                  </a:lnTo>
                  <a:lnTo>
                    <a:pt x="38900" y="559308"/>
                  </a:lnTo>
                  <a:lnTo>
                    <a:pt x="21120" y="540893"/>
                  </a:lnTo>
                  <a:lnTo>
                    <a:pt x="16040" y="535813"/>
                  </a:lnTo>
                  <a:lnTo>
                    <a:pt x="16040" y="527558"/>
                  </a:lnTo>
                  <a:lnTo>
                    <a:pt x="21882" y="521843"/>
                  </a:lnTo>
                  <a:lnTo>
                    <a:pt x="137439" y="405511"/>
                  </a:lnTo>
                  <a:lnTo>
                    <a:pt x="175044" y="442976"/>
                  </a:lnTo>
                  <a:lnTo>
                    <a:pt x="175044" y="420116"/>
                  </a:lnTo>
                  <a:lnTo>
                    <a:pt x="160439" y="405511"/>
                  </a:lnTo>
                  <a:lnTo>
                    <a:pt x="149644" y="394716"/>
                  </a:lnTo>
                  <a:lnTo>
                    <a:pt x="159804" y="384556"/>
                  </a:lnTo>
                  <a:lnTo>
                    <a:pt x="162598" y="381635"/>
                  </a:lnTo>
                  <a:lnTo>
                    <a:pt x="166281" y="380238"/>
                  </a:lnTo>
                  <a:lnTo>
                    <a:pt x="173520" y="380238"/>
                  </a:lnTo>
                  <a:lnTo>
                    <a:pt x="177203" y="381635"/>
                  </a:lnTo>
                  <a:lnTo>
                    <a:pt x="202984" y="407416"/>
                  </a:lnTo>
                  <a:lnTo>
                    <a:pt x="202984" y="382651"/>
                  </a:lnTo>
                  <a:lnTo>
                    <a:pt x="200571" y="380238"/>
                  </a:lnTo>
                  <a:lnTo>
                    <a:pt x="190919" y="370586"/>
                  </a:lnTo>
                  <a:lnTo>
                    <a:pt x="188379" y="368681"/>
                  </a:lnTo>
                  <a:lnTo>
                    <a:pt x="194437" y="362966"/>
                  </a:lnTo>
                  <a:lnTo>
                    <a:pt x="221399" y="337566"/>
                  </a:lnTo>
                  <a:lnTo>
                    <a:pt x="226390" y="343014"/>
                  </a:lnTo>
                  <a:lnTo>
                    <a:pt x="231813" y="348678"/>
                  </a:lnTo>
                  <a:lnTo>
                    <a:pt x="237604" y="354355"/>
                  </a:lnTo>
                  <a:lnTo>
                    <a:pt x="243751" y="359791"/>
                  </a:lnTo>
                  <a:lnTo>
                    <a:pt x="243751" y="335711"/>
                  </a:lnTo>
                  <a:lnTo>
                    <a:pt x="227698" y="319709"/>
                  </a:lnTo>
                  <a:lnTo>
                    <a:pt x="206400" y="286334"/>
                  </a:lnTo>
                  <a:lnTo>
                    <a:pt x="193357" y="250647"/>
                  </a:lnTo>
                  <a:lnTo>
                    <a:pt x="188150" y="213829"/>
                  </a:lnTo>
                  <a:lnTo>
                    <a:pt x="190334" y="177012"/>
                  </a:lnTo>
                  <a:lnTo>
                    <a:pt x="215150" y="108026"/>
                  </a:lnTo>
                  <a:lnTo>
                    <a:pt x="264287" y="52920"/>
                  </a:lnTo>
                  <a:lnTo>
                    <a:pt x="334251" y="20942"/>
                  </a:lnTo>
                  <a:lnTo>
                    <a:pt x="375958" y="16510"/>
                  </a:lnTo>
                  <a:lnTo>
                    <a:pt x="423354" y="22466"/>
                  </a:lnTo>
                  <a:lnTo>
                    <a:pt x="466077" y="39293"/>
                  </a:lnTo>
                  <a:lnTo>
                    <a:pt x="502754" y="65468"/>
                  </a:lnTo>
                  <a:lnTo>
                    <a:pt x="532041" y="99491"/>
                  </a:lnTo>
                  <a:lnTo>
                    <a:pt x="552538" y="139814"/>
                  </a:lnTo>
                  <a:lnTo>
                    <a:pt x="562902" y="184912"/>
                  </a:lnTo>
                  <a:lnTo>
                    <a:pt x="563537" y="189484"/>
                  </a:lnTo>
                  <a:lnTo>
                    <a:pt x="567982" y="192659"/>
                  </a:lnTo>
                  <a:lnTo>
                    <a:pt x="572300" y="192659"/>
                  </a:lnTo>
                  <a:lnTo>
                    <a:pt x="577507" y="192024"/>
                  </a:lnTo>
                  <a:lnTo>
                    <a:pt x="580682" y="188214"/>
                  </a:lnTo>
                  <a:lnTo>
                    <a:pt x="580682" y="18313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3748" y="4198619"/>
              <a:ext cx="281939" cy="307848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401316" y="1341246"/>
            <a:ext cx="8912860" cy="5113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" marR="3321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ChatGPT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dirty="0" sz="200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transformer-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dirty="0" sz="200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consistent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contextually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responses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000">
              <a:latin typeface="Verdana"/>
              <a:cs typeface="Verdana"/>
            </a:endParaRPr>
          </a:p>
          <a:p>
            <a:pPr algn="just" marL="12700" marR="5397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typically</a:t>
            </a:r>
            <a:r>
              <a:rPr dirty="0" sz="200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dirty="0" sz="200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amounts</a:t>
            </a:r>
            <a:r>
              <a:rPr dirty="0" sz="200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10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bot</a:t>
            </a:r>
            <a:r>
              <a:rPr dirty="0" sz="2000" spc="10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10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dirty="0" sz="2000" spc="9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9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statistical</a:t>
            </a:r>
            <a:r>
              <a:rPr dirty="0" sz="2000" spc="9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r>
              <a:rPr dirty="0" sz="2000" spc="10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10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dirty="0" sz="2000" spc="10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2000" spc="9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grammar,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syntax,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semantics,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generally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humans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communicating.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000">
              <a:latin typeface="Verdana"/>
              <a:cs typeface="Verdana"/>
            </a:endParaRPr>
          </a:p>
          <a:p>
            <a:pPr algn="just" marL="60960" marR="5080">
              <a:lnSpc>
                <a:spcPct val="100000"/>
              </a:lnSpc>
            </a:pP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interacts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chat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interface,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initially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tokenized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series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numerical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interpret.</a:t>
            </a:r>
            <a:r>
              <a:rPr dirty="0" sz="2000" spc="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dirty="0" sz="2000" spc="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dirty="0" sz="2000" spc="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000" spc="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2000" spc="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processed</a:t>
            </a:r>
            <a:r>
              <a:rPr dirty="0" sz="2000" spc="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dirty="0" sz="2000" spc="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2000" spc="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layers</a:t>
            </a:r>
            <a:r>
              <a:rPr dirty="0" sz="2000" spc="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neurons</a:t>
            </a:r>
            <a:r>
              <a:rPr dirty="0" sz="2000" spc="16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16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6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probability</a:t>
            </a:r>
            <a:r>
              <a:rPr dirty="0" sz="2000" spc="17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distribution</a:t>
            </a:r>
            <a:r>
              <a:rPr dirty="0" sz="2000" spc="14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function,</a:t>
            </a:r>
            <a:r>
              <a:rPr dirty="0" sz="2000" spc="17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determines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possible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words.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word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highest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probability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chosen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starting</a:t>
            </a:r>
            <a:r>
              <a:rPr dirty="0" sz="200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point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word.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complete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generated.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81459" y="0"/>
            <a:ext cx="342900" cy="462280"/>
          </a:xfrm>
          <a:prstGeom prst="rect">
            <a:avLst/>
          </a:prstGeom>
          <a:solidFill>
            <a:srgbClr val="415058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800" spc="-50">
                <a:solidFill>
                  <a:srgbClr val="FDFDFD"/>
                </a:solidFill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95431" y="6155435"/>
            <a:ext cx="1346200" cy="553720"/>
            <a:chOff x="10695431" y="6155435"/>
            <a:chExt cx="1346200" cy="5537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475" y="6476999"/>
              <a:ext cx="231648" cy="2316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2775" y="6476999"/>
              <a:ext cx="231648" cy="2316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5431" y="6155435"/>
              <a:ext cx="1158240" cy="3627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5490" y="474091"/>
            <a:ext cx="5421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/>
              <a:t>LLM</a:t>
            </a:r>
            <a:r>
              <a:rPr dirty="0" sz="2800" spc="-130"/>
              <a:t> </a:t>
            </a:r>
            <a:r>
              <a:rPr dirty="0" sz="2800" spc="-200"/>
              <a:t>(Large</a:t>
            </a:r>
            <a:r>
              <a:rPr dirty="0" sz="2800" spc="-120"/>
              <a:t> </a:t>
            </a:r>
            <a:r>
              <a:rPr dirty="0" sz="2800" spc="-105"/>
              <a:t>Language</a:t>
            </a:r>
            <a:r>
              <a:rPr dirty="0" sz="2800" spc="-130"/>
              <a:t> </a:t>
            </a:r>
            <a:r>
              <a:rPr dirty="0" sz="2800" spc="-105"/>
              <a:t>Model)</a:t>
            </a:r>
            <a:endParaRPr sz="2800"/>
          </a:p>
        </p:txBody>
      </p:sp>
      <p:sp>
        <p:nvSpPr>
          <p:cNvPr id="8" name="object 8" descr=""/>
          <p:cNvSpPr txBox="1"/>
          <p:nvPr/>
        </p:nvSpPr>
        <p:spPr>
          <a:xfrm>
            <a:off x="1032459" y="1910334"/>
            <a:ext cx="73806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latin typeface="Verdana"/>
                <a:cs typeface="Verdana"/>
              </a:rPr>
              <a:t>A</a:t>
            </a:r>
            <a:r>
              <a:rPr dirty="0" sz="2400" spc="57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computer</a:t>
            </a:r>
            <a:r>
              <a:rPr dirty="0" sz="2400" spc="5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algorithm</a:t>
            </a:r>
            <a:r>
              <a:rPr dirty="0" sz="2400" spc="5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5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processes</a:t>
            </a:r>
            <a:r>
              <a:rPr dirty="0" sz="2400" spc="5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natural </a:t>
            </a:r>
            <a:r>
              <a:rPr dirty="0" sz="2400" spc="50">
                <a:latin typeface="Verdana"/>
                <a:cs typeface="Verdana"/>
              </a:rPr>
              <a:t>language</a:t>
            </a:r>
            <a:r>
              <a:rPr dirty="0" sz="2400" spc="-7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inputs</a:t>
            </a:r>
            <a:r>
              <a:rPr dirty="0" sz="2400" spc="-70">
                <a:latin typeface="Verdana"/>
                <a:cs typeface="Verdana"/>
              </a:rPr>
              <a:t> 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-75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predicts</a:t>
            </a:r>
            <a:r>
              <a:rPr dirty="0" sz="2400" spc="-8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80">
                <a:latin typeface="Verdana"/>
                <a:cs typeface="Verdana"/>
              </a:rPr>
              <a:t>  </a:t>
            </a:r>
            <a:r>
              <a:rPr dirty="0" sz="2400">
                <a:latin typeface="Verdana"/>
                <a:cs typeface="Verdana"/>
              </a:rPr>
              <a:t>next</a:t>
            </a:r>
            <a:r>
              <a:rPr dirty="0" sz="2400" spc="-75">
                <a:latin typeface="Verdana"/>
                <a:cs typeface="Verdana"/>
              </a:rPr>
              <a:t>  </a:t>
            </a:r>
            <a:r>
              <a:rPr dirty="0" sz="2400" spc="-20">
                <a:latin typeface="Verdana"/>
                <a:cs typeface="Verdana"/>
              </a:rPr>
              <a:t>word </a:t>
            </a:r>
            <a:r>
              <a:rPr dirty="0" sz="2400">
                <a:latin typeface="Verdana"/>
                <a:cs typeface="Verdana"/>
              </a:rPr>
              <a:t>based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on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what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it’s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already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seen.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Then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predicts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3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next</a:t>
            </a:r>
            <a:r>
              <a:rPr dirty="0" sz="2400" spc="3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word,</a:t>
            </a:r>
            <a:r>
              <a:rPr dirty="0" sz="2400" spc="32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3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3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next</a:t>
            </a:r>
            <a:r>
              <a:rPr dirty="0" sz="2400" spc="3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word,</a:t>
            </a:r>
            <a:r>
              <a:rPr dirty="0" sz="2400" spc="33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and</a:t>
            </a:r>
            <a:r>
              <a:rPr dirty="0" sz="2400" spc="3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</a:t>
            </a:r>
            <a:r>
              <a:rPr dirty="0" sz="2400" spc="32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on </a:t>
            </a:r>
            <a:r>
              <a:rPr dirty="0" sz="2400">
                <a:latin typeface="Verdana"/>
                <a:cs typeface="Verdana"/>
              </a:rPr>
              <a:t>until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its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answer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complete.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002268" y="1562137"/>
            <a:ext cx="120650" cy="2856230"/>
          </a:xfrm>
          <a:custGeom>
            <a:avLst/>
            <a:gdLst/>
            <a:ahLst/>
            <a:cxnLst/>
            <a:rect l="l" t="t" r="r" b="b"/>
            <a:pathLst>
              <a:path w="120650" h="2856229">
                <a:moveTo>
                  <a:pt x="120396" y="1159725"/>
                </a:moveTo>
                <a:lnTo>
                  <a:pt x="0" y="1159725"/>
                </a:lnTo>
                <a:lnTo>
                  <a:pt x="0" y="2855938"/>
                </a:lnTo>
                <a:lnTo>
                  <a:pt x="120396" y="2855938"/>
                </a:lnTo>
                <a:lnTo>
                  <a:pt x="120396" y="1159725"/>
                </a:lnTo>
                <a:close/>
              </a:path>
              <a:path w="120650" h="2856229">
                <a:moveTo>
                  <a:pt x="120396" y="1079017"/>
                </a:moveTo>
                <a:lnTo>
                  <a:pt x="0" y="1079017"/>
                </a:lnTo>
                <a:lnTo>
                  <a:pt x="0" y="1115529"/>
                </a:lnTo>
                <a:lnTo>
                  <a:pt x="120396" y="1115529"/>
                </a:lnTo>
                <a:lnTo>
                  <a:pt x="120396" y="1079017"/>
                </a:lnTo>
                <a:close/>
              </a:path>
              <a:path w="120650" h="2856229">
                <a:moveTo>
                  <a:pt x="120396" y="1001242"/>
                </a:moveTo>
                <a:lnTo>
                  <a:pt x="0" y="1001242"/>
                </a:lnTo>
                <a:lnTo>
                  <a:pt x="0" y="1037805"/>
                </a:lnTo>
                <a:lnTo>
                  <a:pt x="120396" y="1037805"/>
                </a:lnTo>
                <a:lnTo>
                  <a:pt x="120396" y="1001242"/>
                </a:lnTo>
                <a:close/>
              </a:path>
              <a:path w="120650" h="2856229">
                <a:moveTo>
                  <a:pt x="120396" y="925068"/>
                </a:moveTo>
                <a:lnTo>
                  <a:pt x="0" y="925068"/>
                </a:lnTo>
                <a:lnTo>
                  <a:pt x="0" y="960081"/>
                </a:lnTo>
                <a:lnTo>
                  <a:pt x="120396" y="960081"/>
                </a:lnTo>
                <a:lnTo>
                  <a:pt x="120396" y="925068"/>
                </a:lnTo>
                <a:close/>
              </a:path>
              <a:path w="120650" h="2856229">
                <a:moveTo>
                  <a:pt x="120396" y="847305"/>
                </a:moveTo>
                <a:lnTo>
                  <a:pt x="0" y="847305"/>
                </a:lnTo>
                <a:lnTo>
                  <a:pt x="0" y="883881"/>
                </a:lnTo>
                <a:lnTo>
                  <a:pt x="120396" y="883881"/>
                </a:lnTo>
                <a:lnTo>
                  <a:pt x="120396" y="847305"/>
                </a:lnTo>
                <a:close/>
              </a:path>
              <a:path w="120650" h="2856229">
                <a:moveTo>
                  <a:pt x="120396" y="771144"/>
                </a:moveTo>
                <a:lnTo>
                  <a:pt x="0" y="771144"/>
                </a:lnTo>
                <a:lnTo>
                  <a:pt x="0" y="806157"/>
                </a:lnTo>
                <a:lnTo>
                  <a:pt x="120396" y="806157"/>
                </a:lnTo>
                <a:lnTo>
                  <a:pt x="120396" y="771144"/>
                </a:lnTo>
                <a:close/>
              </a:path>
              <a:path w="120650" h="2856229">
                <a:moveTo>
                  <a:pt x="120396" y="693445"/>
                </a:moveTo>
                <a:lnTo>
                  <a:pt x="0" y="693445"/>
                </a:lnTo>
                <a:lnTo>
                  <a:pt x="0" y="729957"/>
                </a:lnTo>
                <a:lnTo>
                  <a:pt x="120396" y="729957"/>
                </a:lnTo>
                <a:lnTo>
                  <a:pt x="120396" y="693445"/>
                </a:lnTo>
                <a:close/>
              </a:path>
              <a:path w="120650" h="2856229">
                <a:moveTo>
                  <a:pt x="120396" y="615696"/>
                </a:moveTo>
                <a:lnTo>
                  <a:pt x="0" y="615696"/>
                </a:lnTo>
                <a:lnTo>
                  <a:pt x="0" y="652233"/>
                </a:lnTo>
                <a:lnTo>
                  <a:pt x="120396" y="652233"/>
                </a:lnTo>
                <a:lnTo>
                  <a:pt x="120396" y="615696"/>
                </a:lnTo>
                <a:close/>
              </a:path>
              <a:path w="120650" h="2856229">
                <a:moveTo>
                  <a:pt x="120396" y="539457"/>
                </a:moveTo>
                <a:lnTo>
                  <a:pt x="0" y="539457"/>
                </a:lnTo>
                <a:lnTo>
                  <a:pt x="0" y="574509"/>
                </a:lnTo>
                <a:lnTo>
                  <a:pt x="120396" y="574509"/>
                </a:lnTo>
                <a:lnTo>
                  <a:pt x="120396" y="539457"/>
                </a:lnTo>
                <a:close/>
              </a:path>
              <a:path w="120650" h="2856229">
                <a:moveTo>
                  <a:pt x="120396" y="461772"/>
                </a:moveTo>
                <a:lnTo>
                  <a:pt x="0" y="461772"/>
                </a:lnTo>
                <a:lnTo>
                  <a:pt x="0" y="498309"/>
                </a:lnTo>
                <a:lnTo>
                  <a:pt x="120396" y="498309"/>
                </a:lnTo>
                <a:lnTo>
                  <a:pt x="120396" y="461772"/>
                </a:lnTo>
                <a:close/>
              </a:path>
              <a:path w="120650" h="2856229">
                <a:moveTo>
                  <a:pt x="120396" y="385597"/>
                </a:moveTo>
                <a:lnTo>
                  <a:pt x="0" y="385597"/>
                </a:lnTo>
                <a:lnTo>
                  <a:pt x="0" y="420585"/>
                </a:lnTo>
                <a:lnTo>
                  <a:pt x="120396" y="420585"/>
                </a:lnTo>
                <a:lnTo>
                  <a:pt x="120396" y="385597"/>
                </a:lnTo>
                <a:close/>
              </a:path>
              <a:path w="120650" h="2856229">
                <a:moveTo>
                  <a:pt x="120396" y="307848"/>
                </a:moveTo>
                <a:lnTo>
                  <a:pt x="0" y="307848"/>
                </a:lnTo>
                <a:lnTo>
                  <a:pt x="0" y="344385"/>
                </a:lnTo>
                <a:lnTo>
                  <a:pt x="120396" y="344385"/>
                </a:lnTo>
                <a:lnTo>
                  <a:pt x="120396" y="307848"/>
                </a:lnTo>
                <a:close/>
              </a:path>
              <a:path w="120650" h="2856229">
                <a:moveTo>
                  <a:pt x="120396" y="231609"/>
                </a:moveTo>
                <a:lnTo>
                  <a:pt x="0" y="231609"/>
                </a:lnTo>
                <a:lnTo>
                  <a:pt x="0" y="266661"/>
                </a:lnTo>
                <a:lnTo>
                  <a:pt x="120396" y="266661"/>
                </a:lnTo>
                <a:lnTo>
                  <a:pt x="120396" y="231609"/>
                </a:lnTo>
                <a:close/>
              </a:path>
              <a:path w="120650" h="2856229">
                <a:moveTo>
                  <a:pt x="120396" y="153924"/>
                </a:moveTo>
                <a:lnTo>
                  <a:pt x="0" y="153924"/>
                </a:lnTo>
                <a:lnTo>
                  <a:pt x="0" y="190461"/>
                </a:lnTo>
                <a:lnTo>
                  <a:pt x="120396" y="190461"/>
                </a:lnTo>
                <a:lnTo>
                  <a:pt x="120396" y="153924"/>
                </a:lnTo>
                <a:close/>
              </a:path>
              <a:path w="120650" h="2856229">
                <a:moveTo>
                  <a:pt x="120396" y="76225"/>
                </a:moveTo>
                <a:lnTo>
                  <a:pt x="0" y="76225"/>
                </a:lnTo>
                <a:lnTo>
                  <a:pt x="0" y="112737"/>
                </a:lnTo>
                <a:lnTo>
                  <a:pt x="120396" y="112737"/>
                </a:lnTo>
                <a:lnTo>
                  <a:pt x="120396" y="76225"/>
                </a:lnTo>
                <a:close/>
              </a:path>
              <a:path w="120650" h="2856229">
                <a:moveTo>
                  <a:pt x="120396" y="0"/>
                </a:moveTo>
                <a:lnTo>
                  <a:pt x="0" y="0"/>
                </a:lnTo>
                <a:lnTo>
                  <a:pt x="0" y="35013"/>
                </a:lnTo>
                <a:lnTo>
                  <a:pt x="120396" y="35013"/>
                </a:lnTo>
                <a:lnTo>
                  <a:pt x="120396" y="0"/>
                </a:lnTo>
                <a:close/>
              </a:path>
            </a:pathLst>
          </a:custGeom>
          <a:solidFill>
            <a:srgbClr val="00CF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62871" y="1338072"/>
            <a:ext cx="2590800" cy="3214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2024-06-09T18:03:57Z</dcterms:created>
  <dcterms:modified xsi:type="dcterms:W3CDTF">2024-06-09T18:03:57Z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2024-06-09T00:00:00Z</vt:filetime>
  </property>
  <property fmtid="{D5CDD505-2E9C-101B-9397-08002B2CF9AE}" pid="5" name="Producer">
    <vt:lpwstr>Microsoft® PowerPoint® for Microsoft 365</vt:lpwstr>
  </property>
</Properties>
</file>