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0" r:id="rId1"/>
  </p:sldMasterIdLst>
  <p:notesMasterIdLst>
    <p:notesMasterId r:id="rId14"/>
  </p:notesMasterIdLst>
  <p:sldIdLst>
    <p:sldId id="256" r:id="rId2"/>
    <p:sldId id="259" r:id="rId3"/>
    <p:sldId id="266" r:id="rId4"/>
    <p:sldId id="260" r:id="rId5"/>
    <p:sldId id="270" r:id="rId6"/>
    <p:sldId id="261" r:id="rId7"/>
    <p:sldId id="263" r:id="rId8"/>
    <p:sldId id="272" r:id="rId9"/>
    <p:sldId id="269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C7ADB7-651B-4E30-ACF4-5A76E33FC107}">
      <dgm:prSet phldrT="[טקסט]" custT="1"/>
      <dgm:spPr>
        <a:solidFill>
          <a:schemeClr val="accent5"/>
        </a:solidFill>
      </dgm:spPr>
      <dgm:t>
        <a:bodyPr/>
        <a:lstStyle/>
        <a:p>
          <a:pPr rtl="1"/>
          <a:r>
            <a:rPr lang="en-US" sz="2200" dirty="0"/>
            <a:t>Data</a:t>
          </a:r>
          <a:r>
            <a:rPr lang="en-US" sz="2400" dirty="0"/>
            <a:t> Acquisition</a:t>
          </a:r>
          <a:endParaRPr lang="he-IL" sz="2400" dirty="0"/>
        </a:p>
      </dgm:t>
    </dgm:pt>
    <dgm:pt modelId="{D92BED74-A1D8-4DC0-9159-76B17198CB50}" type="par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9B4ADBD0-CD87-496C-BD64-E81348702568}" type="sib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D9FB35D8-2398-4E72-B2D5-6E198D0DC88B}">
      <dgm:prSet phldrT="[טקסט]" custT="1"/>
      <dgm:spPr/>
      <dgm:t>
        <a:bodyPr/>
        <a:lstStyle/>
        <a:p>
          <a:pPr rtl="1"/>
          <a:r>
            <a:rPr lang="en-US" sz="2200" dirty="0"/>
            <a:t>EDA</a:t>
          </a:r>
          <a:endParaRPr lang="he-IL" sz="2200" dirty="0"/>
        </a:p>
      </dgm:t>
    </dgm:pt>
    <dgm:pt modelId="{DED80F22-4AD9-4D1B-8B78-71AFA9F34740}" type="par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FAA545EE-42F8-4703-B2AC-16181F4F35BD}" type="sib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4385D6A8-1653-45FD-8DB0-44BD69BD6386}">
      <dgm:prSet phldrT="[טקסט]" custT="1"/>
      <dgm:spPr/>
      <dgm:t>
        <a:bodyPr/>
        <a:lstStyle/>
        <a:p>
          <a:pPr rtl="1"/>
          <a:r>
            <a:rPr lang="en-US" sz="2200" dirty="0"/>
            <a:t>Machine Learning</a:t>
          </a:r>
          <a:endParaRPr lang="he-IL" sz="2200" dirty="0"/>
        </a:p>
      </dgm:t>
    </dgm:pt>
    <dgm:pt modelId="{2C61C5FE-90B0-4E43-890A-97F8A8293254}" type="par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8BF4A0B3-5BB5-4802-A8B6-1AA3FF811FAC}" type="sib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28984869-DB4D-446D-9C25-36E99AA65655}">
      <dgm:prSet custT="1"/>
      <dgm:spPr/>
      <dgm:t>
        <a:bodyPr/>
        <a:lstStyle/>
        <a:p>
          <a:pPr rtl="1"/>
          <a:r>
            <a:rPr lang="en-US" sz="2200" dirty="0"/>
            <a:t>Conclusions</a:t>
          </a:r>
          <a:endParaRPr lang="he-IL" sz="2200" dirty="0"/>
        </a:p>
      </dgm:t>
    </dgm:pt>
    <dgm:pt modelId="{60F2DB50-C2C9-443B-96CA-E0C5ADBB3152}" type="par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56F1302-E9CB-4C53-BABC-F70CE8C6CC65}" type="sib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  <dgm:pt modelId="{80D759A4-F179-4CFE-AA4D-6BA803B32F5A}" type="pres">
      <dgm:prSet presAssocID="{C0C7ADB7-651B-4E30-ACF4-5A76E33FC107}" presName="parTxOnly" presStyleLbl="node1" presStyleIdx="0" presStyleCnt="4" custScaleX="111744">
        <dgm:presLayoutVars>
          <dgm:bulletEnabled val="1"/>
        </dgm:presLayoutVars>
      </dgm:prSet>
      <dgm:spPr/>
    </dgm:pt>
    <dgm:pt modelId="{1A081BC8-5107-48AA-AA2E-4FF47C8CE152}" type="pres">
      <dgm:prSet presAssocID="{9B4ADBD0-CD87-496C-BD64-E81348702568}" presName="parSpace" presStyleCnt="0"/>
      <dgm:spPr/>
    </dgm:pt>
    <dgm:pt modelId="{0AC55165-65B0-4ADB-87BD-45F01C6E0F7D}" type="pres">
      <dgm:prSet presAssocID="{D9FB35D8-2398-4E72-B2D5-6E198D0DC88B}" presName="parTxOnly" presStyleLbl="node1" presStyleIdx="1" presStyleCnt="4">
        <dgm:presLayoutVars>
          <dgm:bulletEnabled val="1"/>
        </dgm:presLayoutVars>
      </dgm:prSet>
      <dgm:spPr/>
    </dgm:pt>
    <dgm:pt modelId="{20FC943F-5422-4308-B511-F6ECC95083E7}" type="pres">
      <dgm:prSet presAssocID="{FAA545EE-42F8-4703-B2AC-16181F4F35BD}" presName="parSpace" presStyleCnt="0"/>
      <dgm:spPr/>
    </dgm:pt>
    <dgm:pt modelId="{637A9E18-600F-4A62-9F3D-E02A407A4EB4}" type="pres">
      <dgm:prSet presAssocID="{4385D6A8-1653-45FD-8DB0-44BD69BD6386}" presName="parTxOnly" presStyleLbl="node1" presStyleIdx="2" presStyleCnt="4">
        <dgm:presLayoutVars>
          <dgm:bulletEnabled val="1"/>
        </dgm:presLayoutVars>
      </dgm:prSet>
      <dgm:spPr/>
    </dgm:pt>
    <dgm:pt modelId="{6F80097F-A135-4752-A937-1AD3582EF28B}" type="pres">
      <dgm:prSet presAssocID="{8BF4A0B3-5BB5-4802-A8B6-1AA3FF811FAC}" presName="parSpace" presStyleCnt="0"/>
      <dgm:spPr/>
    </dgm:pt>
    <dgm:pt modelId="{73A18EFD-11C1-4EBC-BDAA-CEA1EE6669D9}" type="pres">
      <dgm:prSet presAssocID="{28984869-DB4D-446D-9C25-36E99AA6565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B8E727-289C-4BB8-A549-A33B6E0821AA}" srcId="{B34D7DD4-C264-498A-A241-9582938900AA}" destId="{4385D6A8-1653-45FD-8DB0-44BD69BD6386}" srcOrd="2" destOrd="0" parTransId="{2C61C5FE-90B0-4E43-890A-97F8A8293254}" sibTransId="{8BF4A0B3-5BB5-4802-A8B6-1AA3FF811FAC}"/>
    <dgm:cxn modelId="{C7F3D029-1CBD-4FA0-9B10-6ABE89F0F476}" type="presOf" srcId="{4385D6A8-1653-45FD-8DB0-44BD69BD6386}" destId="{637A9E18-600F-4A62-9F3D-E02A407A4EB4}" srcOrd="0" destOrd="0" presId="urn:microsoft.com/office/officeart/2005/8/layout/hChevron3"/>
    <dgm:cxn modelId="{C2BAA037-0023-4DD7-9BF9-36A452632BA2}" srcId="{B34D7DD4-C264-498A-A241-9582938900AA}" destId="{D9FB35D8-2398-4E72-B2D5-6E198D0DC88B}" srcOrd="1" destOrd="0" parTransId="{DED80F22-4AD9-4D1B-8B78-71AFA9F34740}" sibTransId="{FAA545EE-42F8-4703-B2AC-16181F4F35BD}"/>
    <dgm:cxn modelId="{E3D8B288-FEF8-4128-8652-B38E34501C4C}" type="presOf" srcId="{B34D7DD4-C264-498A-A241-9582938900AA}" destId="{1F782C02-7891-41BE-82AD-215A94DAE870}" srcOrd="0" destOrd="0" presId="urn:microsoft.com/office/officeart/2005/8/layout/hChevron3"/>
    <dgm:cxn modelId="{F94BB1A4-68A3-44A2-91AF-394EEF22E24A}" type="presOf" srcId="{D9FB35D8-2398-4E72-B2D5-6E198D0DC88B}" destId="{0AC55165-65B0-4ADB-87BD-45F01C6E0F7D}" srcOrd="0" destOrd="0" presId="urn:microsoft.com/office/officeart/2005/8/layout/hChevron3"/>
    <dgm:cxn modelId="{5BC04CC0-5734-4189-9BA7-3276E24782B9}" srcId="{B34D7DD4-C264-498A-A241-9582938900AA}" destId="{28984869-DB4D-446D-9C25-36E99AA65655}" srcOrd="3" destOrd="0" parTransId="{60F2DB50-C2C9-443B-96CA-E0C5ADBB3152}" sibTransId="{256F1302-E9CB-4C53-BABC-F70CE8C6CC65}"/>
    <dgm:cxn modelId="{4C64CCC0-3014-447A-90E5-202389A268F8}" type="presOf" srcId="{28984869-DB4D-446D-9C25-36E99AA65655}" destId="{73A18EFD-11C1-4EBC-BDAA-CEA1EE6669D9}" srcOrd="0" destOrd="0" presId="urn:microsoft.com/office/officeart/2005/8/layout/hChevron3"/>
    <dgm:cxn modelId="{CC2556C8-72EB-42F2-A7E3-6281701E9FC5}" type="presOf" srcId="{C0C7ADB7-651B-4E30-ACF4-5A76E33FC107}" destId="{80D759A4-F179-4CFE-AA4D-6BA803B32F5A}" srcOrd="0" destOrd="0" presId="urn:microsoft.com/office/officeart/2005/8/layout/hChevron3"/>
    <dgm:cxn modelId="{EF7AFCD2-DFB0-4F31-918D-5A2ED62E58C0}" srcId="{B34D7DD4-C264-498A-A241-9582938900AA}" destId="{C0C7ADB7-651B-4E30-ACF4-5A76E33FC107}" srcOrd="0" destOrd="0" parTransId="{D92BED74-A1D8-4DC0-9159-76B17198CB50}" sibTransId="{9B4ADBD0-CD87-496C-BD64-E81348702568}"/>
    <dgm:cxn modelId="{7A549880-966F-4FCA-8CE5-B9CAE115A3F0}" type="presParOf" srcId="{1F782C02-7891-41BE-82AD-215A94DAE870}" destId="{80D759A4-F179-4CFE-AA4D-6BA803B32F5A}" srcOrd="0" destOrd="0" presId="urn:microsoft.com/office/officeart/2005/8/layout/hChevron3"/>
    <dgm:cxn modelId="{7F7561B1-BD4B-4874-938A-2D272B2C3DC0}" type="presParOf" srcId="{1F782C02-7891-41BE-82AD-215A94DAE870}" destId="{1A081BC8-5107-48AA-AA2E-4FF47C8CE152}" srcOrd="1" destOrd="0" presId="urn:microsoft.com/office/officeart/2005/8/layout/hChevron3"/>
    <dgm:cxn modelId="{0127AE3F-FFAD-4195-A5D9-91C96453BCDB}" type="presParOf" srcId="{1F782C02-7891-41BE-82AD-215A94DAE870}" destId="{0AC55165-65B0-4ADB-87BD-45F01C6E0F7D}" srcOrd="2" destOrd="0" presId="urn:microsoft.com/office/officeart/2005/8/layout/hChevron3"/>
    <dgm:cxn modelId="{96C623E2-CFFF-4922-8C8C-B664EADE0A4E}" type="presParOf" srcId="{1F782C02-7891-41BE-82AD-215A94DAE870}" destId="{20FC943F-5422-4308-B511-F6ECC95083E7}" srcOrd="3" destOrd="0" presId="urn:microsoft.com/office/officeart/2005/8/layout/hChevron3"/>
    <dgm:cxn modelId="{70604FE3-EF6F-45F4-B7EB-2B5CE3E3EC59}" type="presParOf" srcId="{1F782C02-7891-41BE-82AD-215A94DAE870}" destId="{637A9E18-600F-4A62-9F3D-E02A407A4EB4}" srcOrd="4" destOrd="0" presId="urn:microsoft.com/office/officeart/2005/8/layout/hChevron3"/>
    <dgm:cxn modelId="{8B5DAA66-8676-4E58-AB49-F1A4381ABE38}" type="presParOf" srcId="{1F782C02-7891-41BE-82AD-215A94DAE870}" destId="{6F80097F-A135-4752-A937-1AD3582EF28B}" srcOrd="5" destOrd="0" presId="urn:microsoft.com/office/officeart/2005/8/layout/hChevron3"/>
    <dgm:cxn modelId="{C1A9B4AE-9ADF-4C01-909A-A6E4B5FC7D6C}" type="presParOf" srcId="{1F782C02-7891-41BE-82AD-215A94DAE870}" destId="{73A18EFD-11C1-4EBC-BDAA-CEA1EE6669D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C7ADB7-651B-4E30-ACF4-5A76E33FC107}">
      <dgm:prSet phldrT="[טקסט]" custT="1"/>
      <dgm:spPr>
        <a:solidFill>
          <a:schemeClr val="accent5"/>
        </a:solidFill>
      </dgm:spPr>
      <dgm:t>
        <a:bodyPr/>
        <a:lstStyle/>
        <a:p>
          <a:pPr rtl="1"/>
          <a:r>
            <a:rPr lang="en-US" sz="2200" dirty="0"/>
            <a:t>Data</a:t>
          </a:r>
          <a:r>
            <a:rPr lang="en-US" sz="2400" dirty="0"/>
            <a:t> Acquisition</a:t>
          </a:r>
          <a:endParaRPr lang="he-IL" sz="2400" dirty="0"/>
        </a:p>
      </dgm:t>
    </dgm:pt>
    <dgm:pt modelId="{D92BED74-A1D8-4DC0-9159-76B17198CB50}" type="par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9B4ADBD0-CD87-496C-BD64-E81348702568}" type="sibTrans" cxnId="{EF7AFCD2-DFB0-4F31-918D-5A2ED62E58C0}">
      <dgm:prSet/>
      <dgm:spPr/>
      <dgm:t>
        <a:bodyPr/>
        <a:lstStyle/>
        <a:p>
          <a:pPr rtl="1"/>
          <a:endParaRPr lang="he-IL"/>
        </a:p>
      </dgm:t>
    </dgm:pt>
    <dgm:pt modelId="{D9FB35D8-2398-4E72-B2D5-6E198D0DC88B}">
      <dgm:prSet phldrT="[טקסט]" custT="1"/>
      <dgm:spPr/>
      <dgm:t>
        <a:bodyPr/>
        <a:lstStyle/>
        <a:p>
          <a:pPr rtl="1"/>
          <a:r>
            <a:rPr lang="en-US" sz="2200" dirty="0"/>
            <a:t>EDA</a:t>
          </a:r>
          <a:endParaRPr lang="he-IL" sz="2200" dirty="0"/>
        </a:p>
      </dgm:t>
    </dgm:pt>
    <dgm:pt modelId="{DED80F22-4AD9-4D1B-8B78-71AFA9F34740}" type="par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FAA545EE-42F8-4703-B2AC-16181F4F35BD}" type="sibTrans" cxnId="{C2BAA037-0023-4DD7-9BF9-36A452632BA2}">
      <dgm:prSet/>
      <dgm:spPr/>
      <dgm:t>
        <a:bodyPr/>
        <a:lstStyle/>
        <a:p>
          <a:pPr rtl="1"/>
          <a:endParaRPr lang="he-IL"/>
        </a:p>
      </dgm:t>
    </dgm:pt>
    <dgm:pt modelId="{4385D6A8-1653-45FD-8DB0-44BD69BD6386}">
      <dgm:prSet phldrT="[טקסט]" custT="1"/>
      <dgm:spPr/>
      <dgm:t>
        <a:bodyPr/>
        <a:lstStyle/>
        <a:p>
          <a:pPr rtl="1"/>
          <a:r>
            <a:rPr lang="en-US" sz="2200" dirty="0"/>
            <a:t>Machine Learning</a:t>
          </a:r>
          <a:endParaRPr lang="he-IL" sz="2200" dirty="0"/>
        </a:p>
      </dgm:t>
    </dgm:pt>
    <dgm:pt modelId="{2C61C5FE-90B0-4E43-890A-97F8A8293254}" type="par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8BF4A0B3-5BB5-4802-A8B6-1AA3FF811FAC}" type="sibTrans" cxnId="{0FB8E727-289C-4BB8-A549-A33B6E0821AA}">
      <dgm:prSet/>
      <dgm:spPr/>
      <dgm:t>
        <a:bodyPr/>
        <a:lstStyle/>
        <a:p>
          <a:pPr rtl="1"/>
          <a:endParaRPr lang="he-IL"/>
        </a:p>
      </dgm:t>
    </dgm:pt>
    <dgm:pt modelId="{28984869-DB4D-446D-9C25-36E99AA65655}">
      <dgm:prSet custT="1"/>
      <dgm:spPr/>
      <dgm:t>
        <a:bodyPr/>
        <a:lstStyle/>
        <a:p>
          <a:pPr rtl="1"/>
          <a:r>
            <a:rPr lang="en-US" sz="2200" dirty="0"/>
            <a:t>Conclusions</a:t>
          </a:r>
          <a:endParaRPr lang="he-IL" sz="2200" dirty="0"/>
        </a:p>
      </dgm:t>
    </dgm:pt>
    <dgm:pt modelId="{60F2DB50-C2C9-443B-96CA-E0C5ADBB3152}" type="par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256F1302-E9CB-4C53-BABC-F70CE8C6CC65}" type="sibTrans" cxnId="{5BC04CC0-5734-4189-9BA7-3276E24782B9}">
      <dgm:prSet/>
      <dgm:spPr/>
      <dgm:t>
        <a:bodyPr/>
        <a:lstStyle/>
        <a:p>
          <a:pPr rtl="1"/>
          <a:endParaRPr lang="he-IL"/>
        </a:p>
      </dgm:t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  <dgm:pt modelId="{80D759A4-F179-4CFE-AA4D-6BA803B32F5A}" type="pres">
      <dgm:prSet presAssocID="{C0C7ADB7-651B-4E30-ACF4-5A76E33FC107}" presName="parTxOnly" presStyleLbl="node1" presStyleIdx="0" presStyleCnt="4" custScaleX="111744">
        <dgm:presLayoutVars>
          <dgm:bulletEnabled val="1"/>
        </dgm:presLayoutVars>
      </dgm:prSet>
      <dgm:spPr/>
    </dgm:pt>
    <dgm:pt modelId="{1A081BC8-5107-48AA-AA2E-4FF47C8CE152}" type="pres">
      <dgm:prSet presAssocID="{9B4ADBD0-CD87-496C-BD64-E81348702568}" presName="parSpace" presStyleCnt="0"/>
      <dgm:spPr/>
    </dgm:pt>
    <dgm:pt modelId="{0AC55165-65B0-4ADB-87BD-45F01C6E0F7D}" type="pres">
      <dgm:prSet presAssocID="{D9FB35D8-2398-4E72-B2D5-6E198D0DC88B}" presName="parTxOnly" presStyleLbl="node1" presStyleIdx="1" presStyleCnt="4">
        <dgm:presLayoutVars>
          <dgm:bulletEnabled val="1"/>
        </dgm:presLayoutVars>
      </dgm:prSet>
      <dgm:spPr/>
    </dgm:pt>
    <dgm:pt modelId="{20FC943F-5422-4308-B511-F6ECC95083E7}" type="pres">
      <dgm:prSet presAssocID="{FAA545EE-42F8-4703-B2AC-16181F4F35BD}" presName="parSpace" presStyleCnt="0"/>
      <dgm:spPr/>
    </dgm:pt>
    <dgm:pt modelId="{637A9E18-600F-4A62-9F3D-E02A407A4EB4}" type="pres">
      <dgm:prSet presAssocID="{4385D6A8-1653-45FD-8DB0-44BD69BD6386}" presName="parTxOnly" presStyleLbl="node1" presStyleIdx="2" presStyleCnt="4">
        <dgm:presLayoutVars>
          <dgm:bulletEnabled val="1"/>
        </dgm:presLayoutVars>
      </dgm:prSet>
      <dgm:spPr/>
    </dgm:pt>
    <dgm:pt modelId="{6F80097F-A135-4752-A937-1AD3582EF28B}" type="pres">
      <dgm:prSet presAssocID="{8BF4A0B3-5BB5-4802-A8B6-1AA3FF811FAC}" presName="parSpace" presStyleCnt="0"/>
      <dgm:spPr/>
    </dgm:pt>
    <dgm:pt modelId="{73A18EFD-11C1-4EBC-BDAA-CEA1EE6669D9}" type="pres">
      <dgm:prSet presAssocID="{28984869-DB4D-446D-9C25-36E99AA6565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B8E727-289C-4BB8-A549-A33B6E0821AA}" srcId="{B34D7DD4-C264-498A-A241-9582938900AA}" destId="{4385D6A8-1653-45FD-8DB0-44BD69BD6386}" srcOrd="2" destOrd="0" parTransId="{2C61C5FE-90B0-4E43-890A-97F8A8293254}" sibTransId="{8BF4A0B3-5BB5-4802-A8B6-1AA3FF811FAC}"/>
    <dgm:cxn modelId="{C7F3D029-1CBD-4FA0-9B10-6ABE89F0F476}" type="presOf" srcId="{4385D6A8-1653-45FD-8DB0-44BD69BD6386}" destId="{637A9E18-600F-4A62-9F3D-E02A407A4EB4}" srcOrd="0" destOrd="0" presId="urn:microsoft.com/office/officeart/2005/8/layout/hChevron3"/>
    <dgm:cxn modelId="{C2BAA037-0023-4DD7-9BF9-36A452632BA2}" srcId="{B34D7DD4-C264-498A-A241-9582938900AA}" destId="{D9FB35D8-2398-4E72-B2D5-6E198D0DC88B}" srcOrd="1" destOrd="0" parTransId="{DED80F22-4AD9-4D1B-8B78-71AFA9F34740}" sibTransId="{FAA545EE-42F8-4703-B2AC-16181F4F35BD}"/>
    <dgm:cxn modelId="{E3D8B288-FEF8-4128-8652-B38E34501C4C}" type="presOf" srcId="{B34D7DD4-C264-498A-A241-9582938900AA}" destId="{1F782C02-7891-41BE-82AD-215A94DAE870}" srcOrd="0" destOrd="0" presId="urn:microsoft.com/office/officeart/2005/8/layout/hChevron3"/>
    <dgm:cxn modelId="{F94BB1A4-68A3-44A2-91AF-394EEF22E24A}" type="presOf" srcId="{D9FB35D8-2398-4E72-B2D5-6E198D0DC88B}" destId="{0AC55165-65B0-4ADB-87BD-45F01C6E0F7D}" srcOrd="0" destOrd="0" presId="urn:microsoft.com/office/officeart/2005/8/layout/hChevron3"/>
    <dgm:cxn modelId="{5BC04CC0-5734-4189-9BA7-3276E24782B9}" srcId="{B34D7DD4-C264-498A-A241-9582938900AA}" destId="{28984869-DB4D-446D-9C25-36E99AA65655}" srcOrd="3" destOrd="0" parTransId="{60F2DB50-C2C9-443B-96CA-E0C5ADBB3152}" sibTransId="{256F1302-E9CB-4C53-BABC-F70CE8C6CC65}"/>
    <dgm:cxn modelId="{4C64CCC0-3014-447A-90E5-202389A268F8}" type="presOf" srcId="{28984869-DB4D-446D-9C25-36E99AA65655}" destId="{73A18EFD-11C1-4EBC-BDAA-CEA1EE6669D9}" srcOrd="0" destOrd="0" presId="urn:microsoft.com/office/officeart/2005/8/layout/hChevron3"/>
    <dgm:cxn modelId="{CC2556C8-72EB-42F2-A7E3-6281701E9FC5}" type="presOf" srcId="{C0C7ADB7-651B-4E30-ACF4-5A76E33FC107}" destId="{80D759A4-F179-4CFE-AA4D-6BA803B32F5A}" srcOrd="0" destOrd="0" presId="urn:microsoft.com/office/officeart/2005/8/layout/hChevron3"/>
    <dgm:cxn modelId="{EF7AFCD2-DFB0-4F31-918D-5A2ED62E58C0}" srcId="{B34D7DD4-C264-498A-A241-9582938900AA}" destId="{C0C7ADB7-651B-4E30-ACF4-5A76E33FC107}" srcOrd="0" destOrd="0" parTransId="{D92BED74-A1D8-4DC0-9159-76B17198CB50}" sibTransId="{9B4ADBD0-CD87-496C-BD64-E81348702568}"/>
    <dgm:cxn modelId="{7A549880-966F-4FCA-8CE5-B9CAE115A3F0}" type="presParOf" srcId="{1F782C02-7891-41BE-82AD-215A94DAE870}" destId="{80D759A4-F179-4CFE-AA4D-6BA803B32F5A}" srcOrd="0" destOrd="0" presId="urn:microsoft.com/office/officeart/2005/8/layout/hChevron3"/>
    <dgm:cxn modelId="{7F7561B1-BD4B-4874-938A-2D272B2C3DC0}" type="presParOf" srcId="{1F782C02-7891-41BE-82AD-215A94DAE870}" destId="{1A081BC8-5107-48AA-AA2E-4FF47C8CE152}" srcOrd="1" destOrd="0" presId="urn:microsoft.com/office/officeart/2005/8/layout/hChevron3"/>
    <dgm:cxn modelId="{0127AE3F-FFAD-4195-A5D9-91C96453BCDB}" type="presParOf" srcId="{1F782C02-7891-41BE-82AD-215A94DAE870}" destId="{0AC55165-65B0-4ADB-87BD-45F01C6E0F7D}" srcOrd="2" destOrd="0" presId="urn:microsoft.com/office/officeart/2005/8/layout/hChevron3"/>
    <dgm:cxn modelId="{96C623E2-CFFF-4922-8C8C-B664EADE0A4E}" type="presParOf" srcId="{1F782C02-7891-41BE-82AD-215A94DAE870}" destId="{20FC943F-5422-4308-B511-F6ECC95083E7}" srcOrd="3" destOrd="0" presId="urn:microsoft.com/office/officeart/2005/8/layout/hChevron3"/>
    <dgm:cxn modelId="{70604FE3-EF6F-45F4-B7EB-2B5CE3E3EC59}" type="presParOf" srcId="{1F782C02-7891-41BE-82AD-215A94DAE870}" destId="{637A9E18-600F-4A62-9F3D-E02A407A4EB4}" srcOrd="4" destOrd="0" presId="urn:microsoft.com/office/officeart/2005/8/layout/hChevron3"/>
    <dgm:cxn modelId="{8B5DAA66-8676-4E58-AB49-F1A4381ABE38}" type="presParOf" srcId="{1F782C02-7891-41BE-82AD-215A94DAE870}" destId="{6F80097F-A135-4752-A937-1AD3582EF28B}" srcOrd="5" destOrd="0" presId="urn:microsoft.com/office/officeart/2005/8/layout/hChevron3"/>
    <dgm:cxn modelId="{C1A9B4AE-9ADF-4C01-909A-A6E4B5FC7D6C}" type="presParOf" srcId="{1F782C02-7891-41BE-82AD-215A94DAE870}" destId="{73A18EFD-11C1-4EBC-BDAA-CEA1EE6669D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D7DD4-C264-498A-A241-958293890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F782C02-7891-41BE-82AD-215A94DAE870}" type="pres">
      <dgm:prSet presAssocID="{B34D7DD4-C264-498A-A241-9582938900AA}" presName="Name0" presStyleCnt="0">
        <dgm:presLayoutVars>
          <dgm:dir val="rev"/>
          <dgm:resizeHandles val="exact"/>
        </dgm:presLayoutVars>
      </dgm:prSet>
      <dgm:spPr/>
    </dgm:pt>
  </dgm:ptLst>
  <dgm:cxnLst>
    <dgm:cxn modelId="{E3D8B288-FEF8-4128-8652-B38E34501C4C}" type="presOf" srcId="{B34D7DD4-C264-498A-A241-9582938900AA}" destId="{1F782C02-7891-41BE-82AD-215A94DAE87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59A4-F179-4CFE-AA4D-6BA803B32F5A}">
      <dsp:nvSpPr>
        <dsp:cNvPr id="0" name=""/>
        <dsp:cNvSpPr/>
      </dsp:nvSpPr>
      <dsp:spPr>
        <a:xfrm rot="10800000">
          <a:off x="8317854" y="0"/>
          <a:ext cx="3871615" cy="786352"/>
        </a:xfrm>
        <a:prstGeom prst="homePlat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117348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  <a:r>
            <a:rPr lang="en-US" sz="2400" kern="1200" dirty="0"/>
            <a:t> Acquisition</a:t>
          </a:r>
          <a:endParaRPr lang="he-IL" sz="2400" kern="1200" dirty="0"/>
        </a:p>
      </dsp:txBody>
      <dsp:txXfrm rot="10800000">
        <a:off x="8514442" y="0"/>
        <a:ext cx="3675027" cy="786352"/>
      </dsp:txXfrm>
    </dsp:sp>
    <dsp:sp modelId="{0AC55165-65B0-4ADB-87BD-45F01C6E0F7D}">
      <dsp:nvSpPr>
        <dsp:cNvPr id="0" name=""/>
        <dsp:cNvSpPr/>
      </dsp:nvSpPr>
      <dsp:spPr>
        <a:xfrm rot="10800000">
          <a:off x="554607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  <a:endParaRPr lang="he-IL" sz="2200" kern="1200" dirty="0"/>
        </a:p>
      </dsp:txBody>
      <dsp:txXfrm rot="10800000">
        <a:off x="5939255" y="0"/>
        <a:ext cx="2678366" cy="786352"/>
      </dsp:txXfrm>
    </dsp:sp>
    <dsp:sp modelId="{637A9E18-600F-4A62-9F3D-E02A407A4EB4}">
      <dsp:nvSpPr>
        <dsp:cNvPr id="0" name=""/>
        <dsp:cNvSpPr/>
      </dsp:nvSpPr>
      <dsp:spPr>
        <a:xfrm rot="10800000">
          <a:off x="2774304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  <a:endParaRPr lang="he-IL" sz="2200" kern="1200" dirty="0"/>
        </a:p>
      </dsp:txBody>
      <dsp:txXfrm rot="10800000">
        <a:off x="3167480" y="0"/>
        <a:ext cx="2678366" cy="786352"/>
      </dsp:txXfrm>
    </dsp:sp>
    <dsp:sp modelId="{73A18EFD-11C1-4EBC-BDAA-CEA1EE6669D9}">
      <dsp:nvSpPr>
        <dsp:cNvPr id="0" name=""/>
        <dsp:cNvSpPr/>
      </dsp:nvSpPr>
      <dsp:spPr>
        <a:xfrm rot="10800000">
          <a:off x="252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  <a:endParaRPr lang="he-IL" sz="2200" kern="1200" dirty="0"/>
        </a:p>
      </dsp:txBody>
      <dsp:txXfrm rot="10800000">
        <a:off x="395705" y="0"/>
        <a:ext cx="2678366" cy="78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59A4-F179-4CFE-AA4D-6BA803B32F5A}">
      <dsp:nvSpPr>
        <dsp:cNvPr id="0" name=""/>
        <dsp:cNvSpPr/>
      </dsp:nvSpPr>
      <dsp:spPr>
        <a:xfrm rot="10800000">
          <a:off x="8317854" y="0"/>
          <a:ext cx="3871615" cy="786352"/>
        </a:xfrm>
        <a:prstGeom prst="homePlat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117348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</a:t>
          </a:r>
          <a:r>
            <a:rPr lang="en-US" sz="2400" kern="1200" dirty="0"/>
            <a:t> Acquisition</a:t>
          </a:r>
          <a:endParaRPr lang="he-IL" sz="2400" kern="1200" dirty="0"/>
        </a:p>
      </dsp:txBody>
      <dsp:txXfrm rot="10800000">
        <a:off x="8514442" y="0"/>
        <a:ext cx="3675027" cy="786352"/>
      </dsp:txXfrm>
    </dsp:sp>
    <dsp:sp modelId="{0AC55165-65B0-4ADB-87BD-45F01C6E0F7D}">
      <dsp:nvSpPr>
        <dsp:cNvPr id="0" name=""/>
        <dsp:cNvSpPr/>
      </dsp:nvSpPr>
      <dsp:spPr>
        <a:xfrm rot="10800000">
          <a:off x="554607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  <a:endParaRPr lang="he-IL" sz="2200" kern="1200" dirty="0"/>
        </a:p>
      </dsp:txBody>
      <dsp:txXfrm rot="10800000">
        <a:off x="5939255" y="0"/>
        <a:ext cx="2678366" cy="786352"/>
      </dsp:txXfrm>
    </dsp:sp>
    <dsp:sp modelId="{637A9E18-600F-4A62-9F3D-E02A407A4EB4}">
      <dsp:nvSpPr>
        <dsp:cNvPr id="0" name=""/>
        <dsp:cNvSpPr/>
      </dsp:nvSpPr>
      <dsp:spPr>
        <a:xfrm rot="10800000">
          <a:off x="2774304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</a:t>
          </a:r>
          <a:endParaRPr lang="he-IL" sz="2200" kern="1200" dirty="0"/>
        </a:p>
      </dsp:txBody>
      <dsp:txXfrm rot="10800000">
        <a:off x="3167480" y="0"/>
        <a:ext cx="2678366" cy="786352"/>
      </dsp:txXfrm>
    </dsp:sp>
    <dsp:sp modelId="{73A18EFD-11C1-4EBC-BDAA-CEA1EE6669D9}">
      <dsp:nvSpPr>
        <dsp:cNvPr id="0" name=""/>
        <dsp:cNvSpPr/>
      </dsp:nvSpPr>
      <dsp:spPr>
        <a:xfrm rot="10800000">
          <a:off x="2529" y="0"/>
          <a:ext cx="3464718" cy="78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37" tIns="58674" rIns="88011" bIns="58674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  <a:endParaRPr lang="he-IL" sz="2200" kern="1200" dirty="0"/>
        </a:p>
      </dsp:txBody>
      <dsp:txXfrm rot="10800000">
        <a:off x="395705" y="0"/>
        <a:ext cx="2678366" cy="786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2C6BEF-2F23-4D23-83C9-02EC3060BB93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18E248-A856-4684-976F-63CEC41631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2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E248-A856-4684-976F-63CEC416318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88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4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39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94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15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46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61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94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06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8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9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1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0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6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4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B43DA6-2FB7-4812-9381-4CCEF3F2B0C4}" type="datetimeFigureOut">
              <a:rPr lang="he-IL" smtClean="0"/>
              <a:t>ה'/שבט/תשפ"ב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A0F9-CB3E-45AA-95DB-96659EA949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91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goodread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2CAECD3-CE08-4866-9E7C-ABF9B9AD1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40" y="5967166"/>
            <a:ext cx="9133002" cy="545158"/>
          </a:xfrm>
        </p:spPr>
        <p:txBody>
          <a:bodyPr>
            <a:noAutofit/>
          </a:bodyPr>
          <a:lstStyle/>
          <a:p>
            <a:r>
              <a:rPr lang="en-US" sz="2400" dirty="0"/>
              <a:t>Using Data Scraping and Machine Learning methods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05AD743-BC36-47C9-A08D-2ECCCE756603}"/>
              </a:ext>
            </a:extLst>
          </p:cNvPr>
          <p:cNvSpPr txBox="1">
            <a:spLocks/>
          </p:cNvSpPr>
          <p:nvPr/>
        </p:nvSpPr>
        <p:spPr>
          <a:xfrm>
            <a:off x="2806045" y="5043341"/>
            <a:ext cx="5291579" cy="9238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dirty="0"/>
              <a:t>FINAL PROJECT</a:t>
            </a:r>
          </a:p>
          <a:p>
            <a:r>
              <a:rPr lang="en-US" sz="2700" dirty="0"/>
              <a:t>Assigned by Yaniv Levizada</a:t>
            </a:r>
            <a:endParaRPr lang="he-IL" sz="27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0ADC232-4481-4A9F-BB35-A3F2322B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69" y="4580146"/>
            <a:ext cx="2125742" cy="2196324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93A66A0-A3DD-4DE2-A41B-03CBF06689AD}"/>
              </a:ext>
            </a:extLst>
          </p:cNvPr>
          <p:cNvSpPr txBox="1">
            <a:spLocks/>
          </p:cNvSpPr>
          <p:nvPr/>
        </p:nvSpPr>
        <p:spPr>
          <a:xfrm>
            <a:off x="2187020" y="1755166"/>
            <a:ext cx="7807349" cy="219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600" dirty="0"/>
              <a:t>Is it possible to predict the popularity of a book by its characteristics? </a:t>
            </a:r>
            <a:endParaRPr lang="he-IL" sz="4600" dirty="0"/>
          </a:p>
        </p:txBody>
      </p:sp>
    </p:spTree>
    <p:extLst>
      <p:ext uri="{BB962C8B-B14F-4D97-AF65-F5344CB8AC3E}">
        <p14:creationId xmlns:p14="http://schemas.microsoft.com/office/powerpoint/2010/main" val="428606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B5398F08-5515-4E9C-8C15-83DE65ECBDD6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48" name="חץ: מחומש 47">
              <a:extLst>
                <a:ext uri="{FF2B5EF4-FFF2-40B4-BE49-F238E27FC236}">
                  <a16:creationId xmlns:a16="http://schemas.microsoft.com/office/drawing/2014/main" id="{9FD4F022-7819-4D03-894D-F229CC15C0BC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חץ: מחומש 4">
              <a:extLst>
                <a:ext uri="{FF2B5EF4-FFF2-40B4-BE49-F238E27FC236}">
                  <a16:creationId xmlns:a16="http://schemas.microsoft.com/office/drawing/2014/main" id="{7E39D283-8BAE-4EF3-BAC2-D3B8D3A5ACF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34F83BF6-57B7-492B-9DF3-AE8342ABF7A8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52" name="חץ: סוגר זוויתי 51">
              <a:extLst>
                <a:ext uri="{FF2B5EF4-FFF2-40B4-BE49-F238E27FC236}">
                  <a16:creationId xmlns:a16="http://schemas.microsoft.com/office/drawing/2014/main" id="{E387CEF3-C07C-43F1-95E0-005A97BD09F2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חץ: סוגר זוויתי 6">
              <a:extLst>
                <a:ext uri="{FF2B5EF4-FFF2-40B4-BE49-F238E27FC236}">
                  <a16:creationId xmlns:a16="http://schemas.microsoft.com/office/drawing/2014/main" id="{4AD13567-B255-4592-83DC-8B7D9BCBD365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739AD5D4-40C8-4B43-8D6C-578C1A03A1B4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55" name="חץ: סוגר זוויתי 54">
              <a:extLst>
                <a:ext uri="{FF2B5EF4-FFF2-40B4-BE49-F238E27FC236}">
                  <a16:creationId xmlns:a16="http://schemas.microsoft.com/office/drawing/2014/main" id="{7D10BC3B-25A7-4864-A838-26D3F6DCB433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חץ: סוגר זוויתי 8">
              <a:extLst>
                <a:ext uri="{FF2B5EF4-FFF2-40B4-BE49-F238E27FC236}">
                  <a16:creationId xmlns:a16="http://schemas.microsoft.com/office/drawing/2014/main" id="{03133357-4D25-4478-B371-1B554E21C835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E7858532-30E1-4861-8277-C58515F05EF1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58" name="חץ: סוגר זוויתי 57">
              <a:extLst>
                <a:ext uri="{FF2B5EF4-FFF2-40B4-BE49-F238E27FC236}">
                  <a16:creationId xmlns:a16="http://schemas.microsoft.com/office/drawing/2014/main" id="{5E9E82E6-4612-430D-944B-3C7FF9DC579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חץ: סוגר זוויתי 10">
              <a:extLst>
                <a:ext uri="{FF2B5EF4-FFF2-40B4-BE49-F238E27FC236}">
                  <a16:creationId xmlns:a16="http://schemas.microsoft.com/office/drawing/2014/main" id="{05716C62-5759-4882-942D-81D57CE51663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61" name="כותרת 1">
            <a:extLst>
              <a:ext uri="{FF2B5EF4-FFF2-40B4-BE49-F238E27FC236}">
                <a16:creationId xmlns:a16="http://schemas.microsoft.com/office/drawing/2014/main" id="{39547782-A915-4B50-8BF7-EB7546AAE16F}"/>
              </a:ext>
            </a:extLst>
          </p:cNvPr>
          <p:cNvSpPr txBox="1">
            <a:spLocks/>
          </p:cNvSpPr>
          <p:nvPr/>
        </p:nvSpPr>
        <p:spPr>
          <a:xfrm>
            <a:off x="256337" y="395959"/>
            <a:ext cx="9905757" cy="866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u="sng" dirty="0"/>
              <a:t>CountVectorizer</a:t>
            </a:r>
            <a:r>
              <a:rPr lang="en-US" sz="2000" dirty="0"/>
              <a:t>: Logistic Regression and Random Forest (Which is basically a bunch of Decision Trees)</a:t>
            </a:r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503B9CB-4A9D-43DD-B11D-4DC8ADB5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9" y="1344300"/>
            <a:ext cx="5596671" cy="179620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B200345-9AA8-4F40-A2DD-1FB3DA9B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66" y="1055802"/>
            <a:ext cx="3398235" cy="2373198"/>
          </a:xfrm>
          <a:prstGeom prst="rect">
            <a:avLst/>
          </a:prstGeom>
        </p:spPr>
      </p:pic>
      <p:sp>
        <p:nvSpPr>
          <p:cNvPr id="62" name="כותרת 1">
            <a:extLst>
              <a:ext uri="{FF2B5EF4-FFF2-40B4-BE49-F238E27FC236}">
                <a16:creationId xmlns:a16="http://schemas.microsoft.com/office/drawing/2014/main" id="{1002FD95-398A-4BB7-873D-18CCDCA75498}"/>
              </a:ext>
            </a:extLst>
          </p:cNvPr>
          <p:cNvSpPr txBox="1">
            <a:spLocks/>
          </p:cNvSpPr>
          <p:nvPr/>
        </p:nvSpPr>
        <p:spPr>
          <a:xfrm>
            <a:off x="10232557" y="1963566"/>
            <a:ext cx="1624249" cy="759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b="1" dirty="0"/>
              <a:t>Logistic Regression</a:t>
            </a:r>
            <a:endParaRPr lang="he-IL" sz="2100" b="1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ECB3291-15BF-4463-B7F1-F8176864A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9" y="4134013"/>
            <a:ext cx="5659701" cy="124869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623BA61-E5F2-4870-8E2F-D864A54DA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67" y="3701074"/>
            <a:ext cx="3398234" cy="2221436"/>
          </a:xfrm>
          <a:prstGeom prst="rect">
            <a:avLst/>
          </a:prstGeom>
        </p:spPr>
      </p:pic>
      <p:sp>
        <p:nvSpPr>
          <p:cNvPr id="63" name="כותרת 1">
            <a:extLst>
              <a:ext uri="{FF2B5EF4-FFF2-40B4-BE49-F238E27FC236}">
                <a16:creationId xmlns:a16="http://schemas.microsoft.com/office/drawing/2014/main" id="{E428FC26-C3CF-4CD5-8C39-B07462419BC6}"/>
              </a:ext>
            </a:extLst>
          </p:cNvPr>
          <p:cNvSpPr txBox="1">
            <a:spLocks/>
          </p:cNvSpPr>
          <p:nvPr/>
        </p:nvSpPr>
        <p:spPr>
          <a:xfrm>
            <a:off x="10263242" y="4134013"/>
            <a:ext cx="1624249" cy="759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b="1" dirty="0"/>
              <a:t>Random</a:t>
            </a:r>
          </a:p>
          <a:p>
            <a:r>
              <a:rPr lang="en-US" sz="2100" b="1" dirty="0"/>
              <a:t>Forest</a:t>
            </a:r>
            <a:endParaRPr lang="he-IL" sz="2100" b="1" dirty="0"/>
          </a:p>
        </p:txBody>
      </p:sp>
    </p:spTree>
    <p:extLst>
      <p:ext uri="{BB962C8B-B14F-4D97-AF65-F5344CB8AC3E}">
        <p14:creationId xmlns:p14="http://schemas.microsoft.com/office/powerpoint/2010/main" val="303564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2E4879-29F0-4E25-8770-471CAEA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0" y="443291"/>
            <a:ext cx="8582730" cy="1338375"/>
          </a:xfrm>
        </p:spPr>
        <p:txBody>
          <a:bodyPr/>
          <a:lstStyle/>
          <a:p>
            <a:r>
              <a:rPr lang="en-US" sz="3600" dirty="0"/>
              <a:t>TfidfVectorizer</a:t>
            </a:r>
            <a:br>
              <a:rPr lang="en-US" sz="3600" dirty="0"/>
            </a:br>
            <a:r>
              <a:rPr lang="en-US" sz="2400" dirty="0"/>
              <a:t>I tried to test the performance with Logistic Regression</a:t>
            </a:r>
            <a:endParaRPr lang="en-US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1C36680-FE17-4596-AF5A-FB820559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0" y="2720978"/>
            <a:ext cx="7027308" cy="109552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99A7667-16BE-4652-B626-C723DAEA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62" y="1932170"/>
            <a:ext cx="4172532" cy="3219899"/>
          </a:xfrm>
          <a:prstGeom prst="rect">
            <a:avLst/>
          </a:prstGeom>
        </p:spPr>
      </p:pic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F9D7B3B7-F5C8-48BB-A5A5-EE6BB4FB0A6B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8" name="חץ: מחומש 7">
              <a:extLst>
                <a:ext uri="{FF2B5EF4-FFF2-40B4-BE49-F238E27FC236}">
                  <a16:creationId xmlns:a16="http://schemas.microsoft.com/office/drawing/2014/main" id="{0C698F1D-2CF1-466E-A06B-890BC1F610A1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חץ: מחומש 4">
              <a:extLst>
                <a:ext uri="{FF2B5EF4-FFF2-40B4-BE49-F238E27FC236}">
                  <a16:creationId xmlns:a16="http://schemas.microsoft.com/office/drawing/2014/main" id="{469E4B05-32C5-4600-916B-458B4BCFE85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6E3F9FA-2DD9-4B88-907E-B17FCE4044A9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11" name="חץ: סוגר זוויתי 10">
              <a:extLst>
                <a:ext uri="{FF2B5EF4-FFF2-40B4-BE49-F238E27FC236}">
                  <a16:creationId xmlns:a16="http://schemas.microsoft.com/office/drawing/2014/main" id="{0821B3E6-1A3D-4BCB-A912-B0893D063CB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חץ: סוגר זוויתי 6">
              <a:extLst>
                <a:ext uri="{FF2B5EF4-FFF2-40B4-BE49-F238E27FC236}">
                  <a16:creationId xmlns:a16="http://schemas.microsoft.com/office/drawing/2014/main" id="{ECC9BB81-0502-4FA5-A8CB-5F2A4646BC2D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37CD92F2-C139-4E32-B61B-B87E6103D9A2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4" name="חץ: סוגר זוויתי 13">
              <a:extLst>
                <a:ext uri="{FF2B5EF4-FFF2-40B4-BE49-F238E27FC236}">
                  <a16:creationId xmlns:a16="http://schemas.microsoft.com/office/drawing/2014/main" id="{8655CE3C-C41E-412B-85C1-64711DFA9BD7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חץ: סוגר זוויתי 8">
              <a:extLst>
                <a:ext uri="{FF2B5EF4-FFF2-40B4-BE49-F238E27FC236}">
                  <a16:creationId xmlns:a16="http://schemas.microsoft.com/office/drawing/2014/main" id="{F15BC2F0-6CB3-46A7-A1BA-44C1B970D7EA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12F3F79-4FD5-47BA-BCDF-65E1D57B7AEB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7" name="חץ: סוגר זוויתי 16">
              <a:extLst>
                <a:ext uri="{FF2B5EF4-FFF2-40B4-BE49-F238E27FC236}">
                  <a16:creationId xmlns:a16="http://schemas.microsoft.com/office/drawing/2014/main" id="{67214B32-2D9B-4D37-886C-DB71ABD5FC16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חץ: סוגר זוויתי 10">
              <a:extLst>
                <a:ext uri="{FF2B5EF4-FFF2-40B4-BE49-F238E27FC236}">
                  <a16:creationId xmlns:a16="http://schemas.microsoft.com/office/drawing/2014/main" id="{FDDD572B-60E3-46D5-BDBD-F7D9A718425E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8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88652D21-3D5F-4DF7-B55B-4A62CB146D44}"/>
              </a:ext>
            </a:extLst>
          </p:cNvPr>
          <p:cNvSpPr txBox="1">
            <a:spLocks/>
          </p:cNvSpPr>
          <p:nvPr/>
        </p:nvSpPr>
        <p:spPr>
          <a:xfrm>
            <a:off x="3945490" y="271952"/>
            <a:ext cx="4491497" cy="829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24B658F-934E-496A-91EF-6CC3B5B806D3}"/>
              </a:ext>
            </a:extLst>
          </p:cNvPr>
          <p:cNvSpPr txBox="1"/>
          <p:nvPr/>
        </p:nvSpPr>
        <p:spPr>
          <a:xfrm>
            <a:off x="2031376" y="1219116"/>
            <a:ext cx="70198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 can be seen, I tried to improve performance in various ways, but the core problem relies on the data - may of the users on Goodreads rate books mainly with 3 to 5 stars, which creates instability with the data.</a:t>
            </a: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FC8124A-9960-4219-ADD7-54A44F2FA58A}"/>
              </a:ext>
            </a:extLst>
          </p:cNvPr>
          <p:cNvGrpSpPr/>
          <p:nvPr/>
        </p:nvGrpSpPr>
        <p:grpSpPr>
          <a:xfrm>
            <a:off x="8842746" y="6070569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23" name="חץ: מחומש 22">
              <a:extLst>
                <a:ext uri="{FF2B5EF4-FFF2-40B4-BE49-F238E27FC236}">
                  <a16:creationId xmlns:a16="http://schemas.microsoft.com/office/drawing/2014/main" id="{E5653D49-ECC6-4C24-9515-E168F9DD18C1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חץ: מחומש 4">
              <a:extLst>
                <a:ext uri="{FF2B5EF4-FFF2-40B4-BE49-F238E27FC236}">
                  <a16:creationId xmlns:a16="http://schemas.microsoft.com/office/drawing/2014/main" id="{B7F94CC6-4555-4553-9895-44CBF66B808B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300B396B-6CC1-423C-9647-B802DE810E32}"/>
              </a:ext>
            </a:extLst>
          </p:cNvPr>
          <p:cNvGrpSpPr/>
          <p:nvPr/>
        </p:nvGrpSpPr>
        <p:grpSpPr>
          <a:xfrm>
            <a:off x="6445449" y="6070569"/>
            <a:ext cx="2785403" cy="786352"/>
            <a:chOff x="6776839" y="0"/>
            <a:chExt cx="2821781" cy="786352"/>
          </a:xfrm>
        </p:grpSpPr>
        <p:sp>
          <p:nvSpPr>
            <p:cNvPr id="26" name="חץ: סוגר זוויתי 25">
              <a:extLst>
                <a:ext uri="{FF2B5EF4-FFF2-40B4-BE49-F238E27FC236}">
                  <a16:creationId xmlns:a16="http://schemas.microsoft.com/office/drawing/2014/main" id="{7AAA4D95-8B15-4F10-825D-AC1B0093F95C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חץ: סוגר זוויתי 6">
              <a:extLst>
                <a:ext uri="{FF2B5EF4-FFF2-40B4-BE49-F238E27FC236}">
                  <a16:creationId xmlns:a16="http://schemas.microsoft.com/office/drawing/2014/main" id="{530EC108-7C67-4C41-B5FB-9FB85570E5C8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1FD8DC6B-7980-45C0-B8FB-1E748251CA1A}"/>
              </a:ext>
            </a:extLst>
          </p:cNvPr>
          <p:cNvGrpSpPr/>
          <p:nvPr/>
        </p:nvGrpSpPr>
        <p:grpSpPr>
          <a:xfrm>
            <a:off x="3326861" y="6070569"/>
            <a:ext cx="3569810" cy="786352"/>
            <a:chOff x="4519414" y="0"/>
            <a:chExt cx="2821781" cy="786352"/>
          </a:xfrm>
          <a:solidFill>
            <a:schemeClr val="accent1"/>
          </a:solidFill>
        </p:grpSpPr>
        <p:sp>
          <p:nvSpPr>
            <p:cNvPr id="29" name="חץ: סוגר זוויתי 28">
              <a:extLst>
                <a:ext uri="{FF2B5EF4-FFF2-40B4-BE49-F238E27FC236}">
                  <a16:creationId xmlns:a16="http://schemas.microsoft.com/office/drawing/2014/main" id="{E2F9683D-CE2F-4D53-96DC-68D5E531B98D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: סוגר זוויתי 8">
              <a:extLst>
                <a:ext uri="{FF2B5EF4-FFF2-40B4-BE49-F238E27FC236}">
                  <a16:creationId xmlns:a16="http://schemas.microsoft.com/office/drawing/2014/main" id="{05CE0106-A171-489B-B1C5-FF35A91B5A9D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4712BD88-B709-4A2F-8A07-253B6A622A52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32" name="חץ: סוגר זוויתי 31">
              <a:extLst>
                <a:ext uri="{FF2B5EF4-FFF2-40B4-BE49-F238E27FC236}">
                  <a16:creationId xmlns:a16="http://schemas.microsoft.com/office/drawing/2014/main" id="{3804D20A-C9D4-4C4A-9481-D2DB3EE1868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חץ: סוגר זוויתי 10">
              <a:extLst>
                <a:ext uri="{FF2B5EF4-FFF2-40B4-BE49-F238E27FC236}">
                  <a16:creationId xmlns:a16="http://schemas.microsoft.com/office/drawing/2014/main" id="{D4DCA862-A326-4E0A-89FF-570480C47DFA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34" name="כותרת 1">
            <a:extLst>
              <a:ext uri="{FF2B5EF4-FFF2-40B4-BE49-F238E27FC236}">
                <a16:creationId xmlns:a16="http://schemas.microsoft.com/office/drawing/2014/main" id="{47B2AD25-781B-4C67-B7A1-318A7D323F27}"/>
              </a:ext>
            </a:extLst>
          </p:cNvPr>
          <p:cNvSpPr txBox="1">
            <a:spLocks/>
          </p:cNvSpPr>
          <p:nvPr/>
        </p:nvSpPr>
        <p:spPr>
          <a:xfrm>
            <a:off x="2659099" y="4043558"/>
            <a:ext cx="6392175" cy="786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 for listening!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6BE61EE-6BF2-4F81-9C53-3CDD7835C180}"/>
              </a:ext>
            </a:extLst>
          </p:cNvPr>
          <p:cNvSpPr txBox="1"/>
          <p:nvPr/>
        </p:nvSpPr>
        <p:spPr>
          <a:xfrm>
            <a:off x="2176950" y="2882447"/>
            <a:ext cx="7019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As can be observed, CountVectorizer worked a bit better with our data comparing to TfidfVectorizer.</a:t>
            </a:r>
          </a:p>
        </p:txBody>
      </p:sp>
    </p:spTree>
    <p:extLst>
      <p:ext uri="{BB962C8B-B14F-4D97-AF65-F5344CB8AC3E}">
        <p14:creationId xmlns:p14="http://schemas.microsoft.com/office/powerpoint/2010/main" val="12135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EBA589-BE87-4F87-9C8E-46E5A984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8" y="355442"/>
            <a:ext cx="9404723" cy="704873"/>
          </a:xfrm>
        </p:spPr>
        <p:txBody>
          <a:bodyPr/>
          <a:lstStyle/>
          <a:p>
            <a:pPr algn="ctr"/>
            <a:r>
              <a:rPr lang="en-US" sz="4000" dirty="0"/>
              <a:t>Elaboration on research process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A724AD-4519-4CD9-95F8-6F406672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70" y="1167319"/>
            <a:ext cx="9748807" cy="406616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1. Data Acquisition – Crawling the website we want to fetch the information from, and gathering it all together.</a:t>
            </a:r>
          </a:p>
          <a:p>
            <a:pPr algn="l" rtl="0"/>
            <a:r>
              <a:rPr lang="en-US" sz="2400" dirty="0"/>
              <a:t>2. EDA – Filtering and cleaning the data, analyzing it and visualizing insights based on the data we acquired.</a:t>
            </a:r>
          </a:p>
          <a:p>
            <a:pPr algn="l" rtl="0"/>
            <a:r>
              <a:rPr lang="en-US" sz="2400" dirty="0"/>
              <a:t>3. Machine Learning – Using ML techniques to help us predict popularity of a book, and benchmarking the performance of the models.</a:t>
            </a:r>
          </a:p>
          <a:p>
            <a:pPr algn="l" rtl="0"/>
            <a:r>
              <a:rPr lang="en-US" sz="2400" dirty="0"/>
              <a:t>4. Conclusions – Stating conclusions from the model regarding our research question.</a:t>
            </a:r>
          </a:p>
        </p:txBody>
      </p:sp>
      <p:pic>
        <p:nvPicPr>
          <p:cNvPr id="4" name="מציין מיקום של תמונה 9">
            <a:extLst>
              <a:ext uri="{FF2B5EF4-FFF2-40B4-BE49-F238E27FC236}">
                <a16:creationId xmlns:a16="http://schemas.microsoft.com/office/drawing/2014/main" id="{E7AC1743-0EE9-4ECE-A2DC-99C279CC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5" r="25675"/>
          <a:stretch>
            <a:fillRect/>
          </a:stretch>
        </p:blipFill>
        <p:spPr>
          <a:xfrm>
            <a:off x="10331777" y="4730375"/>
            <a:ext cx="1775382" cy="21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D9AA99-4E66-4942-841F-A4DD79CD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2" y="70859"/>
            <a:ext cx="5782969" cy="518243"/>
          </a:xfrm>
        </p:spPr>
        <p:txBody>
          <a:bodyPr/>
          <a:lstStyle/>
          <a:p>
            <a:r>
              <a:rPr lang="en-US" sz="2400" dirty="0"/>
              <a:t>Packages used during the research:</a:t>
            </a:r>
            <a:br>
              <a:rPr lang="en-US" sz="2400" dirty="0"/>
            </a:br>
            <a:endParaRPr lang="he-IL" sz="2400" dirty="0"/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E1A855D4-ACBE-430A-AFA7-01A562DB1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22540"/>
              </p:ext>
            </p:extLst>
          </p:nvPr>
        </p:nvGraphicFramePr>
        <p:xfrm>
          <a:off x="304797" y="602817"/>
          <a:ext cx="6831293" cy="210267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831293">
                  <a:extLst>
                    <a:ext uri="{9D8B030D-6E8A-4147-A177-3AD203B41FA5}">
                      <a16:colId xmlns:a16="http://schemas.microsoft.com/office/drawing/2014/main" val="797089852"/>
                    </a:ext>
                  </a:extLst>
                </a:gridCol>
              </a:tblGrid>
              <a:tr h="2102675">
                <a:tc>
                  <a:txBody>
                    <a:bodyPr/>
                    <a:lstStyle/>
                    <a:p>
                      <a:pPr algn="l" rtl="1"/>
                      <a:r>
                        <a:rPr lang="en-US" sz="1600" b="0" dirty="0"/>
                        <a:t>Pandas - analysis and manipulation tool</a:t>
                      </a:r>
                    </a:p>
                    <a:p>
                      <a:pPr algn="l" rtl="1"/>
                      <a:r>
                        <a:rPr lang="en-US" sz="1600" b="0" dirty="0"/>
                        <a:t>BeautifulSoup - parsing HTML and XML documents</a:t>
                      </a:r>
                    </a:p>
                    <a:p>
                      <a:pPr algn="l" rtl="1"/>
                      <a:r>
                        <a:rPr lang="en-US" sz="1600" b="0" dirty="0"/>
                        <a:t>requests - HTTP library</a:t>
                      </a:r>
                      <a:endParaRPr lang="he-IL" sz="1600" b="0" dirty="0"/>
                    </a:p>
                    <a:p>
                      <a:pPr algn="l" rtl="1"/>
                      <a:r>
                        <a:rPr lang="en-US" sz="1600" b="0" dirty="0"/>
                        <a:t>matplotlib – Visualization of data</a:t>
                      </a:r>
                    </a:p>
                    <a:p>
                      <a:pPr algn="l" rtl="1"/>
                      <a:r>
                        <a:rPr lang="en-US" sz="1600" b="0" dirty="0"/>
                        <a:t>Seaborn – Visualization of data, a library that’s based on matplotlib (heatmap)</a:t>
                      </a:r>
                    </a:p>
                    <a:p>
                      <a:pPr algn="l" rtl="1"/>
                      <a:r>
                        <a:rPr lang="en-US" sz="1600" b="0" dirty="0"/>
                        <a:t>sklearn – machine learning library used in Python</a:t>
                      </a:r>
                    </a:p>
                    <a:p>
                      <a:pPr algn="l" rtl="1"/>
                      <a:r>
                        <a:rPr lang="en-US" sz="1600" b="0" dirty="0"/>
                        <a:t>NumPy – Provides wide variety of mathematical operations</a:t>
                      </a:r>
                      <a:endParaRPr lang="he-IL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4912"/>
                  </a:ext>
                </a:extLst>
              </a:tr>
            </a:tbl>
          </a:graphicData>
        </a:graphic>
      </p:graphicFrame>
      <p:sp>
        <p:nvSpPr>
          <p:cNvPr id="4" name="כותרת 1">
            <a:extLst>
              <a:ext uri="{FF2B5EF4-FFF2-40B4-BE49-F238E27FC236}">
                <a16:creationId xmlns:a16="http://schemas.microsoft.com/office/drawing/2014/main" id="{C8251504-EC9E-49B2-8F14-E1504FD2F83F}"/>
              </a:ext>
            </a:extLst>
          </p:cNvPr>
          <p:cNvSpPr txBox="1">
            <a:spLocks/>
          </p:cNvSpPr>
          <p:nvPr/>
        </p:nvSpPr>
        <p:spPr>
          <a:xfrm>
            <a:off x="417459" y="3044973"/>
            <a:ext cx="2966763" cy="51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dirty="0"/>
              <a:t>A little bit of code…</a:t>
            </a:r>
            <a:endParaRPr lang="he-IL" sz="22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D6CFF01-DEEA-43DA-A017-84C7FF6F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8" y="3780149"/>
            <a:ext cx="5475596" cy="293173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B957315-2AB6-4B12-91CB-2A5B6317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21" y="3429000"/>
            <a:ext cx="6042677" cy="33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68E37-6B02-4603-A17F-9349E99F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698887" cy="66907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sz="4000" dirty="0"/>
              <a:t>sources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FAD9FC-3087-4885-8E9F-1DA0DB37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09" y="1972498"/>
            <a:ext cx="2865372" cy="613946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hlinkClick r:id="rId2"/>
              </a:rPr>
              <a:t>GoodReads</a:t>
            </a:r>
            <a:endParaRPr lang="en-US" sz="28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F64BFFF-52F5-4088-BD65-939355894A48}"/>
              </a:ext>
            </a:extLst>
          </p:cNvPr>
          <p:cNvSpPr txBox="1">
            <a:spLocks/>
          </p:cNvSpPr>
          <p:nvPr/>
        </p:nvSpPr>
        <p:spPr>
          <a:xfrm>
            <a:off x="674392" y="1118528"/>
            <a:ext cx="5813957" cy="669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Data acquisition using scraping:</a:t>
            </a:r>
            <a:endParaRPr lang="he-IL" sz="2800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A2D0B8B1-72C6-4038-99B4-DF560BD7964B}"/>
              </a:ext>
            </a:extLst>
          </p:cNvPr>
          <p:cNvGraphicFramePr>
            <a:graphicFrameLocks noGrp="1"/>
          </p:cNvGraphicFramePr>
          <p:nvPr/>
        </p:nvGraphicFramePr>
        <p:xfrm>
          <a:off x="1893740" y="4271557"/>
          <a:ext cx="8128000" cy="111875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118753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Fun Fact:</a:t>
                      </a:r>
                    </a:p>
                    <a:p>
                      <a:pPr algn="l" rtl="0"/>
                      <a:r>
                        <a:rPr lang="en-US" sz="1800" b="0" dirty="0"/>
                        <a:t>Web scraping is about extracting the data from one or more websites, While crawling is about exploring URLs on the web.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BECF31E-A2EE-45BF-A87C-00BA756E5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253701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טבלה 5">
            <a:extLst>
              <a:ext uri="{FF2B5EF4-FFF2-40B4-BE49-F238E27FC236}">
                <a16:creationId xmlns:a16="http://schemas.microsoft.com/office/drawing/2014/main" id="{80E7D66E-729E-4294-98BD-B869B7E6CE52}"/>
              </a:ext>
            </a:extLst>
          </p:cNvPr>
          <p:cNvGraphicFramePr>
            <a:graphicFrameLocks noGrp="1"/>
          </p:cNvGraphicFramePr>
          <p:nvPr/>
        </p:nvGraphicFramePr>
        <p:xfrm>
          <a:off x="1893740" y="2806903"/>
          <a:ext cx="8128000" cy="13341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02976081"/>
                    </a:ext>
                  </a:extLst>
                </a:gridCol>
              </a:tblGrid>
              <a:tr h="133410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/>
                        <a:t>Note: </a:t>
                      </a:r>
                      <a:br>
                        <a:rPr lang="en-US" sz="1800" b="0" dirty="0"/>
                      </a:br>
                      <a:r>
                        <a:rPr lang="en-US" sz="1800" b="0" dirty="0"/>
                        <a:t>Some websites want to prevent us from flooding their sites with requests or prevent automation, therefore they use pop-ups or any other techniques to prevent us doing so.</a:t>
                      </a:r>
                      <a:endParaRPr lang="he-IL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68E37-6B02-4603-A17F-9349E99F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06" y="251753"/>
            <a:ext cx="3841047" cy="669072"/>
          </a:xfrm>
        </p:spPr>
        <p:txBody>
          <a:bodyPr/>
          <a:lstStyle/>
          <a:p>
            <a:r>
              <a:rPr lang="en-US" sz="4000" dirty="0"/>
              <a:t>Goodreads</a:t>
            </a:r>
            <a:endParaRPr lang="he-IL" sz="40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F64BFFF-52F5-4088-BD65-939355894A48}"/>
              </a:ext>
            </a:extLst>
          </p:cNvPr>
          <p:cNvSpPr txBox="1">
            <a:spLocks/>
          </p:cNvSpPr>
          <p:nvPr/>
        </p:nvSpPr>
        <p:spPr>
          <a:xfrm>
            <a:off x="221906" y="1242651"/>
            <a:ext cx="7187563" cy="28501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Goodreads is a website that contains A LOT of data about books and characteristics of each one of them.</a:t>
            </a:r>
          </a:p>
          <a:p>
            <a:endParaRPr lang="en-US" sz="2000" dirty="0"/>
          </a:p>
          <a:p>
            <a:r>
              <a:rPr lang="en-US" sz="2000" dirty="0"/>
              <a:t>During the Data Acquisition phase, I implemented the method shown in previous slides, which automatically randomizes a book ID and scrapes the corresponding web page on the website in order to get the relevant fields, and adds the data to a one big DataFrame.</a:t>
            </a:r>
            <a:endParaRPr lang="he-IL" sz="2000" dirty="0"/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BECF31E-A2EE-45BF-A87C-00BA756E5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34311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תמונה 14">
            <a:extLst>
              <a:ext uri="{FF2B5EF4-FFF2-40B4-BE49-F238E27FC236}">
                <a16:creationId xmlns:a16="http://schemas.microsoft.com/office/drawing/2014/main" id="{5776F7FB-7719-46B6-B75C-8049B882E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23" y="4414634"/>
            <a:ext cx="2896510" cy="57200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143CCF1-7293-4A54-BDBA-2086003E4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706" y="1545996"/>
            <a:ext cx="4419368" cy="4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15276F-6EB4-4F19-90E3-B304736A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87" y="179341"/>
            <a:ext cx="8021234" cy="786353"/>
          </a:xfrm>
        </p:spPr>
        <p:txBody>
          <a:bodyPr/>
          <a:lstStyle/>
          <a:p>
            <a:r>
              <a:rPr lang="en-US" sz="4000" dirty="0"/>
              <a:t>EDA (</a:t>
            </a:r>
            <a:r>
              <a:rPr lang="en-US" sz="4000" i="1" dirty="0"/>
              <a:t>exploratory data analysis)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9F34B-53FF-4108-9082-134C8914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87" y="965694"/>
            <a:ext cx="8946541" cy="3352907"/>
          </a:xfrm>
        </p:spPr>
        <p:txBody>
          <a:bodyPr/>
          <a:lstStyle/>
          <a:p>
            <a:pPr algn="l" rtl="0"/>
            <a:r>
              <a:rPr lang="en-US" dirty="0"/>
              <a:t>Filtering unwanted values such as nulls, checking for correlations in the data, balancing the data (there were too many book labels rated with 4 stars)</a:t>
            </a:r>
          </a:p>
          <a:p>
            <a:pPr algn="l" rtl="0"/>
            <a:r>
              <a:rPr lang="en-US" dirty="0"/>
              <a:t>Visualizing the data to gain insights and understand the structure of our data set.</a:t>
            </a:r>
          </a:p>
          <a:p>
            <a:pPr algn="l" rtl="0"/>
            <a:r>
              <a:rPr lang="en-US" dirty="0"/>
              <a:t>There were no duplicates in the data set as we iterated by chunks of a few millions on each iteration.</a:t>
            </a:r>
          </a:p>
          <a:p>
            <a:pPr algn="l" rtl="0"/>
            <a:r>
              <a:rPr lang="en-US" dirty="0"/>
              <a:t>Handling outliers – Cleaning outliers that might mislead our model</a:t>
            </a:r>
            <a:br>
              <a:rPr lang="en-US" dirty="0"/>
            </a:br>
            <a:r>
              <a:rPr lang="en-US" dirty="0"/>
              <a:t>(In this case, # of pages and # of reviews)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17687DE-72D1-4670-A8C3-C3A3D1968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676013"/>
              </p:ext>
            </p:extLst>
          </p:nvPr>
        </p:nvGraphicFramePr>
        <p:xfrm>
          <a:off x="0" y="6071647"/>
          <a:ext cx="12192000" cy="78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53C3735-5BCC-4D6E-864E-F4EE931716EC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9" name="חץ: מחומש 8">
              <a:extLst>
                <a:ext uri="{FF2B5EF4-FFF2-40B4-BE49-F238E27FC236}">
                  <a16:creationId xmlns:a16="http://schemas.microsoft.com/office/drawing/2014/main" id="{6414AB49-6330-41B8-A160-5DF193B3A10E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חץ: מחומש 4">
              <a:extLst>
                <a:ext uri="{FF2B5EF4-FFF2-40B4-BE49-F238E27FC236}">
                  <a16:creationId xmlns:a16="http://schemas.microsoft.com/office/drawing/2014/main" id="{D98074A0-8768-4808-BD95-AAA203E9A588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BDE0EED0-7B6B-4239-9E7F-DBB268EF59CA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12" name="חץ: סוגר זוויתי 11">
              <a:extLst>
                <a:ext uri="{FF2B5EF4-FFF2-40B4-BE49-F238E27FC236}">
                  <a16:creationId xmlns:a16="http://schemas.microsoft.com/office/drawing/2014/main" id="{6D0E38C2-A0DB-45C7-8AAF-EA1391ECB0D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חץ: סוגר זוויתי 6">
              <a:extLst>
                <a:ext uri="{FF2B5EF4-FFF2-40B4-BE49-F238E27FC236}">
                  <a16:creationId xmlns:a16="http://schemas.microsoft.com/office/drawing/2014/main" id="{B684DBF8-1386-43BA-869D-DB0C35BAA37F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0D3BB567-7180-4811-AD53-73A9EDE0A25C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5" name="חץ: סוגר זוויתי 14">
              <a:extLst>
                <a:ext uri="{FF2B5EF4-FFF2-40B4-BE49-F238E27FC236}">
                  <a16:creationId xmlns:a16="http://schemas.microsoft.com/office/drawing/2014/main" id="{11E72E1F-6E8A-4CD8-8444-FFF881EF71A6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חץ: סוגר זוויתי 8">
              <a:extLst>
                <a:ext uri="{FF2B5EF4-FFF2-40B4-BE49-F238E27FC236}">
                  <a16:creationId xmlns:a16="http://schemas.microsoft.com/office/drawing/2014/main" id="{A468A440-3292-45C9-8626-B4D0AD1B0237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C4E7525-AF6F-44AF-8AE3-CBB4AC8E461B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8" name="חץ: סוגר זוויתי 17">
              <a:extLst>
                <a:ext uri="{FF2B5EF4-FFF2-40B4-BE49-F238E27FC236}">
                  <a16:creationId xmlns:a16="http://schemas.microsoft.com/office/drawing/2014/main" id="{F66A7938-C7EF-4F57-B204-395D0F53E6D0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חץ: סוגר זוויתי 10">
              <a:extLst>
                <a:ext uri="{FF2B5EF4-FFF2-40B4-BE49-F238E27FC236}">
                  <a16:creationId xmlns:a16="http://schemas.microsoft.com/office/drawing/2014/main" id="{0818D7DD-798C-4092-90F8-55F04058AF50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0E39631B-0C7A-4536-8362-256CC4F47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593" y="4469921"/>
            <a:ext cx="6276304" cy="629979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2B1054B-FC05-4017-834A-E3B9742C6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593" y="5148113"/>
            <a:ext cx="627630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5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6CA0CA-DA9B-4E48-B90A-44E0B56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112665"/>
            <a:ext cx="7536355" cy="735059"/>
          </a:xfrm>
        </p:spPr>
        <p:txBody>
          <a:bodyPr/>
          <a:lstStyle/>
          <a:p>
            <a:r>
              <a:rPr lang="en-US" sz="3600" dirty="0"/>
              <a:t>Let’s observe some </a:t>
            </a:r>
            <a:r>
              <a:rPr lang="en-US" sz="4000" dirty="0"/>
              <a:t>insights</a:t>
            </a:r>
            <a:r>
              <a:rPr lang="en-US" sz="3600" dirty="0"/>
              <a:t>: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5E0C7E-9ABA-4BF6-AA35-B3DAD6A2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1225017"/>
            <a:ext cx="3623002" cy="2642144"/>
          </a:xfrm>
          <a:prstGeom prst="rect">
            <a:avLst/>
          </a:prstGeom>
        </p:spPr>
      </p:pic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DB7ACAD2-9E1C-4581-8DEB-6CBE9BE2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04909"/>
              </p:ext>
            </p:extLst>
          </p:nvPr>
        </p:nvGraphicFramePr>
        <p:xfrm>
          <a:off x="627028" y="4184792"/>
          <a:ext cx="4063566" cy="12450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3566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245048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There’s an insignificant correlation between the features in our data.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(Which is a good thing)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pic>
        <p:nvPicPr>
          <p:cNvPr id="8" name="תמונה 7">
            <a:extLst>
              <a:ext uri="{FF2B5EF4-FFF2-40B4-BE49-F238E27FC236}">
                <a16:creationId xmlns:a16="http://schemas.microsoft.com/office/drawing/2014/main" id="{ABA1BB88-91B0-430A-9D59-535F47E81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59" y="1241533"/>
            <a:ext cx="5621144" cy="2625628"/>
          </a:xfrm>
          <a:prstGeom prst="rect">
            <a:avLst/>
          </a:prstGeom>
        </p:spPr>
      </p:pic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DB4AB3E7-3313-41F7-BBDF-F090AC69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79276"/>
              </p:ext>
            </p:extLst>
          </p:nvPr>
        </p:nvGraphicFramePr>
        <p:xfrm>
          <a:off x="5341659" y="4168286"/>
          <a:ext cx="5989359" cy="12615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89359">
                  <a:extLst>
                    <a:ext uri="{9D8B030D-6E8A-4147-A177-3AD203B41FA5}">
                      <a16:colId xmlns:a16="http://schemas.microsoft.com/office/drawing/2014/main" val="674893132"/>
                    </a:ext>
                  </a:extLst>
                </a:gridCol>
              </a:tblGrid>
              <a:tr h="1261554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 histogram that describes the top 10 most frequent genres in the data set.</a:t>
                      </a:r>
                    </a:p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Romance is most frequent section, followed by non-fiction </a:t>
                      </a:r>
                      <a:r>
                        <a:rPr lang="he-IL" b="0" dirty="0">
                          <a:solidFill>
                            <a:schemeClr val="tx1"/>
                          </a:solidFill>
                        </a:rPr>
                        <a:t>(מציאותי)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65603"/>
                  </a:ext>
                </a:extLst>
              </a:tr>
            </a:tbl>
          </a:graphicData>
        </a:graphic>
      </p:graphicFrame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88D72BBB-4320-46F7-A6DD-695EA1510141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25" name="חץ: מחומש 24">
              <a:extLst>
                <a:ext uri="{FF2B5EF4-FFF2-40B4-BE49-F238E27FC236}">
                  <a16:creationId xmlns:a16="http://schemas.microsoft.com/office/drawing/2014/main" id="{BD08A1E1-7DAC-497A-891E-23F523168AAD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חץ: מחומש 4">
              <a:extLst>
                <a:ext uri="{FF2B5EF4-FFF2-40B4-BE49-F238E27FC236}">
                  <a16:creationId xmlns:a16="http://schemas.microsoft.com/office/drawing/2014/main" id="{EBD9DBF0-B5C9-4811-9A86-19F04980A7E7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9F7BE74B-6023-4177-9A40-C2BB7943B7A6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28" name="חץ: סוגר זוויתי 27">
              <a:extLst>
                <a:ext uri="{FF2B5EF4-FFF2-40B4-BE49-F238E27FC236}">
                  <a16:creationId xmlns:a16="http://schemas.microsoft.com/office/drawing/2014/main" id="{0340C153-8340-47B6-8BBF-813CF4A7CD12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חץ: סוגר זוויתי 6">
              <a:extLst>
                <a:ext uri="{FF2B5EF4-FFF2-40B4-BE49-F238E27FC236}">
                  <a16:creationId xmlns:a16="http://schemas.microsoft.com/office/drawing/2014/main" id="{24F3EC28-3F2C-4F48-912A-D91044A0D8AE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88AC9744-E72B-4FC7-9AF5-22C0237ABADB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31" name="חץ: סוגר זוויתי 30">
              <a:extLst>
                <a:ext uri="{FF2B5EF4-FFF2-40B4-BE49-F238E27FC236}">
                  <a16:creationId xmlns:a16="http://schemas.microsoft.com/office/drawing/2014/main" id="{F6E94E6E-55A9-4C09-B2E8-B0077DC04B90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חץ: סוגר זוויתי 8">
              <a:extLst>
                <a:ext uri="{FF2B5EF4-FFF2-40B4-BE49-F238E27FC236}">
                  <a16:creationId xmlns:a16="http://schemas.microsoft.com/office/drawing/2014/main" id="{1F4709E8-F7CC-46A2-9DB1-4685D1470805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2D371DA3-A34E-466A-B661-57ABCE305CB2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34" name="חץ: סוגר זוויתי 33">
              <a:extLst>
                <a:ext uri="{FF2B5EF4-FFF2-40B4-BE49-F238E27FC236}">
                  <a16:creationId xmlns:a16="http://schemas.microsoft.com/office/drawing/2014/main" id="{6D44CB11-38D8-4C47-B6F6-32F8BD427598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חץ: סוגר זוויתי 10">
              <a:extLst>
                <a:ext uri="{FF2B5EF4-FFF2-40B4-BE49-F238E27FC236}">
                  <a16:creationId xmlns:a16="http://schemas.microsoft.com/office/drawing/2014/main" id="{8DBED817-EAAD-4CF8-B554-93BB3C9313D7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9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9BAD894-4A85-4307-9189-399F6A1E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61" y="702862"/>
            <a:ext cx="4156065" cy="3529936"/>
          </a:xfrm>
          <a:prstGeom prst="rect">
            <a:avLst/>
          </a:prstGeom>
        </p:spPr>
      </p:pic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E7443403-E49C-49FE-BB08-97CCAF4A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6955"/>
              </p:ext>
            </p:extLst>
          </p:nvPr>
        </p:nvGraphicFramePr>
        <p:xfrm>
          <a:off x="543861" y="4581545"/>
          <a:ext cx="4175520" cy="10604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75520">
                  <a:extLst>
                    <a:ext uri="{9D8B030D-6E8A-4147-A177-3AD203B41FA5}">
                      <a16:colId xmlns:a16="http://schemas.microsoft.com/office/drawing/2014/main" val="1229743011"/>
                    </a:ext>
                  </a:extLst>
                </a:gridCol>
              </a:tblGrid>
              <a:tr h="1060498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Higher number of pages doesn't reflect a better book at all, as there is no apparent correlation. </a:t>
                      </a:r>
                      <a:endParaRPr lang="he-IL" b="0" dirty="0"/>
                    </a:p>
                  </a:txBody>
                  <a:tcPr>
                    <a:solidFill>
                      <a:schemeClr val="accent1">
                        <a:hueOff val="0"/>
                        <a:satOff val="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15191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E45D7977-B097-4226-93D8-5D096FA71147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6" name="חץ: מחומש 5">
              <a:extLst>
                <a:ext uri="{FF2B5EF4-FFF2-40B4-BE49-F238E27FC236}">
                  <a16:creationId xmlns:a16="http://schemas.microsoft.com/office/drawing/2014/main" id="{6CEFF24C-AE73-49E9-82CF-950D49E15C56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חץ: מחומש 4">
              <a:extLst>
                <a:ext uri="{FF2B5EF4-FFF2-40B4-BE49-F238E27FC236}">
                  <a16:creationId xmlns:a16="http://schemas.microsoft.com/office/drawing/2014/main" id="{789719BD-2CDA-4AB6-83BB-C54E72C9F8D9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F20DE7-12EB-43AA-BFB2-246A8D191F28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  <a:solidFill>
            <a:schemeClr val="accent5"/>
          </a:solidFill>
        </p:grpSpPr>
        <p:sp>
          <p:nvSpPr>
            <p:cNvPr id="9" name="חץ: סוגר זוויתי 8">
              <a:extLst>
                <a:ext uri="{FF2B5EF4-FFF2-40B4-BE49-F238E27FC236}">
                  <a16:creationId xmlns:a16="http://schemas.microsoft.com/office/drawing/2014/main" id="{421334B9-A214-4DBA-B37F-B56331BB2BBD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חץ: סוגר זוויתי 6">
              <a:extLst>
                <a:ext uri="{FF2B5EF4-FFF2-40B4-BE49-F238E27FC236}">
                  <a16:creationId xmlns:a16="http://schemas.microsoft.com/office/drawing/2014/main" id="{ABEC3B78-3F2F-4BD0-8BC6-59406EDDF7EA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C175DB15-AFB7-4C8E-8B10-45D1938B652C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12" name="חץ: סוגר זוויתי 11">
              <a:extLst>
                <a:ext uri="{FF2B5EF4-FFF2-40B4-BE49-F238E27FC236}">
                  <a16:creationId xmlns:a16="http://schemas.microsoft.com/office/drawing/2014/main" id="{3E7746BF-8EF4-4E7A-9D1B-5A7CE822E66C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חץ: סוגר זוויתי 8">
              <a:extLst>
                <a:ext uri="{FF2B5EF4-FFF2-40B4-BE49-F238E27FC236}">
                  <a16:creationId xmlns:a16="http://schemas.microsoft.com/office/drawing/2014/main" id="{6849DC10-555F-46E9-BECA-B20B4006296C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73BF0BCC-D1CB-4845-9BA5-5540613D4E31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15" name="חץ: סוגר זוויתי 14">
              <a:extLst>
                <a:ext uri="{FF2B5EF4-FFF2-40B4-BE49-F238E27FC236}">
                  <a16:creationId xmlns:a16="http://schemas.microsoft.com/office/drawing/2014/main" id="{40BB6849-0979-453A-974B-224C00F0C061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חץ: סוגר זוויתי 10">
              <a:extLst>
                <a:ext uri="{FF2B5EF4-FFF2-40B4-BE49-F238E27FC236}">
                  <a16:creationId xmlns:a16="http://schemas.microsoft.com/office/drawing/2014/main" id="{D3249A1C-5D7A-432D-903C-29D326D1A4F8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graphicFrame>
        <p:nvGraphicFramePr>
          <p:cNvPr id="18" name="טבלה 4">
            <a:extLst>
              <a:ext uri="{FF2B5EF4-FFF2-40B4-BE49-F238E27FC236}">
                <a16:creationId xmlns:a16="http://schemas.microsoft.com/office/drawing/2014/main" id="{FAB91CC8-7597-42D1-943B-F18D6570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38390"/>
              </p:ext>
            </p:extLst>
          </p:nvPr>
        </p:nvGraphicFramePr>
        <p:xfrm>
          <a:off x="5750390" y="4574384"/>
          <a:ext cx="4175520" cy="10604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75520">
                  <a:extLst>
                    <a:ext uri="{9D8B030D-6E8A-4147-A177-3AD203B41FA5}">
                      <a16:colId xmlns:a16="http://schemas.microsoft.com/office/drawing/2014/main" val="1229743011"/>
                    </a:ext>
                  </a:extLst>
                </a:gridCol>
              </a:tblGrid>
              <a:tr h="1060498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As seen on the plot, many reviewers rate the books on the website with 3-5, mostly.</a:t>
                      </a:r>
                      <a:endParaRPr lang="he-IL" b="0" dirty="0"/>
                    </a:p>
                  </a:txBody>
                  <a:tcPr>
                    <a:solidFill>
                      <a:schemeClr val="accent1">
                        <a:hueOff val="0"/>
                        <a:satOff val="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15191"/>
                  </a:ext>
                </a:extLst>
              </a:tr>
            </a:tbl>
          </a:graphicData>
        </a:graphic>
      </p:graphicFrame>
      <p:pic>
        <p:nvPicPr>
          <p:cNvPr id="20" name="תמונה 19">
            <a:extLst>
              <a:ext uri="{FF2B5EF4-FFF2-40B4-BE49-F238E27FC236}">
                <a16:creationId xmlns:a16="http://schemas.microsoft.com/office/drawing/2014/main" id="{42EA5744-1906-421C-8B38-C30D8B5C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5" y="687955"/>
            <a:ext cx="5034184" cy="35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E381C-5844-49C8-98D7-239A3855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40" y="126983"/>
            <a:ext cx="4409930" cy="644401"/>
          </a:xfrm>
        </p:spPr>
        <p:txBody>
          <a:bodyPr/>
          <a:lstStyle/>
          <a:p>
            <a:r>
              <a:rPr lang="en-US" sz="3600" dirty="0"/>
              <a:t>Machine Learning</a:t>
            </a:r>
            <a:endParaRPr lang="he-IL" sz="3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ECD20DE2-DA3E-4461-A163-705D3486A7D8}"/>
              </a:ext>
            </a:extLst>
          </p:cNvPr>
          <p:cNvGrpSpPr/>
          <p:nvPr/>
        </p:nvGrpSpPr>
        <p:grpSpPr>
          <a:xfrm>
            <a:off x="8842746" y="6061142"/>
            <a:ext cx="3344690" cy="786352"/>
            <a:chOff x="9034264" y="0"/>
            <a:chExt cx="3153171" cy="786352"/>
          </a:xfrm>
          <a:solidFill>
            <a:schemeClr val="accent1"/>
          </a:solidFill>
        </p:grpSpPr>
        <p:sp>
          <p:nvSpPr>
            <p:cNvPr id="46" name="חץ: מחומש 45">
              <a:extLst>
                <a:ext uri="{FF2B5EF4-FFF2-40B4-BE49-F238E27FC236}">
                  <a16:creationId xmlns:a16="http://schemas.microsoft.com/office/drawing/2014/main" id="{52370A49-647A-44CB-8456-3476C061A70B}"/>
                </a:ext>
              </a:extLst>
            </p:cNvPr>
            <p:cNvSpPr/>
            <p:nvPr/>
          </p:nvSpPr>
          <p:spPr>
            <a:xfrm rot="10800000">
              <a:off x="9034264" y="0"/>
              <a:ext cx="3153171" cy="786352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חץ: מחומש 4">
              <a:extLst>
                <a:ext uri="{FF2B5EF4-FFF2-40B4-BE49-F238E27FC236}">
                  <a16:creationId xmlns:a16="http://schemas.microsoft.com/office/drawing/2014/main" id="{9B261C06-0E6D-44DF-8E70-9E31D37FB2D4}"/>
                </a:ext>
              </a:extLst>
            </p:cNvPr>
            <p:cNvSpPr txBox="1"/>
            <p:nvPr/>
          </p:nvSpPr>
          <p:spPr>
            <a:xfrm>
              <a:off x="9230852" y="0"/>
              <a:ext cx="2956583" cy="78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117348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Data</a:t>
              </a:r>
              <a:r>
                <a:rPr lang="en-US" sz="2400" kern="1200" dirty="0"/>
                <a:t> Acquisition</a:t>
              </a:r>
              <a:endParaRPr lang="he-IL" sz="2400" kern="1200" dirty="0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11BBC8A5-DA5C-4B7F-B3F2-4023EABB826D}"/>
              </a:ext>
            </a:extLst>
          </p:cNvPr>
          <p:cNvGrpSpPr/>
          <p:nvPr/>
        </p:nvGrpSpPr>
        <p:grpSpPr>
          <a:xfrm>
            <a:off x="6445449" y="6061142"/>
            <a:ext cx="2785403" cy="786352"/>
            <a:chOff x="6776839" y="0"/>
            <a:chExt cx="2821781" cy="786352"/>
          </a:xfrm>
        </p:grpSpPr>
        <p:sp>
          <p:nvSpPr>
            <p:cNvPr id="44" name="חץ: סוגר זוויתי 43">
              <a:extLst>
                <a:ext uri="{FF2B5EF4-FFF2-40B4-BE49-F238E27FC236}">
                  <a16:creationId xmlns:a16="http://schemas.microsoft.com/office/drawing/2014/main" id="{B3744899-C165-4615-8A04-07A8F470946C}"/>
                </a:ext>
              </a:extLst>
            </p:cNvPr>
            <p:cNvSpPr/>
            <p:nvPr/>
          </p:nvSpPr>
          <p:spPr>
            <a:xfrm rot="10800000">
              <a:off x="677683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חץ: סוגר זוויתי 6">
              <a:extLst>
                <a:ext uri="{FF2B5EF4-FFF2-40B4-BE49-F238E27FC236}">
                  <a16:creationId xmlns:a16="http://schemas.microsoft.com/office/drawing/2014/main" id="{57899116-7796-48DD-A2E1-F2B4414F55CD}"/>
                </a:ext>
              </a:extLst>
            </p:cNvPr>
            <p:cNvSpPr txBox="1"/>
            <p:nvPr/>
          </p:nvSpPr>
          <p:spPr>
            <a:xfrm rot="21600000">
              <a:off x="717001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EDA</a:t>
              </a:r>
              <a:endParaRPr lang="he-IL" sz="2200" kern="1200" dirty="0"/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AB32AAA-4F2A-4D08-B1E0-3EF91014A6D1}"/>
              </a:ext>
            </a:extLst>
          </p:cNvPr>
          <p:cNvGrpSpPr/>
          <p:nvPr/>
        </p:nvGrpSpPr>
        <p:grpSpPr>
          <a:xfrm>
            <a:off x="3326861" y="6061142"/>
            <a:ext cx="3569810" cy="786352"/>
            <a:chOff x="4519414" y="0"/>
            <a:chExt cx="2821781" cy="786352"/>
          </a:xfrm>
          <a:solidFill>
            <a:schemeClr val="accent5"/>
          </a:solidFill>
        </p:grpSpPr>
        <p:sp>
          <p:nvSpPr>
            <p:cNvPr id="42" name="חץ: סוגר זוויתי 41">
              <a:extLst>
                <a:ext uri="{FF2B5EF4-FFF2-40B4-BE49-F238E27FC236}">
                  <a16:creationId xmlns:a16="http://schemas.microsoft.com/office/drawing/2014/main" id="{6E748BA4-4155-4FF0-A642-39291AA79C94}"/>
                </a:ext>
              </a:extLst>
            </p:cNvPr>
            <p:cNvSpPr/>
            <p:nvPr/>
          </p:nvSpPr>
          <p:spPr>
            <a:xfrm rot="10800000">
              <a:off x="4519414" y="0"/>
              <a:ext cx="2821781" cy="78635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חץ: סוגר זוויתי 8">
              <a:extLst>
                <a:ext uri="{FF2B5EF4-FFF2-40B4-BE49-F238E27FC236}">
                  <a16:creationId xmlns:a16="http://schemas.microsoft.com/office/drawing/2014/main" id="{409E5A33-5DBF-4F73-A92E-477D1F4F08B1}"/>
                </a:ext>
              </a:extLst>
            </p:cNvPr>
            <p:cNvSpPr txBox="1"/>
            <p:nvPr/>
          </p:nvSpPr>
          <p:spPr>
            <a:xfrm rot="21600000">
              <a:off x="4912590" y="0"/>
              <a:ext cx="2035429" cy="7863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Machine Learning</a:t>
              </a:r>
              <a:endParaRPr lang="he-IL" sz="2200" kern="1200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7E2FE161-158C-4948-84B4-4B82B0AFFAB5}"/>
              </a:ext>
            </a:extLst>
          </p:cNvPr>
          <p:cNvGrpSpPr/>
          <p:nvPr/>
        </p:nvGrpSpPr>
        <p:grpSpPr>
          <a:xfrm>
            <a:off x="4563" y="6071648"/>
            <a:ext cx="3730858" cy="786352"/>
            <a:chOff x="2261989" y="0"/>
            <a:chExt cx="2821781" cy="786352"/>
          </a:xfrm>
        </p:grpSpPr>
        <p:sp>
          <p:nvSpPr>
            <p:cNvPr id="40" name="חץ: סוגר זוויתי 39">
              <a:extLst>
                <a:ext uri="{FF2B5EF4-FFF2-40B4-BE49-F238E27FC236}">
                  <a16:creationId xmlns:a16="http://schemas.microsoft.com/office/drawing/2014/main" id="{680E1364-2284-4501-8BE6-EB295D55F9CB}"/>
                </a:ext>
              </a:extLst>
            </p:cNvPr>
            <p:cNvSpPr/>
            <p:nvPr/>
          </p:nvSpPr>
          <p:spPr>
            <a:xfrm rot="10800000">
              <a:off x="2261989" y="0"/>
              <a:ext cx="2821781" cy="78635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חץ: סוגר זוויתי 10">
              <a:extLst>
                <a:ext uri="{FF2B5EF4-FFF2-40B4-BE49-F238E27FC236}">
                  <a16:creationId xmlns:a16="http://schemas.microsoft.com/office/drawing/2014/main" id="{9B09CEBA-4133-4FFA-83B9-D2499DB80A81}"/>
                </a:ext>
              </a:extLst>
            </p:cNvPr>
            <p:cNvSpPr txBox="1"/>
            <p:nvPr/>
          </p:nvSpPr>
          <p:spPr>
            <a:xfrm rot="21600000">
              <a:off x="2655165" y="0"/>
              <a:ext cx="2035429" cy="786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37" tIns="58674" rIns="88011" bIns="5867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Conclusions</a:t>
              </a:r>
              <a:endParaRPr lang="he-IL" sz="2200" kern="1200" dirty="0"/>
            </a:p>
          </p:txBody>
        </p:sp>
      </p:grpSp>
      <p:sp>
        <p:nvSpPr>
          <p:cNvPr id="49" name="כותרת 1">
            <a:extLst>
              <a:ext uri="{FF2B5EF4-FFF2-40B4-BE49-F238E27FC236}">
                <a16:creationId xmlns:a16="http://schemas.microsoft.com/office/drawing/2014/main" id="{577C8987-3061-494B-A6ED-3CFC57D1BBBB}"/>
              </a:ext>
            </a:extLst>
          </p:cNvPr>
          <p:cNvSpPr txBox="1">
            <a:spLocks/>
          </p:cNvSpPr>
          <p:nvPr/>
        </p:nvSpPr>
        <p:spPr>
          <a:xfrm>
            <a:off x="397740" y="771384"/>
            <a:ext cx="9905758" cy="2366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During this phase, in order to handle “Description” feature, I used two different algorithms: CountVectorizer, TfidfVectorizer. </a:t>
            </a:r>
            <a:endParaRPr lang="he-IL" sz="2100" dirty="0"/>
          </a:p>
          <a:p>
            <a:r>
              <a:rPr lang="en-US" sz="2100" dirty="0"/>
              <a:t>Their main purpose is to turn the paragraphs into vectors that the model can use.</a:t>
            </a:r>
          </a:p>
          <a:p>
            <a:endParaRPr lang="en-US" sz="2100" dirty="0"/>
          </a:p>
          <a:p>
            <a:r>
              <a:rPr lang="en-US" sz="2100" dirty="0"/>
              <a:t>In order to help the learning process, I used LabelEncoder (transforms the data into numbers) and StandardScaler (normalizes the data between 0-1)</a:t>
            </a:r>
            <a:endParaRPr lang="he-IL" sz="21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20F0280-EFF2-4EEE-9B7E-8CF33B52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0" y="3207271"/>
            <a:ext cx="5145221" cy="12749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986E895-AD5A-4FBE-935E-ADB8429E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87" y="3207271"/>
            <a:ext cx="6435633" cy="1262331"/>
          </a:xfrm>
          <a:prstGeom prst="rect">
            <a:avLst/>
          </a:prstGeom>
        </p:spPr>
      </p:pic>
      <p:sp>
        <p:nvSpPr>
          <p:cNvPr id="29" name="כותרת 1">
            <a:extLst>
              <a:ext uri="{FF2B5EF4-FFF2-40B4-BE49-F238E27FC236}">
                <a16:creationId xmlns:a16="http://schemas.microsoft.com/office/drawing/2014/main" id="{53D2DDCE-A53E-4C6A-92FB-087298CB289A}"/>
              </a:ext>
            </a:extLst>
          </p:cNvPr>
          <p:cNvSpPr txBox="1">
            <a:spLocks/>
          </p:cNvSpPr>
          <p:nvPr/>
        </p:nvSpPr>
        <p:spPr>
          <a:xfrm>
            <a:off x="390719" y="4716409"/>
            <a:ext cx="11081701" cy="958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The data fetched from Goodreads isn’t stable when it comes to the Rating label. So in order to try and improve accuracy percentage, I used </a:t>
            </a:r>
            <a:r>
              <a:rPr lang="en-US" sz="2100" b="1" dirty="0"/>
              <a:t>THREE</a:t>
            </a:r>
            <a:r>
              <a:rPr lang="en-US" sz="2100" dirty="0"/>
              <a:t> different models.</a:t>
            </a:r>
            <a:endParaRPr lang="he-IL" sz="2100" dirty="0"/>
          </a:p>
        </p:txBody>
      </p:sp>
    </p:spTree>
    <p:extLst>
      <p:ext uri="{BB962C8B-B14F-4D97-AF65-F5344CB8AC3E}">
        <p14:creationId xmlns:p14="http://schemas.microsoft.com/office/powerpoint/2010/main" val="237429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3290</TotalTime>
  <Words>753</Words>
  <Application>Microsoft Office PowerPoint</Application>
  <PresentationFormat>מסך רחב</PresentationFormat>
  <Paragraphs>92</Paragraphs>
  <Slides>12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יונים</vt:lpstr>
      <vt:lpstr>מצגת של PowerPoint‏</vt:lpstr>
      <vt:lpstr>Elaboration on research process</vt:lpstr>
      <vt:lpstr>Packages used during the research: </vt:lpstr>
      <vt:lpstr>Data sources</vt:lpstr>
      <vt:lpstr>Goodreads</vt:lpstr>
      <vt:lpstr>EDA (exploratory data analysis)</vt:lpstr>
      <vt:lpstr>Let’s observe some insights:</vt:lpstr>
      <vt:lpstr>מצגת של PowerPoint‏</vt:lpstr>
      <vt:lpstr>Machine Learning</vt:lpstr>
      <vt:lpstr>מצגת של PowerPoint‏</vt:lpstr>
      <vt:lpstr>TfidfVectorizer I tried to test the performance with Logistic Regression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popularity prediction</dc:title>
  <dc:creator>Yaniv</dc:creator>
  <cp:lastModifiedBy>Yaniv</cp:lastModifiedBy>
  <cp:revision>27</cp:revision>
  <dcterms:created xsi:type="dcterms:W3CDTF">2021-12-13T10:34:35Z</dcterms:created>
  <dcterms:modified xsi:type="dcterms:W3CDTF">2022-01-07T13:49:42Z</dcterms:modified>
</cp:coreProperties>
</file>