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8"/>
  </p:notesMasterIdLst>
  <p:sldIdLst>
    <p:sldId id="256" r:id="rId2"/>
    <p:sldId id="322" r:id="rId3"/>
    <p:sldId id="309" r:id="rId4"/>
    <p:sldId id="310" r:id="rId5"/>
    <p:sldId id="314" r:id="rId6"/>
    <p:sldId id="311" r:id="rId7"/>
    <p:sldId id="312" r:id="rId8"/>
    <p:sldId id="313" r:id="rId9"/>
    <p:sldId id="319" r:id="rId10"/>
    <p:sldId id="317" r:id="rId11"/>
    <p:sldId id="318" r:id="rId12"/>
    <p:sldId id="323" r:id="rId13"/>
    <p:sldId id="320" r:id="rId14"/>
    <p:sldId id="321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kidpixo/f4318f8c8143adee5b40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basic/tutorial.html" TargetMode="External"/><Relationship Id="rId4" Type="http://schemas.openxmlformats.org/officeDocument/2006/relationships/hyperlink" Target="https://github.com/adam-p/markdown-here/wiki/Markdown-Cheatshe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riallouche/applied-data-science/tree/master/Python%20Crash%20Course/Class%20Exercises" TargetMode="External"/><Relationship Id="rId2" Type="http://schemas.openxmlformats.org/officeDocument/2006/relationships/hyperlink" Target="mailto:omri.allouch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mriallouche/applied-data-science/tree/master/Num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" TargetMode="External"/><Relationship Id="rId7" Type="http://schemas.openxmlformats.org/officeDocument/2006/relationships/hyperlink" Target="https://www.youtube.com/watch?v=GnMSjSWDQNk" TargetMode="External"/><Relationship Id="rId2" Type="http://schemas.openxmlformats.org/officeDocument/2006/relationships/hyperlink" Target="http://localhost:8888/notebooks/ADS/Python%20Crash%20Course/feedly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s.cs.washington.edu/~pedrod/papers/cacm12.pdf" TargetMode="External"/><Relationship Id="rId5" Type="http://schemas.openxmlformats.org/officeDocument/2006/relationships/hyperlink" Target="http://meetup.com/" TargetMode="External"/><Relationship Id="rId4" Type="http://schemas.openxmlformats.org/officeDocument/2006/relationships/hyperlink" Target="http://tinyletter.com/datamachina/archiv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intro-to-python-for-data-science" TargetMode="External"/><Relationship Id="rId2" Type="http://schemas.openxmlformats.org/officeDocument/2006/relationships/hyperlink" Target="https://developers.google.com/edu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acity.com/course/intro-to-descriptive-statistics--ud827" TargetMode="External"/><Relationship Id="rId5" Type="http://schemas.openxmlformats.org/officeDocument/2006/relationships/hyperlink" Target="https://www.codecademy.com/learn/python" TargetMode="External"/><Relationship Id="rId4" Type="http://schemas.openxmlformats.org/officeDocument/2006/relationships/hyperlink" Target="https://www.edx.org/course/introduction-python-data-science-microsoft-dat208x-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jobs.com/what-is-data-science" TargetMode="External"/><Relationship Id="rId2" Type="http://schemas.openxmlformats.org/officeDocument/2006/relationships/hyperlink" Target="https://engineering.ucsb.edu/~shell/che210d/pyth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3.canisius.edu/~yany/python/Python4DataAnalysis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5-da3qGB5IBLMp7LtN8Nc3Efd4hJq0kD" TargetMode="External"/><Relationship Id="rId2" Type="http://schemas.openxmlformats.org/officeDocument/2006/relationships/hyperlink" Target="https://www.dataquest.io/course/git-and-v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learn-git-with-bitbucket-cloud" TargetMode="External"/><Relationship Id="rId5" Type="http://schemas.openxmlformats.org/officeDocument/2006/relationships/hyperlink" Target="https://help.github.com/articles/fork-a-repo/" TargetMode="External"/><Relationship Id="rId4" Type="http://schemas.openxmlformats.org/officeDocument/2006/relationships/hyperlink" Target="http://www.dataschool.io/simple-guide-to-forks-in-github-and-g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Applied Data Science</a:t>
            </a:r>
            <a:br>
              <a:rPr lang="en-US" b="1" dirty="0"/>
            </a:br>
            <a:r>
              <a:rPr lang="he-IL" b="1" dirty="0" smtClean="0"/>
              <a:t>מדע נתונים יישומי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scientific computing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76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Data Structures &amp; Data Analysis. “Excel” in python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553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–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31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 your audience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Tell a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Answer </a:t>
            </a:r>
            <a:r>
              <a:rPr lang="en-US" dirty="0"/>
              <a:t>the “So what?” question. Have a specific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right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it simple. Less is </a:t>
            </a: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5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Maximize the data-to-ink ratio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5 seconds rule</a:t>
            </a: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Prefer 2D over 3D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Prefer grayscale over color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83" y="470398"/>
            <a:ext cx="4038600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48" y="3590925"/>
            <a:ext cx="3705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You're Learning a New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Immerse yourself in the new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Read. A </a:t>
            </a:r>
            <a:r>
              <a:rPr lang="en-US" dirty="0" smtClean="0"/>
              <a:t>lot</a:t>
            </a:r>
          </a:p>
          <a:p>
            <a:pPr lvl="1"/>
            <a:r>
              <a:rPr lang="en-US" dirty="0" smtClean="0"/>
              <a:t>Read</a:t>
            </a:r>
            <a:r>
              <a:rPr lang="en-US" dirty="0"/>
              <a:t>. In English</a:t>
            </a:r>
          </a:p>
          <a:p>
            <a:r>
              <a:rPr lang="en-US" dirty="0" smtClean="0"/>
              <a:t>Don’t </a:t>
            </a:r>
            <a:r>
              <a:rPr lang="en-US" dirty="0"/>
              <a:t>be intimidated if you don’t understand everything, or even most of the things</a:t>
            </a:r>
          </a:p>
          <a:p>
            <a:r>
              <a:rPr lang="en-US" dirty="0"/>
              <a:t>Learn how you learn, and use it</a:t>
            </a:r>
          </a:p>
          <a:p>
            <a:pPr lvl="1"/>
            <a:r>
              <a:rPr lang="en-US" dirty="0"/>
              <a:t>There are great video courses &amp; lectures </a:t>
            </a:r>
            <a:r>
              <a:rPr lang="en-US" dirty="0" smtClean="0"/>
              <a:t>online (list follows)</a:t>
            </a:r>
            <a:endParaRPr lang="en-US" dirty="0"/>
          </a:p>
          <a:p>
            <a:pPr lvl="1"/>
            <a:r>
              <a:rPr lang="en-US" dirty="0"/>
              <a:t>Weekly Meetups are held in Israel</a:t>
            </a:r>
          </a:p>
          <a:p>
            <a:pPr lvl="1"/>
            <a:r>
              <a:rPr lang="en-US" dirty="0"/>
              <a:t>Many books &amp; blog articles, for all levels</a:t>
            </a:r>
          </a:p>
          <a:p>
            <a:pPr lvl="1"/>
            <a:r>
              <a:rPr lang="en-US" dirty="0"/>
              <a:t>Podcasts</a:t>
            </a:r>
          </a:p>
          <a:p>
            <a:pPr lvl="1"/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smtClean="0"/>
              <a:t>competitions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You're Learning a New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can't understand a concept from a specific source, try finding another one</a:t>
            </a:r>
          </a:p>
          <a:p>
            <a:r>
              <a:rPr lang="en-US" dirty="0"/>
              <a:t>Find a partner</a:t>
            </a:r>
          </a:p>
          <a:p>
            <a:r>
              <a:rPr lang="en-US" dirty="0"/>
              <a:t>Learn like a child. </a:t>
            </a:r>
            <a:r>
              <a:rPr lang="en-US" dirty="0" smtClean="0"/>
              <a:t>Experiment</a:t>
            </a:r>
            <a:r>
              <a:rPr lang="en-US" dirty="0"/>
              <a:t>, and make mistakes</a:t>
            </a:r>
          </a:p>
          <a:p>
            <a:r>
              <a:rPr lang="en-US" dirty="0"/>
              <a:t>Learn a bit every day</a:t>
            </a:r>
          </a:p>
          <a:p>
            <a:r>
              <a:rPr lang="en-US" dirty="0"/>
              <a:t>Keep notes of what you don't know (or better yet, use the Spaced Repetition method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Setup @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smtClean="0">
                <a:hlinkClick r:id="rId2"/>
              </a:rPr>
              <a:t>Anaconda</a:t>
            </a:r>
            <a:r>
              <a:rPr lang="en-US" dirty="0" smtClean="0"/>
              <a:t> on your laptop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Open the Anaconda Prompt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Clone the course </a:t>
            </a:r>
            <a:r>
              <a:rPr lang="en-US" dirty="0" err="1" smtClean="0"/>
              <a:t>Git</a:t>
            </a:r>
            <a:r>
              <a:rPr lang="en-US" dirty="0" smtClean="0"/>
              <a:t> repo to your local machine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i="1" dirty="0" smtClean="0"/>
              <a:t>$ </a:t>
            </a:r>
            <a:r>
              <a:rPr lang="en-US" sz="1800" i="1" dirty="0" err="1" smtClean="0"/>
              <a:t>git</a:t>
            </a:r>
            <a:r>
              <a:rPr lang="en-US" sz="1800" i="1" dirty="0" smtClean="0"/>
              <a:t> </a:t>
            </a:r>
            <a:r>
              <a:rPr lang="en-US" sz="1800" i="1" dirty="0"/>
              <a:t>clone </a:t>
            </a:r>
            <a:r>
              <a:rPr lang="en-US" sz="1800" i="1" dirty="0" smtClean="0"/>
              <a:t>github.com/</a:t>
            </a:r>
            <a:r>
              <a:rPr lang="en-US" sz="1800" i="1" dirty="0" err="1" smtClean="0"/>
              <a:t>omriallouche</a:t>
            </a:r>
            <a:r>
              <a:rPr lang="en-US" sz="1800" i="1" dirty="0" smtClean="0"/>
              <a:t>/applied-data-science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dirty="0" err="1" smtClean="0"/>
              <a:t>Jupyter</a:t>
            </a:r>
            <a:r>
              <a:rPr lang="en-US" dirty="0" smtClean="0"/>
              <a:t> Notebook server</a:t>
            </a:r>
            <a:br>
              <a:rPr lang="en-US" dirty="0" smtClean="0"/>
            </a:br>
            <a:r>
              <a:rPr lang="en-US" sz="1800" i="1" dirty="0"/>
              <a:t>	</a:t>
            </a:r>
            <a:r>
              <a:rPr lang="en-US" sz="1800" i="1" dirty="0" smtClean="0"/>
              <a:t>$ </a:t>
            </a:r>
            <a:r>
              <a:rPr lang="en-US" sz="1800" i="1" dirty="0" err="1" smtClean="0"/>
              <a:t>jupyter</a:t>
            </a:r>
            <a:r>
              <a:rPr lang="en-US" sz="1800" i="1" dirty="0" smtClean="0"/>
              <a:t> notebook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Familiarize yourself with </a:t>
            </a:r>
            <a:r>
              <a:rPr lang="en-US" dirty="0" err="1"/>
              <a:t>Jupyter</a:t>
            </a:r>
            <a:r>
              <a:rPr lang="en-US" dirty="0"/>
              <a:t> Notebooks. Get to know: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u="sng" dirty="0">
                <a:hlinkClick r:id="rId3"/>
              </a:rPr>
              <a:t>Keyboard Shortcuts</a:t>
            </a:r>
            <a:endParaRPr lang="en-US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u="sng" dirty="0">
                <a:hlinkClick r:id="rId4"/>
              </a:rPr>
              <a:t>Markdown syntax</a:t>
            </a: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Learn’s</a:t>
            </a:r>
            <a:r>
              <a:rPr lang="en-US" dirty="0"/>
              <a:t> basic </a:t>
            </a:r>
            <a:r>
              <a:rPr lang="en-US" u="sng" dirty="0">
                <a:hlinkClick r:id="rId5"/>
              </a:rPr>
              <a:t>Introduction to Machine Learning</a:t>
            </a:r>
            <a:r>
              <a:rPr lang="en-US" dirty="0"/>
              <a:t> (make sure you run the code yourself, using </a:t>
            </a:r>
            <a:r>
              <a:rPr lang="en-US" dirty="0" err="1"/>
              <a:t>Jupyter</a:t>
            </a:r>
            <a:r>
              <a:rPr lang="en-US" dirty="0"/>
              <a:t> Notebook!)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Watch 3 Project Videos submitted for Harvard’s CS109 (search YouTube for “CS109”). Email </a:t>
            </a:r>
            <a:r>
              <a:rPr lang="en-US" dirty="0" smtClean="0">
                <a:hlinkClick r:id="rId2"/>
              </a:rPr>
              <a:t>omri.allouche@gmail.com</a:t>
            </a:r>
            <a:r>
              <a:rPr lang="en-US" dirty="0" smtClean="0"/>
              <a:t> with a list of terms from each video, each marked with:</a:t>
            </a:r>
            <a:br>
              <a:rPr lang="en-US" dirty="0" smtClean="0"/>
            </a:br>
            <a:r>
              <a:rPr lang="en-US" sz="1800" dirty="0" smtClean="0"/>
              <a:t>	1 – don’t know anything about it</a:t>
            </a:r>
            <a:br>
              <a:rPr lang="en-US" sz="1800" dirty="0" smtClean="0"/>
            </a:br>
            <a:r>
              <a:rPr lang="en-US" sz="1800" dirty="0" smtClean="0"/>
              <a:t>	2 – have a vague idea what it is</a:t>
            </a:r>
            <a:br>
              <a:rPr lang="en-US" sz="1800" dirty="0" smtClean="0"/>
            </a:br>
            <a:r>
              <a:rPr lang="en-US" sz="1800" dirty="0" smtClean="0"/>
              <a:t>	3 – I know it pretty well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Complete &amp; review the </a:t>
            </a:r>
            <a:r>
              <a:rPr lang="en-US" dirty="0"/>
              <a:t>Exercises </a:t>
            </a:r>
            <a:r>
              <a:rPr lang="en-US" dirty="0" err="1"/>
              <a:t>Jupyter</a:t>
            </a:r>
            <a:r>
              <a:rPr lang="en-US" dirty="0"/>
              <a:t> Notebooks for 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Numpy</a:t>
            </a:r>
            <a:endParaRPr lang="en-US" dirty="0"/>
          </a:p>
          <a:p>
            <a:pPr marL="173736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4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Install an RSS feed app on your mobile phone (I recommend </a:t>
            </a:r>
            <a:r>
              <a:rPr lang="en-US" u="sng" dirty="0" err="1">
                <a:hlinkClick r:id="rId2"/>
              </a:rPr>
              <a:t>Feedly</a:t>
            </a:r>
            <a:r>
              <a:rPr lang="en-US" dirty="0"/>
              <a:t>), and subscribe to the RSS feed of </a:t>
            </a:r>
            <a:r>
              <a:rPr lang="en-US" u="sng" dirty="0">
                <a:hlinkClick r:id="rId3"/>
              </a:rPr>
              <a:t>Analytics </a:t>
            </a:r>
            <a:r>
              <a:rPr lang="en-US" u="sng" dirty="0" err="1">
                <a:hlinkClick r:id="rId3"/>
              </a:rPr>
              <a:t>Vidhya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Subscribe to the weekly newsletter of </a:t>
            </a:r>
            <a:r>
              <a:rPr lang="en-US" u="sng" dirty="0">
                <a:hlinkClick r:id="rId4"/>
              </a:rPr>
              <a:t>Data Machina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Sign up to </a:t>
            </a:r>
            <a:r>
              <a:rPr lang="en-US" u="sng" dirty="0">
                <a:hlinkClick r:id="rId5"/>
              </a:rPr>
              <a:t>meetup.com</a:t>
            </a:r>
            <a:r>
              <a:rPr lang="en-US" dirty="0"/>
              <a:t> and join a few </a:t>
            </a:r>
            <a:r>
              <a:rPr lang="en-US" dirty="0" smtClean="0"/>
              <a:t>groups </a:t>
            </a:r>
            <a:r>
              <a:rPr lang="en-US" dirty="0"/>
              <a:t>related to data science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Read "</a:t>
            </a:r>
            <a:r>
              <a:rPr lang="en-US" u="sng" dirty="0">
                <a:hlinkClick r:id="rId6"/>
              </a:rPr>
              <a:t>A Few Useful Things to Know about Machine </a:t>
            </a:r>
            <a:r>
              <a:rPr lang="en-US" u="sng" dirty="0" smtClean="0">
                <a:hlinkClick r:id="rId6"/>
              </a:rPr>
              <a:t>Learning</a:t>
            </a:r>
            <a:r>
              <a:rPr lang="en-US" dirty="0" smtClean="0"/>
              <a:t>“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Watch </a:t>
            </a:r>
            <a:r>
              <a:rPr lang="en-US" dirty="0" smtClean="0">
                <a:hlinkClick r:id="rId7"/>
              </a:rPr>
              <a:t>“</a:t>
            </a:r>
            <a:r>
              <a:rPr lang="en-US" dirty="0">
                <a:hlinkClick r:id="rId7"/>
              </a:rPr>
              <a:t>Talk Data to Me: Data Visualization Best </a:t>
            </a:r>
            <a:r>
              <a:rPr lang="en-US" dirty="0" smtClean="0">
                <a:hlinkClick r:id="rId7"/>
              </a:rPr>
              <a:t>Practices”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Crash Course - Review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2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recommended materials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DS Online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Google’s Python Class - https://developers.google.com/edu/python/</a:t>
            </a:r>
            <a:endParaRPr lang="en-US" dirty="0" smtClean="0"/>
          </a:p>
          <a:p>
            <a:r>
              <a:rPr lang="en-US" dirty="0" err="1" smtClean="0"/>
              <a:t>DataCamp’s</a:t>
            </a:r>
            <a:r>
              <a:rPr lang="en-US" dirty="0" smtClean="0"/>
              <a:t> Interactive Tutorials - </a:t>
            </a:r>
            <a:r>
              <a:rPr lang="en-US" dirty="0" smtClean="0">
                <a:hlinkClick r:id="rId3"/>
              </a:rPr>
              <a:t>https://www.datacamp.com/courses/intro-to-python-for-data-science</a:t>
            </a:r>
            <a:endParaRPr lang="en-US" dirty="0" smtClean="0"/>
          </a:p>
          <a:p>
            <a:r>
              <a:rPr lang="en-US" dirty="0" err="1" smtClean="0"/>
              <a:t>EdX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https://www.edx.org/course/introduction-python-data-science-microsoft-dat208x-4#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https://classroom.udacity.com/courses/ud120/lessons/2410328539/concepts/24185385370923#</a:t>
            </a:r>
          </a:p>
          <a:p>
            <a:r>
              <a:rPr lang="en-US" dirty="0" err="1" smtClean="0"/>
              <a:t>CodeAcademy</a:t>
            </a:r>
            <a:r>
              <a:rPr lang="en-US" dirty="0" smtClean="0"/>
              <a:t> - </a:t>
            </a:r>
            <a:r>
              <a:rPr lang="en-US" dirty="0" smtClean="0">
                <a:hlinkClick r:id="rId5"/>
              </a:rPr>
              <a:t>https://www.codecademy.com/learn/python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https://www.udacity.com/course/intro-to-descriptive-statistics--ud827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An elaborate guide to Python with </a:t>
            </a:r>
            <a:r>
              <a:rPr lang="en-US" u="sng" dirty="0" smtClean="0">
                <a:hlinkClick r:id="rId2"/>
              </a:rPr>
              <a:t>examples</a:t>
            </a:r>
            <a:endParaRPr lang="en-US" u="sng" dirty="0" smtClean="0"/>
          </a:p>
          <a:p>
            <a:r>
              <a:rPr lang="en-US" dirty="0">
                <a:hlinkClick r:id="rId3"/>
              </a:rPr>
              <a:t>https://github.com/jakevdp/PythonDataScienceHandbook</a:t>
            </a:r>
            <a:endParaRPr lang="en-US" dirty="0" smtClean="0">
              <a:hlinkClick r:id="rId3"/>
            </a:endParaRPr>
          </a:p>
          <a:p>
            <a:r>
              <a:rPr lang="en-US" dirty="0">
                <a:hlinkClick r:id="rId4"/>
              </a:rPr>
              <a:t>http://www3.canisius.edu/~yany/python/Python4DataAnalysis.pdf</a:t>
            </a:r>
            <a:endParaRPr lang="en-US" dirty="0"/>
          </a:p>
          <a:p>
            <a:r>
              <a:rPr lang="en-US" dirty="0" smtClean="0">
                <a:hlinkClick r:id="rId3"/>
              </a:rPr>
              <a:t>https://datajobs.com/what-is-data-science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Char char="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www.dataquest.io/course/git-and-vcs</a:t>
            </a:r>
            <a:endParaRPr lang="en-US" dirty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 smtClean="0"/>
              <a:t>Data School’s “Version </a:t>
            </a:r>
            <a:r>
              <a:rPr lang="en-US" dirty="0"/>
              <a:t>control with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” YouTube Playlist -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www.youtube.com/playlist?list=PL5-da3qGB5IBLMp7LtN8Nc3Efd4hJq0kD</a:t>
            </a:r>
            <a:endParaRPr lang="en-US" dirty="0" smtClean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 smtClean="0"/>
              <a:t>Guide: 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www.dataschool.io/simple-guide-to-forks-in-github-and-git/</a:t>
            </a:r>
            <a:endParaRPr lang="en-US" u="sng" dirty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://help.github.com/articles/fork-a-repo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www.atlassian.com/git/tutorials/learn-git-with-bitbucket-cloud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55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2105</TotalTime>
  <Words>414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Levenim MT</vt:lpstr>
      <vt:lpstr>Tw Cen MT</vt:lpstr>
      <vt:lpstr>Tw Cen MT Condensed</vt:lpstr>
      <vt:lpstr>Wingdings 2</vt:lpstr>
      <vt:lpstr>Wingdings 3</vt:lpstr>
      <vt:lpstr>Integral</vt:lpstr>
      <vt:lpstr>Applied Data Science מדע נתונים יישומי</vt:lpstr>
      <vt:lpstr>Platform Setup @ HOME</vt:lpstr>
      <vt:lpstr>Homework – part 1</vt:lpstr>
      <vt:lpstr>Homework – part 2</vt:lpstr>
      <vt:lpstr>Python Crash Course - Review</vt:lpstr>
      <vt:lpstr>recommended materials</vt:lpstr>
      <vt:lpstr>Python &amp; DS Online Courses</vt:lpstr>
      <vt:lpstr>Reading</vt:lpstr>
      <vt:lpstr>git &amp; github</vt:lpstr>
      <vt:lpstr>Numpy – scientific computing</vt:lpstr>
      <vt:lpstr>pandas – Data Structures &amp; Data Analysis. “Excel” in python</vt:lpstr>
      <vt:lpstr>Data visualization – matplotlib, seaborn, bokeh</vt:lpstr>
      <vt:lpstr>data visualization</vt:lpstr>
      <vt:lpstr>PowerPoint Presentation</vt:lpstr>
      <vt:lpstr>You're Learning a New Language</vt:lpstr>
      <vt:lpstr>You're Learning a New Language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48</cp:revision>
  <dcterms:created xsi:type="dcterms:W3CDTF">2017-03-21T16:48:48Z</dcterms:created>
  <dcterms:modified xsi:type="dcterms:W3CDTF">2017-04-22T08:34:43Z</dcterms:modified>
</cp:coreProperties>
</file>