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45"/>
  </p:notesMasterIdLst>
  <p:sldIdLst>
    <p:sldId id="403" r:id="rId2"/>
    <p:sldId id="400" r:id="rId3"/>
    <p:sldId id="401" r:id="rId4"/>
    <p:sldId id="345" r:id="rId5"/>
    <p:sldId id="348" r:id="rId6"/>
    <p:sldId id="346" r:id="rId7"/>
    <p:sldId id="347" r:id="rId8"/>
    <p:sldId id="349" r:id="rId9"/>
    <p:sldId id="339" r:id="rId10"/>
    <p:sldId id="350" r:id="rId11"/>
    <p:sldId id="340" r:id="rId12"/>
    <p:sldId id="351" r:id="rId13"/>
    <p:sldId id="341" r:id="rId14"/>
    <p:sldId id="344" r:id="rId15"/>
    <p:sldId id="352" r:id="rId16"/>
    <p:sldId id="398" r:id="rId17"/>
    <p:sldId id="353" r:id="rId18"/>
    <p:sldId id="395" r:id="rId19"/>
    <p:sldId id="354" r:id="rId20"/>
    <p:sldId id="355" r:id="rId21"/>
    <p:sldId id="356" r:id="rId22"/>
    <p:sldId id="357" r:id="rId23"/>
    <p:sldId id="358" r:id="rId24"/>
    <p:sldId id="359" r:id="rId25"/>
    <p:sldId id="360" r:id="rId26"/>
    <p:sldId id="361" r:id="rId27"/>
    <p:sldId id="397" r:id="rId28"/>
    <p:sldId id="377" r:id="rId29"/>
    <p:sldId id="378" r:id="rId30"/>
    <p:sldId id="390" r:id="rId31"/>
    <p:sldId id="404" r:id="rId32"/>
    <p:sldId id="365" r:id="rId33"/>
    <p:sldId id="393" r:id="rId34"/>
    <p:sldId id="379" r:id="rId35"/>
    <p:sldId id="405" r:id="rId36"/>
    <p:sldId id="394" r:id="rId37"/>
    <p:sldId id="380" r:id="rId38"/>
    <p:sldId id="381" r:id="rId39"/>
    <p:sldId id="396" r:id="rId40"/>
    <p:sldId id="383" r:id="rId41"/>
    <p:sldId id="384" r:id="rId42"/>
    <p:sldId id="402" r:id="rId43"/>
    <p:sldId id="3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7C67"/>
    <a:srgbClr val="E3544C"/>
    <a:srgbClr val="EAE7D8"/>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p:scale>
          <a:sx n="90" d="100"/>
          <a:sy n="90" d="100"/>
        </p:scale>
        <p:origin x="4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2C95C-E6C5-47EE-A945-EBB416EE6C3F}" type="datetimeFigureOut">
              <a:rPr lang="en-US" smtClean="0"/>
              <a:t>4/23/2017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41387-0482-4AF6-9996-23A3E24C4593}" type="slidenum">
              <a:rPr lang="en-US" smtClean="0"/>
              <a:t>‹#›</a:t>
            </a:fld>
            <a:endParaRPr lang="en-US"/>
          </a:p>
        </p:txBody>
      </p:sp>
    </p:spTree>
    <p:extLst>
      <p:ext uri="{BB962C8B-B14F-4D97-AF65-F5344CB8AC3E}">
        <p14:creationId xmlns:p14="http://schemas.microsoft.com/office/powerpoint/2010/main" val="325559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egularization_(mathematics)"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s://en.wikipedia.org/wiki/Feature_selection" TargetMode="External"/><Relationship Id="rId4" Type="http://schemas.openxmlformats.org/officeDocument/2006/relationships/hyperlink" Target="https://en.wikipedia.org/wiki/Kernel_metho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Inclusion might lead to wrong results or conclusions</a:t>
            </a:r>
          </a:p>
          <a:p>
            <a:pPr rtl="0" fontAlgn="base"/>
            <a:r>
              <a:rPr lang="en-US" sz="1200" b="0" i="0" u="none" strike="noStrike" kern="1200" dirty="0" smtClean="0">
                <a:solidFill>
                  <a:schemeClr val="tx1"/>
                </a:solidFill>
                <a:effectLst/>
                <a:latin typeface="+mn-lt"/>
                <a:ea typeface="+mn-ea"/>
                <a:cs typeface="+mn-cs"/>
              </a:rPr>
              <a:t>Affect the choice of algorithm</a:t>
            </a:r>
          </a:p>
          <a:p>
            <a:pPr rtl="0" fontAlgn="base"/>
            <a:r>
              <a:rPr lang="en-US" sz="1200" b="0" i="0" u="none" strike="noStrike" kern="1200" dirty="0" smtClean="0">
                <a:solidFill>
                  <a:schemeClr val="tx1"/>
                </a:solidFill>
                <a:effectLst/>
                <a:latin typeface="+mn-lt"/>
                <a:ea typeface="+mn-ea"/>
                <a:cs typeface="+mn-cs"/>
              </a:rPr>
              <a:t>Important for Fraud Detection etc.</a:t>
            </a:r>
          </a:p>
        </p:txBody>
      </p:sp>
      <p:sp>
        <p:nvSpPr>
          <p:cNvPr id="4" name="Slide Number Placeholder 3"/>
          <p:cNvSpPr>
            <a:spLocks noGrp="1"/>
          </p:cNvSpPr>
          <p:nvPr>
            <p:ph type="sldNum" sz="quarter" idx="10"/>
          </p:nvPr>
        </p:nvSpPr>
        <p:spPr/>
        <p:txBody>
          <a:bodyPr/>
          <a:lstStyle/>
          <a:p>
            <a:fld id="{EF941387-0482-4AF6-9996-23A3E24C4593}" type="slidenum">
              <a:rPr lang="en-US" smtClean="0"/>
              <a:t>11</a:t>
            </a:fld>
            <a:endParaRPr lang="en-US"/>
          </a:p>
        </p:txBody>
      </p:sp>
    </p:spTree>
    <p:extLst>
      <p:ext uri="{BB962C8B-B14F-4D97-AF65-F5344CB8AC3E}">
        <p14:creationId xmlns:p14="http://schemas.microsoft.com/office/powerpoint/2010/main" val="415386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dummy </a:t>
            </a:r>
            <a:r>
              <a:rPr lang="en-US" baseline="0" dirty="0" err="1" smtClean="0"/>
              <a:t>vars</a:t>
            </a:r>
            <a:r>
              <a:rPr lang="en-US" baseline="0" dirty="0" smtClean="0"/>
              <a:t> for common variables + shared value for rare variables</a:t>
            </a:r>
            <a:endParaRPr lang="he-IL" dirty="0"/>
          </a:p>
        </p:txBody>
      </p:sp>
      <p:sp>
        <p:nvSpPr>
          <p:cNvPr id="4" name="Slide Number Placeholder 3"/>
          <p:cNvSpPr>
            <a:spLocks noGrp="1"/>
          </p:cNvSpPr>
          <p:nvPr>
            <p:ph type="sldNum" sz="quarter" idx="10"/>
          </p:nvPr>
        </p:nvSpPr>
        <p:spPr/>
        <p:txBody>
          <a:bodyPr/>
          <a:lstStyle/>
          <a:p>
            <a:fld id="{EF941387-0482-4AF6-9996-23A3E24C4593}" type="slidenum">
              <a:rPr lang="en-US" smtClean="0"/>
              <a:t>31</a:t>
            </a:fld>
            <a:endParaRPr lang="en-US"/>
          </a:p>
        </p:txBody>
      </p:sp>
    </p:spTree>
    <p:extLst>
      <p:ext uri="{BB962C8B-B14F-4D97-AF65-F5344CB8AC3E}">
        <p14:creationId xmlns:p14="http://schemas.microsoft.com/office/powerpoint/2010/main" val="3694231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F941387-0482-4AF6-9996-23A3E24C4593}" type="slidenum">
              <a:rPr lang="en-US" smtClean="0"/>
              <a:t>32</a:t>
            </a:fld>
            <a:endParaRPr lang="en-US"/>
          </a:p>
        </p:txBody>
      </p:sp>
    </p:spTree>
    <p:extLst>
      <p:ext uri="{BB962C8B-B14F-4D97-AF65-F5344CB8AC3E}">
        <p14:creationId xmlns:p14="http://schemas.microsoft.com/office/powerpoint/2010/main" val="305242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customers with equal spend, can have wildly different behavior — one customer may be starting to spend more, while the other is starting to decline spending.</a:t>
            </a:r>
            <a:endParaRPr lang="he-IL" dirty="0" smtClean="0"/>
          </a:p>
          <a:p>
            <a:endParaRPr lang="he-IL" dirty="0"/>
          </a:p>
        </p:txBody>
      </p:sp>
      <p:sp>
        <p:nvSpPr>
          <p:cNvPr id="4" name="Slide Number Placeholder 3"/>
          <p:cNvSpPr>
            <a:spLocks noGrp="1"/>
          </p:cNvSpPr>
          <p:nvPr>
            <p:ph type="sldNum" sz="quarter" idx="10"/>
          </p:nvPr>
        </p:nvSpPr>
        <p:spPr/>
        <p:txBody>
          <a:bodyPr/>
          <a:lstStyle/>
          <a:p>
            <a:fld id="{EF941387-0482-4AF6-9996-23A3E24C4593}" type="slidenum">
              <a:rPr lang="en-US" smtClean="0"/>
              <a:t>33</a:t>
            </a:fld>
            <a:endParaRPr lang="en-US"/>
          </a:p>
        </p:txBody>
      </p:sp>
    </p:spTree>
    <p:extLst>
      <p:ext uri="{BB962C8B-B14F-4D97-AF65-F5344CB8AC3E}">
        <p14:creationId xmlns:p14="http://schemas.microsoft.com/office/powerpoint/2010/main" val="402668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smtClean="0">
                <a:solidFill>
                  <a:schemeClr val="tx1"/>
                </a:solidFill>
                <a:effectLst/>
                <a:latin typeface="+mn-lt"/>
                <a:ea typeface="+mn-ea"/>
                <a:cs typeface="+mn-cs"/>
                <a:hlinkClick r:id="rId3"/>
              </a:rPr>
              <a:t>regularisation</a:t>
            </a:r>
            <a:r>
              <a:rPr 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kernel method</a:t>
            </a:r>
            <a:r>
              <a:rPr 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feature selection</a:t>
            </a:r>
            <a:endParaRPr lang="he-IL" dirty="0"/>
          </a:p>
        </p:txBody>
      </p:sp>
      <p:sp>
        <p:nvSpPr>
          <p:cNvPr id="4" name="Slide Number Placeholder 3"/>
          <p:cNvSpPr>
            <a:spLocks noGrp="1"/>
          </p:cNvSpPr>
          <p:nvPr>
            <p:ph type="sldNum" sz="quarter" idx="10"/>
          </p:nvPr>
        </p:nvSpPr>
        <p:spPr/>
        <p:txBody>
          <a:bodyPr/>
          <a:lstStyle/>
          <a:p>
            <a:fld id="{EF941387-0482-4AF6-9996-23A3E24C4593}" type="slidenum">
              <a:rPr lang="en-US" smtClean="0"/>
              <a:t>38</a:t>
            </a:fld>
            <a:endParaRPr lang="en-US"/>
          </a:p>
        </p:txBody>
      </p:sp>
    </p:spTree>
    <p:extLst>
      <p:ext uri="{BB962C8B-B14F-4D97-AF65-F5344CB8AC3E}">
        <p14:creationId xmlns:p14="http://schemas.microsoft.com/office/powerpoint/2010/main" val="4139770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F4D7DE9-04F8-4F0B-A692-02FE1DAE9F6D}"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3647690"/>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D7DE9-04F8-4F0B-A692-02FE1DAE9F6D}"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201752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D7DE9-04F8-4F0B-A692-02FE1DAE9F6D}"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11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D7DE9-04F8-4F0B-A692-02FE1DAE9F6D}"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688646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4D7DE9-04F8-4F0B-A692-02FE1DAE9F6D}"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18016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4D7DE9-04F8-4F0B-A692-02FE1DAE9F6D}"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7188736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Calibri Light" panose="020F030202020403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4D7DE9-04F8-4F0B-A692-02FE1DAE9F6D}" type="datetimeFigureOut">
              <a:rPr lang="en-US" smtClean="0"/>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26522239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4D7DE9-04F8-4F0B-A692-02FE1DAE9F6D}" type="datetimeFigureOut">
              <a:rPr lang="en-US" smtClean="0"/>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721306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D7DE9-04F8-4F0B-A692-02FE1DAE9F6D}" type="datetimeFigureOut">
              <a:rPr lang="en-US" smtClean="0"/>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2482143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D7DE9-04F8-4F0B-A692-02FE1DAE9F6D}"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1809240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D7DE9-04F8-4F0B-A692-02FE1DAE9F6D}"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EDC7-E302-4B6B-8533-25FE9023621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74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4D7DE9-04F8-4F0B-A692-02FE1DAE9F6D}" type="datetimeFigureOut">
              <a:rPr lang="en-US" smtClean="0"/>
              <a:t>4/23/2017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B9EDC7-E302-4B6B-8533-25FE90236219}"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5692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iming>
    <p:tnLst>
      <p:par>
        <p:cTn id="1" dur="indefinite" restart="never" nodeType="tmRoot"/>
      </p:par>
    </p:tnLst>
  </p:timing>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Light" panose="020F0302020204030204" pitchFamily="34" charset="0"/>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Light" panose="020F0302020204030204" pitchFamily="34" charset="0"/>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www.analyticsvidhya.com/blog/2016/01/guide-data-exploration/#fou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analyticsvidhya.com/blog/2016/01/guide-data-exploration/#fou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itl.nist.gov/div898/handbook/eda/section3/boxcoxno.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slideshare.net/HJvanVeen/feature-engineering-72376750"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adataanalyst.com/kaggle/kaggle-tutorial-kobe-bryant/" TargetMode="External"/><Relationship Id="rId2" Type="http://schemas.openxmlformats.org/officeDocument/2006/relationships/hyperlink" Target="https://www.kaggle.com/selfishgene/kobe-bryant-shot-selection/psychology-of-a-professional-athlete"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quora.com/What-are-some-best-practices-in-Feature-Engineering/answers/5062347?srid=3dUC" TargetMode="External"/><Relationship Id="rId2" Type="http://schemas.openxmlformats.org/officeDocument/2006/relationships/hyperlink" Target="https://www.analyticsvidhya.com/blog/2016/01/guide-data-exploration/" TargetMode="External"/><Relationship Id="rId1" Type="http://schemas.openxmlformats.org/officeDocument/2006/relationships/slideLayout" Target="../slideLayouts/slideLayout2.xml"/><Relationship Id="rId4" Type="http://schemas.openxmlformats.org/officeDocument/2006/relationships/hyperlink" Target="https://www.analyticsvidhya.com/blog/2016/01/12-pandas-techniques-python-data-manipul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quora.com/How-can-I-deal-with-missing-values-in-a-predictive-model/answer/Claudia-Perlich?srid=3dU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a:t>Applied Data Science</a:t>
            </a:r>
            <a:r>
              <a:rPr lang="en-US" b="1" dirty="0"/>
              <a:t/>
            </a:r>
            <a:br>
              <a:rPr lang="en-US" b="1" dirty="0"/>
            </a:br>
            <a:r>
              <a:rPr lang="en-US" b="1" dirty="0" smtClean="0"/>
              <a:t>Data Preparation</a:t>
            </a:r>
            <a:endParaRPr lang="en-US" dirty="0"/>
          </a:p>
        </p:txBody>
      </p:sp>
      <p:sp>
        <p:nvSpPr>
          <p:cNvPr id="3" name="Subtitle 2"/>
          <p:cNvSpPr>
            <a:spLocks noGrp="1"/>
          </p:cNvSpPr>
          <p:nvPr>
            <p:ph type="subTitle" idx="1"/>
          </p:nvPr>
        </p:nvSpPr>
        <p:spPr/>
        <p:txBody>
          <a:bodyPr>
            <a:normAutofit/>
          </a:bodyPr>
          <a:lstStyle/>
          <a:p>
            <a:r>
              <a:rPr lang="en-US" dirty="0" smtClean="0"/>
              <a:t>Dr. </a:t>
            </a:r>
            <a:r>
              <a:rPr lang="en-US" dirty="0" err="1" smtClean="0"/>
              <a:t>Omri</a:t>
            </a:r>
            <a:r>
              <a:rPr lang="en-US" dirty="0" smtClean="0"/>
              <a:t> </a:t>
            </a:r>
            <a:r>
              <a:rPr lang="en-US" dirty="0" err="1" smtClean="0"/>
              <a:t>Allouche</a:t>
            </a:r>
            <a:endParaRPr lang="en-US" dirty="0" smtClean="0"/>
          </a:p>
          <a:p>
            <a:r>
              <a:rPr lang="en-US" dirty="0" smtClean="0"/>
              <a:t>2017</a:t>
            </a:r>
          </a:p>
        </p:txBody>
      </p:sp>
    </p:spTree>
    <p:extLst>
      <p:ext uri="{BB962C8B-B14F-4D97-AF65-F5344CB8AC3E}">
        <p14:creationId xmlns:p14="http://schemas.microsoft.com/office/powerpoint/2010/main" val="564256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Outlier?</a:t>
            </a:r>
            <a:endParaRPr lang="he-IL" dirty="0"/>
          </a:p>
        </p:txBody>
      </p:sp>
      <p:sp>
        <p:nvSpPr>
          <p:cNvPr id="3" name="Content Placeholder 2"/>
          <p:cNvSpPr>
            <a:spLocks noGrp="1"/>
          </p:cNvSpPr>
          <p:nvPr>
            <p:ph idx="1"/>
          </p:nvPr>
        </p:nvSpPr>
        <p:spPr/>
        <p:txBody>
          <a:bodyPr/>
          <a:lstStyle/>
          <a:p>
            <a:r>
              <a:rPr lang="en-US" dirty="0" smtClean="0"/>
              <a:t>An </a:t>
            </a:r>
            <a:r>
              <a:rPr lang="en-US" i="1" dirty="0" smtClean="0"/>
              <a:t>Outlier </a:t>
            </a:r>
            <a:r>
              <a:rPr lang="en-US" dirty="0"/>
              <a:t>is an observation that appears far away and diverges from an overall pattern in a sample</a:t>
            </a:r>
            <a:r>
              <a:rPr lang="en-US" dirty="0" smtClean="0"/>
              <a:t>.</a:t>
            </a:r>
          </a:p>
          <a:p>
            <a:endParaRPr lang="he-IL" dirty="0"/>
          </a:p>
        </p:txBody>
      </p:sp>
      <p:pic>
        <p:nvPicPr>
          <p:cNvPr id="2050" name="Picture 2" descr="Image result for out li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034" y="3409724"/>
            <a:ext cx="5102224" cy="285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410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Remove Outliers?</a:t>
            </a:r>
            <a:endParaRPr lang="he-IL" dirty="0"/>
          </a:p>
        </p:txBody>
      </p:sp>
      <p:pic>
        <p:nvPicPr>
          <p:cNvPr id="5122" name="Picture 2" descr="Outlier, Mean, Median, Mode"/>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753894" y="2219325"/>
            <a:ext cx="5600700" cy="2390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half" idx="2"/>
          </p:nvPr>
        </p:nvSpPr>
        <p:spPr/>
        <p:txBody>
          <a:bodyPr/>
          <a:lstStyle/>
          <a:p>
            <a:pPr marL="342900" indent="-342900" fontAlgn="base">
              <a:buFont typeface="+mj-lt"/>
              <a:buAutoNum type="arabicPeriod"/>
            </a:pPr>
            <a:r>
              <a:rPr lang="en-US" sz="2200" dirty="0"/>
              <a:t>Inclusion might lead to wrong results or conclusions</a:t>
            </a:r>
          </a:p>
          <a:p>
            <a:pPr marL="342900" indent="-342900" fontAlgn="base">
              <a:buFont typeface="+mj-lt"/>
              <a:buAutoNum type="arabicPeriod"/>
            </a:pPr>
            <a:r>
              <a:rPr lang="en-US" sz="2200" dirty="0"/>
              <a:t>Affect the choice of algorithm</a:t>
            </a:r>
          </a:p>
          <a:p>
            <a:pPr marL="342900" indent="-342900" fontAlgn="base">
              <a:buFont typeface="+mj-lt"/>
              <a:buAutoNum type="arabicPeriod"/>
            </a:pPr>
            <a:r>
              <a:rPr lang="en-US" sz="2200" dirty="0"/>
              <a:t>Important for Fraud Detection etc.</a:t>
            </a:r>
          </a:p>
          <a:p>
            <a:endParaRPr lang="he-IL" dirty="0"/>
          </a:p>
        </p:txBody>
      </p:sp>
      <p:sp>
        <p:nvSpPr>
          <p:cNvPr id="7" name="TextBox 6"/>
          <p:cNvSpPr txBox="1"/>
          <p:nvPr/>
        </p:nvSpPr>
        <p:spPr>
          <a:xfrm>
            <a:off x="9176657" y="6400800"/>
            <a:ext cx="2873829" cy="307777"/>
          </a:xfrm>
          <a:prstGeom prst="rect">
            <a:avLst/>
          </a:prstGeom>
          <a:noFill/>
        </p:spPr>
        <p:txBody>
          <a:bodyPr wrap="square" rtlCol="1">
            <a:spAutoFit/>
          </a:bodyPr>
          <a:lstStyle/>
          <a:p>
            <a:pPr algn="r"/>
            <a:r>
              <a:rPr lang="en-US" sz="1400" dirty="0" smtClean="0"/>
              <a:t>Source: </a:t>
            </a:r>
            <a:r>
              <a:rPr lang="en-US" sz="1400" dirty="0" err="1" smtClean="0">
                <a:hlinkClick r:id="rId4"/>
              </a:rPr>
              <a:t>Analyticsvidhya</a:t>
            </a:r>
            <a:endParaRPr lang="he-IL" sz="1400" dirty="0"/>
          </a:p>
        </p:txBody>
      </p:sp>
    </p:spTree>
    <p:extLst>
      <p:ext uri="{BB962C8B-B14F-4D97-AF65-F5344CB8AC3E}">
        <p14:creationId xmlns:p14="http://schemas.microsoft.com/office/powerpoint/2010/main" val="1443916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can be multivariate</a:t>
            </a:r>
            <a:endParaRPr lang="he-IL" dirty="0"/>
          </a:p>
        </p:txBody>
      </p:sp>
      <p:pic>
        <p:nvPicPr>
          <p:cNvPr id="4098" name="Picture 2" descr="https://www.analyticsvidhya.com/wp-content/uploads/2015/02/Outlier_21-850x21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3752" y="2721429"/>
            <a:ext cx="10167277" cy="25836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76657" y="6400800"/>
            <a:ext cx="2873829" cy="307777"/>
          </a:xfrm>
          <a:prstGeom prst="rect">
            <a:avLst/>
          </a:prstGeom>
          <a:noFill/>
        </p:spPr>
        <p:txBody>
          <a:bodyPr wrap="square" rtlCol="1">
            <a:spAutoFit/>
          </a:bodyPr>
          <a:lstStyle/>
          <a:p>
            <a:pPr algn="r"/>
            <a:r>
              <a:rPr lang="en-US" sz="1400" dirty="0" smtClean="0"/>
              <a:t>Source: </a:t>
            </a:r>
            <a:r>
              <a:rPr lang="en-US" sz="1400" dirty="0" err="1" smtClean="0">
                <a:hlinkClick r:id="rId3"/>
              </a:rPr>
              <a:t>Analyticsvidhya</a:t>
            </a:r>
            <a:endParaRPr lang="he-IL" sz="1400" dirty="0"/>
          </a:p>
        </p:txBody>
      </p:sp>
    </p:spTree>
    <p:extLst>
      <p:ext uri="{BB962C8B-B14F-4D97-AF65-F5344CB8AC3E}">
        <p14:creationId xmlns:p14="http://schemas.microsoft.com/office/powerpoint/2010/main" val="2346798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Detection Methods</a:t>
            </a:r>
            <a:endParaRPr lang="he-IL" dirty="0"/>
          </a:p>
        </p:txBody>
      </p:sp>
      <p:sp>
        <p:nvSpPr>
          <p:cNvPr id="3" name="Content Placeholder 2"/>
          <p:cNvSpPr>
            <a:spLocks noGrp="1"/>
          </p:cNvSpPr>
          <p:nvPr>
            <p:ph idx="1"/>
          </p:nvPr>
        </p:nvSpPr>
        <p:spPr/>
        <p:txBody>
          <a:bodyPr>
            <a:normAutofit fontScale="92500" lnSpcReduction="10000"/>
          </a:bodyPr>
          <a:lstStyle/>
          <a:p>
            <a:pPr marL="457200" indent="-457200" fontAlgn="base">
              <a:buFont typeface="+mj-lt"/>
              <a:buAutoNum type="arabicPeriod"/>
            </a:pPr>
            <a:r>
              <a:rPr lang="en-US" sz="2400" dirty="0" smtClean="0"/>
              <a:t>1.5 IQR </a:t>
            </a:r>
          </a:p>
          <a:p>
            <a:pPr lvl="2" fontAlgn="base"/>
            <a:r>
              <a:rPr lang="en-US" sz="1600" dirty="0" smtClean="0"/>
              <a:t>bounds = median </a:t>
            </a:r>
            <a:r>
              <a:rPr lang="en-US" sz="1600" dirty="0"/>
              <a:t>± </a:t>
            </a:r>
            <a:r>
              <a:rPr lang="en-US" sz="1600" dirty="0" smtClean="0"/>
              <a:t>1.5 IQR</a:t>
            </a:r>
          </a:p>
          <a:p>
            <a:pPr marL="457200" indent="-457200" fontAlgn="base">
              <a:buFont typeface="+mj-lt"/>
              <a:buAutoNum type="arabicPeriod"/>
            </a:pPr>
            <a:r>
              <a:rPr lang="en-US" sz="2400" dirty="0" smtClean="0"/>
              <a:t>Median absolute deviation</a:t>
            </a:r>
          </a:p>
          <a:p>
            <a:pPr lvl="2" fontAlgn="base"/>
            <a:r>
              <a:rPr lang="en-US" dirty="0" smtClean="0"/>
              <a:t>b </a:t>
            </a:r>
            <a:r>
              <a:rPr lang="en-US" dirty="0"/>
              <a:t>= 1.4826</a:t>
            </a:r>
          </a:p>
          <a:p>
            <a:pPr lvl="2" fontAlgn="base"/>
            <a:r>
              <a:rPr lang="en-US" dirty="0"/>
              <a:t>mad = b * </a:t>
            </a:r>
            <a:r>
              <a:rPr lang="en-US" dirty="0" err="1"/>
              <a:t>np.median</a:t>
            </a:r>
            <a:r>
              <a:rPr lang="en-US" dirty="0"/>
              <a:t>(</a:t>
            </a:r>
            <a:r>
              <a:rPr lang="en-US" dirty="0" err="1"/>
              <a:t>np.abs</a:t>
            </a:r>
            <a:r>
              <a:rPr lang="en-US" dirty="0"/>
              <a:t>(</a:t>
            </a:r>
            <a:r>
              <a:rPr lang="en-US" dirty="0" err="1"/>
              <a:t>total_data</a:t>
            </a:r>
            <a:r>
              <a:rPr lang="en-US" dirty="0"/>
              <a:t> - median))</a:t>
            </a:r>
          </a:p>
          <a:p>
            <a:pPr lvl="2" fontAlgn="base"/>
            <a:r>
              <a:rPr lang="en-US" dirty="0"/>
              <a:t>bounds = median </a:t>
            </a:r>
            <a:r>
              <a:rPr lang="en-US" dirty="0"/>
              <a:t>± </a:t>
            </a:r>
            <a:r>
              <a:rPr lang="en-US" dirty="0" smtClean="0"/>
              <a:t>3*mad</a:t>
            </a:r>
            <a:endParaRPr lang="en-US" dirty="0"/>
          </a:p>
          <a:p>
            <a:pPr marL="457200" indent="-457200" fontAlgn="base">
              <a:buFont typeface="+mj-lt"/>
              <a:buAutoNum type="arabicPeriod"/>
            </a:pPr>
            <a:r>
              <a:rPr lang="en-US" sz="2400" dirty="0"/>
              <a:t>Mean </a:t>
            </a:r>
            <a:r>
              <a:rPr lang="en-US" sz="2400" dirty="0" smtClean="0"/>
              <a:t>±3 STD</a:t>
            </a:r>
          </a:p>
          <a:p>
            <a:pPr marL="457200" indent="-457200" fontAlgn="base">
              <a:buFont typeface="+mj-lt"/>
              <a:buAutoNum type="arabicPeriod"/>
            </a:pPr>
            <a:r>
              <a:rPr lang="en-US" sz="2400" dirty="0" smtClean="0"/>
              <a:t>5, 95 Percentiles</a:t>
            </a:r>
          </a:p>
          <a:p>
            <a:pPr marL="457200" indent="-457200" fontAlgn="base">
              <a:buFont typeface="+mj-lt"/>
              <a:buAutoNum type="arabicPeriod"/>
            </a:pPr>
            <a:r>
              <a:rPr lang="en-US" sz="2400" dirty="0" smtClean="0"/>
              <a:t>Distance from centroid, e.g. </a:t>
            </a:r>
            <a:r>
              <a:rPr lang="en-US" sz="2400" dirty="0" err="1" smtClean="0"/>
              <a:t>Mahalanobis</a:t>
            </a:r>
            <a:r>
              <a:rPr lang="en-US" sz="2400" dirty="0" smtClean="0"/>
              <a:t> Distance</a:t>
            </a:r>
            <a:endParaRPr lang="en-US" sz="2400" dirty="0"/>
          </a:p>
          <a:p>
            <a:pPr marL="457200" indent="-457200">
              <a:buFont typeface="+mj-lt"/>
              <a:buAutoNum type="arabicPeriod"/>
            </a:pPr>
            <a:r>
              <a:rPr lang="en-US" dirty="0" smtClean="0"/>
              <a:t>Random Forest Anomaly Detection</a:t>
            </a:r>
          </a:p>
          <a:p>
            <a:pPr marL="457200" indent="-457200">
              <a:buFont typeface="+mj-lt"/>
              <a:buAutoNum type="arabicPeriod"/>
            </a:pPr>
            <a:r>
              <a:rPr lang="en-US" dirty="0" smtClean="0"/>
              <a:t>…</a:t>
            </a:r>
            <a:endParaRPr lang="he-IL" dirty="0"/>
          </a:p>
        </p:txBody>
      </p:sp>
    </p:spTree>
    <p:extLst>
      <p:ext uri="{BB962C8B-B14F-4D97-AF65-F5344CB8AC3E}">
        <p14:creationId xmlns:p14="http://schemas.microsoft.com/office/powerpoint/2010/main" val="2864770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Remove Outliers</a:t>
            </a:r>
            <a:endParaRPr lang="he-IL"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Delete observations</a:t>
            </a:r>
          </a:p>
          <a:p>
            <a:pPr marL="457200" indent="-457200">
              <a:buFont typeface="+mj-lt"/>
              <a:buAutoNum type="arabicPeriod"/>
            </a:pPr>
            <a:r>
              <a:rPr lang="en-US" dirty="0" smtClean="0"/>
              <a:t>Bin values</a:t>
            </a:r>
          </a:p>
          <a:p>
            <a:pPr marL="457200" indent="-457200">
              <a:buFont typeface="+mj-lt"/>
              <a:buAutoNum type="arabicPeriod"/>
            </a:pPr>
            <a:r>
              <a:rPr lang="en-US" dirty="0" smtClean="0"/>
              <a:t>Transform</a:t>
            </a:r>
          </a:p>
          <a:p>
            <a:pPr marL="457200" indent="-457200">
              <a:buFont typeface="+mj-lt"/>
              <a:buAutoNum type="arabicPeriod"/>
            </a:pPr>
            <a:r>
              <a:rPr lang="en-US" dirty="0" smtClean="0"/>
              <a:t>Impute</a:t>
            </a:r>
          </a:p>
          <a:p>
            <a:pPr marL="457200" indent="-457200">
              <a:buFont typeface="+mj-lt"/>
              <a:buAutoNum type="arabicPeriod"/>
            </a:pPr>
            <a:r>
              <a:rPr lang="en-US" dirty="0" smtClean="0"/>
              <a:t>Treat separately</a:t>
            </a:r>
            <a:endParaRPr lang="he-IL" dirty="0"/>
          </a:p>
        </p:txBody>
      </p:sp>
    </p:spTree>
    <p:extLst>
      <p:ext uri="{BB962C8B-B14F-4D97-AF65-F5344CB8AC3E}">
        <p14:creationId xmlns:p14="http://schemas.microsoft.com/office/powerpoint/2010/main" val="2771404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Cleaning &amp;</a:t>
            </a:r>
            <a:br>
              <a:rPr lang="en-US" dirty="0" smtClean="0"/>
            </a:br>
            <a:r>
              <a:rPr lang="en-US" dirty="0" smtClean="0"/>
              <a:t>Variable Transformations</a:t>
            </a:r>
            <a:endParaRPr lang="he-IL" dirty="0"/>
          </a:p>
        </p:txBody>
      </p:sp>
      <p:sp>
        <p:nvSpPr>
          <p:cNvPr id="4" name="Subtitle 3"/>
          <p:cNvSpPr>
            <a:spLocks noGrp="1"/>
          </p:cNvSpPr>
          <p:nvPr>
            <p:ph type="subTitle" idx="1"/>
          </p:nvPr>
        </p:nvSpPr>
        <p:spPr/>
        <p:txBody>
          <a:bodyPr/>
          <a:lstStyle/>
          <a:p>
            <a:endParaRPr lang="he-IL"/>
          </a:p>
        </p:txBody>
      </p:sp>
    </p:spTree>
    <p:extLst>
      <p:ext uri="{BB962C8B-B14F-4D97-AF65-F5344CB8AC3E}">
        <p14:creationId xmlns:p14="http://schemas.microsoft.com/office/powerpoint/2010/main" val="3796565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he-IL" dirty="0"/>
          </a:p>
        </p:txBody>
      </p:sp>
      <p:sp>
        <p:nvSpPr>
          <p:cNvPr id="3" name="Content Placeholder 2"/>
          <p:cNvSpPr>
            <a:spLocks noGrp="1"/>
          </p:cNvSpPr>
          <p:nvPr>
            <p:ph idx="1"/>
          </p:nvPr>
        </p:nvSpPr>
        <p:spPr/>
        <p:txBody>
          <a:bodyPr/>
          <a:lstStyle/>
          <a:p>
            <a:pPr marL="457200" indent="-457200">
              <a:buFont typeface="+mj-lt"/>
              <a:buAutoNum type="arabicPeriod"/>
            </a:pPr>
            <a:r>
              <a:rPr lang="en-US" dirty="0"/>
              <a:t>P</a:t>
            </a:r>
            <a:r>
              <a:rPr lang="en-US" dirty="0" smtClean="0"/>
              <a:t>arsing </a:t>
            </a:r>
            <a:r>
              <a:rPr lang="en-US" dirty="0"/>
              <a:t>dates and </a:t>
            </a:r>
            <a:r>
              <a:rPr lang="en-US" dirty="0" smtClean="0"/>
              <a:t>numbers</a:t>
            </a:r>
          </a:p>
          <a:p>
            <a:pPr marL="457200" indent="-457200">
              <a:buFont typeface="+mj-lt"/>
              <a:buAutoNum type="arabicPeriod"/>
            </a:pPr>
            <a:r>
              <a:rPr lang="en-US" dirty="0"/>
              <a:t>H</a:t>
            </a:r>
            <a:r>
              <a:rPr lang="en-US" dirty="0" smtClean="0"/>
              <a:t>andling missing values</a:t>
            </a:r>
          </a:p>
          <a:p>
            <a:pPr marL="457200" indent="-457200">
              <a:buFont typeface="+mj-lt"/>
              <a:buAutoNum type="arabicPeriod"/>
            </a:pPr>
            <a:r>
              <a:rPr lang="en-US" dirty="0"/>
              <a:t>D</a:t>
            </a:r>
            <a:r>
              <a:rPr lang="en-US" dirty="0" smtClean="0"/>
              <a:t>etecting outliers</a:t>
            </a:r>
          </a:p>
          <a:p>
            <a:pPr marL="457200" indent="-457200">
              <a:buFont typeface="+mj-lt"/>
              <a:buAutoNum type="arabicPeriod"/>
            </a:pPr>
            <a:r>
              <a:rPr lang="en-US" dirty="0"/>
              <a:t>C</a:t>
            </a:r>
            <a:r>
              <a:rPr lang="en-US" dirty="0" smtClean="0"/>
              <a:t>orrecting </a:t>
            </a:r>
            <a:r>
              <a:rPr lang="en-US" dirty="0"/>
              <a:t>character encodings (for international </a:t>
            </a:r>
            <a:r>
              <a:rPr lang="en-US" dirty="0" smtClean="0"/>
              <a:t>data)</a:t>
            </a:r>
          </a:p>
          <a:p>
            <a:pPr marL="457200" indent="-457200">
              <a:buFont typeface="+mj-lt"/>
              <a:buAutoNum type="arabicPeriod"/>
            </a:pPr>
            <a:r>
              <a:rPr lang="en-US" dirty="0"/>
              <a:t>M</a:t>
            </a:r>
            <a:r>
              <a:rPr lang="en-US" dirty="0" smtClean="0"/>
              <a:t>atching </a:t>
            </a:r>
            <a:r>
              <a:rPr lang="en-US" dirty="0"/>
              <a:t>similar but not identical values (created by </a:t>
            </a:r>
            <a:r>
              <a:rPr lang="en-US" dirty="0" smtClean="0"/>
              <a:t>typos)</a:t>
            </a:r>
          </a:p>
          <a:p>
            <a:pPr marL="457200" indent="-457200">
              <a:buFont typeface="+mj-lt"/>
              <a:buAutoNum type="arabicPeriod"/>
            </a:pPr>
            <a:r>
              <a:rPr lang="en-US" dirty="0"/>
              <a:t>V</a:t>
            </a:r>
            <a:r>
              <a:rPr lang="en-US" dirty="0" smtClean="0"/>
              <a:t>erifying </a:t>
            </a:r>
            <a:r>
              <a:rPr lang="en-US" dirty="0"/>
              <a:t>experimental </a:t>
            </a:r>
            <a:r>
              <a:rPr lang="en-US" dirty="0" smtClean="0"/>
              <a:t>design</a:t>
            </a:r>
          </a:p>
          <a:p>
            <a:pPr marL="457200" indent="-457200">
              <a:buFont typeface="+mj-lt"/>
              <a:buAutoNum type="arabicPeriod"/>
            </a:pPr>
            <a:r>
              <a:rPr lang="en-US" dirty="0"/>
              <a:t>M</a:t>
            </a:r>
            <a:r>
              <a:rPr lang="en-US" dirty="0" smtClean="0"/>
              <a:t>odel-based </a:t>
            </a:r>
            <a:r>
              <a:rPr lang="en-US" dirty="0"/>
              <a:t>data cleaning </a:t>
            </a:r>
            <a:r>
              <a:rPr lang="en-US" dirty="0" smtClean="0"/>
              <a:t>for identifying </a:t>
            </a:r>
            <a:r>
              <a:rPr lang="en-US" dirty="0"/>
              <a:t>suspicious values</a:t>
            </a:r>
            <a:endParaRPr lang="he-IL" dirty="0"/>
          </a:p>
        </p:txBody>
      </p:sp>
    </p:spTree>
    <p:extLst>
      <p:ext uri="{BB962C8B-B14F-4D97-AF65-F5344CB8AC3E}">
        <p14:creationId xmlns:p14="http://schemas.microsoft.com/office/powerpoint/2010/main" val="1295370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Transformations</a:t>
            </a:r>
            <a:endParaRPr lang="he-IL"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smtClean="0"/>
              <a:t>Normalization - Scale to mean 0 and </a:t>
            </a:r>
            <a:r>
              <a:rPr lang="en-US" dirty="0" err="1" smtClean="0"/>
              <a:t>std</a:t>
            </a:r>
            <a:r>
              <a:rPr lang="en-US" dirty="0" smtClean="0"/>
              <a:t> 1</a:t>
            </a:r>
          </a:p>
          <a:p>
            <a:pPr marL="457200" indent="-457200">
              <a:buFont typeface="+mj-lt"/>
              <a:buAutoNum type="arabicPeriod"/>
            </a:pPr>
            <a:r>
              <a:rPr lang="en-US" dirty="0" smtClean="0"/>
              <a:t>Scaling to range 0 to 1</a:t>
            </a:r>
          </a:p>
          <a:p>
            <a:pPr marL="457200" indent="-457200">
              <a:buFont typeface="+mj-lt"/>
              <a:buAutoNum type="arabicPeriod"/>
            </a:pPr>
            <a:r>
              <a:rPr lang="en-US" dirty="0"/>
              <a:t>Logarithm</a:t>
            </a:r>
          </a:p>
          <a:p>
            <a:pPr lvl="1"/>
            <a:r>
              <a:rPr lang="en-US" dirty="0"/>
              <a:t>What to do if variable has 0?</a:t>
            </a:r>
          </a:p>
          <a:p>
            <a:pPr marL="457200" indent="-457200">
              <a:buFont typeface="+mj-lt"/>
              <a:buAutoNum type="arabicPeriod"/>
            </a:pPr>
            <a:r>
              <a:rPr lang="en-US" dirty="0"/>
              <a:t>Square / cube root</a:t>
            </a:r>
          </a:p>
          <a:p>
            <a:pPr lvl="1"/>
            <a:r>
              <a:rPr lang="en-US" dirty="0"/>
              <a:t>What to do with negative values?</a:t>
            </a:r>
          </a:p>
          <a:p>
            <a:pPr marL="457200" indent="-457200">
              <a:buFont typeface="+mj-lt"/>
              <a:buAutoNum type="arabicPeriod"/>
            </a:pPr>
            <a:r>
              <a:rPr lang="en-US" dirty="0" smtClean="0"/>
              <a:t>Binning</a:t>
            </a:r>
          </a:p>
          <a:p>
            <a:pPr lvl="1"/>
            <a:r>
              <a:rPr lang="en-US" dirty="0" smtClean="0"/>
              <a:t>Range / Percentiles</a:t>
            </a:r>
          </a:p>
          <a:p>
            <a:pPr marL="457200" indent="-457200">
              <a:buFont typeface="+mj-lt"/>
              <a:buAutoNum type="arabicPeriod"/>
            </a:pPr>
            <a:r>
              <a:rPr lang="en-US" dirty="0" smtClean="0"/>
              <a:t>Box-Cox transformation </a:t>
            </a:r>
            <a:r>
              <a:rPr lang="en-US" sz="1800" dirty="0" smtClean="0"/>
              <a:t>(</a:t>
            </a:r>
            <a:r>
              <a:rPr lang="en-US" sz="1800" dirty="0" smtClean="0">
                <a:hlinkClick r:id="rId2"/>
              </a:rPr>
              <a:t>read more</a:t>
            </a:r>
            <a:r>
              <a:rPr lang="en-US" sz="1800" dirty="0" smtClean="0"/>
              <a:t>)</a:t>
            </a:r>
            <a:endParaRPr lang="en-US" dirty="0" smtClean="0"/>
          </a:p>
          <a:p>
            <a:pPr marL="457200" indent="-457200">
              <a:buFont typeface="+mj-lt"/>
              <a:buAutoNum type="arabicPeriod"/>
            </a:pPr>
            <a:r>
              <a:rPr lang="en-US" dirty="0" smtClean="0"/>
              <a:t>Transforming according to rank </a:t>
            </a:r>
            <a:r>
              <a:rPr lang="en-US" sz="1800" dirty="0" smtClean="0"/>
              <a:t>(1,2,3,…)</a:t>
            </a:r>
          </a:p>
          <a:p>
            <a:pPr marL="688086" lvl="1" indent="-514350">
              <a:lnSpc>
                <a:spcPct val="120000"/>
              </a:lnSpc>
              <a:spcBef>
                <a:spcPts val="0"/>
              </a:spcBef>
              <a:spcAft>
                <a:spcPts val="600"/>
              </a:spcAft>
              <a:buFont typeface="+mj-lt"/>
              <a:buAutoNum type="arabicPeriod"/>
            </a:pPr>
            <a:r>
              <a:rPr lang="en-US" dirty="0"/>
              <a:t>Computationally intensive</a:t>
            </a:r>
          </a:p>
          <a:p>
            <a:pPr marL="688086" lvl="1" indent="-514350">
              <a:lnSpc>
                <a:spcPct val="120000"/>
              </a:lnSpc>
              <a:spcBef>
                <a:spcPts val="0"/>
              </a:spcBef>
              <a:spcAft>
                <a:spcPts val="600"/>
              </a:spcAft>
              <a:buFont typeface="+mj-lt"/>
              <a:buAutoNum type="arabicPeriod"/>
            </a:pPr>
            <a:r>
              <a:rPr lang="en-US" dirty="0"/>
              <a:t>Possible mix between train and test sets</a:t>
            </a:r>
            <a:endParaRPr lang="he-IL" sz="1800" dirty="0"/>
          </a:p>
        </p:txBody>
      </p:sp>
    </p:spTree>
    <p:extLst>
      <p:ext uri="{BB962C8B-B14F-4D97-AF65-F5344CB8AC3E}">
        <p14:creationId xmlns:p14="http://schemas.microsoft.com/office/powerpoint/2010/main" val="2327660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Cox Transformation</a:t>
            </a:r>
            <a:endParaRPr lang="he-IL" dirty="0"/>
          </a:p>
        </p:txBody>
      </p:sp>
      <p:sp>
        <p:nvSpPr>
          <p:cNvPr id="6" name="Text Placeholder 5"/>
          <p:cNvSpPr>
            <a:spLocks noGrp="1"/>
          </p:cNvSpPr>
          <p:nvPr>
            <p:ph type="body" sz="half" idx="2"/>
          </p:nvPr>
        </p:nvSpPr>
        <p:spPr/>
        <p:txBody>
          <a:bodyPr/>
          <a:lstStyle/>
          <a:p>
            <a:endParaRPr lang="he-IL"/>
          </a:p>
        </p:txBody>
      </p:sp>
      <p:pic>
        <p:nvPicPr>
          <p:cNvPr id="5" name="Picture 4"/>
          <p:cNvPicPr>
            <a:picLocks noChangeAspect="1"/>
          </p:cNvPicPr>
          <p:nvPr/>
        </p:nvPicPr>
        <p:blipFill>
          <a:blip r:embed="rId2"/>
          <a:stretch>
            <a:fillRect/>
          </a:stretch>
        </p:blipFill>
        <p:spPr>
          <a:xfrm>
            <a:off x="1020533" y="2254023"/>
            <a:ext cx="2705100" cy="542925"/>
          </a:xfrm>
          <a:prstGeom prst="rect">
            <a:avLst/>
          </a:prstGeom>
        </p:spPr>
      </p:pic>
      <p:pic>
        <p:nvPicPr>
          <p:cNvPr id="9" name="Picture 2" descr="sample Box-Cox Normality plot"/>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1692" y="838200"/>
            <a:ext cx="5306445" cy="391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459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Categorical </a:t>
            </a:r>
            <a:r>
              <a:rPr lang="en-US" dirty="0" err="1" smtClean="0"/>
              <a:t>VarS</a:t>
            </a:r>
            <a:r>
              <a:rPr lang="en-US" dirty="0" smtClean="0"/>
              <a:t> – One-Hot</a:t>
            </a:r>
            <a:endParaRPr lang="he-IL"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One-of-K encoding on an array of length </a:t>
            </a:r>
            <a:r>
              <a:rPr lang="en-US" dirty="0" smtClean="0"/>
              <a:t>K.</a:t>
            </a:r>
          </a:p>
          <a:p>
            <a:pPr marL="457200" indent="-457200">
              <a:buFont typeface="+mj-lt"/>
              <a:buAutoNum type="arabicPeriod"/>
            </a:pPr>
            <a:r>
              <a:rPr lang="en-US" dirty="0" smtClean="0"/>
              <a:t>Basic </a:t>
            </a:r>
            <a:r>
              <a:rPr lang="en-US" dirty="0"/>
              <a:t>method: Used with most linear </a:t>
            </a:r>
            <a:r>
              <a:rPr lang="en-US" dirty="0" smtClean="0"/>
              <a:t>algorithms</a:t>
            </a:r>
          </a:p>
          <a:p>
            <a:pPr marL="514350" indent="-514350">
              <a:lnSpc>
                <a:spcPct val="120000"/>
              </a:lnSpc>
              <a:spcBef>
                <a:spcPts val="0"/>
              </a:spcBef>
              <a:spcAft>
                <a:spcPts val="600"/>
              </a:spcAft>
              <a:buFont typeface="+mj-lt"/>
              <a:buAutoNum type="arabicPeriod"/>
            </a:pPr>
            <a:r>
              <a:rPr lang="en-US" dirty="0" smtClean="0"/>
              <a:t>Make </a:t>
            </a:r>
            <a:r>
              <a:rPr lang="en-US" dirty="0"/>
              <a:t>sure you don’t introduce </a:t>
            </a:r>
            <a:r>
              <a:rPr lang="en-US" dirty="0" err="1" smtClean="0"/>
              <a:t>collinearity</a:t>
            </a:r>
            <a:endParaRPr lang="en-US" dirty="0"/>
          </a:p>
          <a:p>
            <a:pPr marL="688086" lvl="1" indent="-514350">
              <a:lnSpc>
                <a:spcPct val="120000"/>
              </a:lnSpc>
              <a:spcBef>
                <a:spcPts val="0"/>
              </a:spcBef>
              <a:spcAft>
                <a:spcPts val="600"/>
              </a:spcAft>
              <a:buFont typeface="+mj-lt"/>
              <a:buAutoNum type="arabicPeriod"/>
            </a:pPr>
            <a:r>
              <a:rPr lang="en-US" dirty="0"/>
              <a:t>Dropping first column avoids </a:t>
            </a:r>
            <a:r>
              <a:rPr lang="en-US" dirty="0" err="1" smtClean="0"/>
              <a:t>collinearity</a:t>
            </a:r>
            <a:endParaRPr lang="en-US" dirty="0"/>
          </a:p>
          <a:p>
            <a:pPr marL="514350" indent="-514350">
              <a:lnSpc>
                <a:spcPct val="120000"/>
              </a:lnSpc>
              <a:spcBef>
                <a:spcPts val="0"/>
              </a:spcBef>
              <a:spcAft>
                <a:spcPts val="600"/>
              </a:spcAft>
              <a:buFont typeface="+mj-lt"/>
              <a:buAutoNum type="arabicPeriod"/>
            </a:pPr>
            <a:r>
              <a:rPr lang="en-US" dirty="0" smtClean="0"/>
              <a:t>What </a:t>
            </a:r>
            <a:r>
              <a:rPr lang="en-US" dirty="0"/>
              <a:t>to do if you have lots of different values?</a:t>
            </a:r>
          </a:p>
          <a:p>
            <a:pPr marL="688086" lvl="1" indent="-514350">
              <a:lnSpc>
                <a:spcPct val="120000"/>
              </a:lnSpc>
              <a:spcBef>
                <a:spcPts val="0"/>
              </a:spcBef>
              <a:spcAft>
                <a:spcPts val="600"/>
              </a:spcAft>
              <a:buFont typeface="+mj-lt"/>
              <a:buAutoNum type="arabicPeriod"/>
            </a:pPr>
            <a:r>
              <a:rPr lang="en-US" dirty="0"/>
              <a:t>Sparse format is memory-friendly</a:t>
            </a:r>
          </a:p>
          <a:p>
            <a:pPr marL="514350" indent="-514350">
              <a:lnSpc>
                <a:spcPct val="120000"/>
              </a:lnSpc>
              <a:spcBef>
                <a:spcPts val="0"/>
              </a:spcBef>
              <a:spcAft>
                <a:spcPts val="600"/>
              </a:spcAft>
              <a:buFont typeface="+mj-lt"/>
              <a:buAutoNum type="arabicPeriod"/>
            </a:pPr>
            <a:r>
              <a:rPr lang="en-US" dirty="0" smtClean="0"/>
              <a:t>What </a:t>
            </a:r>
            <a:r>
              <a:rPr lang="en-US" dirty="0"/>
              <a:t>if the test data contains unseen values?</a:t>
            </a:r>
          </a:p>
          <a:p>
            <a:pPr marL="457200" indent="-457200">
              <a:buFont typeface="+mj-lt"/>
              <a:buAutoNum type="arabicPeriod"/>
            </a:pPr>
            <a:r>
              <a:rPr lang="en-US" dirty="0" smtClean="0"/>
              <a:t>Most </a:t>
            </a:r>
            <a:r>
              <a:rPr lang="en-US" dirty="0"/>
              <a:t>current implementations don’t gracefully treat missing, unseen variables</a:t>
            </a:r>
            <a:endParaRPr lang="he-IL" dirty="0"/>
          </a:p>
        </p:txBody>
      </p:sp>
    </p:spTree>
    <p:extLst>
      <p:ext uri="{BB962C8B-B14F-4D97-AF65-F5344CB8AC3E}">
        <p14:creationId xmlns:p14="http://schemas.microsoft.com/office/powerpoint/2010/main" val="3893112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he-IL" dirty="0"/>
          </a:p>
        </p:txBody>
      </p:sp>
      <p:pic>
        <p:nvPicPr>
          <p:cNvPr id="4" name="Content Placeholder 3"/>
          <p:cNvPicPr>
            <a:picLocks noGrp="1" noChangeAspect="1"/>
          </p:cNvPicPr>
          <p:nvPr>
            <p:ph idx="1"/>
          </p:nvPr>
        </p:nvPicPr>
        <p:blipFill>
          <a:blip r:embed="rId2"/>
          <a:stretch>
            <a:fillRect/>
          </a:stretch>
        </p:blipFill>
        <p:spPr>
          <a:xfrm>
            <a:off x="3418528" y="2286000"/>
            <a:ext cx="4931082" cy="4022725"/>
          </a:xfrm>
          <a:prstGeom prst="rect">
            <a:avLst/>
          </a:prstGeom>
        </p:spPr>
      </p:pic>
    </p:spTree>
    <p:extLst>
      <p:ext uri="{BB962C8B-B14F-4D97-AF65-F5344CB8AC3E}">
        <p14:creationId xmlns:p14="http://schemas.microsoft.com/office/powerpoint/2010/main" val="2525001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Hot Encoding - Example</a:t>
            </a:r>
            <a:endParaRPr lang="he-IL" dirty="0"/>
          </a:p>
        </p:txBody>
      </p:sp>
      <p:pic>
        <p:nvPicPr>
          <p:cNvPr id="4" name="Content Placeholder 3"/>
          <p:cNvPicPr>
            <a:picLocks noGrp="1" noChangeAspect="1"/>
          </p:cNvPicPr>
          <p:nvPr>
            <p:ph idx="1"/>
          </p:nvPr>
        </p:nvPicPr>
        <p:blipFill>
          <a:blip r:embed="rId2"/>
          <a:stretch>
            <a:fillRect/>
          </a:stretch>
        </p:blipFill>
        <p:spPr>
          <a:xfrm>
            <a:off x="1701256" y="2286000"/>
            <a:ext cx="8365626" cy="4022725"/>
          </a:xfrm>
          <a:prstGeom prst="rect">
            <a:avLst/>
          </a:prstGeom>
        </p:spPr>
      </p:pic>
    </p:spTree>
    <p:extLst>
      <p:ext uri="{BB962C8B-B14F-4D97-AF65-F5344CB8AC3E}">
        <p14:creationId xmlns:p14="http://schemas.microsoft.com/office/powerpoint/2010/main" val="1566015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Encoding</a:t>
            </a:r>
            <a:endParaRPr lang="he-IL" dirty="0"/>
          </a:p>
        </p:txBody>
      </p:sp>
      <p:sp>
        <p:nvSpPr>
          <p:cNvPr id="3" name="Content Placeholder 2"/>
          <p:cNvSpPr>
            <a:spLocks noGrp="1"/>
          </p:cNvSpPr>
          <p:nvPr>
            <p:ph idx="1"/>
          </p:nvPr>
        </p:nvSpPr>
        <p:spPr/>
        <p:txBody>
          <a:bodyPr/>
          <a:lstStyle/>
          <a:p>
            <a:r>
              <a:rPr lang="en-US" dirty="0"/>
              <a:t>Does “</a:t>
            </a:r>
            <a:r>
              <a:rPr lang="en-US" dirty="0" err="1"/>
              <a:t>OneHot</a:t>
            </a:r>
            <a:r>
              <a:rPr lang="en-US" dirty="0"/>
              <a:t>-encoding” with arrays of a fixed </a:t>
            </a:r>
            <a:r>
              <a:rPr lang="en-US" dirty="0" smtClean="0"/>
              <a:t>length</a:t>
            </a:r>
          </a:p>
          <a:p>
            <a:r>
              <a:rPr lang="en-US" dirty="0" smtClean="0"/>
              <a:t>Avoids </a:t>
            </a:r>
            <a:r>
              <a:rPr lang="en-US" dirty="0"/>
              <a:t>extremely sparse </a:t>
            </a:r>
            <a:r>
              <a:rPr lang="en-US" dirty="0" smtClean="0"/>
              <a:t>data</a:t>
            </a:r>
          </a:p>
          <a:p>
            <a:r>
              <a:rPr lang="en-US" dirty="0" smtClean="0"/>
              <a:t>May </a:t>
            </a:r>
            <a:r>
              <a:rPr lang="en-US" dirty="0"/>
              <a:t>introduce </a:t>
            </a:r>
            <a:r>
              <a:rPr lang="en-US" dirty="0" smtClean="0"/>
              <a:t>collisions</a:t>
            </a:r>
          </a:p>
          <a:p>
            <a:r>
              <a:rPr lang="en-US" dirty="0"/>
              <a:t>C</a:t>
            </a:r>
            <a:r>
              <a:rPr lang="en-US" dirty="0" smtClean="0"/>
              <a:t>an </a:t>
            </a:r>
            <a:r>
              <a:rPr lang="en-US" dirty="0"/>
              <a:t>repeat with different hash functions and bag result for small bump in </a:t>
            </a:r>
            <a:r>
              <a:rPr lang="en-US" dirty="0" smtClean="0"/>
              <a:t>accuracy</a:t>
            </a:r>
          </a:p>
          <a:p>
            <a:r>
              <a:rPr lang="en-US" dirty="0" smtClean="0"/>
              <a:t>Collisions </a:t>
            </a:r>
            <a:r>
              <a:rPr lang="en-US" dirty="0"/>
              <a:t>usually degrade results, but may improve </a:t>
            </a:r>
            <a:r>
              <a:rPr lang="en-US" dirty="0" smtClean="0"/>
              <a:t>it</a:t>
            </a:r>
          </a:p>
          <a:p>
            <a:r>
              <a:rPr lang="en-US" dirty="0" smtClean="0"/>
              <a:t>Gracefully </a:t>
            </a:r>
            <a:r>
              <a:rPr lang="en-US" dirty="0"/>
              <a:t>deals with new variables (</a:t>
            </a:r>
            <a:r>
              <a:rPr lang="en-US" dirty="0" err="1"/>
              <a:t>eg</a:t>
            </a:r>
            <a:r>
              <a:rPr lang="en-US" dirty="0"/>
              <a:t>: new user-agents)</a:t>
            </a:r>
            <a:endParaRPr lang="he-IL" dirty="0"/>
          </a:p>
        </p:txBody>
      </p:sp>
    </p:spTree>
    <p:extLst>
      <p:ext uri="{BB962C8B-B14F-4D97-AF65-F5344CB8AC3E}">
        <p14:creationId xmlns:p14="http://schemas.microsoft.com/office/powerpoint/2010/main" val="4258434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Encoding</a:t>
            </a:r>
            <a:endParaRPr lang="he-IL" dirty="0"/>
          </a:p>
        </p:txBody>
      </p:sp>
      <p:sp>
        <p:nvSpPr>
          <p:cNvPr id="3" name="Content Placeholder 2"/>
          <p:cNvSpPr>
            <a:spLocks noGrp="1"/>
          </p:cNvSpPr>
          <p:nvPr>
            <p:ph idx="1"/>
          </p:nvPr>
        </p:nvSpPr>
        <p:spPr/>
        <p:txBody>
          <a:bodyPr/>
          <a:lstStyle/>
          <a:p>
            <a:r>
              <a:rPr lang="en-US" dirty="0"/>
              <a:t>Replace categorical variables with their count in the train </a:t>
            </a:r>
            <a:r>
              <a:rPr lang="en-US" dirty="0" smtClean="0"/>
              <a:t>set</a:t>
            </a:r>
          </a:p>
          <a:p>
            <a:r>
              <a:rPr lang="en-US" dirty="0" smtClean="0"/>
              <a:t>Useful </a:t>
            </a:r>
            <a:r>
              <a:rPr lang="en-US" dirty="0"/>
              <a:t>for both linear and non-linear </a:t>
            </a:r>
            <a:r>
              <a:rPr lang="en-US" dirty="0" smtClean="0"/>
              <a:t>algorithms</a:t>
            </a:r>
          </a:p>
          <a:p>
            <a:r>
              <a:rPr lang="en-US" dirty="0" smtClean="0"/>
              <a:t>Can </a:t>
            </a:r>
            <a:r>
              <a:rPr lang="en-US" dirty="0"/>
              <a:t>be sensitive to </a:t>
            </a:r>
            <a:r>
              <a:rPr lang="en-US" dirty="0" smtClean="0"/>
              <a:t>outliers</a:t>
            </a:r>
          </a:p>
          <a:p>
            <a:r>
              <a:rPr lang="en-US" dirty="0" smtClean="0"/>
              <a:t>May </a:t>
            </a:r>
            <a:r>
              <a:rPr lang="en-US" dirty="0"/>
              <a:t>add log-transform, works well with </a:t>
            </a:r>
            <a:r>
              <a:rPr lang="en-US" dirty="0" smtClean="0"/>
              <a:t>counts</a:t>
            </a:r>
          </a:p>
          <a:p>
            <a:r>
              <a:rPr lang="en-US" dirty="0" smtClean="0"/>
              <a:t>Replace </a:t>
            </a:r>
            <a:r>
              <a:rPr lang="en-US" dirty="0"/>
              <a:t>unseen variables with `</a:t>
            </a:r>
            <a:r>
              <a:rPr lang="en-US" dirty="0" smtClean="0"/>
              <a:t>1`</a:t>
            </a:r>
          </a:p>
          <a:p>
            <a:r>
              <a:rPr lang="en-US" dirty="0" smtClean="0"/>
              <a:t>May </a:t>
            </a:r>
            <a:r>
              <a:rPr lang="en-US" dirty="0"/>
              <a:t>give collisions: same encoding, different variables</a:t>
            </a:r>
            <a:endParaRPr lang="he-IL" dirty="0"/>
          </a:p>
        </p:txBody>
      </p:sp>
    </p:spTree>
    <p:extLst>
      <p:ext uri="{BB962C8B-B14F-4D97-AF65-F5344CB8AC3E}">
        <p14:creationId xmlns:p14="http://schemas.microsoft.com/office/powerpoint/2010/main" val="1096256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pic>
        <p:nvPicPr>
          <p:cNvPr id="4" name="Content Placeholder 3"/>
          <p:cNvPicPr>
            <a:picLocks noGrp="1" noChangeAspect="1"/>
          </p:cNvPicPr>
          <p:nvPr>
            <p:ph idx="1"/>
          </p:nvPr>
        </p:nvPicPr>
        <p:blipFill>
          <a:blip r:embed="rId2"/>
          <a:stretch>
            <a:fillRect/>
          </a:stretch>
        </p:blipFill>
        <p:spPr>
          <a:xfrm>
            <a:off x="3832697" y="2286000"/>
            <a:ext cx="4102743" cy="4022725"/>
          </a:xfrm>
          <a:prstGeom prst="rect">
            <a:avLst/>
          </a:prstGeom>
        </p:spPr>
      </p:pic>
    </p:spTree>
    <p:extLst>
      <p:ext uri="{BB962C8B-B14F-4D97-AF65-F5344CB8AC3E}">
        <p14:creationId xmlns:p14="http://schemas.microsoft.com/office/powerpoint/2010/main" val="4049289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a:t>Applied Data Science</a:t>
            </a:r>
            <a:r>
              <a:rPr lang="en-US" b="1" dirty="0"/>
              <a:t/>
            </a:r>
            <a:br>
              <a:rPr lang="en-US" b="1" dirty="0"/>
            </a:br>
            <a:r>
              <a:rPr lang="en-US" b="1" dirty="0" smtClean="0"/>
              <a:t>Feature Engineering</a:t>
            </a:r>
            <a:endParaRPr lang="en-US" dirty="0"/>
          </a:p>
        </p:txBody>
      </p:sp>
      <p:sp>
        <p:nvSpPr>
          <p:cNvPr id="3" name="Subtitle 2"/>
          <p:cNvSpPr>
            <a:spLocks noGrp="1"/>
          </p:cNvSpPr>
          <p:nvPr>
            <p:ph type="subTitle" idx="1"/>
          </p:nvPr>
        </p:nvSpPr>
        <p:spPr/>
        <p:txBody>
          <a:bodyPr>
            <a:normAutofit/>
          </a:bodyPr>
          <a:lstStyle/>
          <a:p>
            <a:r>
              <a:rPr lang="en-US" dirty="0" smtClean="0"/>
              <a:t>Dr. </a:t>
            </a:r>
            <a:r>
              <a:rPr lang="en-US" dirty="0" err="1" smtClean="0"/>
              <a:t>Omri</a:t>
            </a:r>
            <a:r>
              <a:rPr lang="en-US" dirty="0" smtClean="0"/>
              <a:t> </a:t>
            </a:r>
            <a:r>
              <a:rPr lang="en-US" dirty="0" err="1" smtClean="0"/>
              <a:t>Allouche</a:t>
            </a:r>
            <a:endParaRPr lang="en-US" dirty="0" smtClean="0"/>
          </a:p>
          <a:p>
            <a:r>
              <a:rPr lang="en-US" dirty="0" smtClean="0"/>
              <a:t>2017</a:t>
            </a:r>
          </a:p>
        </p:txBody>
      </p:sp>
    </p:spTree>
    <p:extLst>
      <p:ext uri="{BB962C8B-B14F-4D97-AF65-F5344CB8AC3E}">
        <p14:creationId xmlns:p14="http://schemas.microsoft.com/office/powerpoint/2010/main" val="1466781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a:xfrm>
            <a:off x="3189514" y="2286000"/>
            <a:ext cx="7554687" cy="4023360"/>
          </a:xfrm>
        </p:spPr>
        <p:txBody>
          <a:bodyPr/>
          <a:lstStyle/>
          <a:p>
            <a:pPr>
              <a:lnSpc>
                <a:spcPct val="100000"/>
              </a:lnSpc>
              <a:spcBef>
                <a:spcPts val="0"/>
              </a:spcBef>
              <a:spcAft>
                <a:spcPts val="1200"/>
              </a:spcAft>
            </a:pPr>
            <a:r>
              <a:rPr lang="en-US" sz="3200" dirty="0" smtClean="0"/>
              <a:t>Coming </a:t>
            </a:r>
            <a:r>
              <a:rPr lang="en-US" sz="3200" dirty="0"/>
              <a:t>up with features is difficult, time-consuming, requires expert </a:t>
            </a:r>
            <a:r>
              <a:rPr lang="en-US" sz="3200" dirty="0" smtClean="0"/>
              <a:t>knowledge. </a:t>
            </a:r>
            <a:r>
              <a:rPr lang="en-US" sz="3200" i="1" dirty="0" smtClean="0"/>
              <a:t>“Applied </a:t>
            </a:r>
            <a:r>
              <a:rPr lang="en-US" sz="3200" i="1" dirty="0"/>
              <a:t>machine learning" </a:t>
            </a:r>
            <a:r>
              <a:rPr lang="en-US" sz="3200" dirty="0"/>
              <a:t>is basically feature engineering</a:t>
            </a:r>
            <a:r>
              <a:rPr lang="en-US" sz="3200" dirty="0" smtClean="0"/>
              <a:t>.</a:t>
            </a:r>
          </a:p>
          <a:p>
            <a:pPr algn="r">
              <a:lnSpc>
                <a:spcPct val="120000"/>
              </a:lnSpc>
              <a:spcBef>
                <a:spcPts val="0"/>
              </a:spcBef>
              <a:spcAft>
                <a:spcPts val="1200"/>
              </a:spcAft>
            </a:pPr>
            <a:r>
              <a:rPr lang="en-US" sz="3200" i="1" dirty="0" smtClean="0">
                <a:solidFill>
                  <a:schemeClr val="bg1">
                    <a:lumMod val="50000"/>
                  </a:schemeClr>
                </a:solidFill>
              </a:rPr>
              <a:t>- Andrew Ng</a:t>
            </a:r>
            <a:endParaRPr lang="he-IL" sz="3200" i="1" dirty="0">
              <a:solidFill>
                <a:schemeClr val="bg1">
                  <a:lumMod val="50000"/>
                </a:schemeClr>
              </a:solidFill>
            </a:endParaRPr>
          </a:p>
        </p:txBody>
      </p:sp>
      <p:pic>
        <p:nvPicPr>
          <p:cNvPr id="1026" name="Picture 2" descr="http://michigantoday.umich.edu/wp-content/uploads/2012/07/quo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547" y="2188027"/>
            <a:ext cx="20383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460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a:xfrm>
            <a:off x="3189514" y="2286000"/>
            <a:ext cx="7554687" cy="4023360"/>
          </a:xfrm>
        </p:spPr>
        <p:txBody>
          <a:bodyPr/>
          <a:lstStyle/>
          <a:p>
            <a:pPr>
              <a:lnSpc>
                <a:spcPct val="100000"/>
              </a:lnSpc>
              <a:spcBef>
                <a:spcPts val="0"/>
              </a:spcBef>
              <a:spcAft>
                <a:spcPts val="1200"/>
              </a:spcAft>
            </a:pPr>
            <a:r>
              <a:rPr lang="en-US" sz="3200" dirty="0"/>
              <a:t>…some machine learning projects succeed and some fail. What makes the difference? Easily the most important factor is the features used</a:t>
            </a:r>
            <a:r>
              <a:rPr lang="en-US" sz="3200" dirty="0" smtClean="0"/>
              <a:t>.</a:t>
            </a:r>
          </a:p>
          <a:p>
            <a:pPr algn="r">
              <a:lnSpc>
                <a:spcPct val="100000"/>
              </a:lnSpc>
              <a:spcBef>
                <a:spcPts val="0"/>
              </a:spcBef>
              <a:spcAft>
                <a:spcPts val="1200"/>
              </a:spcAft>
            </a:pPr>
            <a:r>
              <a:rPr lang="en-US" sz="3200" i="1" dirty="0" smtClean="0">
                <a:solidFill>
                  <a:schemeClr val="bg1">
                    <a:lumMod val="50000"/>
                  </a:schemeClr>
                </a:solidFill>
              </a:rPr>
              <a:t>- </a:t>
            </a:r>
            <a:r>
              <a:rPr lang="en-US" sz="3200" i="1" dirty="0">
                <a:solidFill>
                  <a:schemeClr val="bg1">
                    <a:lumMod val="50000"/>
                  </a:schemeClr>
                </a:solidFill>
              </a:rPr>
              <a:t>Pedro </a:t>
            </a:r>
            <a:r>
              <a:rPr lang="en-US" sz="3200" i="1" dirty="0" err="1" smtClean="0">
                <a:solidFill>
                  <a:schemeClr val="bg1">
                    <a:lumMod val="50000"/>
                  </a:schemeClr>
                </a:solidFill>
              </a:rPr>
              <a:t>Domingos</a:t>
            </a:r>
            <a:endParaRPr lang="en-US" sz="3200" i="1" dirty="0">
              <a:solidFill>
                <a:schemeClr val="bg1">
                  <a:lumMod val="50000"/>
                </a:schemeClr>
              </a:solidFill>
            </a:endParaRPr>
          </a:p>
          <a:p>
            <a:pPr algn="r">
              <a:lnSpc>
                <a:spcPct val="100000"/>
              </a:lnSpc>
              <a:spcBef>
                <a:spcPts val="0"/>
              </a:spcBef>
              <a:spcAft>
                <a:spcPts val="1200"/>
              </a:spcAft>
            </a:pPr>
            <a:r>
              <a:rPr lang="en-US" sz="1800" dirty="0" smtClean="0"/>
              <a:t>“A </a:t>
            </a:r>
            <a:r>
              <a:rPr lang="en-US" sz="1800" dirty="0"/>
              <a:t>Few Useful Things to Know about Machine </a:t>
            </a:r>
            <a:r>
              <a:rPr lang="en-US" sz="1800" dirty="0" smtClean="0"/>
              <a:t>Learning”</a:t>
            </a:r>
            <a:endParaRPr lang="he-IL" sz="1800" i="1" dirty="0">
              <a:solidFill>
                <a:schemeClr val="bg1">
                  <a:lumMod val="50000"/>
                </a:schemeClr>
              </a:solidFill>
            </a:endParaRPr>
          </a:p>
        </p:txBody>
      </p:sp>
      <p:pic>
        <p:nvPicPr>
          <p:cNvPr id="1026" name="Picture 2" descr="http://michigantoday.umich.edu/wp-content/uploads/2012/07/quo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547" y="2188027"/>
            <a:ext cx="20383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040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pPr marL="457200" indent="-457200">
              <a:buFont typeface="+mj-lt"/>
              <a:buAutoNum type="arabicPeriod"/>
            </a:pPr>
            <a:r>
              <a:rPr lang="en-US" dirty="0"/>
              <a:t>Create multiple categorical variables from a single </a:t>
            </a:r>
            <a:r>
              <a:rPr lang="en-US" dirty="0" smtClean="0"/>
              <a:t>variable</a:t>
            </a:r>
          </a:p>
          <a:p>
            <a:pPr marL="457200" indent="-457200">
              <a:buFont typeface="+mj-lt"/>
              <a:buAutoNum type="arabicPeriod"/>
            </a:pPr>
            <a:r>
              <a:rPr lang="en-US" dirty="0" smtClean="0"/>
              <a:t>Some </a:t>
            </a:r>
            <a:r>
              <a:rPr lang="en-US" dirty="0"/>
              <a:t>high cardinality features, like user-agents, hold far more information in </a:t>
            </a:r>
            <a:r>
              <a:rPr lang="en-US" dirty="0" smtClean="0"/>
              <a:t>them:</a:t>
            </a:r>
          </a:p>
          <a:p>
            <a:pPr marL="630936" lvl="1" indent="-457200"/>
            <a:r>
              <a:rPr lang="en-US" dirty="0" err="1" smtClean="0"/>
              <a:t>is_mobile</a:t>
            </a:r>
            <a:r>
              <a:rPr lang="en-US" dirty="0" smtClean="0"/>
              <a:t>?</a:t>
            </a:r>
          </a:p>
          <a:p>
            <a:pPr marL="630936" lvl="1" indent="-457200"/>
            <a:r>
              <a:rPr lang="en-US" dirty="0" err="1" smtClean="0"/>
              <a:t>is_latest_version</a:t>
            </a:r>
            <a:r>
              <a:rPr lang="en-US" dirty="0" smtClean="0"/>
              <a:t>?</a:t>
            </a:r>
          </a:p>
          <a:p>
            <a:pPr marL="630936" lvl="1" indent="-457200"/>
            <a:r>
              <a:rPr lang="en-US" dirty="0" err="1" smtClean="0"/>
              <a:t>Operation_system</a:t>
            </a:r>
            <a:endParaRPr lang="en-US" dirty="0"/>
          </a:p>
          <a:p>
            <a:pPr marL="630936" lvl="1" indent="-457200"/>
            <a:r>
              <a:rPr lang="en-US" dirty="0" err="1" smtClean="0"/>
              <a:t>Browser_build</a:t>
            </a:r>
            <a:endParaRPr lang="en-US" dirty="0"/>
          </a:p>
          <a:p>
            <a:pPr marL="630936" lvl="1" indent="-457200"/>
            <a:r>
              <a:rPr lang="en-US" dirty="0" smtClean="0"/>
              <a:t>Etc</a:t>
            </a:r>
            <a:r>
              <a:rPr lang="en-US" dirty="0"/>
              <a:t>.</a:t>
            </a:r>
            <a:endParaRPr lang="he-IL" dirty="0"/>
          </a:p>
        </p:txBody>
      </p:sp>
    </p:spTree>
    <p:extLst>
      <p:ext uri="{BB962C8B-B14F-4D97-AF65-F5344CB8AC3E}">
        <p14:creationId xmlns:p14="http://schemas.microsoft.com/office/powerpoint/2010/main" val="4133043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lumMod val="75000"/>
                  </a:schemeClr>
                </a:solidFill>
              </a:rPr>
              <a:t>Coming Up with Features – </a:t>
            </a:r>
            <a:r>
              <a:rPr lang="en-US" dirty="0" smtClean="0">
                <a:solidFill>
                  <a:schemeClr val="bg1">
                    <a:lumMod val="50000"/>
                  </a:schemeClr>
                </a:solidFill>
              </a:rPr>
              <a:t/>
            </a:r>
            <a:br>
              <a:rPr lang="en-US" dirty="0" smtClean="0">
                <a:solidFill>
                  <a:schemeClr val="bg1">
                    <a:lumMod val="50000"/>
                  </a:schemeClr>
                </a:solidFill>
              </a:rPr>
            </a:br>
            <a:r>
              <a:rPr lang="en-US" dirty="0" smtClean="0"/>
              <a:t>Business Understanding</a:t>
            </a:r>
            <a:endParaRPr lang="he-IL" dirty="0"/>
          </a:p>
        </p:txBody>
      </p:sp>
      <p:sp>
        <p:nvSpPr>
          <p:cNvPr id="3" name="Content Placeholder 2"/>
          <p:cNvSpPr>
            <a:spLocks noGrp="1"/>
          </p:cNvSpPr>
          <p:nvPr>
            <p:ph idx="1"/>
          </p:nvPr>
        </p:nvSpPr>
        <p:spPr/>
        <p:txBody>
          <a:bodyPr/>
          <a:lstStyle/>
          <a:p>
            <a:r>
              <a:rPr lang="en-US" dirty="0"/>
              <a:t>A</a:t>
            </a:r>
            <a:r>
              <a:rPr lang="en-US" dirty="0" smtClean="0"/>
              <a:t>sk business people what </a:t>
            </a:r>
            <a:r>
              <a:rPr lang="en-US" dirty="0"/>
              <a:t>they think is predictive of the </a:t>
            </a:r>
            <a:r>
              <a:rPr lang="en-US" dirty="0" smtClean="0"/>
              <a:t>outcome</a:t>
            </a:r>
          </a:p>
          <a:p>
            <a:r>
              <a:rPr lang="en-US" dirty="0" smtClean="0"/>
              <a:t>Some ideas might </a:t>
            </a:r>
            <a:r>
              <a:rPr lang="en-US" dirty="0"/>
              <a:t>be </a:t>
            </a:r>
            <a:r>
              <a:rPr lang="en-US" dirty="0" smtClean="0"/>
              <a:t>anecdotal </a:t>
            </a:r>
          </a:p>
          <a:p>
            <a:r>
              <a:rPr lang="en-US" dirty="0" smtClean="0"/>
              <a:t>Some might include data you don’t (currently) have available</a:t>
            </a:r>
          </a:p>
          <a:p>
            <a:r>
              <a:rPr lang="en-US" dirty="0" smtClean="0"/>
              <a:t>Some </a:t>
            </a:r>
            <a:r>
              <a:rPr lang="en-US" dirty="0"/>
              <a:t>might require an approximation of the ideal data described by the </a:t>
            </a:r>
            <a:r>
              <a:rPr lang="en-US" dirty="0" smtClean="0"/>
              <a:t>business people</a:t>
            </a:r>
          </a:p>
          <a:p>
            <a:r>
              <a:rPr lang="en-US" dirty="0" smtClean="0"/>
              <a:t>Your </a:t>
            </a:r>
            <a:r>
              <a:rPr lang="en-US" dirty="0"/>
              <a:t>job is to translate all of this into features.</a:t>
            </a:r>
            <a:endParaRPr lang="en-US" dirty="0" smtClean="0"/>
          </a:p>
        </p:txBody>
      </p:sp>
    </p:spTree>
    <p:extLst>
      <p:ext uri="{BB962C8B-B14F-4D97-AF65-F5344CB8AC3E}">
        <p14:creationId xmlns:p14="http://schemas.microsoft.com/office/powerpoint/2010/main" val="542153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RFMVT - Creating New Features</a:t>
            </a:r>
            <a:endParaRPr lang="he-IL" dirty="0"/>
          </a:p>
        </p:txBody>
      </p:sp>
      <p:sp>
        <p:nvSpPr>
          <p:cNvPr id="3" name="Content Placeholder 2"/>
          <p:cNvSpPr>
            <a:spLocks noGrp="1"/>
          </p:cNvSpPr>
          <p:nvPr>
            <p:ph idx="1"/>
          </p:nvPr>
        </p:nvSpPr>
        <p:spPr/>
        <p:txBody>
          <a:bodyPr/>
          <a:lstStyle/>
          <a:p>
            <a:pPr fontAlgn="base"/>
            <a:r>
              <a:rPr lang="en-US" b="1" dirty="0" err="1"/>
              <a:t>Recency</a:t>
            </a:r>
            <a:r>
              <a:rPr lang="en-US" dirty="0"/>
              <a:t>. Signals how old certain event is.</a:t>
            </a:r>
          </a:p>
          <a:p>
            <a:pPr fontAlgn="base"/>
            <a:r>
              <a:rPr lang="en-US" b="1" dirty="0"/>
              <a:t>Frequency</a:t>
            </a:r>
            <a:r>
              <a:rPr lang="en-US" dirty="0"/>
              <a:t>. Signals how often does certain events occur.</a:t>
            </a:r>
          </a:p>
          <a:p>
            <a:pPr fontAlgn="base"/>
            <a:r>
              <a:rPr lang="en-US" b="1" dirty="0"/>
              <a:t>Monetary</a:t>
            </a:r>
            <a:r>
              <a:rPr lang="en-US" dirty="0"/>
              <a:t>. Any numerical representation of direct of indirect business value of an example.</a:t>
            </a:r>
          </a:p>
          <a:p>
            <a:pPr fontAlgn="base"/>
            <a:r>
              <a:rPr lang="en-US" b="1" dirty="0"/>
              <a:t>Variety</a:t>
            </a:r>
            <a:r>
              <a:rPr lang="en-US" dirty="0"/>
              <a:t>.</a:t>
            </a:r>
            <a:r>
              <a:rPr lang="en-US" b="1" dirty="0"/>
              <a:t> </a:t>
            </a:r>
            <a:r>
              <a:rPr lang="en-US" dirty="0"/>
              <a:t>How many distinct items are found for certain type of an example.</a:t>
            </a:r>
          </a:p>
          <a:p>
            <a:pPr fontAlgn="base"/>
            <a:r>
              <a:rPr lang="en-US" b="1" dirty="0"/>
              <a:t>Tenure</a:t>
            </a:r>
            <a:r>
              <a:rPr lang="en-US" dirty="0"/>
              <a:t>. How much time has elapsed since the first appearance of certain example or of an example of certain type.</a:t>
            </a:r>
          </a:p>
          <a:p>
            <a:endParaRPr lang="he-IL" dirty="0"/>
          </a:p>
        </p:txBody>
      </p:sp>
    </p:spTree>
    <p:extLst>
      <p:ext uri="{BB962C8B-B14F-4D97-AF65-F5344CB8AC3E}">
        <p14:creationId xmlns:p14="http://schemas.microsoft.com/office/powerpoint/2010/main" val="275855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pic>
        <p:nvPicPr>
          <p:cNvPr id="9218" name="Picture 2" descr="https://lh5.googleusercontent.com/w6fVK4h31XK6u4NUB8SzsZ-47s471nFHDOnCNxHGuf79blhAd3WpzZCOsN_ehbtoPs75FQkdFeopsornWtdusIaD_hJP7obhDC6gKx3C3-VSk7uKyy0Js3tJlSGSNwjrkRJsHq3J"/>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383" r="28282" b="68556"/>
          <a:stretch/>
        </p:blipFill>
        <p:spPr bwMode="auto">
          <a:xfrm>
            <a:off x="669052" y="535903"/>
            <a:ext cx="2558143" cy="49504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lh5.googleusercontent.com/w6fVK4h31XK6u4NUB8SzsZ-47s471nFHDOnCNxHGuf79blhAd3WpzZCOsN_ehbtoPs75FQkdFeopsornWtdusIaD_hJP7obhDC6gKx3C3-VSk7uKyy0Js3tJlSGSNwjrkRJsHq3J"/>
          <p:cNvPicPr>
            <a:picLocks noChangeAspect="1" noChangeArrowheads="1"/>
          </p:cNvPicPr>
          <p:nvPr/>
        </p:nvPicPr>
        <p:blipFill rotWithShape="1">
          <a:blip r:embed="rId2">
            <a:extLst>
              <a:ext uri="{28A0092B-C50C-407E-A947-70E740481C1C}">
                <a14:useLocalDpi xmlns:a14="http://schemas.microsoft.com/office/drawing/2010/main" val="0"/>
              </a:ext>
            </a:extLst>
          </a:blip>
          <a:srcRect t="56559"/>
          <a:stretch/>
        </p:blipFill>
        <p:spPr bwMode="auto">
          <a:xfrm>
            <a:off x="7088275" y="351690"/>
            <a:ext cx="4538234" cy="63497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5.googleusercontent.com/w6fVK4h31XK6u4NUB8SzsZ-47s471nFHDOnCNxHGuf79blhAd3WpzZCOsN_ehbtoPs75FQkdFeopsornWtdusIaD_hJP7obhDC6gKx3C3-VSk7uKyy0Js3tJlSGSNwjrkRJsHq3J"/>
          <p:cNvPicPr>
            <a:picLocks noChangeAspect="1" noChangeArrowheads="1"/>
          </p:cNvPicPr>
          <p:nvPr/>
        </p:nvPicPr>
        <p:blipFill rotWithShape="1">
          <a:blip r:embed="rId2">
            <a:extLst>
              <a:ext uri="{28A0092B-C50C-407E-A947-70E740481C1C}">
                <a14:useLocalDpi xmlns:a14="http://schemas.microsoft.com/office/drawing/2010/main" val="0"/>
              </a:ext>
            </a:extLst>
          </a:blip>
          <a:srcRect l="23289" t="27960" r="23949" b="38829"/>
          <a:stretch/>
        </p:blipFill>
        <p:spPr bwMode="auto">
          <a:xfrm>
            <a:off x="3915505" y="656493"/>
            <a:ext cx="2579079" cy="522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617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he-IL" dirty="0"/>
          </a:p>
        </p:txBody>
      </p:sp>
      <p:sp>
        <p:nvSpPr>
          <p:cNvPr id="3" name="Content Placeholder 2"/>
          <p:cNvSpPr>
            <a:spLocks noGrp="1"/>
          </p:cNvSpPr>
          <p:nvPr>
            <p:ph idx="1"/>
          </p:nvPr>
        </p:nvSpPr>
        <p:spPr/>
        <p:txBody>
          <a:bodyPr/>
          <a:lstStyle/>
          <a:p>
            <a:r>
              <a:rPr lang="en-US" dirty="0"/>
              <a:t>Specifically encodes the interactions between numerical </a:t>
            </a:r>
            <a:r>
              <a:rPr lang="en-US" dirty="0" smtClean="0"/>
              <a:t>variables</a:t>
            </a:r>
          </a:p>
          <a:p>
            <a:r>
              <a:rPr lang="en-US" dirty="0" smtClean="0"/>
              <a:t>Try</a:t>
            </a:r>
            <a:r>
              <a:rPr lang="en-US" dirty="0"/>
              <a:t>: </a:t>
            </a:r>
            <a:r>
              <a:rPr lang="en-US" dirty="0" err="1"/>
              <a:t>Substraction</a:t>
            </a:r>
            <a:r>
              <a:rPr lang="en-US" dirty="0"/>
              <a:t>, Addition, Multiplication, </a:t>
            </a:r>
            <a:r>
              <a:rPr lang="en-US" dirty="0" err="1" smtClean="0"/>
              <a:t>Divison</a:t>
            </a:r>
            <a:endParaRPr lang="en-US" dirty="0" smtClean="0"/>
          </a:p>
          <a:p>
            <a:r>
              <a:rPr lang="en-US" dirty="0" smtClean="0"/>
              <a:t>Use</a:t>
            </a:r>
            <a:r>
              <a:rPr lang="en-US" dirty="0"/>
              <a:t>: Feature selection by statistical tests, or trained model feature </a:t>
            </a:r>
            <a:r>
              <a:rPr lang="en-US" dirty="0" err="1" smtClean="0"/>
              <a:t>importances</a:t>
            </a:r>
            <a:endParaRPr lang="en-US" dirty="0" smtClean="0"/>
          </a:p>
          <a:p>
            <a:r>
              <a:rPr lang="en-US" dirty="0" smtClean="0"/>
              <a:t>Ignore</a:t>
            </a:r>
            <a:r>
              <a:rPr lang="en-US" dirty="0"/>
              <a:t>: Human intuition; weird interactions can give significant improvement</a:t>
            </a:r>
            <a:r>
              <a:rPr lang="en-US" dirty="0" smtClean="0"/>
              <a:t>!</a:t>
            </a:r>
          </a:p>
          <a:p>
            <a:r>
              <a:rPr lang="en-US" dirty="0"/>
              <a:t>A polynomial kernel can solve XOR</a:t>
            </a:r>
          </a:p>
          <a:p>
            <a:endParaRPr lang="he-IL" dirty="0"/>
          </a:p>
        </p:txBody>
      </p:sp>
      <p:pic>
        <p:nvPicPr>
          <p:cNvPr id="4" name="Picture 3"/>
          <p:cNvPicPr>
            <a:picLocks noChangeAspect="1"/>
          </p:cNvPicPr>
          <p:nvPr/>
        </p:nvPicPr>
        <p:blipFill>
          <a:blip r:embed="rId2"/>
          <a:stretch>
            <a:fillRect/>
          </a:stretch>
        </p:blipFill>
        <p:spPr>
          <a:xfrm>
            <a:off x="4518836" y="4872952"/>
            <a:ext cx="5662027" cy="1565164"/>
          </a:xfrm>
          <a:prstGeom prst="rect">
            <a:avLst/>
          </a:prstGeom>
        </p:spPr>
      </p:pic>
    </p:spTree>
    <p:extLst>
      <p:ext uri="{BB962C8B-B14F-4D97-AF65-F5344CB8AC3E}">
        <p14:creationId xmlns:p14="http://schemas.microsoft.com/office/powerpoint/2010/main" val="541570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smtClean="0"/>
              <a:t>engineering Examples</a:t>
            </a:r>
            <a:endParaRPr lang="en-US" dirty="0"/>
          </a:p>
        </p:txBody>
      </p:sp>
      <p:sp>
        <p:nvSpPr>
          <p:cNvPr id="3" name="Content Placeholder 2"/>
          <p:cNvSpPr>
            <a:spLocks noGrp="1"/>
          </p:cNvSpPr>
          <p:nvPr>
            <p:ph idx="1"/>
          </p:nvPr>
        </p:nvSpPr>
        <p:spPr/>
        <p:txBody>
          <a:bodyPr/>
          <a:lstStyle/>
          <a:p>
            <a:pPr marL="514350" indent="-514350">
              <a:lnSpc>
                <a:spcPct val="120000"/>
              </a:lnSpc>
              <a:spcBef>
                <a:spcPts val="0"/>
              </a:spcBef>
              <a:spcAft>
                <a:spcPts val="600"/>
              </a:spcAft>
              <a:buFont typeface="+mj-lt"/>
              <a:buAutoNum type="arabicPeriod"/>
            </a:pPr>
            <a:r>
              <a:rPr lang="en-US" dirty="0" err="1" smtClean="0"/>
              <a:t>is_null</a:t>
            </a:r>
            <a:endParaRPr lang="en-US" dirty="0" smtClean="0"/>
          </a:p>
          <a:p>
            <a:pPr marL="514350" indent="-514350">
              <a:lnSpc>
                <a:spcPct val="120000"/>
              </a:lnSpc>
              <a:spcBef>
                <a:spcPts val="0"/>
              </a:spcBef>
              <a:spcAft>
                <a:spcPts val="600"/>
              </a:spcAft>
              <a:buFont typeface="+mj-lt"/>
              <a:buAutoNum type="arabicPeriod"/>
            </a:pPr>
            <a:r>
              <a:rPr lang="en-US" dirty="0" smtClean="0"/>
              <a:t>Dummy variables</a:t>
            </a:r>
          </a:p>
          <a:p>
            <a:pPr marL="688086" lvl="1" indent="-514350">
              <a:lnSpc>
                <a:spcPct val="120000"/>
              </a:lnSpc>
              <a:spcBef>
                <a:spcPts val="0"/>
              </a:spcBef>
              <a:spcAft>
                <a:spcPts val="600"/>
              </a:spcAft>
              <a:buFont typeface="+mj-lt"/>
              <a:buAutoNum type="arabicPeriod"/>
            </a:pPr>
            <a:r>
              <a:rPr lang="en-US" dirty="0" smtClean="0"/>
              <a:t>Make sure you don’t introduce </a:t>
            </a:r>
            <a:r>
              <a:rPr lang="en-US" dirty="0" err="1" smtClean="0"/>
              <a:t>colinearity</a:t>
            </a:r>
            <a:endParaRPr lang="en-US" dirty="0" smtClean="0"/>
          </a:p>
          <a:p>
            <a:pPr marL="688086" lvl="1" indent="-514350">
              <a:lnSpc>
                <a:spcPct val="120000"/>
              </a:lnSpc>
              <a:spcBef>
                <a:spcPts val="0"/>
              </a:spcBef>
              <a:spcAft>
                <a:spcPts val="600"/>
              </a:spcAft>
              <a:buFont typeface="+mj-lt"/>
              <a:buAutoNum type="arabicPeriod"/>
            </a:pPr>
            <a:r>
              <a:rPr lang="en-US" dirty="0" smtClean="0"/>
              <a:t>What to do if you have lots of different values?</a:t>
            </a:r>
          </a:p>
          <a:p>
            <a:pPr marL="688086" lvl="1" indent="-514350">
              <a:lnSpc>
                <a:spcPct val="120000"/>
              </a:lnSpc>
              <a:spcBef>
                <a:spcPts val="0"/>
              </a:spcBef>
              <a:spcAft>
                <a:spcPts val="600"/>
              </a:spcAft>
              <a:buFont typeface="+mj-lt"/>
              <a:buAutoNum type="arabicPeriod"/>
            </a:pPr>
            <a:r>
              <a:rPr lang="en-US" dirty="0" smtClean="0"/>
              <a:t>What if the test data contains unseen values</a:t>
            </a:r>
            <a:r>
              <a:rPr lang="en-US" dirty="0" smtClean="0"/>
              <a:t>?</a:t>
            </a:r>
            <a:endParaRPr lang="en-US" dirty="0" smtClean="0"/>
          </a:p>
        </p:txBody>
      </p:sp>
    </p:spTree>
    <p:extLst>
      <p:ext uri="{BB962C8B-B14F-4D97-AF65-F5344CB8AC3E}">
        <p14:creationId xmlns:p14="http://schemas.microsoft.com/office/powerpoint/2010/main" val="3565363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when grouping</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lnSpc>
                <a:spcPct val="120000"/>
              </a:lnSpc>
              <a:spcBef>
                <a:spcPts val="0"/>
              </a:spcBef>
              <a:spcAft>
                <a:spcPts val="600"/>
              </a:spcAft>
              <a:buFont typeface="+mj-lt"/>
              <a:buAutoNum type="arabicPeriod"/>
            </a:pPr>
            <a:r>
              <a:rPr lang="en-US" dirty="0" smtClean="0"/>
              <a:t>E.g. we have data about purchases, we’re interested in data about customers</a:t>
            </a:r>
          </a:p>
          <a:p>
            <a:pPr marL="514350" indent="-514350">
              <a:lnSpc>
                <a:spcPct val="120000"/>
              </a:lnSpc>
              <a:spcBef>
                <a:spcPts val="0"/>
              </a:spcBef>
              <a:spcAft>
                <a:spcPts val="600"/>
              </a:spcAft>
              <a:buFont typeface="+mj-lt"/>
              <a:buAutoNum type="arabicPeriod"/>
            </a:pPr>
            <a:r>
              <a:rPr lang="en-US" dirty="0" smtClean="0"/>
              <a:t>Number of rows</a:t>
            </a:r>
          </a:p>
          <a:p>
            <a:pPr marL="514350" indent="-514350">
              <a:lnSpc>
                <a:spcPct val="120000"/>
              </a:lnSpc>
              <a:spcBef>
                <a:spcPts val="0"/>
              </a:spcBef>
              <a:spcAft>
                <a:spcPts val="600"/>
              </a:spcAft>
              <a:buFont typeface="+mj-lt"/>
              <a:buAutoNum type="arabicPeriod"/>
            </a:pPr>
            <a:r>
              <a:rPr lang="en-US" dirty="0" smtClean="0"/>
              <a:t>Average/median/mode/min/max/</a:t>
            </a:r>
            <a:r>
              <a:rPr lang="en-US" dirty="0" err="1" smtClean="0"/>
              <a:t>std</a:t>
            </a:r>
            <a:r>
              <a:rPr lang="en-US" dirty="0" smtClean="0"/>
              <a:t> </a:t>
            </a:r>
            <a:r>
              <a:rPr lang="en-US" dirty="0" smtClean="0"/>
              <a:t>etc</a:t>
            </a:r>
            <a:r>
              <a:rPr lang="en-US" dirty="0" smtClean="0"/>
              <a:t>.</a:t>
            </a:r>
          </a:p>
          <a:p>
            <a:pPr marL="457200" indent="-457200">
              <a:buFont typeface="+mj-lt"/>
              <a:buAutoNum type="arabicPeriod"/>
            </a:pPr>
            <a:r>
              <a:rPr lang="en-US" dirty="0"/>
              <a:t>Number of </a:t>
            </a:r>
            <a:r>
              <a:rPr lang="en-US" dirty="0" err="1"/>
              <a:t>NaN’s</a:t>
            </a:r>
            <a:endParaRPr lang="en-US" dirty="0"/>
          </a:p>
          <a:p>
            <a:pPr marL="457200" indent="-457200">
              <a:buFont typeface="+mj-lt"/>
              <a:buAutoNum type="arabicPeriod"/>
            </a:pPr>
            <a:r>
              <a:rPr lang="en-US" dirty="0"/>
              <a:t>Number of 0’s</a:t>
            </a:r>
          </a:p>
          <a:p>
            <a:pPr marL="457200" indent="-457200">
              <a:buFont typeface="+mj-lt"/>
              <a:buAutoNum type="arabicPeriod"/>
            </a:pPr>
            <a:r>
              <a:rPr lang="en-US" dirty="0"/>
              <a:t>Number of negative values</a:t>
            </a:r>
          </a:p>
          <a:p>
            <a:pPr marL="514350" indent="-514350">
              <a:lnSpc>
                <a:spcPct val="120000"/>
              </a:lnSpc>
              <a:spcBef>
                <a:spcPts val="0"/>
              </a:spcBef>
              <a:spcAft>
                <a:spcPts val="600"/>
              </a:spcAft>
              <a:buFont typeface="+mj-lt"/>
              <a:buAutoNum type="arabicPeriod"/>
            </a:pPr>
            <a:r>
              <a:rPr lang="en-US" dirty="0" smtClean="0"/>
              <a:t>For </a:t>
            </a:r>
            <a:r>
              <a:rPr lang="en-US" dirty="0" smtClean="0"/>
              <a:t>categorical data, </a:t>
            </a:r>
            <a:r>
              <a:rPr lang="en-US" dirty="0" err="1" smtClean="0"/>
              <a:t>nunique</a:t>
            </a:r>
            <a:r>
              <a:rPr lang="en-US" dirty="0" smtClean="0"/>
              <a:t>()</a:t>
            </a:r>
          </a:p>
          <a:p>
            <a:pPr marL="514350" indent="-514350">
              <a:lnSpc>
                <a:spcPct val="120000"/>
              </a:lnSpc>
              <a:spcBef>
                <a:spcPts val="0"/>
              </a:spcBef>
              <a:spcAft>
                <a:spcPts val="600"/>
              </a:spcAft>
              <a:buFont typeface="+mj-lt"/>
              <a:buAutoNum type="arabicPeriod"/>
            </a:pPr>
            <a:r>
              <a:rPr lang="en-US" dirty="0" smtClean="0"/>
              <a:t>#/% of most common value</a:t>
            </a:r>
          </a:p>
          <a:p>
            <a:pPr marL="514350" indent="-514350">
              <a:lnSpc>
                <a:spcPct val="120000"/>
              </a:lnSpc>
              <a:spcBef>
                <a:spcPts val="0"/>
              </a:spcBef>
              <a:spcAft>
                <a:spcPts val="600"/>
              </a:spcAft>
              <a:buFont typeface="+mj-lt"/>
              <a:buAutoNum type="arabicPeriod"/>
            </a:pPr>
            <a:r>
              <a:rPr lang="en-US" dirty="0" smtClean="0"/>
              <a:t>Entropy</a:t>
            </a:r>
          </a:p>
          <a:p>
            <a:pPr marL="514350" indent="-514350">
              <a:lnSpc>
                <a:spcPct val="120000"/>
              </a:lnSpc>
              <a:spcBef>
                <a:spcPts val="0"/>
              </a:spcBef>
              <a:spcAft>
                <a:spcPts val="600"/>
              </a:spcAft>
              <a:buFont typeface="+mj-lt"/>
              <a:buAutoNum type="arabicPeriod"/>
            </a:pPr>
            <a:r>
              <a:rPr lang="en-US" dirty="0" smtClean="0"/>
              <a:t>Correlation between 2 columns</a:t>
            </a:r>
            <a:endParaRPr lang="en-US" dirty="0"/>
          </a:p>
        </p:txBody>
      </p:sp>
    </p:spTree>
    <p:extLst>
      <p:ext uri="{BB962C8B-B14F-4D97-AF65-F5344CB8AC3E}">
        <p14:creationId xmlns:p14="http://schemas.microsoft.com/office/powerpoint/2010/main" val="2516190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Trendlines</a:t>
            </a:r>
            <a:endParaRPr lang="he-IL"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Instead of encoding: total </a:t>
            </a:r>
            <a:r>
              <a:rPr lang="en-US" dirty="0" smtClean="0"/>
              <a:t>spend </a:t>
            </a:r>
            <a:br>
              <a:rPr lang="en-US" dirty="0" smtClean="0"/>
            </a:br>
            <a:r>
              <a:rPr lang="en-US" dirty="0" smtClean="0"/>
              <a:t>encode </a:t>
            </a:r>
            <a:r>
              <a:rPr lang="en-US" dirty="0"/>
              <a:t>things like: </a:t>
            </a:r>
          </a:p>
          <a:p>
            <a:pPr marL="813816" lvl="2" indent="-457200"/>
            <a:r>
              <a:rPr lang="en-US" sz="2000" dirty="0" smtClean="0"/>
              <a:t>Spend </a:t>
            </a:r>
            <a:r>
              <a:rPr lang="en-US" sz="2000" dirty="0"/>
              <a:t>in last </a:t>
            </a:r>
            <a:r>
              <a:rPr lang="en-US" sz="2000" dirty="0" smtClean="0"/>
              <a:t>week</a:t>
            </a:r>
            <a:endParaRPr lang="en-US" sz="2000" dirty="0"/>
          </a:p>
          <a:p>
            <a:pPr marL="813816" lvl="2" indent="-457200"/>
            <a:r>
              <a:rPr lang="en-US" sz="2000" dirty="0" smtClean="0"/>
              <a:t>Spend </a:t>
            </a:r>
            <a:r>
              <a:rPr lang="en-US" sz="2000" dirty="0"/>
              <a:t>in last </a:t>
            </a:r>
            <a:r>
              <a:rPr lang="en-US" sz="2000" dirty="0" smtClean="0"/>
              <a:t>month</a:t>
            </a:r>
          </a:p>
          <a:p>
            <a:pPr marL="813816" lvl="2" indent="-457200"/>
            <a:r>
              <a:rPr lang="en-US" sz="2000" dirty="0" smtClean="0"/>
              <a:t>Spend </a:t>
            </a:r>
            <a:r>
              <a:rPr lang="en-US" sz="2000" dirty="0"/>
              <a:t>in last </a:t>
            </a:r>
            <a:r>
              <a:rPr lang="en-US" sz="2000" dirty="0" smtClean="0"/>
              <a:t>year</a:t>
            </a:r>
          </a:p>
          <a:p>
            <a:pPr marL="457200" indent="-457200">
              <a:buFont typeface="+mj-lt"/>
              <a:buAutoNum type="arabicPeriod"/>
            </a:pPr>
            <a:r>
              <a:rPr lang="en-US" dirty="0" smtClean="0"/>
              <a:t>Gives </a:t>
            </a:r>
            <a:r>
              <a:rPr lang="en-US" dirty="0"/>
              <a:t>a trend to the </a:t>
            </a:r>
            <a:r>
              <a:rPr lang="en-US" dirty="0" smtClean="0"/>
              <a:t>algorithm</a:t>
            </a:r>
          </a:p>
        </p:txBody>
      </p:sp>
    </p:spTree>
    <p:extLst>
      <p:ext uri="{BB962C8B-B14F-4D97-AF65-F5344CB8AC3E}">
        <p14:creationId xmlns:p14="http://schemas.microsoft.com/office/powerpoint/2010/main" val="2427742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lumMod val="75000"/>
                  </a:schemeClr>
                </a:solidFill>
              </a:rPr>
              <a:t>Coming Up with Features – </a:t>
            </a:r>
            <a:r>
              <a:rPr lang="en-US" dirty="0" smtClean="0">
                <a:solidFill>
                  <a:schemeClr val="bg1">
                    <a:lumMod val="50000"/>
                  </a:schemeClr>
                </a:solidFill>
              </a:rPr>
              <a:t/>
            </a:r>
            <a:br>
              <a:rPr lang="en-US" dirty="0" smtClean="0">
                <a:solidFill>
                  <a:schemeClr val="bg1">
                    <a:lumMod val="50000"/>
                  </a:schemeClr>
                </a:solidFill>
              </a:rPr>
            </a:br>
            <a:r>
              <a:rPr lang="en-US" dirty="0" smtClean="0"/>
              <a:t>Error Analysis</a:t>
            </a:r>
            <a:endParaRPr lang="he-IL" dirty="0"/>
          </a:p>
        </p:txBody>
      </p:sp>
      <p:sp>
        <p:nvSpPr>
          <p:cNvPr id="3" name="Content Placeholder 2"/>
          <p:cNvSpPr>
            <a:spLocks noGrp="1"/>
          </p:cNvSpPr>
          <p:nvPr>
            <p:ph idx="1"/>
          </p:nvPr>
        </p:nvSpPr>
        <p:spPr/>
        <p:txBody>
          <a:bodyPr/>
          <a:lstStyle/>
          <a:p>
            <a:r>
              <a:rPr lang="en-US" dirty="0" smtClean="0"/>
              <a:t>Review model errors (misclassifications)</a:t>
            </a:r>
          </a:p>
          <a:p>
            <a:r>
              <a:rPr lang="en-US" dirty="0" smtClean="0"/>
              <a:t>Try </a:t>
            </a:r>
            <a:r>
              <a:rPr lang="en-US" dirty="0"/>
              <a:t>to think </a:t>
            </a:r>
            <a:r>
              <a:rPr lang="en-US" dirty="0" smtClean="0"/>
              <a:t>why the model got these wrong</a:t>
            </a:r>
          </a:p>
          <a:p>
            <a:r>
              <a:rPr lang="en-US" dirty="0" smtClean="0"/>
              <a:t>Look </a:t>
            </a:r>
            <a:r>
              <a:rPr lang="en-US" dirty="0"/>
              <a:t>for insights that might lead to new ideas for </a:t>
            </a:r>
            <a:r>
              <a:rPr lang="en-US" dirty="0" smtClean="0"/>
              <a:t>features</a:t>
            </a:r>
          </a:p>
          <a:p>
            <a:r>
              <a:rPr lang="en-US" dirty="0" smtClean="0"/>
              <a:t>Consult with people with domain expertise and business understanding</a:t>
            </a:r>
          </a:p>
        </p:txBody>
      </p:sp>
    </p:spTree>
    <p:extLst>
      <p:ext uri="{BB962C8B-B14F-4D97-AF65-F5344CB8AC3E}">
        <p14:creationId xmlns:p14="http://schemas.microsoft.com/office/powerpoint/2010/main" val="2152368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Values - Projecting to a Circle</a:t>
            </a:r>
            <a:endParaRPr lang="he-IL" dirty="0"/>
          </a:p>
        </p:txBody>
      </p:sp>
      <p:sp>
        <p:nvSpPr>
          <p:cNvPr id="3" name="Content Placeholder 2"/>
          <p:cNvSpPr>
            <a:spLocks noGrp="1"/>
          </p:cNvSpPr>
          <p:nvPr>
            <p:ph idx="1"/>
          </p:nvPr>
        </p:nvSpPr>
        <p:spPr/>
        <p:txBody>
          <a:bodyPr/>
          <a:lstStyle/>
          <a:p>
            <a:r>
              <a:rPr lang="en-US" dirty="0"/>
              <a:t>Turn single features, like </a:t>
            </a:r>
            <a:r>
              <a:rPr lang="en-US" dirty="0" err="1"/>
              <a:t>day_of_week</a:t>
            </a:r>
            <a:r>
              <a:rPr lang="en-US" dirty="0"/>
              <a:t>, into two coordinates on a </a:t>
            </a:r>
            <a:r>
              <a:rPr lang="en-US" dirty="0" smtClean="0"/>
              <a:t>circle</a:t>
            </a:r>
          </a:p>
          <a:p>
            <a:r>
              <a:rPr lang="en-US" dirty="0" smtClean="0"/>
              <a:t>Ensures </a:t>
            </a:r>
            <a:r>
              <a:rPr lang="en-US" dirty="0"/>
              <a:t>that distance between max and min is the same as min and min +</a:t>
            </a:r>
            <a:r>
              <a:rPr lang="en-US" dirty="0" smtClean="0"/>
              <a:t>1.</a:t>
            </a:r>
          </a:p>
          <a:p>
            <a:r>
              <a:rPr lang="en-US" dirty="0" smtClean="0"/>
              <a:t>Use </a:t>
            </a:r>
            <a:r>
              <a:rPr lang="en-US" dirty="0"/>
              <a:t>for </a:t>
            </a:r>
            <a:r>
              <a:rPr lang="en-US" dirty="0" err="1"/>
              <a:t>day_of_week</a:t>
            </a:r>
            <a:r>
              <a:rPr lang="en-US" dirty="0"/>
              <a:t>, </a:t>
            </a:r>
            <a:r>
              <a:rPr lang="en-US" dirty="0" err="1"/>
              <a:t>day_of_month</a:t>
            </a:r>
            <a:r>
              <a:rPr lang="en-US" dirty="0"/>
              <a:t>, </a:t>
            </a:r>
            <a:r>
              <a:rPr lang="en-US" dirty="0" err="1"/>
              <a:t>hour_of_day</a:t>
            </a:r>
            <a:r>
              <a:rPr lang="en-US" dirty="0"/>
              <a:t>, etc.</a:t>
            </a:r>
            <a:endParaRPr lang="he-IL" dirty="0"/>
          </a:p>
        </p:txBody>
      </p:sp>
    </p:spTree>
    <p:extLst>
      <p:ext uri="{BB962C8B-B14F-4D97-AF65-F5344CB8AC3E}">
        <p14:creationId xmlns:p14="http://schemas.microsoft.com/office/powerpoint/2010/main" val="1108625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Ideas</a:t>
            </a:r>
            <a:endParaRPr lang="he-IL" dirty="0"/>
          </a:p>
        </p:txBody>
      </p:sp>
      <p:sp>
        <p:nvSpPr>
          <p:cNvPr id="3" name="Content Placeholder 2"/>
          <p:cNvSpPr>
            <a:spLocks noGrp="1"/>
          </p:cNvSpPr>
          <p:nvPr>
            <p:ph idx="1"/>
          </p:nvPr>
        </p:nvSpPr>
        <p:spPr/>
        <p:txBody>
          <a:bodyPr/>
          <a:lstStyle/>
          <a:p>
            <a:r>
              <a:rPr lang="en-US" dirty="0"/>
              <a:t>Closeness to major </a:t>
            </a:r>
            <a:r>
              <a:rPr lang="en-US" dirty="0" smtClean="0"/>
              <a:t>events</a:t>
            </a:r>
          </a:p>
          <a:p>
            <a:r>
              <a:rPr lang="en-US" dirty="0" smtClean="0"/>
              <a:t>Closeness to Hubs</a:t>
            </a:r>
          </a:p>
          <a:p>
            <a:pPr marL="457200" indent="-457200">
              <a:buFont typeface="+mj-lt"/>
              <a:buAutoNum type="arabicPeriod"/>
            </a:pPr>
            <a:r>
              <a:rPr lang="en-US" dirty="0"/>
              <a:t>Cluster using an unsupervised method and use the cluster number</a:t>
            </a:r>
          </a:p>
          <a:p>
            <a:pPr marL="457200" indent="-457200">
              <a:buFont typeface="+mj-lt"/>
              <a:buAutoNum type="arabicPeriod"/>
            </a:pPr>
            <a:r>
              <a:rPr lang="en-US" dirty="0"/>
              <a:t>String Manipulations</a:t>
            </a:r>
            <a:endParaRPr lang="he-IL" dirty="0"/>
          </a:p>
          <a:p>
            <a:endParaRPr lang="he-IL" dirty="0"/>
          </a:p>
        </p:txBody>
      </p:sp>
    </p:spTree>
    <p:extLst>
      <p:ext uri="{BB962C8B-B14F-4D97-AF65-F5344CB8AC3E}">
        <p14:creationId xmlns:p14="http://schemas.microsoft.com/office/powerpoint/2010/main" val="4069618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Feature Engineering</a:t>
            </a:r>
            <a:endParaRPr lang="he-IL"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You are given the company’s revenues and expenses. Using a decision tree, determine </a:t>
            </a:r>
            <a:r>
              <a:rPr lang="en-US" b="1" dirty="0" smtClean="0"/>
              <a:t>is the company </a:t>
            </a:r>
            <a:r>
              <a:rPr lang="en-US" b="1" dirty="0"/>
              <a:t>profitable</a:t>
            </a:r>
            <a:r>
              <a:rPr lang="en-US" b="1" dirty="0" smtClean="0"/>
              <a:t>?</a:t>
            </a:r>
          </a:p>
        </p:txBody>
      </p:sp>
    </p:spTree>
    <p:extLst>
      <p:ext uri="{BB962C8B-B14F-4D97-AF65-F5344CB8AC3E}">
        <p14:creationId xmlns:p14="http://schemas.microsoft.com/office/powerpoint/2010/main" val="2687068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Feature Engineering</a:t>
            </a:r>
            <a:endParaRPr lang="he-IL"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Feature Explosion</a:t>
            </a:r>
          </a:p>
          <a:p>
            <a:pPr marL="457200" indent="-457200">
              <a:buFont typeface="+mj-lt"/>
              <a:buAutoNum type="arabicPeriod"/>
            </a:pPr>
            <a:r>
              <a:rPr lang="en-US" dirty="0" smtClean="0"/>
              <a:t>The Curse of Dimensionality</a:t>
            </a:r>
          </a:p>
          <a:p>
            <a:pPr marL="457200" indent="-457200">
              <a:buFont typeface="+mj-lt"/>
              <a:buAutoNum type="arabicPeriod"/>
            </a:pPr>
            <a:r>
              <a:rPr lang="en-US" dirty="0" smtClean="0"/>
              <a:t>Longer training times</a:t>
            </a:r>
          </a:p>
          <a:p>
            <a:pPr marL="457200" indent="-457200">
              <a:buFont typeface="+mj-lt"/>
              <a:buAutoNum type="arabicPeriod"/>
            </a:pPr>
            <a:r>
              <a:rPr lang="en-US" dirty="0" smtClean="0"/>
              <a:t>Larger memory requirements</a:t>
            </a:r>
          </a:p>
          <a:p>
            <a:pPr marL="457200" indent="-457200">
              <a:buFont typeface="+mj-lt"/>
              <a:buAutoNum type="arabicPeriod"/>
            </a:pPr>
            <a:r>
              <a:rPr lang="en-US" dirty="0" smtClean="0"/>
              <a:t>Less interpretability</a:t>
            </a:r>
          </a:p>
          <a:p>
            <a:pPr marL="457200" indent="-457200">
              <a:buFont typeface="+mj-lt"/>
              <a:buAutoNum type="arabicPeriod"/>
            </a:pPr>
            <a:r>
              <a:rPr lang="en-US" dirty="0" smtClean="0"/>
              <a:t>Potential of </a:t>
            </a:r>
            <a:r>
              <a:rPr lang="en-US" dirty="0" err="1" smtClean="0"/>
              <a:t>overfitting</a:t>
            </a:r>
            <a:endParaRPr lang="en-US" dirty="0" smtClean="0"/>
          </a:p>
          <a:p>
            <a:pPr marL="457200" indent="-457200">
              <a:buFont typeface="+mj-lt"/>
              <a:buAutoNum type="arabicPeriod"/>
            </a:pPr>
            <a:r>
              <a:rPr lang="en-US" dirty="0" smtClean="0"/>
              <a:t>How can we handle these?</a:t>
            </a:r>
            <a:endParaRPr lang="he-IL" dirty="0"/>
          </a:p>
        </p:txBody>
      </p:sp>
    </p:spTree>
    <p:extLst>
      <p:ext uri="{BB962C8B-B14F-4D97-AF65-F5344CB8AC3E}">
        <p14:creationId xmlns:p14="http://schemas.microsoft.com/office/powerpoint/2010/main" val="4165172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342" y="1566864"/>
            <a:ext cx="3376613" cy="4089400"/>
          </a:xfrm>
          <a:prstGeom prst="rect">
            <a:avLst/>
          </a:prstGeom>
        </p:spPr>
      </p:pic>
    </p:spTree>
    <p:extLst>
      <p:ext uri="{BB962C8B-B14F-4D97-AF65-F5344CB8AC3E}">
        <p14:creationId xmlns:p14="http://schemas.microsoft.com/office/powerpoint/2010/main" val="758717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Handling Missing Data</a:t>
            </a:r>
            <a:endParaRPr lang="he-IL" dirty="0"/>
          </a:p>
        </p:txBody>
      </p:sp>
      <p:sp>
        <p:nvSpPr>
          <p:cNvPr id="4" name="Subtitle 3"/>
          <p:cNvSpPr>
            <a:spLocks noGrp="1"/>
          </p:cNvSpPr>
          <p:nvPr>
            <p:ph type="subTitle" idx="1"/>
          </p:nvPr>
        </p:nvSpPr>
        <p:spPr/>
        <p:txBody>
          <a:bodyPr/>
          <a:lstStyle/>
          <a:p>
            <a:r>
              <a:rPr lang="en-US" dirty="0" smtClean="0"/>
              <a:t>Some </a:t>
            </a:r>
            <a:r>
              <a:rPr lang="en-US" dirty="0"/>
              <a:t>slides taken from HJ van </a:t>
            </a:r>
            <a:r>
              <a:rPr lang="en-US" dirty="0" err="1" smtClean="0"/>
              <a:t>Veen’s</a:t>
            </a:r>
            <a:r>
              <a:rPr lang="en-US" dirty="0" smtClean="0"/>
              <a:t> </a:t>
            </a:r>
            <a:r>
              <a:rPr lang="en-US" dirty="0" smtClean="0">
                <a:hlinkClick r:id="rId2"/>
              </a:rPr>
              <a:t>Feature Engineering Presentation</a:t>
            </a:r>
            <a:endParaRPr lang="he-IL" dirty="0"/>
          </a:p>
        </p:txBody>
      </p:sp>
    </p:spTree>
    <p:extLst>
      <p:ext uri="{BB962C8B-B14F-4D97-AF65-F5344CB8AC3E}">
        <p14:creationId xmlns:p14="http://schemas.microsoft.com/office/powerpoint/2010/main" val="295671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lnSpc>
                <a:spcPct val="100000"/>
              </a:lnSpc>
              <a:spcAft>
                <a:spcPts val="1200"/>
              </a:spcAft>
            </a:pPr>
            <a:r>
              <a:rPr lang="en-US" dirty="0" smtClean="0"/>
              <a:t>Kobe </a:t>
            </a:r>
            <a:r>
              <a:rPr lang="en-US" dirty="0"/>
              <a:t>Bryant’s </a:t>
            </a:r>
            <a:r>
              <a:rPr lang="en-US" dirty="0" smtClean="0"/>
              <a:t>Shots</a:t>
            </a:r>
            <a:br>
              <a:rPr lang="en-US" dirty="0" smtClean="0"/>
            </a:br>
            <a:r>
              <a:rPr lang="en-US" sz="1600" cap="none" dirty="0" smtClean="0">
                <a:hlinkClick r:id="rId2"/>
              </a:rPr>
              <a:t>https</a:t>
            </a:r>
            <a:r>
              <a:rPr lang="en-US" sz="1600" cap="none" dirty="0">
                <a:hlinkClick r:id="rId2"/>
              </a:rPr>
              <a:t>://www.kaggle.com/selfishgene/kobe-bryant-shot-selection/psychology-of-a-professional-athlete</a:t>
            </a:r>
            <a:r>
              <a:rPr lang="en-US" sz="1600" cap="none" dirty="0"/>
              <a:t/>
            </a:r>
            <a:br>
              <a:rPr lang="en-US" sz="1600" cap="none" dirty="0"/>
            </a:br>
            <a:r>
              <a:rPr lang="en-US" sz="800" cap="none" dirty="0" smtClean="0"/>
              <a:t/>
            </a:r>
            <a:br>
              <a:rPr lang="en-US" sz="800" cap="none" dirty="0" smtClean="0"/>
            </a:br>
            <a:r>
              <a:rPr lang="en-US" sz="1600" cap="none" dirty="0" smtClean="0">
                <a:hlinkClick r:id="rId3"/>
              </a:rPr>
              <a:t>http</a:t>
            </a:r>
            <a:r>
              <a:rPr lang="en-US" sz="1600" cap="none" dirty="0">
                <a:hlinkClick r:id="rId3"/>
              </a:rPr>
              <a:t>://adataanalyst.com/kaggle/kaggle-tutorial-kobe-bryant</a:t>
            </a:r>
            <a:r>
              <a:rPr lang="en-US" sz="1600" cap="none" dirty="0" smtClean="0">
                <a:hlinkClick r:id="rId3"/>
              </a:rPr>
              <a:t>/</a:t>
            </a:r>
            <a:endParaRPr lang="he-IL" sz="1600" cap="none" dirty="0"/>
          </a:p>
        </p:txBody>
      </p:sp>
      <p:sp>
        <p:nvSpPr>
          <p:cNvPr id="5" name="Text Placeholder 4"/>
          <p:cNvSpPr>
            <a:spLocks noGrp="1"/>
          </p:cNvSpPr>
          <p:nvPr>
            <p:ph type="body" idx="1"/>
          </p:nvPr>
        </p:nvSpPr>
        <p:spPr/>
        <p:txBody>
          <a:bodyPr/>
          <a:lstStyle/>
          <a:p>
            <a:r>
              <a:rPr lang="en-US" dirty="0" smtClean="0"/>
              <a:t>Open Discussion</a:t>
            </a:r>
            <a:endParaRPr lang="he-IL" dirty="0"/>
          </a:p>
        </p:txBody>
      </p:sp>
    </p:spTree>
    <p:extLst>
      <p:ext uri="{BB962C8B-B14F-4D97-AF65-F5344CB8AC3E}">
        <p14:creationId xmlns:p14="http://schemas.microsoft.com/office/powerpoint/2010/main" val="358655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lnSpc>
                <a:spcPct val="100000"/>
              </a:lnSpc>
              <a:spcAft>
                <a:spcPts val="1200"/>
              </a:spcAft>
            </a:pPr>
            <a:r>
              <a:rPr lang="en-US" dirty="0" smtClean="0"/>
              <a:t>e-Commerce Site Analytics</a:t>
            </a:r>
            <a:endParaRPr lang="he-IL" sz="1600" cap="none" dirty="0"/>
          </a:p>
        </p:txBody>
      </p:sp>
      <p:sp>
        <p:nvSpPr>
          <p:cNvPr id="5" name="Text Placeholder 4"/>
          <p:cNvSpPr>
            <a:spLocks noGrp="1"/>
          </p:cNvSpPr>
          <p:nvPr>
            <p:ph type="body" idx="1"/>
          </p:nvPr>
        </p:nvSpPr>
        <p:spPr/>
        <p:txBody>
          <a:bodyPr/>
          <a:lstStyle/>
          <a:p>
            <a:r>
              <a:rPr lang="en-US" dirty="0" smtClean="0"/>
              <a:t>Open Discussion</a:t>
            </a:r>
            <a:endParaRPr lang="he-IL" dirty="0"/>
          </a:p>
        </p:txBody>
      </p:sp>
    </p:spTree>
    <p:extLst>
      <p:ext uri="{BB962C8B-B14F-4D97-AF65-F5344CB8AC3E}">
        <p14:creationId xmlns:p14="http://schemas.microsoft.com/office/powerpoint/2010/main" val="2398402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what we want?</a:t>
            </a:r>
            <a:endParaRPr lang="he-IL" dirty="0"/>
          </a:p>
        </p:txBody>
      </p:sp>
      <p:sp>
        <p:nvSpPr>
          <p:cNvPr id="3" name="Content Placeholder 2"/>
          <p:cNvSpPr>
            <a:spLocks noGrp="1"/>
          </p:cNvSpPr>
          <p:nvPr>
            <p:ph idx="1"/>
          </p:nvPr>
        </p:nvSpPr>
        <p:spPr/>
        <p:txBody>
          <a:bodyPr/>
          <a:lstStyle/>
          <a:p>
            <a:pPr marL="457200" indent="-457200">
              <a:buFont typeface="+mj-lt"/>
              <a:buAutoNum type="arabicPeriod"/>
            </a:pPr>
            <a:r>
              <a:rPr lang="en-US" dirty="0" err="1" smtClean="0"/>
              <a:t>eCommerce</a:t>
            </a:r>
            <a:r>
              <a:rPr lang="en-US" dirty="0" smtClean="0"/>
              <a:t> Analytics</a:t>
            </a:r>
          </a:p>
          <a:p>
            <a:pPr marL="457200" indent="-457200">
              <a:buFont typeface="+mj-lt"/>
              <a:buAutoNum type="arabicPeriod"/>
            </a:pPr>
            <a:r>
              <a:rPr lang="en-US" dirty="0" smtClean="0"/>
              <a:t>Market Basket Analysis</a:t>
            </a:r>
            <a:endParaRPr lang="en-US" dirty="0" smtClean="0"/>
          </a:p>
          <a:p>
            <a:pPr marL="457200" indent="-457200">
              <a:buFont typeface="+mj-lt"/>
              <a:buAutoNum type="arabicPeriod"/>
            </a:pPr>
            <a:r>
              <a:rPr lang="en-US" dirty="0" smtClean="0"/>
              <a:t>Transaction </a:t>
            </a:r>
            <a:r>
              <a:rPr lang="en-US" dirty="0" smtClean="0"/>
              <a:t>Fraud</a:t>
            </a:r>
          </a:p>
          <a:p>
            <a:pPr marL="457200" indent="-457200">
              <a:buFont typeface="+mj-lt"/>
              <a:buAutoNum type="arabicPeriod"/>
            </a:pPr>
            <a:r>
              <a:rPr lang="en-US" dirty="0" smtClean="0"/>
              <a:t>Customer churn</a:t>
            </a:r>
          </a:p>
          <a:p>
            <a:pPr marL="457200" indent="-457200">
              <a:buFont typeface="+mj-lt"/>
              <a:buAutoNum type="arabicPeriod"/>
            </a:pPr>
            <a:r>
              <a:rPr lang="en-US" dirty="0" smtClean="0"/>
              <a:t>Customer satisfaction</a:t>
            </a:r>
          </a:p>
          <a:p>
            <a:pPr marL="457200" indent="-457200">
              <a:buFont typeface="+mj-lt"/>
              <a:buAutoNum type="arabicPeriod"/>
            </a:pPr>
            <a:endParaRPr lang="he-IL" dirty="0"/>
          </a:p>
        </p:txBody>
      </p:sp>
    </p:spTree>
    <p:extLst>
      <p:ext uri="{BB962C8B-B14F-4D97-AF65-F5344CB8AC3E}">
        <p14:creationId xmlns:p14="http://schemas.microsoft.com/office/powerpoint/2010/main" val="851624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he-IL" dirty="0"/>
          </a:p>
        </p:txBody>
      </p:sp>
      <p:sp>
        <p:nvSpPr>
          <p:cNvPr id="3" name="Content Placeholder 2"/>
          <p:cNvSpPr>
            <a:spLocks noGrp="1"/>
          </p:cNvSpPr>
          <p:nvPr>
            <p:ph idx="1"/>
          </p:nvPr>
        </p:nvSpPr>
        <p:spPr/>
        <p:txBody>
          <a:bodyPr/>
          <a:lstStyle/>
          <a:p>
            <a:pPr marL="457200" indent="-457200">
              <a:buFont typeface="+mj-lt"/>
              <a:buAutoNum type="arabicPeriod"/>
            </a:pPr>
            <a:r>
              <a:rPr lang="en-US" dirty="0"/>
              <a:t>Read </a:t>
            </a:r>
            <a:r>
              <a:rPr lang="en-US" dirty="0">
                <a:hlinkClick r:id="rId2"/>
              </a:rPr>
              <a:t>https://www.analyticsvidhya.com/blog/2016/01/guide-data-exploration</a:t>
            </a:r>
            <a:r>
              <a:rPr lang="en-US" dirty="0" smtClean="0">
                <a:hlinkClick r:id="rId2"/>
              </a:rPr>
              <a:t>/</a:t>
            </a:r>
            <a:endParaRPr lang="en-US" dirty="0" smtClean="0"/>
          </a:p>
          <a:p>
            <a:pPr marL="457200" indent="-457200">
              <a:buFont typeface="+mj-lt"/>
              <a:buAutoNum type="arabicPeriod"/>
            </a:pPr>
            <a:r>
              <a:rPr lang="en-US" dirty="0" smtClean="0"/>
              <a:t>Read </a:t>
            </a:r>
            <a:r>
              <a:rPr lang="en-US" dirty="0">
                <a:hlinkClick r:id="rId3"/>
              </a:rPr>
              <a:t>https://</a:t>
            </a:r>
            <a:r>
              <a:rPr lang="en-US" dirty="0" smtClean="0">
                <a:hlinkClick r:id="rId3"/>
              </a:rPr>
              <a:t>www.quora.com/What-are-some-best-practices-in-Feature-Engineering/answers/5062347?srid=3dUC</a:t>
            </a:r>
            <a:endParaRPr lang="en-US" dirty="0" smtClean="0"/>
          </a:p>
          <a:p>
            <a:pPr marL="457200" indent="-457200">
              <a:buFont typeface="+mj-lt"/>
              <a:buAutoNum type="arabicPeriod"/>
            </a:pPr>
            <a:r>
              <a:rPr lang="en-US" dirty="0"/>
              <a:t>Read </a:t>
            </a:r>
            <a:r>
              <a:rPr lang="en-US" dirty="0">
                <a:hlinkClick r:id="rId4"/>
              </a:rPr>
              <a:t>https://www.analyticsvidhya.com/blog/2016/01/12-pandas-techniques-python-data-manipulation</a:t>
            </a:r>
            <a:r>
              <a:rPr lang="en-US" dirty="0" smtClean="0">
                <a:hlinkClick r:id="rId4"/>
              </a:rPr>
              <a:t>/</a:t>
            </a:r>
            <a:endParaRPr lang="en-US" dirty="0" smtClean="0"/>
          </a:p>
          <a:p>
            <a:pPr marL="457200" indent="-457200">
              <a:buFont typeface="+mj-lt"/>
              <a:buAutoNum type="arabicPeriod"/>
            </a:pPr>
            <a:endParaRPr lang="en-US" dirty="0" smtClean="0"/>
          </a:p>
          <a:p>
            <a:endParaRPr lang="he-IL" dirty="0"/>
          </a:p>
        </p:txBody>
      </p:sp>
    </p:spTree>
    <p:extLst>
      <p:ext uri="{BB962C8B-B14F-4D97-AF65-F5344CB8AC3E}">
        <p14:creationId xmlns:p14="http://schemas.microsoft.com/office/powerpoint/2010/main" val="2728390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there missing values?</a:t>
            </a:r>
            <a:endParaRPr lang="he-IL" dirty="0"/>
          </a:p>
        </p:txBody>
      </p:sp>
      <p:sp>
        <p:nvSpPr>
          <p:cNvPr id="3" name="Content Placeholder 2"/>
          <p:cNvSpPr>
            <a:spLocks noGrp="1"/>
          </p:cNvSpPr>
          <p:nvPr>
            <p:ph idx="1"/>
          </p:nvPr>
        </p:nvSpPr>
        <p:spPr/>
        <p:txBody>
          <a:bodyPr/>
          <a:lstStyle/>
          <a:p>
            <a:r>
              <a:rPr lang="en-US" dirty="0" smtClean="0"/>
              <a:t>Problems with data extraction</a:t>
            </a:r>
          </a:p>
          <a:p>
            <a:r>
              <a:rPr lang="en-US" dirty="0" smtClean="0"/>
              <a:t>Incorrect type casting (e.g. using 0 for N/A)</a:t>
            </a:r>
          </a:p>
          <a:p>
            <a:r>
              <a:rPr lang="en-US" dirty="0" smtClean="0"/>
              <a:t>Typos</a:t>
            </a:r>
          </a:p>
          <a:p>
            <a:endParaRPr lang="he-IL" dirty="0"/>
          </a:p>
        </p:txBody>
      </p:sp>
    </p:spTree>
    <p:extLst>
      <p:ext uri="{BB962C8B-B14F-4D97-AF65-F5344CB8AC3E}">
        <p14:creationId xmlns:p14="http://schemas.microsoft.com/office/powerpoint/2010/main" val="2935940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Mechanisms</a:t>
            </a:r>
            <a:endParaRPr lang="he-IL" dirty="0"/>
          </a:p>
        </p:txBody>
      </p:sp>
      <p:sp>
        <p:nvSpPr>
          <p:cNvPr id="3" name="Content Placeholder 2"/>
          <p:cNvSpPr>
            <a:spLocks noGrp="1"/>
          </p:cNvSpPr>
          <p:nvPr>
            <p:ph idx="1"/>
          </p:nvPr>
        </p:nvSpPr>
        <p:spPr/>
        <p:txBody>
          <a:bodyPr>
            <a:normAutofit fontScale="85000" lnSpcReduction="10000"/>
          </a:bodyPr>
          <a:lstStyle/>
          <a:p>
            <a:pPr marL="457200" indent="-457200" fontAlgn="base">
              <a:buFont typeface="+mj-lt"/>
              <a:buAutoNum type="arabicPeriod"/>
            </a:pPr>
            <a:r>
              <a:rPr lang="en-US" dirty="0" err="1"/>
              <a:t>Missingness</a:t>
            </a:r>
            <a:r>
              <a:rPr lang="en-US" dirty="0"/>
              <a:t> completely at random - all variables have the same probability of being </a:t>
            </a:r>
            <a:r>
              <a:rPr lang="en-US" dirty="0" smtClean="0"/>
              <a:t>missing</a:t>
            </a:r>
          </a:p>
          <a:p>
            <a:pPr marL="173736" lvl="1" indent="0" fontAlgn="base">
              <a:buNone/>
            </a:pPr>
            <a:r>
              <a:rPr lang="en-US" dirty="0" smtClean="0"/>
              <a:t>Example: </a:t>
            </a:r>
            <a:r>
              <a:rPr lang="en-US" dirty="0"/>
              <a:t>respondents of data collection process decide that they will declare their earning after tossing a fair coin.</a:t>
            </a:r>
          </a:p>
          <a:p>
            <a:pPr marL="457200" indent="-457200" fontAlgn="base">
              <a:buFont typeface="+mj-lt"/>
              <a:buAutoNum type="arabicPeriod"/>
            </a:pPr>
            <a:r>
              <a:rPr lang="en-US" dirty="0" err="1"/>
              <a:t>Missingness</a:t>
            </a:r>
            <a:r>
              <a:rPr lang="en-US" dirty="0"/>
              <a:t> at random - some values have higher probability of being missing, that fully depends on other observed </a:t>
            </a:r>
            <a:r>
              <a:rPr lang="en-US" dirty="0" smtClean="0"/>
              <a:t>variables</a:t>
            </a:r>
          </a:p>
          <a:p>
            <a:pPr marL="173736" lvl="1" indent="0" fontAlgn="base">
              <a:buNone/>
            </a:pPr>
            <a:r>
              <a:rPr lang="en-US" dirty="0" smtClean="0"/>
              <a:t>Example: We </a:t>
            </a:r>
            <a:r>
              <a:rPr lang="en-US" dirty="0"/>
              <a:t>are collecting data for age and </a:t>
            </a:r>
            <a:r>
              <a:rPr lang="en-US" dirty="0" smtClean="0"/>
              <a:t>females have a higher </a:t>
            </a:r>
            <a:r>
              <a:rPr lang="en-US" dirty="0"/>
              <a:t>missing </a:t>
            </a:r>
            <a:r>
              <a:rPr lang="en-US" dirty="0" smtClean="0"/>
              <a:t>values </a:t>
            </a:r>
            <a:r>
              <a:rPr lang="en-US" dirty="0"/>
              <a:t>compare to male.</a:t>
            </a:r>
          </a:p>
          <a:p>
            <a:pPr marL="457200" indent="-457200" fontAlgn="base">
              <a:buFont typeface="+mj-lt"/>
              <a:buAutoNum type="arabicPeriod"/>
            </a:pPr>
            <a:r>
              <a:rPr lang="en-US" dirty="0" err="1"/>
              <a:t>Missingness</a:t>
            </a:r>
            <a:r>
              <a:rPr lang="en-US" dirty="0"/>
              <a:t> that depends on unobserved </a:t>
            </a:r>
            <a:r>
              <a:rPr lang="en-US" dirty="0" smtClean="0"/>
              <a:t>predictors</a:t>
            </a:r>
            <a:endParaRPr lang="en-US" dirty="0"/>
          </a:p>
          <a:p>
            <a:pPr marL="173736" lvl="1" indent="0" fontAlgn="base">
              <a:buNone/>
            </a:pPr>
            <a:r>
              <a:rPr lang="en-US" dirty="0" smtClean="0"/>
              <a:t>Example: In </a:t>
            </a:r>
            <a:r>
              <a:rPr lang="en-US" dirty="0"/>
              <a:t>a medical study, if a particular diagnostic causes discomfort, then there is higher chance of drop out from the study. This missing value is not at random unless we have included “discomfort” as an input variable for all patients.</a:t>
            </a:r>
          </a:p>
          <a:p>
            <a:pPr marL="457200" indent="-457200" fontAlgn="base">
              <a:buFont typeface="+mj-lt"/>
              <a:buAutoNum type="arabicPeriod"/>
            </a:pPr>
            <a:r>
              <a:rPr lang="en-US" dirty="0" err="1"/>
              <a:t>Missingness</a:t>
            </a:r>
            <a:r>
              <a:rPr lang="en-US" dirty="0"/>
              <a:t> that depends on the missing value itself (aka Censoring</a:t>
            </a:r>
            <a:r>
              <a:rPr lang="en-US" dirty="0" smtClean="0"/>
              <a:t>)</a:t>
            </a:r>
          </a:p>
          <a:p>
            <a:pPr marL="173736" lvl="1" indent="0" fontAlgn="base">
              <a:buNone/>
            </a:pPr>
            <a:r>
              <a:rPr lang="en-US" dirty="0" smtClean="0"/>
              <a:t>Example: </a:t>
            </a:r>
            <a:r>
              <a:rPr lang="en-US" dirty="0"/>
              <a:t>People with higher or lower income are likely to provide non-response to their earning.</a:t>
            </a:r>
          </a:p>
          <a:p>
            <a:r>
              <a:rPr lang="en-US" dirty="0" smtClean="0"/>
              <a:t>It’s difficult </a:t>
            </a:r>
            <a:r>
              <a:rPr lang="en-US" dirty="0"/>
              <a:t>to tell the different mechanisms apart</a:t>
            </a:r>
            <a:r>
              <a:rPr lang="en-US" dirty="0" smtClean="0"/>
              <a:t>.</a:t>
            </a:r>
            <a:r>
              <a:rPr lang="en-US" dirty="0"/>
              <a:t/>
            </a:r>
            <a:br>
              <a:rPr lang="en-US" dirty="0"/>
            </a:br>
            <a:endParaRPr lang="he-IL" dirty="0"/>
          </a:p>
        </p:txBody>
      </p:sp>
    </p:spTree>
    <p:extLst>
      <p:ext uri="{BB962C8B-B14F-4D97-AF65-F5344CB8AC3E}">
        <p14:creationId xmlns:p14="http://schemas.microsoft.com/office/powerpoint/2010/main" val="1803951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Approaches</a:t>
            </a:r>
            <a:endParaRPr lang="he-IL" dirty="0"/>
          </a:p>
        </p:txBody>
      </p:sp>
      <p:sp>
        <p:nvSpPr>
          <p:cNvPr id="3" name="Content Placeholder 2"/>
          <p:cNvSpPr>
            <a:spLocks noGrp="1"/>
          </p:cNvSpPr>
          <p:nvPr>
            <p:ph idx="1"/>
          </p:nvPr>
        </p:nvSpPr>
        <p:spPr/>
        <p:txBody>
          <a:bodyPr>
            <a:normAutofit/>
          </a:bodyPr>
          <a:lstStyle/>
          <a:p>
            <a:pPr marL="457200" indent="-457200" fontAlgn="base">
              <a:buFont typeface="+mj-lt"/>
              <a:buAutoNum type="arabicPeriod"/>
            </a:pPr>
            <a:r>
              <a:rPr lang="en-US" sz="2400" dirty="0"/>
              <a:t>Drop rows with missing values - leads to shrinkage of dataset, possible bias in estimates</a:t>
            </a:r>
          </a:p>
          <a:p>
            <a:pPr marL="457200" indent="-457200" fontAlgn="base">
              <a:buFont typeface="+mj-lt"/>
              <a:buAutoNum type="arabicPeriod"/>
            </a:pPr>
            <a:r>
              <a:rPr lang="en-US" sz="2400" dirty="0" smtClean="0"/>
              <a:t>Impute </a:t>
            </a:r>
            <a:r>
              <a:rPr lang="en-US" sz="2400" dirty="0"/>
              <a:t>- common but “invents” information</a:t>
            </a:r>
          </a:p>
          <a:p>
            <a:pPr lvl="1" fontAlgn="base"/>
            <a:r>
              <a:rPr lang="en-US" dirty="0" smtClean="0"/>
              <a:t>Mean/median/mode imputation</a:t>
            </a:r>
            <a:endParaRPr lang="en-US" dirty="0"/>
          </a:p>
          <a:p>
            <a:pPr lvl="1" fontAlgn="base"/>
            <a:r>
              <a:rPr lang="en-US" dirty="0"/>
              <a:t>Last value carried forward - use the “before treatment” value </a:t>
            </a:r>
          </a:p>
          <a:p>
            <a:pPr marL="457200" indent="-457200" fontAlgn="base">
              <a:buFont typeface="+mj-lt"/>
              <a:buAutoNum type="arabicPeriod"/>
            </a:pPr>
            <a:r>
              <a:rPr lang="en-US" sz="2400" dirty="0"/>
              <a:t>Indicate missing value </a:t>
            </a:r>
            <a:r>
              <a:rPr lang="en-US" sz="1600" dirty="0" smtClean="0"/>
              <a:t>(see </a:t>
            </a:r>
            <a:r>
              <a:rPr lang="en-US" sz="1600" dirty="0" smtClean="0">
                <a:hlinkClick r:id="rId2"/>
              </a:rPr>
              <a:t>this </a:t>
            </a:r>
            <a:r>
              <a:rPr lang="en-US" sz="1600" dirty="0" err="1" smtClean="0">
                <a:hlinkClick r:id="rId2"/>
              </a:rPr>
              <a:t>Quora</a:t>
            </a:r>
            <a:r>
              <a:rPr lang="en-US" sz="1600" dirty="0" smtClean="0">
                <a:hlinkClick r:id="rId2"/>
              </a:rPr>
              <a:t> answer</a:t>
            </a:r>
            <a:r>
              <a:rPr lang="en-US" sz="1600" dirty="0" smtClean="0"/>
              <a:t>)</a:t>
            </a:r>
            <a:endParaRPr lang="en-US" sz="1600" dirty="0"/>
          </a:p>
          <a:p>
            <a:pPr lvl="1" fontAlgn="base"/>
            <a:r>
              <a:rPr lang="en-US" dirty="0"/>
              <a:t>For </a:t>
            </a:r>
            <a:r>
              <a:rPr lang="en-US" dirty="0" err="1"/>
              <a:t>categorial</a:t>
            </a:r>
            <a:r>
              <a:rPr lang="en-US" dirty="0"/>
              <a:t> data, add a category “NA”</a:t>
            </a:r>
          </a:p>
          <a:p>
            <a:pPr lvl="1" fontAlgn="base"/>
            <a:r>
              <a:rPr lang="en-US" dirty="0"/>
              <a:t>Add a column indicating “NA” value and use it in the </a:t>
            </a:r>
            <a:r>
              <a:rPr lang="en-US" dirty="0" smtClean="0"/>
              <a:t>model</a:t>
            </a:r>
          </a:p>
          <a:p>
            <a:pPr marL="457200" indent="-457200" fontAlgn="base">
              <a:buFont typeface="+mj-lt"/>
              <a:buAutoNum type="arabicPeriod"/>
            </a:pPr>
            <a:r>
              <a:rPr lang="en-US" dirty="0"/>
              <a:t>Use a predictive model</a:t>
            </a:r>
          </a:p>
          <a:p>
            <a:pPr lvl="1" fontAlgn="base"/>
            <a:endParaRPr lang="en-US" dirty="0"/>
          </a:p>
        </p:txBody>
      </p:sp>
    </p:spTree>
    <p:extLst>
      <p:ext uri="{BB962C8B-B14F-4D97-AF65-F5344CB8AC3E}">
        <p14:creationId xmlns:p14="http://schemas.microsoft.com/office/powerpoint/2010/main" val="3315577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Approaches – Cont.</a:t>
            </a:r>
            <a:endParaRPr lang="he-IL"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KNN Imputation</a:t>
            </a:r>
          </a:p>
          <a:p>
            <a:pPr marL="457200" indent="-457200">
              <a:buFont typeface="+mj-lt"/>
              <a:buAutoNum type="arabicPeriod"/>
            </a:pPr>
            <a:r>
              <a:rPr lang="en-US" dirty="0" smtClean="0"/>
              <a:t>More difficult to impute categorical data</a:t>
            </a:r>
          </a:p>
          <a:p>
            <a:pPr marL="457200" indent="-457200" fontAlgn="base">
              <a:buFont typeface="+mj-lt"/>
              <a:buAutoNum type="arabicPeriod"/>
            </a:pPr>
            <a:r>
              <a:rPr lang="en-US" sz="2000" dirty="0"/>
              <a:t>Available case analysis - different aspects of the problem are studied with different subsets of the data</a:t>
            </a:r>
          </a:p>
          <a:p>
            <a:pPr marL="457200" indent="-457200" fontAlgn="base">
              <a:buFont typeface="+mj-lt"/>
              <a:buAutoNum type="arabicPeriod"/>
            </a:pPr>
            <a:r>
              <a:rPr lang="en-US" sz="2000" dirty="0"/>
              <a:t>Nonresponse weighting - build a model to predict the nonresponse in that variable using all the other variables. The inverse of predicted probabilities of response from this model could then be used as survey weights to make the complete-case sample representative</a:t>
            </a:r>
          </a:p>
          <a:p>
            <a:pPr marL="457200" indent="-457200">
              <a:buFont typeface="+mj-lt"/>
              <a:buAutoNum type="arabicPeriod"/>
            </a:pPr>
            <a:endParaRPr lang="he-IL" dirty="0"/>
          </a:p>
        </p:txBody>
      </p:sp>
    </p:spTree>
    <p:extLst>
      <p:ext uri="{BB962C8B-B14F-4D97-AF65-F5344CB8AC3E}">
        <p14:creationId xmlns:p14="http://schemas.microsoft.com/office/powerpoint/2010/main" val="2212389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Detection</a:t>
            </a:r>
            <a:endParaRPr lang="he-IL" dirty="0"/>
          </a:p>
        </p:txBody>
      </p:sp>
      <p:sp>
        <p:nvSpPr>
          <p:cNvPr id="5" name="Text Placeholder 4"/>
          <p:cNvSpPr>
            <a:spLocks noGrp="1"/>
          </p:cNvSpPr>
          <p:nvPr>
            <p:ph type="body" idx="1"/>
          </p:nvPr>
        </p:nvSpPr>
        <p:spPr/>
        <p:txBody>
          <a:bodyPr/>
          <a:lstStyle/>
          <a:p>
            <a:endParaRPr lang="he-IL"/>
          </a:p>
        </p:txBody>
      </p:sp>
    </p:spTree>
    <p:extLst>
      <p:ext uri="{BB962C8B-B14F-4D97-AF65-F5344CB8AC3E}">
        <p14:creationId xmlns:p14="http://schemas.microsoft.com/office/powerpoint/2010/main" val="1864574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8315</TotalTime>
  <Words>1413</Words>
  <Application>Microsoft Office PowerPoint</Application>
  <PresentationFormat>Widescreen</PresentationFormat>
  <Paragraphs>214</Paragraphs>
  <Slides>43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Levenim MT</vt:lpstr>
      <vt:lpstr>Tw Cen MT</vt:lpstr>
      <vt:lpstr>Tw Cen MT Condensed</vt:lpstr>
      <vt:lpstr>Wingdings 3</vt:lpstr>
      <vt:lpstr>Integral</vt:lpstr>
      <vt:lpstr>Applied Data Science Data Preparation</vt:lpstr>
      <vt:lpstr>CRISP-DM</vt:lpstr>
      <vt:lpstr>PowerPoint Presentation</vt:lpstr>
      <vt:lpstr>Handling Missing Data</vt:lpstr>
      <vt:lpstr>Why are there missing values?</vt:lpstr>
      <vt:lpstr>Missing Data Mechanisms</vt:lpstr>
      <vt:lpstr>Common Approaches</vt:lpstr>
      <vt:lpstr>Common Approaches – Cont.</vt:lpstr>
      <vt:lpstr>Outliers Detection</vt:lpstr>
      <vt:lpstr>What is an Outlier?</vt:lpstr>
      <vt:lpstr>Why Remove Outliers?</vt:lpstr>
      <vt:lpstr>Outliers can be multivariate</vt:lpstr>
      <vt:lpstr>Outliers Detection Methods</vt:lpstr>
      <vt:lpstr>How to Remove Outliers</vt:lpstr>
      <vt:lpstr>DATA Cleaning &amp; Variable Transformations</vt:lpstr>
      <vt:lpstr>Data Processing</vt:lpstr>
      <vt:lpstr>Common Transformations</vt:lpstr>
      <vt:lpstr>Box Cox Transformation</vt:lpstr>
      <vt:lpstr>Transforming Categorical VarS – One-Hot</vt:lpstr>
      <vt:lpstr>One Hot Encoding - Example</vt:lpstr>
      <vt:lpstr>Hash Encoding</vt:lpstr>
      <vt:lpstr>Count Encoding</vt:lpstr>
      <vt:lpstr>PowerPoint Presentation</vt:lpstr>
      <vt:lpstr>Applied Data Science Feature Engineering</vt:lpstr>
      <vt:lpstr>PowerPoint Presentation</vt:lpstr>
      <vt:lpstr>PowerPoint Presentation</vt:lpstr>
      <vt:lpstr>PowerPoint Presentation</vt:lpstr>
      <vt:lpstr>Coming Up with Features –  Business Understanding</vt:lpstr>
      <vt:lpstr>RFMVT - Creating New Features</vt:lpstr>
      <vt:lpstr>Interactions</vt:lpstr>
      <vt:lpstr>Feature engineering Examples</vt:lpstr>
      <vt:lpstr>Features when grouping</vt:lpstr>
      <vt:lpstr>Trendlines</vt:lpstr>
      <vt:lpstr>Coming Up with Features –  Error Analysis</vt:lpstr>
      <vt:lpstr>Circular Values - Projecting to a Circle</vt:lpstr>
      <vt:lpstr>Additional Ideas</vt:lpstr>
      <vt:lpstr>Importance of Feature Engineering</vt:lpstr>
      <vt:lpstr>Problems with Feature Engineering</vt:lpstr>
      <vt:lpstr>PowerPoint Presentation</vt:lpstr>
      <vt:lpstr>Kobe Bryant’s Shots https://www.kaggle.com/selfishgene/kobe-bryant-shot-selection/psychology-of-a-professional-athlete  http://adataanalyst.com/kaggle/kaggle-tutorial-kobe-bryant/</vt:lpstr>
      <vt:lpstr>e-Commerce Site Analytics</vt:lpstr>
      <vt:lpstr>How to measure what we want?</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otonomic</dc:creator>
  <cp:lastModifiedBy>Omri</cp:lastModifiedBy>
  <cp:revision>114</cp:revision>
  <dcterms:created xsi:type="dcterms:W3CDTF">2017-03-21T16:48:48Z</dcterms:created>
  <dcterms:modified xsi:type="dcterms:W3CDTF">2017-04-27T10:08:04Z</dcterms:modified>
</cp:coreProperties>
</file>